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59" r:id="rId4"/>
    <p:sldId id="262" r:id="rId5"/>
    <p:sldId id="264" r:id="rId6"/>
    <p:sldId id="266" r:id="rId7"/>
    <p:sldId id="268" r:id="rId8"/>
    <p:sldId id="269" r:id="rId9"/>
    <p:sldId id="270" r:id="rId10"/>
    <p:sldId id="271" r:id="rId11"/>
    <p:sldId id="273" r:id="rId12"/>
    <p:sldId id="275"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B78676-88CE-4C89-B3AE-1F5F2ACE9D2A}" type="datetimeFigureOut">
              <a:rPr lang="el-GR" smtClean="0"/>
              <a:pPr/>
              <a:t>24/3/2023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F0DF6E-D2FB-41C5-97FD-4BCF83A0DD1E}"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FF0DF6E-D2FB-41C5-97FD-4BCF83A0DD1E}" type="slidenum">
              <a:rPr lang="el-GR" smtClean="0"/>
              <a:pPr/>
              <a:t>3</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FF0DF6E-D2FB-41C5-97FD-4BCF83A0DD1E}" type="slidenum">
              <a:rPr lang="el-GR" smtClean="0"/>
              <a:pPr/>
              <a:t>4</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FF0DF6E-D2FB-41C5-97FD-4BCF83A0DD1E}" type="slidenum">
              <a:rPr lang="el-GR" smtClean="0"/>
              <a:pPr/>
              <a:t>5</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FF0DF6E-D2FB-41C5-97FD-4BCF83A0DD1E}" type="slidenum">
              <a:rPr lang="el-GR" smtClean="0"/>
              <a:pPr/>
              <a:t>6</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FF0DF6E-D2FB-41C5-97FD-4BCF83A0DD1E}" type="slidenum">
              <a:rPr lang="el-GR" smtClean="0"/>
              <a:pPr/>
              <a:t>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4132C45-D3A2-476A-B5CA-458A79066361}" type="datetimeFigureOut">
              <a:rPr lang="el-GR" smtClean="0"/>
              <a:pPr/>
              <a:t>24/3/2023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663133-F995-4B20-B306-9CE25AD799F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4132C45-D3A2-476A-B5CA-458A79066361}" type="datetimeFigureOut">
              <a:rPr lang="el-GR" smtClean="0"/>
              <a:pPr/>
              <a:t>24/3/2023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663133-F995-4B20-B306-9CE25AD799F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4132C45-D3A2-476A-B5CA-458A79066361}" type="datetimeFigureOut">
              <a:rPr lang="el-GR" smtClean="0"/>
              <a:pPr/>
              <a:t>24/3/2023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663133-F995-4B20-B306-9CE25AD799F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4132C45-D3A2-476A-B5CA-458A79066361}" type="datetimeFigureOut">
              <a:rPr lang="el-GR" smtClean="0"/>
              <a:pPr/>
              <a:t>24/3/2023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663133-F995-4B20-B306-9CE25AD799F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4132C45-D3A2-476A-B5CA-458A79066361}" type="datetimeFigureOut">
              <a:rPr lang="el-GR" smtClean="0"/>
              <a:pPr/>
              <a:t>24/3/2023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663133-F995-4B20-B306-9CE25AD799F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4132C45-D3A2-476A-B5CA-458A79066361}" type="datetimeFigureOut">
              <a:rPr lang="el-GR" smtClean="0"/>
              <a:pPr/>
              <a:t>24/3/2023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8663133-F995-4B20-B306-9CE25AD799F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4132C45-D3A2-476A-B5CA-458A79066361}" type="datetimeFigureOut">
              <a:rPr lang="el-GR" smtClean="0"/>
              <a:pPr/>
              <a:t>24/3/2023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8663133-F995-4B20-B306-9CE25AD799F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4132C45-D3A2-476A-B5CA-458A79066361}" type="datetimeFigureOut">
              <a:rPr lang="el-GR" smtClean="0"/>
              <a:pPr/>
              <a:t>24/3/2023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8663133-F995-4B20-B306-9CE25AD799F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4132C45-D3A2-476A-B5CA-458A79066361}" type="datetimeFigureOut">
              <a:rPr lang="el-GR" smtClean="0"/>
              <a:pPr/>
              <a:t>24/3/2023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8663133-F995-4B20-B306-9CE25AD799F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4132C45-D3A2-476A-B5CA-458A79066361}" type="datetimeFigureOut">
              <a:rPr lang="el-GR" smtClean="0"/>
              <a:pPr/>
              <a:t>24/3/2023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8663133-F995-4B20-B306-9CE25AD799F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4132C45-D3A2-476A-B5CA-458A79066361}" type="datetimeFigureOut">
              <a:rPr lang="el-GR" smtClean="0"/>
              <a:pPr/>
              <a:t>24/3/2023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8663133-F995-4B20-B306-9CE25AD799F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132C45-D3A2-476A-B5CA-458A79066361}" type="datetimeFigureOut">
              <a:rPr lang="el-GR" smtClean="0"/>
              <a:pPr/>
              <a:t>24/3/2023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63133-F995-4B20-B306-9CE25AD799F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67544" y="1"/>
            <a:ext cx="7772400" cy="1124744"/>
          </a:xfrm>
        </p:spPr>
        <p:txBody>
          <a:bodyPr>
            <a:normAutofit/>
          </a:bodyPr>
          <a:lstStyle/>
          <a:p>
            <a:r>
              <a:rPr lang="el-GR" sz="3200" b="1" dirty="0" smtClean="0">
                <a:solidFill>
                  <a:schemeClr val="accent1"/>
                </a:solidFill>
              </a:rPr>
              <a:t>Συνταγογράφηση φαρμάκων που προκαλούν εθισμό</a:t>
            </a:r>
            <a:endParaRPr lang="el-GR" sz="3200" b="1" dirty="0">
              <a:solidFill>
                <a:schemeClr val="accent1"/>
              </a:solidFill>
            </a:endParaRPr>
          </a:p>
        </p:txBody>
      </p:sp>
      <p:sp>
        <p:nvSpPr>
          <p:cNvPr id="4" name="object 3"/>
          <p:cNvSpPr txBox="1">
            <a:spLocks noGrp="1"/>
          </p:cNvSpPr>
          <p:nvPr>
            <p:ph type="subTitle" idx="1"/>
          </p:nvPr>
        </p:nvSpPr>
        <p:spPr>
          <a:xfrm>
            <a:off x="0" y="980728"/>
            <a:ext cx="8892480" cy="3201902"/>
          </a:xfrm>
          <a:prstGeom prst="rect">
            <a:avLst/>
          </a:prstGeom>
        </p:spPr>
        <p:txBody>
          <a:bodyPr vert="horz" wrap="square" lIns="0" tIns="12700" rIns="0" bIns="0" rtlCol="0">
            <a:spAutoFit/>
          </a:bodyPr>
          <a:lstStyle/>
          <a:p>
            <a:pPr marL="12700" marR="6350" algn="just">
              <a:lnSpc>
                <a:spcPct val="100000"/>
              </a:lnSpc>
              <a:spcBef>
                <a:spcPts val="100"/>
              </a:spcBef>
            </a:pPr>
            <a:endParaRPr lang="el-GR" sz="2400" b="1" spc="-5" dirty="0" smtClean="0">
              <a:solidFill>
                <a:schemeClr val="tx1"/>
              </a:solidFill>
              <a:latin typeface="Calibri"/>
              <a:cs typeface="Calibri"/>
            </a:endParaRPr>
          </a:p>
          <a:p>
            <a:pPr marL="12700" marR="6350" algn="just">
              <a:lnSpc>
                <a:spcPct val="100000"/>
              </a:lnSpc>
              <a:spcBef>
                <a:spcPts val="100"/>
              </a:spcBef>
            </a:pPr>
            <a:r>
              <a:rPr sz="2400" b="1" spc="-5" dirty="0" err="1" smtClean="0">
                <a:solidFill>
                  <a:schemeClr val="tx1"/>
                </a:solidFill>
                <a:latin typeface="Calibri"/>
                <a:cs typeface="Calibri"/>
              </a:rPr>
              <a:t>Φαρμακευτικός</a:t>
            </a:r>
            <a:r>
              <a:rPr sz="2400" b="1" spc="-5" dirty="0" smtClean="0">
                <a:solidFill>
                  <a:schemeClr val="tx1"/>
                </a:solidFill>
                <a:latin typeface="Calibri"/>
                <a:cs typeface="Calibri"/>
              </a:rPr>
              <a:t> </a:t>
            </a:r>
            <a:r>
              <a:rPr sz="2400" b="1" spc="-5" dirty="0">
                <a:solidFill>
                  <a:schemeClr val="tx1"/>
                </a:solidFill>
                <a:latin typeface="Calibri"/>
                <a:cs typeface="Calibri"/>
              </a:rPr>
              <a:t>εθισμός </a:t>
            </a:r>
            <a:r>
              <a:rPr sz="2400" spc="-5" dirty="0">
                <a:solidFill>
                  <a:schemeClr val="tx1"/>
                </a:solidFill>
                <a:latin typeface="Calibri"/>
                <a:cs typeface="Calibri"/>
              </a:rPr>
              <a:t>είναι το </a:t>
            </a:r>
            <a:r>
              <a:rPr sz="2400" spc="-10" dirty="0">
                <a:solidFill>
                  <a:schemeClr val="tx1"/>
                </a:solidFill>
                <a:latin typeface="Calibri"/>
                <a:cs typeface="Calibri"/>
              </a:rPr>
              <a:t>αποτέλεσμα </a:t>
            </a:r>
            <a:r>
              <a:rPr sz="2400" spc="-5" dirty="0">
                <a:solidFill>
                  <a:schemeClr val="tx1"/>
                </a:solidFill>
                <a:latin typeface="Calibri"/>
                <a:cs typeface="Calibri"/>
              </a:rPr>
              <a:t>της αλληλεπίδρασης </a:t>
            </a:r>
            <a:r>
              <a:rPr sz="2400" spc="-10" dirty="0">
                <a:solidFill>
                  <a:schemeClr val="tx1"/>
                </a:solidFill>
                <a:latin typeface="Calibri"/>
                <a:cs typeface="Calibri"/>
              </a:rPr>
              <a:t>ατόμου </a:t>
            </a:r>
            <a:r>
              <a:rPr sz="2400" spc="-20" dirty="0">
                <a:solidFill>
                  <a:schemeClr val="tx1"/>
                </a:solidFill>
                <a:latin typeface="Calibri"/>
                <a:cs typeface="Calibri"/>
              </a:rPr>
              <a:t>και </a:t>
            </a:r>
            <a:r>
              <a:rPr sz="2400" spc="-15" dirty="0">
                <a:solidFill>
                  <a:schemeClr val="tx1"/>
                </a:solidFill>
                <a:latin typeface="Calibri"/>
                <a:cs typeface="Calibri"/>
              </a:rPr>
              <a:t> </a:t>
            </a:r>
            <a:r>
              <a:rPr sz="2400" spc="-10" dirty="0">
                <a:solidFill>
                  <a:schemeClr val="tx1"/>
                </a:solidFill>
                <a:latin typeface="Calibri"/>
                <a:cs typeface="Calibri"/>
              </a:rPr>
              <a:t>φαρμάκου</a:t>
            </a:r>
            <a:r>
              <a:rPr sz="2400" spc="-5" dirty="0">
                <a:solidFill>
                  <a:schemeClr val="tx1"/>
                </a:solidFill>
                <a:latin typeface="Calibri"/>
                <a:cs typeface="Calibri"/>
              </a:rPr>
              <a:t> </a:t>
            </a:r>
            <a:r>
              <a:rPr sz="2400" spc="-15" dirty="0">
                <a:solidFill>
                  <a:schemeClr val="tx1"/>
                </a:solidFill>
                <a:latin typeface="Calibri"/>
                <a:cs typeface="Calibri"/>
              </a:rPr>
              <a:t>κατά</a:t>
            </a:r>
            <a:r>
              <a:rPr sz="2400" spc="-10" dirty="0">
                <a:solidFill>
                  <a:schemeClr val="tx1"/>
                </a:solidFill>
                <a:latin typeface="Calibri"/>
                <a:cs typeface="Calibri"/>
              </a:rPr>
              <a:t> την</a:t>
            </a:r>
            <a:r>
              <a:rPr sz="2400" spc="-5" dirty="0">
                <a:solidFill>
                  <a:schemeClr val="tx1"/>
                </a:solidFill>
                <a:latin typeface="Calibri"/>
                <a:cs typeface="Calibri"/>
              </a:rPr>
              <a:t> οποία</a:t>
            </a:r>
            <a:r>
              <a:rPr sz="2400" dirty="0">
                <a:solidFill>
                  <a:schemeClr val="tx1"/>
                </a:solidFill>
                <a:latin typeface="Calibri"/>
                <a:cs typeface="Calibri"/>
              </a:rPr>
              <a:t> </a:t>
            </a:r>
            <a:r>
              <a:rPr sz="2400" spc="-5" dirty="0">
                <a:solidFill>
                  <a:schemeClr val="tx1"/>
                </a:solidFill>
                <a:latin typeface="Calibri"/>
                <a:cs typeface="Calibri"/>
              </a:rPr>
              <a:t>το</a:t>
            </a:r>
            <a:r>
              <a:rPr sz="2400" dirty="0">
                <a:solidFill>
                  <a:schemeClr val="tx1"/>
                </a:solidFill>
                <a:latin typeface="Calibri"/>
                <a:cs typeface="Calibri"/>
              </a:rPr>
              <a:t> </a:t>
            </a:r>
            <a:r>
              <a:rPr sz="2400" spc="-10" dirty="0">
                <a:solidFill>
                  <a:schemeClr val="tx1"/>
                </a:solidFill>
                <a:latin typeface="Calibri"/>
                <a:cs typeface="Calibri"/>
              </a:rPr>
              <a:t>άτομο</a:t>
            </a:r>
            <a:r>
              <a:rPr sz="2400" spc="-5" dirty="0">
                <a:solidFill>
                  <a:schemeClr val="tx1"/>
                </a:solidFill>
                <a:latin typeface="Calibri"/>
                <a:cs typeface="Calibri"/>
              </a:rPr>
              <a:t> αποκτά</a:t>
            </a:r>
            <a:r>
              <a:rPr sz="2400" dirty="0">
                <a:solidFill>
                  <a:schemeClr val="tx1"/>
                </a:solidFill>
                <a:latin typeface="Calibri"/>
                <a:cs typeface="Calibri"/>
              </a:rPr>
              <a:t> μια </a:t>
            </a:r>
            <a:r>
              <a:rPr sz="2400" spc="-5" dirty="0">
                <a:solidFill>
                  <a:schemeClr val="tx1"/>
                </a:solidFill>
                <a:latin typeface="Calibri"/>
                <a:cs typeface="Calibri"/>
              </a:rPr>
              <a:t>συνεχή</a:t>
            </a:r>
            <a:r>
              <a:rPr sz="2400" dirty="0">
                <a:solidFill>
                  <a:schemeClr val="tx1"/>
                </a:solidFill>
                <a:latin typeface="Calibri"/>
                <a:cs typeface="Calibri"/>
              </a:rPr>
              <a:t> </a:t>
            </a:r>
            <a:r>
              <a:rPr sz="2400" spc="-5" dirty="0">
                <a:solidFill>
                  <a:schemeClr val="tx1"/>
                </a:solidFill>
                <a:latin typeface="Calibri"/>
                <a:cs typeface="Calibri"/>
              </a:rPr>
              <a:t>επιθυμία</a:t>
            </a:r>
            <a:r>
              <a:rPr sz="2400" dirty="0">
                <a:solidFill>
                  <a:schemeClr val="tx1"/>
                </a:solidFill>
                <a:latin typeface="Calibri"/>
                <a:cs typeface="Calibri"/>
              </a:rPr>
              <a:t> λήψης </a:t>
            </a:r>
            <a:r>
              <a:rPr sz="2400" spc="-10" dirty="0">
                <a:solidFill>
                  <a:schemeClr val="tx1"/>
                </a:solidFill>
                <a:latin typeface="Calibri"/>
                <a:cs typeface="Calibri"/>
              </a:rPr>
              <a:t>του </a:t>
            </a:r>
            <a:r>
              <a:rPr sz="2400" spc="-5" dirty="0">
                <a:solidFill>
                  <a:schemeClr val="tx1"/>
                </a:solidFill>
                <a:latin typeface="Calibri"/>
                <a:cs typeface="Calibri"/>
              </a:rPr>
              <a:t> </a:t>
            </a:r>
            <a:r>
              <a:rPr sz="2400" spc="-10" dirty="0">
                <a:solidFill>
                  <a:schemeClr val="tx1"/>
                </a:solidFill>
                <a:latin typeface="Calibri"/>
                <a:cs typeface="Calibri"/>
              </a:rPr>
              <a:t>φαρμάκου</a:t>
            </a:r>
            <a:r>
              <a:rPr sz="2400" spc="40" dirty="0">
                <a:solidFill>
                  <a:schemeClr val="tx1"/>
                </a:solidFill>
                <a:latin typeface="Calibri"/>
                <a:cs typeface="Calibri"/>
              </a:rPr>
              <a:t> </a:t>
            </a:r>
            <a:r>
              <a:rPr sz="2400" spc="-5" dirty="0">
                <a:solidFill>
                  <a:schemeClr val="tx1"/>
                </a:solidFill>
                <a:latin typeface="Calibri"/>
                <a:cs typeface="Calibri"/>
              </a:rPr>
              <a:t>επειδή</a:t>
            </a:r>
            <a:r>
              <a:rPr sz="2400" spc="45" dirty="0">
                <a:solidFill>
                  <a:schemeClr val="tx1"/>
                </a:solidFill>
                <a:latin typeface="Calibri"/>
                <a:cs typeface="Calibri"/>
              </a:rPr>
              <a:t> </a:t>
            </a:r>
            <a:r>
              <a:rPr sz="2400" spc="-5" dirty="0">
                <a:solidFill>
                  <a:schemeClr val="tx1"/>
                </a:solidFill>
                <a:latin typeface="Calibri"/>
                <a:cs typeface="Calibri"/>
              </a:rPr>
              <a:t>αυτό</a:t>
            </a:r>
            <a:r>
              <a:rPr sz="2400" spc="45" dirty="0">
                <a:solidFill>
                  <a:schemeClr val="tx1"/>
                </a:solidFill>
                <a:latin typeface="Calibri"/>
                <a:cs typeface="Calibri"/>
              </a:rPr>
              <a:t> </a:t>
            </a:r>
            <a:r>
              <a:rPr sz="2400" spc="-5" dirty="0">
                <a:solidFill>
                  <a:schemeClr val="tx1"/>
                </a:solidFill>
                <a:latin typeface="Calibri"/>
                <a:cs typeface="Calibri"/>
              </a:rPr>
              <a:t>του</a:t>
            </a:r>
            <a:r>
              <a:rPr sz="2400" spc="40" dirty="0">
                <a:solidFill>
                  <a:schemeClr val="tx1"/>
                </a:solidFill>
                <a:latin typeface="Calibri"/>
                <a:cs typeface="Calibri"/>
              </a:rPr>
              <a:t> </a:t>
            </a:r>
            <a:r>
              <a:rPr sz="2400" spc="-5" dirty="0">
                <a:solidFill>
                  <a:schemeClr val="tx1"/>
                </a:solidFill>
                <a:latin typeface="Calibri"/>
                <a:cs typeface="Calibri"/>
              </a:rPr>
              <a:t>προκαλεί</a:t>
            </a:r>
            <a:r>
              <a:rPr sz="2400" spc="45" dirty="0">
                <a:solidFill>
                  <a:schemeClr val="tx1"/>
                </a:solidFill>
                <a:latin typeface="Calibri"/>
                <a:cs typeface="Calibri"/>
              </a:rPr>
              <a:t> </a:t>
            </a:r>
            <a:r>
              <a:rPr sz="2400" dirty="0">
                <a:solidFill>
                  <a:schemeClr val="tx1"/>
                </a:solidFill>
                <a:latin typeface="Calibri"/>
                <a:cs typeface="Calibri"/>
              </a:rPr>
              <a:t>ευφορία.</a:t>
            </a:r>
          </a:p>
          <a:p>
            <a:pPr marL="12700" marR="5080" indent="179705" algn="just">
              <a:lnSpc>
                <a:spcPct val="100000"/>
              </a:lnSpc>
            </a:pPr>
            <a:endParaRPr lang="el-GR" sz="2400" b="1" spc="-5" dirty="0" smtClean="0">
              <a:solidFill>
                <a:schemeClr val="tx1"/>
              </a:solidFill>
              <a:latin typeface="Calibri"/>
              <a:cs typeface="Calibri"/>
            </a:endParaRPr>
          </a:p>
          <a:p>
            <a:pPr marL="12700" marR="5080" indent="179705" algn="just">
              <a:lnSpc>
                <a:spcPct val="100000"/>
              </a:lnSpc>
            </a:pPr>
            <a:endParaRPr lang="el-GR" sz="2400" b="1" spc="-5" dirty="0">
              <a:solidFill>
                <a:schemeClr val="tx1"/>
              </a:solidFill>
              <a:latin typeface="Calibri"/>
              <a:cs typeface="Calibri"/>
            </a:endParaRPr>
          </a:p>
          <a:p>
            <a:pPr marL="12700" marR="5080" indent="179705" algn="just">
              <a:lnSpc>
                <a:spcPct val="100000"/>
              </a:lnSpc>
            </a:pPr>
            <a:r>
              <a:rPr sz="2400" b="1" spc="-5" dirty="0" err="1" smtClean="0">
                <a:solidFill>
                  <a:schemeClr val="tx1"/>
                </a:solidFill>
                <a:latin typeface="Calibri"/>
                <a:cs typeface="Calibri"/>
              </a:rPr>
              <a:t>Εξάρτηση</a:t>
            </a:r>
            <a:r>
              <a:rPr sz="2400" b="1" spc="-5" dirty="0" smtClean="0">
                <a:solidFill>
                  <a:schemeClr val="tx1"/>
                </a:solidFill>
                <a:latin typeface="Calibri"/>
                <a:cs typeface="Calibri"/>
              </a:rPr>
              <a:t> </a:t>
            </a:r>
            <a:r>
              <a:rPr sz="2400" spc="-5" dirty="0">
                <a:solidFill>
                  <a:schemeClr val="tx1"/>
                </a:solidFill>
                <a:latin typeface="Calibri"/>
                <a:cs typeface="Calibri"/>
              </a:rPr>
              <a:t>είναι </a:t>
            </a:r>
            <a:r>
              <a:rPr sz="2400" dirty="0">
                <a:solidFill>
                  <a:schemeClr val="tx1"/>
                </a:solidFill>
                <a:latin typeface="Calibri"/>
                <a:cs typeface="Calibri"/>
              </a:rPr>
              <a:t>η </a:t>
            </a:r>
            <a:r>
              <a:rPr sz="2400" spc="-10" dirty="0">
                <a:solidFill>
                  <a:schemeClr val="tx1"/>
                </a:solidFill>
                <a:latin typeface="Calibri"/>
                <a:cs typeface="Calibri"/>
              </a:rPr>
              <a:t>κατάσταση </a:t>
            </a:r>
            <a:r>
              <a:rPr sz="2400" spc="-5" dirty="0">
                <a:solidFill>
                  <a:schemeClr val="tx1"/>
                </a:solidFill>
                <a:latin typeface="Calibri"/>
                <a:cs typeface="Calibri"/>
              </a:rPr>
              <a:t>στην οποία το </a:t>
            </a:r>
            <a:r>
              <a:rPr sz="2400" spc="-10" dirty="0">
                <a:solidFill>
                  <a:schemeClr val="tx1"/>
                </a:solidFill>
                <a:latin typeface="Calibri"/>
                <a:cs typeface="Calibri"/>
              </a:rPr>
              <a:t>άτομο </a:t>
            </a:r>
            <a:r>
              <a:rPr sz="2400" spc="-5" dirty="0">
                <a:solidFill>
                  <a:schemeClr val="tx1"/>
                </a:solidFill>
                <a:latin typeface="Calibri"/>
                <a:cs typeface="Calibri"/>
              </a:rPr>
              <a:t>δεν μπορεί </a:t>
            </a:r>
            <a:r>
              <a:rPr sz="2400" dirty="0">
                <a:solidFill>
                  <a:schemeClr val="tx1"/>
                </a:solidFill>
                <a:latin typeface="Calibri"/>
                <a:cs typeface="Calibri"/>
              </a:rPr>
              <a:t>να ζήσει πλέον </a:t>
            </a:r>
            <a:r>
              <a:rPr sz="2400" spc="5" dirty="0">
                <a:solidFill>
                  <a:schemeClr val="tx1"/>
                </a:solidFill>
                <a:latin typeface="Calibri"/>
                <a:cs typeface="Calibri"/>
              </a:rPr>
              <a:t> </a:t>
            </a:r>
            <a:r>
              <a:rPr sz="2400" spc="-10" dirty="0">
                <a:solidFill>
                  <a:schemeClr val="tx1"/>
                </a:solidFill>
                <a:latin typeface="Calibri"/>
                <a:cs typeface="Calibri"/>
              </a:rPr>
              <a:t>χωρίς</a:t>
            </a:r>
            <a:r>
              <a:rPr sz="2400" spc="40" dirty="0">
                <a:solidFill>
                  <a:schemeClr val="tx1"/>
                </a:solidFill>
                <a:latin typeface="Calibri"/>
                <a:cs typeface="Calibri"/>
              </a:rPr>
              <a:t> </a:t>
            </a:r>
            <a:r>
              <a:rPr sz="2400" spc="-5" dirty="0">
                <a:solidFill>
                  <a:schemeClr val="tx1"/>
                </a:solidFill>
                <a:latin typeface="Calibri"/>
                <a:cs typeface="Calibri"/>
              </a:rPr>
              <a:t>το</a:t>
            </a:r>
            <a:r>
              <a:rPr sz="2400" spc="45" dirty="0">
                <a:solidFill>
                  <a:schemeClr val="tx1"/>
                </a:solidFill>
                <a:latin typeface="Calibri"/>
                <a:cs typeface="Calibri"/>
              </a:rPr>
              <a:t> </a:t>
            </a:r>
            <a:r>
              <a:rPr sz="2400" spc="-10" dirty="0" err="1">
                <a:solidFill>
                  <a:schemeClr val="tx1"/>
                </a:solidFill>
                <a:latin typeface="Calibri"/>
                <a:cs typeface="Calibri"/>
              </a:rPr>
              <a:t>φάρμακο</a:t>
            </a:r>
            <a:r>
              <a:rPr sz="2400" spc="-10" dirty="0" smtClean="0">
                <a:solidFill>
                  <a:schemeClr val="tx1"/>
                </a:solidFill>
                <a:latin typeface="Calibri"/>
                <a:cs typeface="Calibri"/>
              </a:rPr>
              <a:t>.</a:t>
            </a:r>
            <a:endParaRPr sz="2400" dirty="0">
              <a:solidFill>
                <a:schemeClr val="tx1"/>
              </a:solidFill>
              <a:latin typeface="Calibri"/>
              <a:cs typeface="Calibri"/>
            </a:endParaRPr>
          </a:p>
        </p:txBody>
      </p:sp>
      <p:pic>
        <p:nvPicPr>
          <p:cNvPr id="11266" name="Picture 2" descr="Πώς και γιατί το Ζάναξ έγινε το εθνικό μας αγχολυτικό – Μια ιστορία που  έγινε φαινόμενο | Ειδήσεις για την Οικονομία | newmoney"/>
          <p:cNvPicPr>
            <a:picLocks noChangeAspect="1" noChangeArrowheads="1"/>
          </p:cNvPicPr>
          <p:nvPr/>
        </p:nvPicPr>
        <p:blipFill>
          <a:blip r:embed="rId2" cstate="print"/>
          <a:srcRect/>
          <a:stretch>
            <a:fillRect/>
          </a:stretch>
        </p:blipFill>
        <p:spPr bwMode="auto">
          <a:xfrm>
            <a:off x="3491880" y="4437112"/>
            <a:ext cx="2983607" cy="187661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188640"/>
            <a:ext cx="8640960" cy="6480720"/>
          </a:xfrm>
        </p:spPr>
        <p:txBody>
          <a:bodyPr>
            <a:normAutofit/>
          </a:bodyPr>
          <a:lstStyle/>
          <a:p>
            <a:pPr algn="just"/>
            <a:r>
              <a:rPr lang="el-GR" sz="2400" dirty="0" smtClean="0">
                <a:solidFill>
                  <a:schemeClr val="tx1"/>
                </a:solidFill>
              </a:rPr>
              <a:t>Στο ΦΕΚ με Αρ. 284 (10-02-2004) «Όροι και προϋποθέσεις κυκλοφορίας φαρμακευτικών ιδιοσκευασμάτων, για τη διάθεση των οποίων δεν απαιτείται ιατρική συνταγή», το πλαίσιο της διάθεσης την </a:t>
            </a:r>
            <a:r>
              <a:rPr lang="el-GR" sz="2400" dirty="0" smtClean="0">
                <a:solidFill>
                  <a:schemeClr val="tx1"/>
                </a:solidFill>
              </a:rPr>
              <a:t>ΜΥΣΥΦΑ </a:t>
            </a:r>
            <a:r>
              <a:rPr lang="el-GR" sz="2400" dirty="0" smtClean="0">
                <a:solidFill>
                  <a:schemeClr val="tx1"/>
                </a:solidFill>
              </a:rPr>
              <a:t>καθορίζεται ως εξής: «Τα φαρμακευτικά προϊόντα της κατηγορίας </a:t>
            </a:r>
            <a:r>
              <a:rPr lang="el-GR" sz="2400" dirty="0" smtClean="0">
                <a:solidFill>
                  <a:schemeClr val="tx1"/>
                </a:solidFill>
              </a:rPr>
              <a:t>ΜΥΣΥΦΑ</a:t>
            </a:r>
            <a:r>
              <a:rPr lang="el-GR" sz="2400" dirty="0" smtClean="0">
                <a:solidFill>
                  <a:schemeClr val="tx1"/>
                </a:solidFill>
              </a:rPr>
              <a:t>, για τη διάθεση των οποίων δεν απαιτείται ιατρική συνταγή, διατίθενται αποκλειστικά από τα φαρμακεία δια χειρός φαρμακοποιού».</a:t>
            </a:r>
          </a:p>
          <a:p>
            <a:pPr algn="just"/>
            <a:endParaRPr lang="el-GR" sz="2400" dirty="0">
              <a:solidFill>
                <a:schemeClr val="tx1"/>
              </a:solidFill>
            </a:endParaRPr>
          </a:p>
        </p:txBody>
      </p:sp>
      <p:pic>
        <p:nvPicPr>
          <p:cNvPr id="16386" name="Picture 2" descr="C:\Users\elena\OneDrive\Υπολογιστής\αρχείο λήψης (1).jfif"/>
          <p:cNvPicPr>
            <a:picLocks noChangeAspect="1" noChangeArrowheads="1"/>
          </p:cNvPicPr>
          <p:nvPr/>
        </p:nvPicPr>
        <p:blipFill>
          <a:blip r:embed="rId2" cstate="print"/>
          <a:srcRect/>
          <a:stretch>
            <a:fillRect/>
          </a:stretch>
        </p:blipFill>
        <p:spPr bwMode="auto">
          <a:xfrm>
            <a:off x="1907704" y="3068960"/>
            <a:ext cx="5231159" cy="2713087"/>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188640"/>
            <a:ext cx="8640960" cy="6480720"/>
          </a:xfrm>
        </p:spPr>
        <p:txBody>
          <a:bodyPr>
            <a:normAutofit/>
          </a:bodyPr>
          <a:lstStyle/>
          <a:p>
            <a:pPr algn="just"/>
            <a:r>
              <a:rPr lang="el-GR" sz="2400" dirty="0">
                <a:solidFill>
                  <a:schemeClr val="tx1"/>
                </a:solidFill>
              </a:rPr>
              <a:t>Δεν συμβαίνει όμως το ίδιο και στις υπόλοιπες χώρες της Ευρωπαϊκής Ένωσης, όπου τα </a:t>
            </a:r>
            <a:r>
              <a:rPr lang="el-GR" sz="2400" dirty="0" smtClean="0">
                <a:solidFill>
                  <a:schemeClr val="tx1"/>
                </a:solidFill>
              </a:rPr>
              <a:t>ΜΥΣΥΦΑ </a:t>
            </a:r>
            <a:r>
              <a:rPr lang="el-GR" sz="2400" dirty="0">
                <a:solidFill>
                  <a:schemeClr val="tx1"/>
                </a:solidFill>
              </a:rPr>
              <a:t>διατίθενται ελεύθερα και από τα ράφια των καταστημάτων λιανικής. Πιο συγκεκριμένα, η πώληση των </a:t>
            </a:r>
            <a:r>
              <a:rPr lang="el-GR" sz="2400" dirty="0" smtClean="0">
                <a:solidFill>
                  <a:schemeClr val="tx1"/>
                </a:solidFill>
              </a:rPr>
              <a:t>ΜΥΣΥΦΑ </a:t>
            </a:r>
            <a:r>
              <a:rPr lang="el-GR" sz="2400" dirty="0">
                <a:solidFill>
                  <a:schemeClr val="tx1"/>
                </a:solidFill>
              </a:rPr>
              <a:t>έχει απελευθερωθεί σε Γερμανία, Ιταλία, Αγγλία, Πολωνία, Τσεχία, Ολλανδία, Ουγγαρία, Σουηδία, Πορτογαλία, Δανία, Βουλγαρία και Νορβηγία, με το μεγαλύτερο μερίδιο αγοράς να κατέχουν κυρίως οι χώρες της Δυτικής Ευρώπης. Στη Δανία μάλιστα επιτρέπεται η πώληση μη συνταγογραφούμενων φαρμάκων και μέσω διαδικτύου, σε πολύ ανταγωνιστικές τιμές.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188640"/>
            <a:ext cx="8640960" cy="6480720"/>
          </a:xfrm>
        </p:spPr>
        <p:txBody>
          <a:bodyPr>
            <a:normAutofit/>
          </a:bodyPr>
          <a:lstStyle/>
          <a:p>
            <a:pPr algn="just"/>
            <a:endParaRPr lang="el-GR" sz="2400" dirty="0" smtClean="0">
              <a:solidFill>
                <a:schemeClr val="tx1"/>
              </a:solidFill>
            </a:endParaRPr>
          </a:p>
          <a:p>
            <a:pPr algn="just"/>
            <a:r>
              <a:rPr lang="el-GR" sz="2400" dirty="0" smtClean="0">
                <a:solidFill>
                  <a:schemeClr val="tx1"/>
                </a:solidFill>
              </a:rPr>
              <a:t>Στη </a:t>
            </a:r>
            <a:r>
              <a:rPr lang="el-GR" sz="2400" dirty="0">
                <a:solidFill>
                  <a:schemeClr val="tx1"/>
                </a:solidFill>
              </a:rPr>
              <a:t>χώρα μας, το ποσοστό μικτού κέρδους για τα μη συνταγογραφούμενα φάρμακα για τους φαρμακοποιούς είναι 35% επί της χονδρικής τιμής. Από τις 20 Μαΐου 2010 τα </a:t>
            </a:r>
            <a:r>
              <a:rPr lang="el-GR" sz="2400" dirty="0" smtClean="0">
                <a:solidFill>
                  <a:schemeClr val="tx1"/>
                </a:solidFill>
              </a:rPr>
              <a:t>ΜΥΣΥΦΑ </a:t>
            </a:r>
            <a:r>
              <a:rPr lang="el-GR" sz="2400" dirty="0">
                <a:solidFill>
                  <a:schemeClr val="tx1"/>
                </a:solidFill>
              </a:rPr>
              <a:t>δεν αποζημιώνονται από τα ασφαλιστικά ταμεία στο πλαίσιο της περιστολής της φαρμακευτικής δαπάνη, καθώς η κάλυψή τους επιβάρυνε τα ταμεία κατά μέσο όρο με περισσότερα από 40 εκατ. ευρώ.</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0"/>
            <a:ext cx="8712968" cy="6669360"/>
          </a:xfrm>
        </p:spPr>
        <p:txBody>
          <a:bodyPr/>
          <a:lstStyle/>
          <a:p>
            <a:r>
              <a:rPr lang="el-GR" b="1" dirty="0" smtClean="0">
                <a:solidFill>
                  <a:schemeClr val="tx1"/>
                </a:solidFill>
              </a:rPr>
              <a:t>Ουσίες που προκαλούν εξάρτηση</a:t>
            </a:r>
            <a:endParaRPr lang="en-US" sz="2800" dirty="0" smtClean="0">
              <a:solidFill>
                <a:schemeClr val="tx1"/>
              </a:solidFill>
            </a:endParaRPr>
          </a:p>
          <a:p>
            <a:pPr algn="just"/>
            <a:r>
              <a:rPr lang="el-GR" sz="2400" dirty="0" smtClean="0">
                <a:solidFill>
                  <a:schemeClr val="tx1"/>
                </a:solidFill>
              </a:rPr>
              <a:t>Κάποιες από τις ουσίες που προκαλούν εξάρτηση είναι</a:t>
            </a:r>
            <a:r>
              <a:rPr lang="en-US" sz="2400" dirty="0" smtClean="0">
                <a:solidFill>
                  <a:schemeClr val="tx1"/>
                </a:solidFill>
              </a:rPr>
              <a:t>:</a:t>
            </a:r>
          </a:p>
        </p:txBody>
      </p:sp>
      <p:graphicFrame>
        <p:nvGraphicFramePr>
          <p:cNvPr id="4" name="3 - Πίνακας"/>
          <p:cNvGraphicFramePr>
            <a:graphicFrameLocks noGrp="1"/>
          </p:cNvGraphicFramePr>
          <p:nvPr/>
        </p:nvGraphicFramePr>
        <p:xfrm>
          <a:off x="1115616" y="1196752"/>
          <a:ext cx="7560840" cy="5138933"/>
        </p:xfrm>
        <a:graphic>
          <a:graphicData uri="http://schemas.openxmlformats.org/drawingml/2006/table">
            <a:tbl>
              <a:tblPr firstRow="1" bandRow="1">
                <a:tableStyleId>{5940675A-B579-460E-94D1-54222C63F5DA}</a:tableStyleId>
              </a:tblPr>
              <a:tblGrid>
                <a:gridCol w="3780420"/>
                <a:gridCol w="3780420"/>
              </a:tblGrid>
              <a:tr h="1512168">
                <a:tc>
                  <a:txBody>
                    <a:bodyPr/>
                    <a:lstStyle/>
                    <a:p>
                      <a:pPr algn="ctr"/>
                      <a:endParaRPr lang="el-GR" sz="2000" b="1" dirty="0" smtClean="0"/>
                    </a:p>
                    <a:p>
                      <a:pPr algn="ctr"/>
                      <a:r>
                        <a:rPr lang="el-GR" sz="2000" b="1" dirty="0" smtClean="0"/>
                        <a:t>Διεγερτικά</a:t>
                      </a:r>
                      <a:r>
                        <a:rPr lang="el-GR" sz="2000" b="1" baseline="0" dirty="0" smtClean="0"/>
                        <a:t> του Κεντρικού Νευρικού Συστήματος</a:t>
                      </a:r>
                      <a:endParaRPr lang="el-GR" sz="2000" b="1" dirty="0"/>
                    </a:p>
                  </a:txBody>
                  <a:tcPr/>
                </a:tc>
                <a:tc>
                  <a:txBody>
                    <a:bodyPr/>
                    <a:lstStyle/>
                    <a:p>
                      <a:pPr algn="ctr"/>
                      <a:endParaRPr lang="el-GR" sz="2000" dirty="0" smtClean="0"/>
                    </a:p>
                    <a:p>
                      <a:pPr algn="ctr"/>
                      <a:r>
                        <a:rPr lang="el-GR" sz="2000" dirty="0" smtClean="0"/>
                        <a:t>κοκαΐνη, καφεΐνη, </a:t>
                      </a:r>
                      <a:r>
                        <a:rPr lang="el-GR" sz="2000" dirty="0" err="1" smtClean="0"/>
                        <a:t>θεοφυλλίνη</a:t>
                      </a:r>
                      <a:r>
                        <a:rPr lang="el-GR" sz="2000" dirty="0" smtClean="0"/>
                        <a:t>,</a:t>
                      </a:r>
                      <a:r>
                        <a:rPr lang="el-GR" sz="2000" baseline="0" dirty="0" smtClean="0"/>
                        <a:t> </a:t>
                      </a:r>
                      <a:r>
                        <a:rPr lang="el-GR" sz="2000" baseline="0" dirty="0" err="1" smtClean="0"/>
                        <a:t>θεοβρωμίνη</a:t>
                      </a:r>
                      <a:r>
                        <a:rPr lang="el-GR" sz="2000" baseline="0" dirty="0" smtClean="0"/>
                        <a:t>, αμφεταμίνη κ.ά.</a:t>
                      </a:r>
                      <a:endParaRPr lang="el-GR" sz="2000" dirty="0"/>
                    </a:p>
                  </a:txBody>
                  <a:tcPr/>
                </a:tc>
              </a:tr>
              <a:tr h="838809">
                <a:tc>
                  <a:txBody>
                    <a:bodyPr/>
                    <a:lstStyle/>
                    <a:p>
                      <a:pPr algn="ctr"/>
                      <a:r>
                        <a:rPr lang="el-GR" sz="2000" b="1" dirty="0" smtClean="0"/>
                        <a:t>Ναρκωτικά αναλγητικά-οπιούχα</a:t>
                      </a:r>
                      <a:endParaRPr lang="el-GR" sz="2000" b="1" dirty="0"/>
                    </a:p>
                  </a:txBody>
                  <a:tcPr/>
                </a:tc>
                <a:tc>
                  <a:txBody>
                    <a:bodyPr/>
                    <a:lstStyle/>
                    <a:p>
                      <a:pPr algn="ctr"/>
                      <a:r>
                        <a:rPr lang="el-GR" sz="2000" dirty="0" smtClean="0"/>
                        <a:t>Όπιο, μορφίνη, ηρωίνη, </a:t>
                      </a:r>
                      <a:r>
                        <a:rPr lang="el-GR" sz="2000" dirty="0" err="1" smtClean="0"/>
                        <a:t>κωδεΐνη</a:t>
                      </a:r>
                      <a:r>
                        <a:rPr lang="el-GR" sz="2000" dirty="0" smtClean="0"/>
                        <a:t>,</a:t>
                      </a:r>
                      <a:r>
                        <a:rPr lang="el-GR" sz="2000" baseline="0" dirty="0" smtClean="0"/>
                        <a:t> </a:t>
                      </a:r>
                      <a:r>
                        <a:rPr lang="el-GR" sz="2000" baseline="0" dirty="0" err="1" smtClean="0"/>
                        <a:t>μεθαδόνη</a:t>
                      </a:r>
                      <a:r>
                        <a:rPr lang="el-GR" sz="2000" baseline="0" dirty="0" smtClean="0"/>
                        <a:t> κ.ά.</a:t>
                      </a:r>
                      <a:endParaRPr lang="el-GR" sz="2000" dirty="0"/>
                    </a:p>
                  </a:txBody>
                  <a:tcPr/>
                </a:tc>
              </a:tr>
              <a:tr h="838809">
                <a:tc>
                  <a:txBody>
                    <a:bodyPr/>
                    <a:lstStyle/>
                    <a:p>
                      <a:pPr algn="ctr"/>
                      <a:r>
                        <a:rPr lang="el-GR" sz="2000" b="1" dirty="0" err="1" smtClean="0"/>
                        <a:t>Ψευδαισθησιογόνα</a:t>
                      </a:r>
                      <a:r>
                        <a:rPr lang="el-GR" sz="2000" b="1" dirty="0" smtClean="0"/>
                        <a:t> ή παραισθησιογόνα</a:t>
                      </a:r>
                      <a:endParaRPr lang="el-GR" sz="2000" b="1" dirty="0"/>
                    </a:p>
                  </a:txBody>
                  <a:tcPr/>
                </a:tc>
                <a:tc>
                  <a:txBody>
                    <a:bodyPr/>
                    <a:lstStyle/>
                    <a:p>
                      <a:pPr algn="ctr"/>
                      <a:r>
                        <a:rPr lang="en-US" sz="2000" dirty="0" smtClean="0"/>
                        <a:t>L</a:t>
                      </a:r>
                      <a:r>
                        <a:rPr lang="el-GR" sz="2000" dirty="0" smtClean="0"/>
                        <a:t>.</a:t>
                      </a:r>
                      <a:r>
                        <a:rPr lang="en-US" sz="2000" dirty="0" smtClean="0"/>
                        <a:t>S</a:t>
                      </a:r>
                      <a:r>
                        <a:rPr lang="el-GR" sz="2000" dirty="0" smtClean="0"/>
                        <a:t>.</a:t>
                      </a:r>
                      <a:r>
                        <a:rPr lang="en-US" sz="2000" dirty="0" smtClean="0"/>
                        <a:t>D, MDA </a:t>
                      </a:r>
                      <a:r>
                        <a:rPr lang="el-GR" sz="2000" dirty="0" smtClean="0"/>
                        <a:t>κ.ά.</a:t>
                      </a:r>
                      <a:endParaRPr lang="el-GR" sz="2000" dirty="0"/>
                    </a:p>
                  </a:txBody>
                  <a:tcPr/>
                </a:tc>
              </a:tr>
              <a:tr h="626128">
                <a:tc>
                  <a:txBody>
                    <a:bodyPr/>
                    <a:lstStyle/>
                    <a:p>
                      <a:pPr algn="ctr"/>
                      <a:r>
                        <a:rPr lang="el-GR" sz="2000" b="1" dirty="0" smtClean="0"/>
                        <a:t>Προϊόντα Ινδικής Κάνναβης</a:t>
                      </a:r>
                      <a:endParaRPr lang="el-GR" sz="2000" b="1" dirty="0"/>
                    </a:p>
                  </a:txBody>
                  <a:tcPr/>
                </a:tc>
                <a:tc>
                  <a:txBody>
                    <a:bodyPr/>
                    <a:lstStyle/>
                    <a:p>
                      <a:pPr algn="ctr"/>
                      <a:r>
                        <a:rPr lang="el-GR" sz="2000" dirty="0" smtClean="0"/>
                        <a:t>Χασίς,</a:t>
                      </a:r>
                      <a:r>
                        <a:rPr lang="el-GR" sz="2000" baseline="0" dirty="0" smtClean="0"/>
                        <a:t> </a:t>
                      </a:r>
                      <a:r>
                        <a:rPr lang="el-GR" sz="2000" dirty="0" smtClean="0"/>
                        <a:t>Μαριχουάνα</a:t>
                      </a:r>
                      <a:endParaRPr lang="el-GR" sz="2000" dirty="0"/>
                    </a:p>
                  </a:txBody>
                  <a:tcPr/>
                </a:tc>
              </a:tr>
              <a:tr h="484210">
                <a:tc>
                  <a:txBody>
                    <a:bodyPr/>
                    <a:lstStyle/>
                    <a:p>
                      <a:pPr algn="ctr"/>
                      <a:r>
                        <a:rPr lang="el-GR" sz="2000" b="1" dirty="0" smtClean="0"/>
                        <a:t>Εισπνεόμενες ουσίες</a:t>
                      </a:r>
                      <a:endParaRPr lang="el-GR" sz="2000" b="1" dirty="0"/>
                    </a:p>
                  </a:txBody>
                  <a:tcPr/>
                </a:tc>
                <a:tc>
                  <a:txBody>
                    <a:bodyPr/>
                    <a:lstStyle/>
                    <a:p>
                      <a:r>
                        <a:rPr lang="el-GR" sz="2000" dirty="0" smtClean="0"/>
                        <a:t>Πτητικοί διαλύτες σε κόλλες κ.ά.</a:t>
                      </a:r>
                      <a:endParaRPr lang="el-GR" sz="2000" dirty="0"/>
                    </a:p>
                  </a:txBody>
                  <a:tcPr/>
                </a:tc>
              </a:tr>
              <a:tr h="838809">
                <a:tc>
                  <a:txBody>
                    <a:bodyPr/>
                    <a:lstStyle/>
                    <a:p>
                      <a:pPr algn="ctr"/>
                      <a:r>
                        <a:rPr lang="el-GR" sz="2000" b="1" dirty="0" smtClean="0"/>
                        <a:t>Κατασταλτικά</a:t>
                      </a:r>
                      <a:r>
                        <a:rPr lang="el-GR" sz="2000" b="1" baseline="0" dirty="0" smtClean="0"/>
                        <a:t> του Κεντρικού Νευρικού Συστήματος</a:t>
                      </a:r>
                      <a:endParaRPr lang="el-GR" sz="2000" b="1" dirty="0"/>
                    </a:p>
                  </a:txBody>
                  <a:tcPr/>
                </a:tc>
                <a:tc>
                  <a:txBody>
                    <a:bodyPr/>
                    <a:lstStyle/>
                    <a:p>
                      <a:r>
                        <a:rPr lang="el-GR" sz="2000" dirty="0" err="1" smtClean="0"/>
                        <a:t>Βενζοδιαζεπίνες</a:t>
                      </a:r>
                      <a:r>
                        <a:rPr lang="el-GR" sz="2000" dirty="0" smtClean="0"/>
                        <a:t>, Βαρβιτουρικά,</a:t>
                      </a:r>
                      <a:r>
                        <a:rPr lang="el-GR" sz="2000" baseline="0" dirty="0" smtClean="0"/>
                        <a:t> Οινόπνευμα, Νικοτίνη κ.ά.</a:t>
                      </a:r>
                      <a:endParaRPr lang="el-GR" sz="2000"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260648"/>
            <a:ext cx="8640960" cy="6336704"/>
          </a:xfrm>
        </p:spPr>
        <p:txBody>
          <a:bodyPr>
            <a:normAutofit/>
          </a:bodyPr>
          <a:lstStyle/>
          <a:p>
            <a:r>
              <a:rPr lang="el-GR" sz="2800" b="1" dirty="0" smtClean="0">
                <a:solidFill>
                  <a:schemeClr val="tx1"/>
                </a:solidFill>
              </a:rPr>
              <a:t>Μη Υποχρεωτικώς συνταγογραφούμενα φάρμακα (</a:t>
            </a:r>
            <a:r>
              <a:rPr lang="el-GR" sz="2800" b="1" dirty="0" smtClean="0">
                <a:solidFill>
                  <a:schemeClr val="tx1"/>
                </a:solidFill>
              </a:rPr>
              <a:t>ΜΥΣΥΦΑ</a:t>
            </a:r>
            <a:r>
              <a:rPr lang="el-GR" sz="2800" b="1" dirty="0" smtClean="0">
                <a:solidFill>
                  <a:schemeClr val="tx1"/>
                </a:solidFill>
              </a:rPr>
              <a:t>)</a:t>
            </a:r>
          </a:p>
          <a:p>
            <a:pPr algn="just">
              <a:buFont typeface="Arial" pitchFamily="34" charset="0"/>
              <a:buChar char="•"/>
            </a:pPr>
            <a:r>
              <a:rPr lang="el-GR" sz="2400" dirty="0" smtClean="0">
                <a:solidFill>
                  <a:schemeClr val="tx1"/>
                </a:solidFill>
              </a:rPr>
              <a:t>Τα Μη Υποχρεωτικώς Συνταγογραφούμενα Φάρμακα (</a:t>
            </a:r>
            <a:r>
              <a:rPr lang="el-GR" sz="2400" dirty="0" smtClean="0">
                <a:solidFill>
                  <a:schemeClr val="tx1"/>
                </a:solidFill>
              </a:rPr>
              <a:t>ΜΥΣΥΦΑ</a:t>
            </a:r>
            <a:r>
              <a:rPr lang="el-GR" sz="2400" dirty="0" smtClean="0">
                <a:solidFill>
                  <a:schemeClr val="tx1"/>
                </a:solidFill>
              </a:rPr>
              <a:t>) βάσει των διατάξεων του νόμου 3457/2006 είναι φαρμακευτικά σκευάσματα εγκεκριμένα από τον ΕΟΦ τα οποία δεν αποζημιώνονται από τα ασφαλιστικά ταμεία. </a:t>
            </a:r>
          </a:p>
          <a:p>
            <a:pPr algn="just">
              <a:buFont typeface="Arial" pitchFamily="34" charset="0"/>
              <a:buChar char="•"/>
            </a:pPr>
            <a:r>
              <a:rPr lang="el-GR" sz="2400" dirty="0" smtClean="0">
                <a:solidFill>
                  <a:schemeClr val="tx1"/>
                </a:solidFill>
              </a:rPr>
              <a:t>Λόγω της σύνθεσης και του σκοπού τους προορίζονται για χρήση από το καταναλωτικό κοινό χωρίς να απαιτείται ιατρική συνταγή.</a:t>
            </a:r>
          </a:p>
          <a:p>
            <a:pPr algn="just">
              <a:buFont typeface="Arial" pitchFamily="34" charset="0"/>
              <a:buChar char="•"/>
            </a:pPr>
            <a:r>
              <a:rPr lang="el-GR" sz="2400" dirty="0">
                <a:solidFill>
                  <a:schemeClr val="tx1"/>
                </a:solidFill>
              </a:rPr>
              <a:t> </a:t>
            </a:r>
            <a:r>
              <a:rPr lang="el-GR" sz="2400" dirty="0" smtClean="0">
                <a:solidFill>
                  <a:schemeClr val="tx1"/>
                </a:solidFill>
              </a:rPr>
              <a:t>Ο αγγλικός όρος γι’ αυτήν την κατηγορία των φαρμάκων είναι</a:t>
            </a:r>
            <a:r>
              <a:rPr lang="en-US" sz="2400" dirty="0" smtClean="0">
                <a:solidFill>
                  <a:schemeClr val="tx1"/>
                </a:solidFill>
              </a:rPr>
              <a:t>: </a:t>
            </a:r>
            <a:r>
              <a:rPr lang="el-GR" sz="2400" dirty="0" smtClean="0">
                <a:solidFill>
                  <a:schemeClr val="tx1"/>
                </a:solidFill>
              </a:rPr>
              <a:t>«</a:t>
            </a:r>
            <a:r>
              <a:rPr lang="en-US" sz="2400" dirty="0" smtClean="0">
                <a:solidFill>
                  <a:schemeClr val="tx1"/>
                </a:solidFill>
              </a:rPr>
              <a:t>over the counter medicines-OTC</a:t>
            </a:r>
            <a:r>
              <a:rPr lang="el-GR" sz="2400" dirty="0" smtClean="0">
                <a:solidFill>
                  <a:schemeClr val="tx1"/>
                </a:solidFill>
              </a:rPr>
              <a:t>», δηλαδή φάρμακα χορηγούμενα πάνω από τον πάγκο του φαρμακοποιού.</a:t>
            </a:r>
            <a:endParaRPr lang="el-GR" sz="2400" dirty="0">
              <a:solidFill>
                <a:schemeClr val="tx1"/>
              </a:solidFill>
            </a:endParaRPr>
          </a:p>
        </p:txBody>
      </p:sp>
      <p:pic>
        <p:nvPicPr>
          <p:cNvPr id="14338" name="Picture 2" descr="C:\Users\elena\OneDrive\Υπολογιστής\τράπεζα θεμάτων\αρχείο λήψης.jfif"/>
          <p:cNvPicPr>
            <a:picLocks noChangeAspect="1" noChangeArrowheads="1"/>
          </p:cNvPicPr>
          <p:nvPr/>
        </p:nvPicPr>
        <p:blipFill>
          <a:blip r:embed="rId3" cstate="print"/>
          <a:srcRect/>
          <a:stretch>
            <a:fillRect/>
          </a:stretch>
        </p:blipFill>
        <p:spPr bwMode="auto">
          <a:xfrm>
            <a:off x="3131840" y="4803466"/>
            <a:ext cx="3456384" cy="172819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260648"/>
            <a:ext cx="8640960" cy="6336704"/>
          </a:xfrm>
        </p:spPr>
        <p:txBody>
          <a:bodyPr>
            <a:normAutofit/>
          </a:bodyPr>
          <a:lstStyle/>
          <a:p>
            <a:pPr algn="just"/>
            <a:r>
              <a:rPr lang="el-GR" sz="2400" b="1" dirty="0" smtClean="0">
                <a:solidFill>
                  <a:schemeClr val="tx1"/>
                </a:solidFill>
              </a:rPr>
              <a:t>Κατηγορίες-Ιδιότητες </a:t>
            </a:r>
            <a:r>
              <a:rPr lang="el-GR" sz="2400" b="1" dirty="0" smtClean="0">
                <a:solidFill>
                  <a:schemeClr val="tx1"/>
                </a:solidFill>
              </a:rPr>
              <a:t>ΜΥΣΥΦΑ</a:t>
            </a:r>
            <a:endParaRPr lang="el-GR" sz="2400" b="1" dirty="0" smtClean="0">
              <a:solidFill>
                <a:schemeClr val="tx1"/>
              </a:solidFill>
            </a:endParaRPr>
          </a:p>
          <a:p>
            <a:pPr algn="just"/>
            <a:endParaRPr lang="el-GR" sz="2400" dirty="0" smtClean="0">
              <a:solidFill>
                <a:schemeClr val="tx1"/>
              </a:solidFill>
            </a:endParaRPr>
          </a:p>
          <a:p>
            <a:pPr algn="just"/>
            <a:r>
              <a:rPr lang="el-GR" sz="2400" dirty="0" smtClean="0">
                <a:solidFill>
                  <a:schemeClr val="tx1"/>
                </a:solidFill>
              </a:rPr>
              <a:t>Τα </a:t>
            </a:r>
            <a:r>
              <a:rPr lang="el-GR" sz="2400" dirty="0" smtClean="0">
                <a:solidFill>
                  <a:schemeClr val="tx1"/>
                </a:solidFill>
              </a:rPr>
              <a:t>ΜΥΣΥΦΑ </a:t>
            </a:r>
            <a:r>
              <a:rPr lang="el-GR" sz="2400" dirty="0" smtClean="0">
                <a:solidFill>
                  <a:schemeClr val="tx1"/>
                </a:solidFill>
              </a:rPr>
              <a:t>περιλαμβάνουν φάρμακα ευρείας χρήσης που αφορούν σε παθήσεις ήπιας μορφής με συμπτώματα αναγνωρίσιμα από τον ασθενή όπως</a:t>
            </a:r>
            <a:r>
              <a:rPr lang="en-US" sz="2400" dirty="0" smtClean="0">
                <a:solidFill>
                  <a:schemeClr val="tx1"/>
                </a:solidFill>
              </a:rPr>
              <a:t>: </a:t>
            </a:r>
            <a:r>
              <a:rPr lang="el-GR" sz="2400" dirty="0" smtClean="0">
                <a:solidFill>
                  <a:schemeClr val="tx1"/>
                </a:solidFill>
              </a:rPr>
              <a:t>κρυολόγημα, διάρροια, βήχας, πονόλαιμος, δερματικά προβλήματα κτλ. Ταξινομούνται στις 6 παρακάτω θεραπευτικές κατηγορίες</a:t>
            </a:r>
            <a:r>
              <a:rPr lang="en-US" sz="2400" dirty="0" smtClean="0">
                <a:solidFill>
                  <a:schemeClr val="tx1"/>
                </a:solidFill>
              </a:rPr>
              <a:t>:</a:t>
            </a:r>
          </a:p>
          <a:p>
            <a:pPr marL="457200" indent="-457200" algn="just">
              <a:buAutoNum type="arabicPeriod"/>
            </a:pPr>
            <a:r>
              <a:rPr lang="el-GR" sz="2400" dirty="0" smtClean="0">
                <a:solidFill>
                  <a:schemeClr val="tx1"/>
                </a:solidFill>
              </a:rPr>
              <a:t>Φάρμακα για το κρυολόγημα και τον βήχα</a:t>
            </a:r>
          </a:p>
          <a:p>
            <a:pPr marL="457200" indent="-457200" algn="just">
              <a:buAutoNum type="arabicPeriod"/>
            </a:pPr>
            <a:r>
              <a:rPr lang="el-GR" sz="2400" dirty="0">
                <a:solidFill>
                  <a:schemeClr val="tx1"/>
                </a:solidFill>
              </a:rPr>
              <a:t> </a:t>
            </a:r>
            <a:r>
              <a:rPr lang="el-GR" sz="2400" dirty="0" smtClean="0">
                <a:solidFill>
                  <a:schemeClr val="tx1"/>
                </a:solidFill>
              </a:rPr>
              <a:t>Αναλγητικά</a:t>
            </a:r>
          </a:p>
          <a:p>
            <a:pPr marL="457200" indent="-457200" algn="just">
              <a:buAutoNum type="arabicPeriod"/>
            </a:pPr>
            <a:r>
              <a:rPr lang="el-GR" sz="2400" dirty="0">
                <a:solidFill>
                  <a:schemeClr val="tx1"/>
                </a:solidFill>
              </a:rPr>
              <a:t> </a:t>
            </a:r>
            <a:r>
              <a:rPr lang="el-GR" sz="2400" dirty="0" smtClean="0">
                <a:solidFill>
                  <a:schemeClr val="tx1"/>
                </a:solidFill>
              </a:rPr>
              <a:t>Φάρμακα για το γαστρεντερικό σύστημα</a:t>
            </a:r>
          </a:p>
          <a:p>
            <a:pPr marL="457200" indent="-457200" algn="just">
              <a:buAutoNum type="arabicPeriod"/>
            </a:pPr>
            <a:r>
              <a:rPr lang="el-GR" sz="2400" dirty="0">
                <a:solidFill>
                  <a:schemeClr val="tx1"/>
                </a:solidFill>
              </a:rPr>
              <a:t> </a:t>
            </a:r>
            <a:r>
              <a:rPr lang="el-GR" sz="2400" dirty="0" smtClean="0">
                <a:solidFill>
                  <a:schemeClr val="tx1"/>
                </a:solidFill>
              </a:rPr>
              <a:t>Βιταμίνες</a:t>
            </a:r>
          </a:p>
          <a:p>
            <a:pPr marL="457200" indent="-457200" algn="just">
              <a:buAutoNum type="arabicPeriod"/>
            </a:pPr>
            <a:r>
              <a:rPr lang="el-GR" sz="2400" dirty="0">
                <a:solidFill>
                  <a:schemeClr val="tx1"/>
                </a:solidFill>
              </a:rPr>
              <a:t> </a:t>
            </a:r>
            <a:r>
              <a:rPr lang="el-GR" sz="2400" dirty="0" smtClean="0">
                <a:solidFill>
                  <a:schemeClr val="tx1"/>
                </a:solidFill>
              </a:rPr>
              <a:t>Φάρμακα για την φροντίδα του δέρματος</a:t>
            </a:r>
          </a:p>
          <a:p>
            <a:pPr marL="457200" indent="-457200" algn="just">
              <a:buAutoNum type="arabicPeriod"/>
            </a:pPr>
            <a:r>
              <a:rPr lang="el-GR" sz="2400" dirty="0">
                <a:solidFill>
                  <a:schemeClr val="tx1"/>
                </a:solidFill>
              </a:rPr>
              <a:t> </a:t>
            </a:r>
            <a:r>
              <a:rPr lang="el-GR" sz="2400" dirty="0" smtClean="0">
                <a:solidFill>
                  <a:schemeClr val="tx1"/>
                </a:solidFill>
              </a:rPr>
              <a:t>Φάρμακα για την φροντίδα των ματιών</a:t>
            </a:r>
          </a:p>
          <a:p>
            <a:pPr algn="just"/>
            <a:endParaRPr lang="el-GR" sz="2400" dirty="0">
              <a:solidFill>
                <a:schemeClr val="tx1"/>
              </a:solidFill>
            </a:endParaRPr>
          </a:p>
          <a:p>
            <a:pPr algn="just"/>
            <a:endParaRPr lang="el-GR" sz="24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260648"/>
            <a:ext cx="8640960" cy="6336704"/>
          </a:xfrm>
        </p:spPr>
        <p:txBody>
          <a:bodyPr>
            <a:normAutofit/>
          </a:bodyPr>
          <a:lstStyle/>
          <a:p>
            <a:pPr algn="just"/>
            <a:endParaRPr lang="el-GR" sz="2400" dirty="0" smtClean="0">
              <a:solidFill>
                <a:schemeClr val="tx1"/>
              </a:solidFill>
            </a:endParaRPr>
          </a:p>
          <a:p>
            <a:pPr algn="just">
              <a:buFont typeface="Arial" pitchFamily="34" charset="0"/>
              <a:buChar char="•"/>
            </a:pPr>
            <a:r>
              <a:rPr lang="el-GR" sz="2400" dirty="0" smtClean="0">
                <a:solidFill>
                  <a:schemeClr val="tx1"/>
                </a:solidFill>
              </a:rPr>
              <a:t>Τα </a:t>
            </a:r>
            <a:r>
              <a:rPr lang="el-GR" sz="2400" dirty="0" smtClean="0">
                <a:solidFill>
                  <a:schemeClr val="tx1"/>
                </a:solidFill>
              </a:rPr>
              <a:t>ΜΥΣΥΦΑ </a:t>
            </a:r>
            <a:r>
              <a:rPr lang="el-GR" sz="2400" dirty="0" smtClean="0">
                <a:solidFill>
                  <a:schemeClr val="tx1"/>
                </a:solidFill>
              </a:rPr>
              <a:t>είναι φαρμακευτικά προϊόντα και ως φαρμακευτικά προϊόντα εκτός από το επιθυμητό θεραπευτικό αποτέλεσμα με βάση τις ενδείξεις τους δυνητικά έχουν και ανεπιθύμητες ενέργειες όταν χορηγηθούν σε μη ενδεδειγμένο σχήμα (δοσολογία, διάρκεια, </a:t>
            </a:r>
            <a:r>
              <a:rPr lang="el-GR" sz="2400" dirty="0" err="1" smtClean="0">
                <a:solidFill>
                  <a:schemeClr val="tx1"/>
                </a:solidFill>
              </a:rPr>
              <a:t>συγχορήγηση</a:t>
            </a:r>
            <a:r>
              <a:rPr lang="el-GR" sz="2400" dirty="0" smtClean="0">
                <a:solidFill>
                  <a:schemeClr val="tx1"/>
                </a:solidFill>
              </a:rPr>
              <a:t> με άλλα φάρμακα) ή σε ευπαθείς ομάδες πληθυσμού όπως παιδιά, έγκυοι, ηλικιωμένοι κτλ. </a:t>
            </a:r>
          </a:p>
          <a:p>
            <a:pPr algn="just">
              <a:buFont typeface="Arial" pitchFamily="34" charset="0"/>
              <a:buChar char="•"/>
            </a:pPr>
            <a:r>
              <a:rPr lang="el-GR" sz="2400" dirty="0" smtClean="0">
                <a:solidFill>
                  <a:schemeClr val="tx1"/>
                </a:solidFill>
              </a:rPr>
              <a:t>Το ιστορικό καθενός από αυτά τα φάρμακα περιλαμβάνει πολυετή διαδικασία φαρμακευτικής έρευνας , παραγωγής και ελέγχου, γεγονός που δεν μπορεί να απαξιωθεί, ούτε να θεωρηθούν προϊόντα για απλή κατανάλωση.</a:t>
            </a:r>
            <a:endParaRPr lang="el-GR" sz="2400" dirty="0">
              <a:solidFill>
                <a:schemeClr val="tx1"/>
              </a:solidFill>
            </a:endParaRPr>
          </a:p>
          <a:p>
            <a:pPr algn="just"/>
            <a:endParaRPr lang="el-GR" sz="24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260648"/>
            <a:ext cx="8640960" cy="6336704"/>
          </a:xfrm>
        </p:spPr>
        <p:txBody>
          <a:bodyPr>
            <a:normAutofit/>
          </a:bodyPr>
          <a:lstStyle/>
          <a:p>
            <a:pPr algn="just"/>
            <a:r>
              <a:rPr lang="el-GR" sz="2600" dirty="0">
                <a:solidFill>
                  <a:schemeClr val="tx1"/>
                </a:solidFill>
              </a:rPr>
              <a:t>Ο φαρμακοποιός είναι ο μόνος, που μπορεί να συμβουλεύσει τον ασθενή </a:t>
            </a:r>
            <a:r>
              <a:rPr lang="el-GR" sz="2600" dirty="0" smtClean="0">
                <a:solidFill>
                  <a:schemeClr val="tx1"/>
                </a:solidFill>
              </a:rPr>
              <a:t>για την </a:t>
            </a:r>
            <a:r>
              <a:rPr lang="el-GR" sz="2600" dirty="0">
                <a:solidFill>
                  <a:schemeClr val="tx1"/>
                </a:solidFill>
              </a:rPr>
              <a:t>επιλογή του κατάλληλου </a:t>
            </a:r>
            <a:r>
              <a:rPr lang="el-GR" sz="2600" dirty="0" smtClean="0">
                <a:solidFill>
                  <a:schemeClr val="tx1"/>
                </a:solidFill>
              </a:rPr>
              <a:t>ΜΥΣΥΦΑ </a:t>
            </a:r>
            <a:r>
              <a:rPr lang="el-GR" sz="2600" dirty="0">
                <a:solidFill>
                  <a:schemeClr val="tx1"/>
                </a:solidFill>
              </a:rPr>
              <a:t>για την περίπτωσή του και να </a:t>
            </a:r>
            <a:r>
              <a:rPr lang="el-GR" sz="2600" dirty="0" smtClean="0">
                <a:solidFill>
                  <a:schemeClr val="tx1"/>
                </a:solidFill>
              </a:rPr>
              <a:t>παρέχει οδηγίες </a:t>
            </a:r>
            <a:r>
              <a:rPr lang="el-GR" sz="2600" dirty="0">
                <a:solidFill>
                  <a:schemeClr val="tx1"/>
                </a:solidFill>
              </a:rPr>
              <a:t>για την ορθολογική χρήση κάθε προϊόντος. </a:t>
            </a:r>
            <a:endParaRPr lang="el-GR" sz="2600" dirty="0" smtClean="0">
              <a:solidFill>
                <a:schemeClr val="tx1"/>
              </a:solidFill>
            </a:endParaRPr>
          </a:p>
          <a:p>
            <a:pPr algn="just"/>
            <a:r>
              <a:rPr lang="el-GR" sz="2600" dirty="0" smtClean="0">
                <a:solidFill>
                  <a:schemeClr val="tx1"/>
                </a:solidFill>
              </a:rPr>
              <a:t>Έτσι</a:t>
            </a:r>
            <a:r>
              <a:rPr lang="el-GR" sz="2600" dirty="0">
                <a:solidFill>
                  <a:schemeClr val="tx1"/>
                </a:solidFill>
              </a:rPr>
              <a:t>, αποφεύγεται αφενός </a:t>
            </a:r>
            <a:r>
              <a:rPr lang="el-GR" sz="2600" dirty="0" smtClean="0">
                <a:solidFill>
                  <a:schemeClr val="tx1"/>
                </a:solidFill>
              </a:rPr>
              <a:t>η πολυφαρμακία </a:t>
            </a:r>
            <a:r>
              <a:rPr lang="el-GR" sz="2600" dirty="0">
                <a:solidFill>
                  <a:schemeClr val="tx1"/>
                </a:solidFill>
              </a:rPr>
              <a:t>και αφετέρου οι παρενέργειες που μπορεί να προκύψουν </a:t>
            </a:r>
            <a:r>
              <a:rPr lang="el-GR" sz="2600" dirty="0" smtClean="0">
                <a:solidFill>
                  <a:schemeClr val="tx1"/>
                </a:solidFill>
              </a:rPr>
              <a:t>από αλόγιστη </a:t>
            </a:r>
            <a:r>
              <a:rPr lang="el-GR" sz="2600" dirty="0">
                <a:solidFill>
                  <a:schemeClr val="tx1"/>
                </a:solidFill>
              </a:rPr>
              <a:t>χρήση φαρμάκων. Η αλόγιστη χρήση μη συνταγογραφούμενων </a:t>
            </a:r>
            <a:r>
              <a:rPr lang="el-GR" sz="2600" dirty="0" smtClean="0">
                <a:solidFill>
                  <a:schemeClr val="tx1"/>
                </a:solidFill>
              </a:rPr>
              <a:t>φαρμάκων </a:t>
            </a:r>
            <a:r>
              <a:rPr lang="el-GR" sz="2600" dirty="0">
                <a:solidFill>
                  <a:schemeClr val="tx1"/>
                </a:solidFill>
              </a:rPr>
              <a:t>μπορεί να επιφέρει σοβαρές συνέπειες στην υγεία του </a:t>
            </a:r>
            <a:r>
              <a:rPr lang="el-GR" sz="2600" dirty="0" smtClean="0">
                <a:solidFill>
                  <a:schemeClr val="tx1"/>
                </a:solidFill>
              </a:rPr>
              <a:t>καταναλωτή. Υπάρχει περίπτωση </a:t>
            </a:r>
            <a:r>
              <a:rPr lang="el-GR" sz="2600" dirty="0">
                <a:solidFill>
                  <a:schemeClr val="tx1"/>
                </a:solidFill>
              </a:rPr>
              <a:t>να καταστείλει συμπτώματα μιας σοβαρότερης ασθένειας η </a:t>
            </a:r>
            <a:r>
              <a:rPr lang="el-GR" sz="2600" dirty="0" smtClean="0">
                <a:solidFill>
                  <a:schemeClr val="tx1"/>
                </a:solidFill>
              </a:rPr>
              <a:t>οποία απαιτεί </a:t>
            </a:r>
            <a:r>
              <a:rPr lang="el-GR" sz="2600" dirty="0">
                <a:solidFill>
                  <a:schemeClr val="tx1"/>
                </a:solidFill>
              </a:rPr>
              <a:t>ιατρική επίβλεψη, όπως για παράδειγμα η χρήση αντιβηχικών </a:t>
            </a:r>
            <a:r>
              <a:rPr lang="el-GR" sz="2600" dirty="0" smtClean="0">
                <a:solidFill>
                  <a:schemeClr val="tx1"/>
                </a:solidFill>
              </a:rPr>
              <a:t>σκευασμάτων </a:t>
            </a:r>
            <a:r>
              <a:rPr lang="el-GR" sz="2600" dirty="0">
                <a:solidFill>
                  <a:schemeClr val="tx1"/>
                </a:solidFill>
              </a:rPr>
              <a:t>για μεγάλο χρονικό διάστημα μπορεί να επικαλύψει </a:t>
            </a:r>
            <a:r>
              <a:rPr lang="el-GR" sz="2600" dirty="0" smtClean="0">
                <a:solidFill>
                  <a:schemeClr val="tx1"/>
                </a:solidFill>
              </a:rPr>
              <a:t>την παρουσία αναπνευστικών </a:t>
            </a:r>
            <a:r>
              <a:rPr lang="el-GR" sz="2600" dirty="0">
                <a:solidFill>
                  <a:schemeClr val="tx1"/>
                </a:solidFill>
              </a:rPr>
              <a:t>προβλημάτων</a:t>
            </a:r>
            <a:r>
              <a:rPr lang="el-GR" sz="2400" dirty="0"/>
              <a:t>.</a:t>
            </a:r>
            <a:endParaRPr lang="el-GR" sz="2400" dirty="0" smtClean="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260648"/>
            <a:ext cx="8640960" cy="6336704"/>
          </a:xfrm>
        </p:spPr>
        <p:txBody>
          <a:bodyPr>
            <a:normAutofit/>
          </a:bodyPr>
          <a:lstStyle/>
          <a:p>
            <a:pPr algn="just">
              <a:buFont typeface="Arial" pitchFamily="34" charset="0"/>
              <a:buChar char="•"/>
            </a:pPr>
            <a:r>
              <a:rPr lang="el-GR" sz="2400" dirty="0">
                <a:solidFill>
                  <a:schemeClr val="tx1"/>
                </a:solidFill>
              </a:rPr>
              <a:t>Επιπρόσθετα, οι καταναλωτές μπορεί να εκθέσουν τον εαυτό τους σε </a:t>
            </a:r>
            <a:r>
              <a:rPr lang="el-GR" sz="2400" dirty="0" smtClean="0">
                <a:solidFill>
                  <a:schemeClr val="tx1"/>
                </a:solidFill>
              </a:rPr>
              <a:t>κίνδυνο, χωρίς </a:t>
            </a:r>
            <a:r>
              <a:rPr lang="el-GR" sz="2400" dirty="0">
                <a:solidFill>
                  <a:schemeClr val="tx1"/>
                </a:solidFill>
              </a:rPr>
              <a:t>να το γνωρίζουν, εάν λαμβάνουν ταυτόχρονα κάποιο </a:t>
            </a:r>
            <a:r>
              <a:rPr lang="el-GR" sz="2400" dirty="0" smtClean="0">
                <a:solidFill>
                  <a:schemeClr val="tx1"/>
                </a:solidFill>
              </a:rPr>
              <a:t>ΜΥΣΥΦΑ </a:t>
            </a:r>
            <a:r>
              <a:rPr lang="el-GR" sz="2400" dirty="0">
                <a:solidFill>
                  <a:schemeClr val="tx1"/>
                </a:solidFill>
              </a:rPr>
              <a:t>με </a:t>
            </a:r>
            <a:r>
              <a:rPr lang="el-GR" sz="2400" dirty="0" smtClean="0">
                <a:solidFill>
                  <a:schemeClr val="tx1"/>
                </a:solidFill>
              </a:rPr>
              <a:t>κάποιο συνταγογραφούμενο </a:t>
            </a:r>
            <a:r>
              <a:rPr lang="el-GR" sz="2400" dirty="0">
                <a:solidFill>
                  <a:schemeClr val="tx1"/>
                </a:solidFill>
              </a:rPr>
              <a:t>φάρμακο και δημιουργείται αλληλεπίδραση δραστικών </a:t>
            </a:r>
            <a:r>
              <a:rPr lang="el-GR" sz="2400" dirty="0" smtClean="0">
                <a:solidFill>
                  <a:schemeClr val="tx1"/>
                </a:solidFill>
              </a:rPr>
              <a:t>συστατικών </a:t>
            </a:r>
            <a:r>
              <a:rPr lang="el-GR" sz="2400" dirty="0">
                <a:solidFill>
                  <a:schemeClr val="tx1"/>
                </a:solidFill>
              </a:rPr>
              <a:t>όπως π.χ. </a:t>
            </a:r>
            <a:r>
              <a:rPr lang="el-GR" sz="2400" dirty="0" err="1">
                <a:solidFill>
                  <a:schemeClr val="tx1"/>
                </a:solidFill>
              </a:rPr>
              <a:t>τετρακυκλίνες</a:t>
            </a:r>
            <a:r>
              <a:rPr lang="el-GR" sz="2400" dirty="0">
                <a:solidFill>
                  <a:schemeClr val="tx1"/>
                </a:solidFill>
              </a:rPr>
              <a:t> με ένα </a:t>
            </a:r>
            <a:r>
              <a:rPr lang="el-GR" sz="2400" dirty="0" err="1">
                <a:solidFill>
                  <a:schemeClr val="tx1"/>
                </a:solidFill>
              </a:rPr>
              <a:t>αντιόξινο</a:t>
            </a:r>
            <a:r>
              <a:rPr lang="el-GR" sz="2400" dirty="0">
                <a:solidFill>
                  <a:schemeClr val="tx1"/>
                </a:solidFill>
              </a:rPr>
              <a:t> που περιέχει ασβέστιο. </a:t>
            </a:r>
            <a:endParaRPr lang="el-GR" sz="2400" dirty="0" smtClean="0">
              <a:solidFill>
                <a:schemeClr val="tx1"/>
              </a:solidFill>
            </a:endParaRPr>
          </a:p>
          <a:p>
            <a:pPr algn="just">
              <a:buFont typeface="Arial" pitchFamily="34" charset="0"/>
              <a:buChar char="•"/>
            </a:pPr>
            <a:r>
              <a:rPr lang="el-GR" sz="2400" dirty="0" smtClean="0">
                <a:solidFill>
                  <a:schemeClr val="tx1"/>
                </a:solidFill>
              </a:rPr>
              <a:t>Το ενδεχόμενο </a:t>
            </a:r>
            <a:r>
              <a:rPr lang="el-GR" sz="2400" dirty="0">
                <a:solidFill>
                  <a:schemeClr val="tx1"/>
                </a:solidFill>
              </a:rPr>
              <a:t>αυτό έχει μεγαλύτερο κίνδυνο στους ηλικιωμένους, στους οποίους </a:t>
            </a:r>
            <a:r>
              <a:rPr lang="el-GR" sz="2400" dirty="0" smtClean="0">
                <a:solidFill>
                  <a:schemeClr val="tx1"/>
                </a:solidFill>
              </a:rPr>
              <a:t>η υγεία </a:t>
            </a:r>
            <a:r>
              <a:rPr lang="el-GR" sz="2400" dirty="0">
                <a:solidFill>
                  <a:schemeClr val="tx1"/>
                </a:solidFill>
              </a:rPr>
              <a:t>είναι επιβαρυμένη με διάφορες παθήσεις λόγω ηλικίας όπως </a:t>
            </a:r>
            <a:r>
              <a:rPr lang="el-GR" sz="2400" dirty="0" smtClean="0">
                <a:solidFill>
                  <a:schemeClr val="tx1"/>
                </a:solidFill>
              </a:rPr>
              <a:t>υπέρταση, διαβήτη</a:t>
            </a:r>
            <a:r>
              <a:rPr lang="el-GR" sz="2400" dirty="0">
                <a:solidFill>
                  <a:schemeClr val="tx1"/>
                </a:solidFill>
              </a:rPr>
              <a:t>, καρδιολογικά </a:t>
            </a:r>
            <a:r>
              <a:rPr lang="el-GR" sz="2400" dirty="0" smtClean="0">
                <a:solidFill>
                  <a:schemeClr val="tx1"/>
                </a:solidFill>
              </a:rPr>
              <a:t>προβλήματα και </a:t>
            </a:r>
            <a:r>
              <a:rPr lang="el-GR" sz="2400" dirty="0">
                <a:solidFill>
                  <a:schemeClr val="tx1"/>
                </a:solidFill>
              </a:rPr>
              <a:t>λαμβάνουν ήδη αρκετά φάρμακα για </a:t>
            </a:r>
            <a:r>
              <a:rPr lang="el-GR" sz="2400" dirty="0" smtClean="0">
                <a:solidFill>
                  <a:schemeClr val="tx1"/>
                </a:solidFill>
              </a:rPr>
              <a:t>την αντιμετώπιση αυτών των παθήσεων. Επομένως, πριν κάνουν χρήση κάποιου </a:t>
            </a:r>
            <a:r>
              <a:rPr lang="el-GR" sz="2400" dirty="0" smtClean="0">
                <a:solidFill>
                  <a:schemeClr val="tx1"/>
                </a:solidFill>
              </a:rPr>
              <a:t>ΜΥΣΥΦΑ </a:t>
            </a:r>
            <a:r>
              <a:rPr lang="el-GR" sz="2400" dirty="0" smtClean="0">
                <a:solidFill>
                  <a:schemeClr val="tx1"/>
                </a:solidFill>
              </a:rPr>
              <a:t>θα πρέπει πρώτα να συμβουλευτούν τον γιατρό ή τον φαρμακοποιό τους για τις σχετικές αντενδείξεις. Γι’ αυτό, η επιστημονική συμβουλή του φαρμακοποιού κρίνεται σε κάθε περίπτωση αναγκαία.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79512" y="260648"/>
            <a:ext cx="8784976" cy="6597352"/>
          </a:xfrm>
        </p:spPr>
        <p:txBody>
          <a:bodyPr>
            <a:normAutofit/>
          </a:bodyPr>
          <a:lstStyle/>
          <a:p>
            <a:r>
              <a:rPr lang="el-GR" sz="2400" b="1" dirty="0" smtClean="0">
                <a:solidFill>
                  <a:schemeClr val="tx1"/>
                </a:solidFill>
              </a:rPr>
              <a:t>Στην Ελλάδα τι γίνεται με τα </a:t>
            </a:r>
            <a:r>
              <a:rPr lang="el-GR" sz="2400" b="1" dirty="0" smtClean="0">
                <a:solidFill>
                  <a:schemeClr val="tx1"/>
                </a:solidFill>
              </a:rPr>
              <a:t>ΜΥΣΥΦΑ</a:t>
            </a:r>
            <a:r>
              <a:rPr lang="el-GR" sz="2400" b="1" dirty="0" smtClean="0">
                <a:solidFill>
                  <a:schemeClr val="tx1"/>
                </a:solidFill>
              </a:rPr>
              <a:t>;</a:t>
            </a:r>
          </a:p>
          <a:p>
            <a:pPr algn="just"/>
            <a:r>
              <a:rPr lang="el-GR" sz="2400" dirty="0" smtClean="0">
                <a:solidFill>
                  <a:schemeClr val="tx1"/>
                </a:solidFill>
              </a:rPr>
              <a:t> </a:t>
            </a:r>
            <a:r>
              <a:rPr lang="el-GR" sz="2400" dirty="0">
                <a:solidFill>
                  <a:schemeClr val="tx1"/>
                </a:solidFill>
              </a:rPr>
              <a:t>Πρόκειται για μια εντελώς διαφορετική ιστορία. Ένα φάρμακο μπαίνει στη λίστα των μη συνταγογραφούμενων, υπό την προϋπόθεση ότι θα το ζητήσει η παρασκευάστρια εταιρεία και θα το εγκρίνει ο ΕΟΦ. Επίσης πρέπει να πωλείται χωρίς ιατρική συνταγή και μπορεί να διαφημιστεί από τα μέσα μαζικής ενημέρωσης. Σύμφωνα, όπως, με το υπάρχον νομικό πλαίσιο, θα πρέπει να διατίθενται αποκλειστικά </a:t>
            </a:r>
            <a:r>
              <a:rPr lang="el-GR" sz="2400" dirty="0" smtClean="0">
                <a:solidFill>
                  <a:schemeClr val="tx1"/>
                </a:solidFill>
              </a:rPr>
              <a:t>από </a:t>
            </a:r>
            <a:r>
              <a:rPr lang="el-GR" sz="2400" dirty="0">
                <a:solidFill>
                  <a:schemeClr val="tx1"/>
                </a:solidFill>
              </a:rPr>
              <a:t>τα φαρμακεία</a:t>
            </a:r>
            <a:r>
              <a:rPr lang="el-GR" sz="2400" dirty="0" smtClean="0">
                <a:solidFill>
                  <a:schemeClr val="tx1"/>
                </a:solidFill>
              </a:rPr>
              <a:t>.</a:t>
            </a:r>
          </a:p>
          <a:p>
            <a:pPr algn="just"/>
            <a:endParaRPr lang="el-GR" sz="2400" dirty="0">
              <a:solidFill>
                <a:schemeClr val="tx1"/>
              </a:solidFill>
            </a:endParaRPr>
          </a:p>
          <a:p>
            <a:pPr algn="just"/>
            <a:r>
              <a:rPr lang="el-GR" sz="2400" b="1" dirty="0">
                <a:solidFill>
                  <a:schemeClr val="tx1"/>
                </a:solidFill>
              </a:rPr>
              <a:t>Στους όρους που θα πρέπει να τηρούν τα </a:t>
            </a:r>
            <a:r>
              <a:rPr lang="el-GR" sz="2400" b="1" dirty="0" smtClean="0">
                <a:solidFill>
                  <a:schemeClr val="tx1"/>
                </a:solidFill>
              </a:rPr>
              <a:t>ΜΥΣΥΦΑ</a:t>
            </a:r>
            <a:r>
              <a:rPr lang="el-GR" sz="2400" b="1" dirty="0">
                <a:solidFill>
                  <a:schemeClr val="tx1"/>
                </a:solidFill>
              </a:rPr>
              <a:t>, αναφέρονται τα εξής: «Να είναι φάρμακα κοινόχρηστα, μη ενέσιμα, ευρείας κατανάλωσης, προοριζόμενα για ελαφριάς μορφής παθήσεις, των οποίων τα συμπτώματα αναγνωρίζονται εύκολα από τον ασθενή. Να μην θέτουν αμέσως ή εμμέσως σε κίνδυνο την υγεία των ασθενών. Να προστατεύουν το ασθενή από κακή χρήση και να μην δημιουργούν εθισμό».</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79512" y="260648"/>
            <a:ext cx="8640960" cy="6408712"/>
          </a:xfrm>
        </p:spPr>
        <p:txBody>
          <a:bodyPr>
            <a:normAutofit/>
          </a:bodyPr>
          <a:lstStyle/>
          <a:p>
            <a:pPr algn="just"/>
            <a:r>
              <a:rPr lang="el-GR" sz="2400" dirty="0">
                <a:solidFill>
                  <a:schemeClr val="tx1"/>
                </a:solidFill>
              </a:rPr>
              <a:t>Ενδεικτικά, στα </a:t>
            </a:r>
            <a:r>
              <a:rPr lang="el-GR" sz="2400" dirty="0" smtClean="0">
                <a:solidFill>
                  <a:schemeClr val="tx1"/>
                </a:solidFill>
              </a:rPr>
              <a:t>ΜΥΣΥΦΑ </a:t>
            </a:r>
            <a:r>
              <a:rPr lang="el-GR" sz="2400" dirty="0">
                <a:solidFill>
                  <a:schemeClr val="tx1"/>
                </a:solidFill>
              </a:rPr>
              <a:t>περιλαμβάνονται για παράδειγμα παυσίπονα, όπως τα γνωστά σε όλους </a:t>
            </a:r>
            <a:r>
              <a:rPr lang="el-GR" sz="2400" dirty="0" err="1">
                <a:solidFill>
                  <a:schemeClr val="tx1"/>
                </a:solidFill>
              </a:rPr>
              <a:t>Depon</a:t>
            </a:r>
            <a:r>
              <a:rPr lang="el-GR" sz="2400" dirty="0">
                <a:solidFill>
                  <a:schemeClr val="tx1"/>
                </a:solidFill>
              </a:rPr>
              <a:t>, </a:t>
            </a:r>
            <a:r>
              <a:rPr lang="el-GR" sz="2400" dirty="0" err="1">
                <a:solidFill>
                  <a:schemeClr val="tx1"/>
                </a:solidFill>
              </a:rPr>
              <a:t>Nurofen</a:t>
            </a:r>
            <a:r>
              <a:rPr lang="el-GR" sz="2400" dirty="0">
                <a:solidFill>
                  <a:schemeClr val="tx1"/>
                </a:solidFill>
              </a:rPr>
              <a:t>, </a:t>
            </a:r>
            <a:r>
              <a:rPr lang="el-GR" sz="2400" dirty="0" err="1">
                <a:solidFill>
                  <a:schemeClr val="tx1"/>
                </a:solidFill>
              </a:rPr>
              <a:t>Panadol</a:t>
            </a:r>
            <a:r>
              <a:rPr lang="el-GR" sz="2400" dirty="0">
                <a:solidFill>
                  <a:schemeClr val="tx1"/>
                </a:solidFill>
              </a:rPr>
              <a:t> και </a:t>
            </a:r>
            <a:r>
              <a:rPr lang="en-US" sz="2400" dirty="0" err="1" smtClean="0">
                <a:solidFill>
                  <a:schemeClr val="tx1"/>
                </a:solidFill>
              </a:rPr>
              <a:t>Algon</a:t>
            </a:r>
            <a:r>
              <a:rPr lang="el-GR" sz="2400" dirty="0" smtClean="0">
                <a:solidFill>
                  <a:schemeClr val="tx1"/>
                </a:solidFill>
              </a:rPr>
              <a:t>, </a:t>
            </a:r>
            <a:r>
              <a:rPr lang="el-GR" sz="2400" dirty="0">
                <a:solidFill>
                  <a:schemeClr val="tx1"/>
                </a:solidFill>
              </a:rPr>
              <a:t>σκευάσματα για τον πονόλαιμο και την ανακούφιση από το κρυολόγημα, όπως </a:t>
            </a:r>
            <a:r>
              <a:rPr lang="el-GR" sz="2400" dirty="0" err="1">
                <a:solidFill>
                  <a:schemeClr val="tx1"/>
                </a:solidFill>
              </a:rPr>
              <a:t>Bisolvon</a:t>
            </a:r>
            <a:r>
              <a:rPr lang="el-GR" sz="2400" dirty="0">
                <a:solidFill>
                  <a:schemeClr val="tx1"/>
                </a:solidFill>
              </a:rPr>
              <a:t>, </a:t>
            </a:r>
            <a:r>
              <a:rPr lang="el-GR" sz="2400" dirty="0" err="1">
                <a:solidFill>
                  <a:schemeClr val="tx1"/>
                </a:solidFill>
              </a:rPr>
              <a:t>Otrivin</a:t>
            </a:r>
            <a:r>
              <a:rPr lang="el-GR" sz="2400" dirty="0">
                <a:solidFill>
                  <a:schemeClr val="tx1"/>
                </a:solidFill>
              </a:rPr>
              <a:t>, </a:t>
            </a:r>
            <a:r>
              <a:rPr lang="el-GR" sz="2400" dirty="0" err="1">
                <a:solidFill>
                  <a:schemeClr val="tx1"/>
                </a:solidFill>
              </a:rPr>
              <a:t>Strepsils</a:t>
            </a:r>
            <a:r>
              <a:rPr lang="el-GR" sz="2400" dirty="0">
                <a:solidFill>
                  <a:schemeClr val="tx1"/>
                </a:solidFill>
              </a:rPr>
              <a:t>, </a:t>
            </a:r>
            <a:r>
              <a:rPr lang="el-GR" sz="2400" dirty="0" err="1">
                <a:solidFill>
                  <a:schemeClr val="tx1"/>
                </a:solidFill>
              </a:rPr>
              <a:t>Vicks</a:t>
            </a:r>
            <a:r>
              <a:rPr lang="el-GR" sz="2400" dirty="0">
                <a:solidFill>
                  <a:schemeClr val="tx1"/>
                </a:solidFill>
              </a:rPr>
              <a:t>, αλλά και το ευρείας </a:t>
            </a:r>
            <a:r>
              <a:rPr lang="el-GR" sz="2400" dirty="0" smtClean="0">
                <a:solidFill>
                  <a:schemeClr val="tx1"/>
                </a:solidFill>
              </a:rPr>
              <a:t>χρήσης </a:t>
            </a:r>
            <a:r>
              <a:rPr lang="el-GR" sz="2400" dirty="0" err="1">
                <a:solidFill>
                  <a:schemeClr val="tx1"/>
                </a:solidFill>
              </a:rPr>
              <a:t>Betadine</a:t>
            </a:r>
            <a:r>
              <a:rPr lang="el-GR" sz="2400" dirty="0">
                <a:solidFill>
                  <a:schemeClr val="tx1"/>
                </a:solidFill>
              </a:rPr>
              <a:t> ή το φαρμακευτικό οινόπνευμα. </a:t>
            </a:r>
          </a:p>
        </p:txBody>
      </p:sp>
      <p:pic>
        <p:nvPicPr>
          <p:cNvPr id="15362" name="Picture 2" descr="C:\Users\elena\OneDrive\Υπολογιστής\τράπεζα θεμάτων\1-24.jpg"/>
          <p:cNvPicPr>
            <a:picLocks noChangeAspect="1" noChangeArrowheads="1"/>
          </p:cNvPicPr>
          <p:nvPr/>
        </p:nvPicPr>
        <p:blipFill>
          <a:blip r:embed="rId2" cstate="print"/>
          <a:srcRect/>
          <a:stretch>
            <a:fillRect/>
          </a:stretch>
        </p:blipFill>
        <p:spPr bwMode="auto">
          <a:xfrm>
            <a:off x="2051720" y="2780928"/>
            <a:ext cx="5103620" cy="3207990"/>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1666</TotalTime>
  <Words>1020</Words>
  <Application>Microsoft Office PowerPoint</Application>
  <PresentationFormat>Προβολή στην οθόνη (4:3)</PresentationFormat>
  <Paragraphs>56</Paragraphs>
  <Slides>12</Slides>
  <Notes>5</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Θέμα του Office</vt:lpstr>
      <vt:lpstr>Συνταγογράφηση φαρμάκων που προκαλούν εθισμό</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Συνταγογράφηση φαρμάκων που προκαλούν εθισμό</dc:title>
  <dc:creator>ελένη κηπουργού</dc:creator>
  <cp:lastModifiedBy>User</cp:lastModifiedBy>
  <cp:revision>29</cp:revision>
  <dcterms:created xsi:type="dcterms:W3CDTF">2023-03-22T18:58:23Z</dcterms:created>
  <dcterms:modified xsi:type="dcterms:W3CDTF">2023-03-24T14:08:22Z</dcterms:modified>
</cp:coreProperties>
</file>