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wmf" ContentType="image/x-wmf"/>
  <Override PartName="/ppt/media/image3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64D609-909B-4755-A740-007C68486D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F68AC3-AE22-44C4-92C7-541D666E01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14F772-52BF-4722-99E8-151EC5C6DB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914F41-538E-41C0-AAD0-42DEF4B6770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CC78AE-FAA0-499D-9BC9-378DFCA8F4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85DF71-444C-435C-8631-4878B1A994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B17D78-0E3A-46A0-8317-DC3CD4D4DC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0F68928-B61D-4419-B557-16A57E2F106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A0480DC-8552-4F74-B74D-2B46C3CE1B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F95135-C01E-4B14-B764-CADC20EB501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7F49C7-92FC-483D-8AA7-A9722D48F1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9423C9-7B4F-4C31-8606-753776F161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069432-D824-41D8-BCA1-AB85E28033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F53931-1451-43FD-9406-761696EEF9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F62048-9BDD-44F9-BA0C-6AAC212AA0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0964A63-F0E3-406F-A66F-094B1456CD6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0EE2412-7202-44E0-8D16-7320C1828C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0F363CC-D450-44E4-BCE1-3808A36105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46A39FF-D5A9-4A74-9D6D-7EE54BC7B7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1300994-F066-4EB5-AFE5-96698CE4B5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4B6A82B-B18D-4AAA-BF1A-6A1FDCF5D9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D02AA02-BEBA-4169-A1D9-72E3A12F6F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888C3D-DAFC-48A8-8FED-C0A1C9DB1A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A7A9740-3B85-4142-B682-06461189ED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5CF1AE0-16E8-4CDE-AF10-14F0696AAA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4CB3C93-4BFB-4B5D-B8BE-50B2E51258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AED8F10-F289-46BF-9966-39C302A0DB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D45778D-CE7C-4B02-87C1-9297C0DF67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35836EC-BE77-4B92-A712-8CF8A0DB64F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118224B-42FB-4083-8375-86C1C6C1764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824606-9A1A-4C6C-A759-6E4819A010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5FD489-FE66-4AB0-AD07-87EDD0026A6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E85A00-8E6E-4E1C-9610-FDD606B4C1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A2140F-CC9B-4AD7-A45D-332F189FC7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997787-7CC5-43E2-988E-2C8F72B95A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896548-E9D5-4D56-8C5E-CA32FA8C34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l-GR" sz="6000" spc="-1" strike="noStrike">
                <a:solidFill>
                  <a:srgbClr val="000000"/>
                </a:solidFill>
                <a:latin typeface="Aptos Display"/>
              </a:rPr>
              <a:t>Κάντε κλικ για να επεξεργαστείτε τον τίτλο υποδείγματος</a:t>
            </a:r>
            <a:endParaRPr b="0" lang="el-GR" sz="6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l-GR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l-GR" sz="1200" spc="-1" strike="noStrike">
                <a:solidFill>
                  <a:srgbClr val="787878"/>
                </a:solidFill>
                <a:latin typeface="Aptos"/>
              </a:rPr>
              <a:t>&lt;ημερομηνία/ώρα&gt;</a:t>
            </a:r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l-GR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38F31E0-9FF0-4298-B0CB-D416EA1237BC}" type="slidenum">
              <a:rPr b="0" lang="el-GR" sz="1200" spc="-1" strike="noStrike">
                <a:solidFill>
                  <a:srgbClr val="787878"/>
                </a:solidFill>
                <a:latin typeface="Aptos"/>
              </a:rPr>
              <a:t>&lt;αριθμός&gt;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Πατήστε για επεξεργασία της μορφής κειμένου διάρθρωσης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ptos"/>
              </a:rPr>
              <a:t>Δεύτερο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Τρίτο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Τέταρτο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ptos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ptos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ptos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Κάντε κλικ για να επεξεργαστείτε τον τίτλο υποδείγματος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Στυλ κειμένου υποδείγματος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Δεύτερο επίπεδο</a:t>
            </a:r>
            <a:endParaRPr b="0" lang="el-GR" sz="2400" spc="-1" strike="noStrike">
              <a:solidFill>
                <a:srgbClr val="000000"/>
              </a:solidFill>
              <a:latin typeface="Aptos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000000"/>
                </a:solidFill>
                <a:latin typeface="Aptos"/>
              </a:rPr>
              <a:t>Τρίτο επίπεδο</a:t>
            </a:r>
            <a:endParaRPr b="0" lang="el-GR" sz="2000" spc="-1" strike="noStrike">
              <a:solidFill>
                <a:srgbClr val="000000"/>
              </a:solidFill>
              <a:latin typeface="Aptos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Τέταρτο επίπεδο</a:t>
            </a: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Πέμπτο επίπεδο</a:t>
            </a: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l-GR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l-GR" sz="1200" spc="-1" strike="noStrike">
                <a:solidFill>
                  <a:srgbClr val="787878"/>
                </a:solidFill>
                <a:latin typeface="Aptos"/>
              </a:rPr>
              <a:t>&lt;ημερομηνία/ώρα&gt;</a:t>
            </a:r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l-GR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B5E23C1-578F-48EB-97A1-15E70EF39B52}" type="slidenum">
              <a:rPr b="0" lang="el-GR" sz="1200" spc="-1" strike="noStrike">
                <a:solidFill>
                  <a:srgbClr val="787878"/>
                </a:solidFill>
                <a:latin typeface="Aptos"/>
              </a:rPr>
              <a:t>&lt;αριθμός&gt;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l-GR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l-GR" sz="1200" spc="-1" strike="noStrike">
                <a:solidFill>
                  <a:srgbClr val="787878"/>
                </a:solidFill>
                <a:latin typeface="Aptos"/>
              </a:rPr>
              <a:t>&lt;ημερομηνία/ώρα&gt;</a:t>
            </a:r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l-GR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62D32F-5B3B-46E7-8F15-3E52B4F8093E}" type="slidenum">
              <a:rPr b="0" lang="el-GR" sz="1200" spc="-1" strike="noStrike">
                <a:solidFill>
                  <a:srgbClr val="787878"/>
                </a:solidFill>
                <a:latin typeface="Aptos"/>
              </a:rPr>
              <a:t>&lt;αριθμός&gt;</a:t>
            </a:fld>
            <a:endParaRPr b="0" lang="el-G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Πατήστε για επεξεργασία της μορφής κειμένου του τίτλου</a:t>
            </a: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Πατήστε για επεξεργασία της μορφής κειμένου διάρθρωσης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ptos"/>
              </a:rPr>
              <a:t>Δεύτερο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Τρίτο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Τέταρτο επίπεδο διάρθρωσης</a:t>
            </a:r>
            <a:endParaRPr b="0" lang="el-GR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ptos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ptos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ptos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mailto:chasapladaki@hotmail.gr" TargetMode="External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5000"/>
          </a:bodyPr>
          <a:p>
            <a:pPr indent="0" algn="ctr">
              <a:lnSpc>
                <a:spcPct val="90000"/>
              </a:lnSpc>
              <a:buNone/>
            </a:pPr>
            <a:r>
              <a:rPr b="0" lang="el-GR" sz="6000" spc="-1" strike="noStrike">
                <a:solidFill>
                  <a:srgbClr val="000000"/>
                </a:solidFill>
                <a:latin typeface="Aptos Display"/>
              </a:rPr>
              <a:t>ΕΙΔΙΚΑ ΘΕΜΑΤΑ ΦΑΡΜΑΚΕΥΤΙΚΗΣ ΧΗΜΕΙΑΣ </a:t>
            </a:r>
            <a:br>
              <a:rPr sz="6000"/>
            </a:br>
            <a:endParaRPr b="0" lang="el-GR" sz="6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Ειδικότητα: Βοηθός Φαρμακείου – Β Εξάμηνο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ΣΑΕΚ Αμπελοκήπων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Αίθουσα Β07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Τετάρτη 16:40 – 19:05 (4</a:t>
            </a:r>
            <a:r>
              <a:rPr b="0" lang="el-GR" sz="2400" spc="-1" strike="noStrike" baseline="30000">
                <a:solidFill>
                  <a:srgbClr val="000000"/>
                </a:solidFill>
                <a:latin typeface="Aptos"/>
              </a:rPr>
              <a:t>η 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– 6</a:t>
            </a:r>
            <a:r>
              <a:rPr b="0" lang="el-GR" sz="2400" spc="-1" strike="noStrike" baseline="30000">
                <a:solidFill>
                  <a:srgbClr val="000000"/>
                </a:solidFill>
                <a:latin typeface="Aptos"/>
              </a:rPr>
              <a:t>η 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ώρα)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Ασπιρίνη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1679040" y="2087640"/>
            <a:ext cx="7155000" cy="176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 Ιπποκράτης περιγράφει τον </a:t>
            </a:r>
            <a:r>
              <a:rPr b="1" lang="el-GR" sz="2400" spc="-1" strike="noStrike">
                <a:solidFill>
                  <a:srgbClr val="ff0000"/>
                </a:solidFill>
                <a:latin typeface="Aptos"/>
              </a:rPr>
              <a:t>φλοιό της ιτιάς 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(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Salix), 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που σήμερα γνωρίζουμε ότι περιέχει μια ουσία που ονομάζεται </a:t>
            </a: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σαλικίνη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, και τον συνιστά ως ίαμα κατά του πυρετού και του πόνου.</a:t>
            </a:r>
            <a:endParaRPr b="0" lang="el-GR" sz="24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43" name="Picture 4" descr="C:\Users\George Kokotos\Desktop\ASA_willow2.jpg"/>
          <p:cNvPicPr/>
          <p:nvPr/>
        </p:nvPicPr>
        <p:blipFill>
          <a:blip r:embed="rId1"/>
          <a:stretch/>
        </p:blipFill>
        <p:spPr>
          <a:xfrm>
            <a:off x="8971560" y="1451520"/>
            <a:ext cx="2952360" cy="231588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7" descr="C:\Users\George Kokotos\Desktop\ASA_3D.gif"/>
          <p:cNvPicPr/>
          <p:nvPr/>
        </p:nvPicPr>
        <p:blipFill>
          <a:blip r:embed="rId2"/>
          <a:stretch/>
        </p:blipFill>
        <p:spPr>
          <a:xfrm>
            <a:off x="3417120" y="109800"/>
            <a:ext cx="1839240" cy="15678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3" descr="C:\Users\George Kokotos\Desktop\200px-Hippocrates.jpg"/>
          <p:cNvPicPr/>
          <p:nvPr/>
        </p:nvPicPr>
        <p:blipFill>
          <a:blip r:embed="rId3"/>
          <a:stretch/>
        </p:blipFill>
        <p:spPr>
          <a:xfrm>
            <a:off x="265320" y="2087640"/>
            <a:ext cx="1275840" cy="1341000"/>
          </a:xfrm>
          <a:prstGeom prst="rect">
            <a:avLst/>
          </a:prstGeom>
          <a:ln w="0">
            <a:noFill/>
          </a:ln>
        </p:spPr>
      </p:pic>
      <p:sp>
        <p:nvSpPr>
          <p:cNvPr id="146" name="TextBox 7"/>
          <p:cNvSpPr/>
          <p:nvPr/>
        </p:nvSpPr>
        <p:spPr>
          <a:xfrm>
            <a:off x="368640" y="4248360"/>
            <a:ext cx="1155780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Το 1897 ο νεαρός χημικός 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Felix Hoffmann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 «ξαναανακαλύπτει» το </a:t>
            </a:r>
            <a:r>
              <a:rPr b="1" lang="el-GR" sz="2400" spc="-1" strike="noStrike">
                <a:solidFill>
                  <a:srgbClr val="ff0000"/>
                </a:solidFill>
                <a:latin typeface="Aptos"/>
              </a:rPr>
              <a:t>ακετυλοσαλικυλικό οξύ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Το 1899 η εταιρεία 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Bayer 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κυκλοφορεί στο εμπόριο φάρμακο με την επωνυμία «ασπιρίνη».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 μηχανισμός δράσης της ασπιρίνης διευκρινίστηκε στις αρχές της δεκαετίας του ‘70 από τον 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John Vane 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και περιλαμβάνει αναστολή παραγωγής προσταγλανδινών. 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Χρήσιμοι ορισμοί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Φάρμακο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Ουσία ή συνδυασμός ουσιών που προορίζεται για τη διάγνωση, πρόληψη ή θεραπεία ασθενειών στον άνθρωπο ή τα ζώα, επηρεάζοντας φυσιολογικές λειτουργίες μέσω φαρμακολογικής, ανοσολογικής ή μεταβολικής δράσης.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Δραστική ουσία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Το κύριο συστατικό ενός φαρμάκου που είναι υπεύθυνο για τη θεραπευτική του δράση. Παραδείγματα: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Παρακεταμόλη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(αναλγητικό),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Ασπιρίνη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(αντιφλεγμονώδες).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Έκδοχο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Ουσία χωρίς φαρμακολογική δράση που προστίθεται σε ένα φάρμακο για σταθερότητα, διάλυση, γεύση ή διευκόλυνση της χορήγησης. Παραδείγματα: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Λακτόζη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άμυλο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σιλικόνη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Χρήσιμοι ορισμοί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Δηλητήριο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Ουσία που, όταν εισέλθει στον οργανισμό σε μικρή ποσότητα, μπορεί να προκαλέσει βλάβη, δυσλειτουργία ή θάνατο μέσω χημικής δράσης. Παραδείγματα: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Κυανιούχο νάτριο, αρσενικό, νευροτοξίνες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Τοξική ουσία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Οποιαδήποτε χημική ουσία που μπορεί να προκαλέσει επιβλαβείς επιδράσεις σε ζωντανούς οργανισμούς, ανάλογα με τη δόση, τη διάρκεια έκθεσης και την οδό χορήγησης. Παραδείγματα: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Μόλυβδος, αιθανόλη (σε μεγάλες ποσότητες), διοξίνες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Ποια είναι τα βασικά χαρακτηριστικά ενός καλού φαρμάκου;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56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6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Αποτελεσματικότητα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Το φάρμακο πρέπει να επιτυγχάνει τον επιθυμητό θεραπευτικό σκοπό με σαφή και μετρήσιμα αποτελέσματα.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Ασφάλεια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Δεν πρέπει να προκαλεί σοβαρές ανεπιθύμητες ενέργειες ή τοξικότητα σε θεραπευτικές δόσεις.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Επιλεκτικότητα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Πρέπει να στοχεύει συγκεκριμένους υποδοχείς ή βιολογικά μονοπάτια, ελαχιστοποιώντας παρενέργειες.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Καλή φαρμακοκινητική συμπεριφορά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Πρέπει να απορροφάται, να κατανέμεται, να μεταβολίζεται και να αποβάλλεται αποτελεσματικά (ADME).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838080" y="12531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Χημική σταθερότητα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Να διατηρεί τη δραστικότητά του σε διάφορες συνθήκες αποθήκευσης.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Ευκολία χορήγησης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Να μπορεί να λαμβάνεται με πρακτικό τρόπο (από το στόμα, ενέσιμα, διαδερμικά κ.λπ.).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Χαμηλό κόστος παραγωγής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Να είναι οικονομικά βιώσιμο για παραγωγή και διάθεση στο κοινό.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Ελαχιστοποίηση ανάπτυξης αντοχής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Για αντιβιοτικά και αντικαρκινικά, να μειώνει την πιθανότητα ανάπτυξης αντοχής από μικροοργανισμούς ή καρκινικά κύτταρα.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Aptos Display"/>
              </a:rPr>
              <a:t>2.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Σχέση Δομής - Δράσης (SAR) &amp; Φαρμακοκινητική (ADME)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Βασικές αρχές σχέσης δομής-δράσης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Παραδείγματα φαρμάκων (πενικιλίνες, NSAIDs, αγωνιστές/ανταγωνιστές υποδοχέων)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Αναλυτική παρουσίαση των σταδίων ADME (Απορρόφηση, Κατανομή, Μεταβολισμός, Αποβολή)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Δραστηριότητα: Ανάλυση της χημικής δομής γνωστών φαρμάκων και συσχέτιση με τη δράση τους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 - 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Πώς η αλλαγή μιας λειτουργικής ομάδας μπορεί να αλλάξει τη φαρμακολογική δράση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Βασικές αρχές της σχέσης Δομής - Δράσης (Structure-Activity Relationship, SAR)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2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Οι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βασικές αρχές της σχέσης Δομής - Δράσης (Structure-Activity Relationship, SAR)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περιγράφουν πώς οι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χημικές τροποποιήσεις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στη δομή ενός μορίου επηρεάζουν τη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βιολογική του δράση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Βασικές Αρχές SAR: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Ηλεκτρονικές ιδιότητες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Οι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ηλεκτρονικές αλληλεπιδράσεις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των λειτουργικών ομάδων (π.χ. πολικότητα) επηρεάζουν τη δέσμευση του φαρμάκου στον στόχο.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Οι αμινικές ομάδες στις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κατεχολαμίνες (αδρεναλίνη, ντοπαμίνη)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επηρεάζουν τη συγγένεια με τους αδρενεργικούς υποδοχείς.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Στερική επίδραση (στερεοχημεία)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Το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μέγεθος και το σχήμα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του μορίου καθορίζουν αν μπορεί να προσδεθεί στον στόχο του.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θαλιδομίδη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(ρακεμικό μείγμα) είχε ένα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τερατογόνο εναντιομερές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δείχνοντας τη σημασία της στερεοχημείας.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838080" y="744840"/>
            <a:ext cx="10515240" cy="5367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Λιποφιλικότητα &amp; Υδατοδιαλυτότητα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κατανομή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ενός φαρμάκου στο σώμα εξαρτάται από τη λιποφιλικότητα (διαπερατότητα σε μεμβράνες) και τη διαλυτότητά του στο νερό.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Τα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λιπόφιλα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αναισθητικά (π.χ. προποφόλη) περνούν ευκολότερα τον αιματοεγκεφαλικό φραγμό.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Ιονισμός &amp; pKa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Επηρεάζουν τη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διάχυση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των φαρμάκων στις βιολογικές μεμβράνες και τη δέσμευσή τους σε υποδοχείς.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Τα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ασθενή οξέα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(π.χ. ασπιρίνη) απορροφώνται καλύτερα στο όξινο περιβάλλον του στομάχου.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Παρουσία λειτουργικών ομάδων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Μικρές τροποποιήσεις μπορούν να αλλάξουν ριζικά τη δράση του φαρμάκου.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Η προσθήκη μιας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μεθυλομάδας (-CH₃)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στη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μορφίνη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δίνει την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κωδεΐνη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η οποία έχει μειωμένη δραστικότητα αλλά καλύτερη απορρόφηση από το στόμα.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Συμπέρασμα: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Οι μικρές αλλαγές στη δομή ενός μορίου μπορούν να αυξήσουν ή να μειώσουν τη δραστικότητα, να αλλάξουν τη φαρμακοκινητική συμπεριφορά και να επηρεάσουν την τοξικότητα.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Παραδείγματα φαρμάκων (πενικιλίνες, NSAIDs, αγωνιστές/ανταγωνιστές υποδοχέων)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1️⃣ Πενικιλλίνες (Αντιβιοτικά β-Λακτάμες)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Βασική δομή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Β-λακταμικός δακτύλιος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(τετραμελής) +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θειαζολιδινικός δακτύλιος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Αρχική μορφή: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Πενικιλίνη G (Βενζυλοπενικιλίνη)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Ενεργή έναντι Gram(+) βακτηρίων, αλλά ευαίσθητη στις β-λακταμάσες (ένζυμα που την αδρανοποιούν).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Παράγωγα με βελτιωμένα χαρακτηριστικά: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Αμοξυκιλλίνη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Διαθέτει υδροξυλομάδα (-OH), αυξάνοντας τη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διαλυτότητα και απορρόφηση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από το στόμα.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Μεθικιλλίνη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Ανθεκτική στις β-λακταμάσες, λόγω των ογκωδών πλευρικών ομάδων που μπλοκάρουν την πρόσβαση των ενζύμων.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Πιπερακιλλίνη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Ευρύτερο φάσμα δράσης έναντι Gram(-) βακτηρίων, χάρη στη διαφοροποιημένη πλευρική αλυσίδα.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SAR Συμπέρασμα: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Η τροποποίηση της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R-ομάδας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στον βασικό σκελετό των πενικιλλινών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επηρεάζει τη σταθερότητα, το φάσμα δράσης και την αντίσταση στις β-λακταμάσες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el-GR" sz="44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Χασαπλαδάκη Μαρία – Χημικός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 u="sng">
                <a:solidFill>
                  <a:srgbClr val="467886"/>
                </a:solidFill>
                <a:uFillTx/>
                <a:latin typeface="Aptos"/>
                <a:hlinkClick r:id="rId1"/>
              </a:rPr>
              <a:t>chasapladaki@hotmail.gr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2️⃣ Μη Στεροειδή Αντιφλεγμονώδη (NSAIDs)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Βασική δομή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Αρωματικός δακτύλιος + Καρβοξυλομάδα (-COOH)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Παραδείγματα NSAIDs και η SAR επίδρασή τους: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Ασπιρίνη (Ακετυλοσαλικυλικό οξύ)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Οξική ομάδα (-COOCH₃) στην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σαλικυλική δομή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επιτρέπει μη αναστρέψιμη αναστολή του ενζύμου COX-1.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Ιβουπροφαίνη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Μεθυλομάδα (-CH₃) ενισχύει την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λιποφιλικότητα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βελτιώνοντας τη διείσδυση στους ιστούς.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Σελεκοξίμπη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Αναστολέας COX-2 με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σουλφοναμίδιο (-SO₂NH₂)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που αυξάνει την εκλεκτικότητα και μειώνει τις γαστρεντερικές παρενέργειες.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SAR Συμπέρασμα: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Οι δομικές τροποποιήσεις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καθορίζουν την εκλεκτικότητα για COX-1 vs COX-2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επηρεάζουν τη φαρμακοκινητική (διάρκεια δράσης, τοξικότητα).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Εικόνα 1" descr=""/>
          <p:cNvPicPr/>
          <p:nvPr/>
        </p:nvPicPr>
        <p:blipFill>
          <a:blip r:embed="rId1"/>
          <a:stretch/>
        </p:blipFill>
        <p:spPr>
          <a:xfrm>
            <a:off x="614160" y="543600"/>
            <a:ext cx="4875120" cy="2597400"/>
          </a:xfrm>
          <a:prstGeom prst="rect">
            <a:avLst/>
          </a:prstGeom>
          <a:ln w="0">
            <a:noFill/>
          </a:ln>
        </p:spPr>
      </p:pic>
      <p:sp>
        <p:nvSpPr>
          <p:cNvPr id="166" name="TextBox 2"/>
          <p:cNvSpPr/>
          <p:nvPr/>
        </p:nvSpPr>
        <p:spPr>
          <a:xfrm>
            <a:off x="1636920" y="3716640"/>
            <a:ext cx="3539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Δομή πενικιλίνης </a:t>
            </a: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G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Εικόνα 4" descr=""/>
          <p:cNvPicPr/>
          <p:nvPr/>
        </p:nvPicPr>
        <p:blipFill>
          <a:blip r:embed="rId2"/>
          <a:stretch/>
        </p:blipFill>
        <p:spPr>
          <a:xfrm>
            <a:off x="5315040" y="2543040"/>
            <a:ext cx="6876720" cy="43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📌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Συμπέρασμα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 ασπιρίνη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ένας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σαλικυλικός εστέρας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που μπλοκάρει COX-1 και COX-2.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 ιβουπροφαίνη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προπιονικό οξύ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μη εκλεκτικός αναστολέας COX.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 σελεκοξίμπη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ένας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εκλεκτικός αναστολέας COX-2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με πιο περίπλοκη δομή.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Και τα τρία φάρμακα μειώνουν τη φλεγμονή, αλλά δρουν με διαφορετικό τρόπο!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6" descr="Γαληνός - Δραστική ουσία - Σελεκοξίμπη - Γενικά"/>
          <p:cNvPicPr/>
          <p:nvPr/>
        </p:nvPicPr>
        <p:blipFill>
          <a:blip r:embed="rId1"/>
          <a:stretch/>
        </p:blipFill>
        <p:spPr>
          <a:xfrm>
            <a:off x="484560" y="1960560"/>
            <a:ext cx="3516840" cy="2930400"/>
          </a:xfrm>
          <a:prstGeom prst="rect">
            <a:avLst/>
          </a:prstGeom>
          <a:ln w="0">
            <a:noFill/>
          </a:ln>
        </p:spPr>
      </p:pic>
      <p:cxnSp>
        <p:nvCxnSpPr>
          <p:cNvPr id="171" name="Straight Connector 2058"/>
          <p:cNvCxnSpPr/>
          <p:nvPr/>
        </p:nvCxnSpPr>
        <p:spPr>
          <a:xfrm>
            <a:off x="4165560" y="1573560"/>
            <a:ext cx="360" cy="3710880"/>
          </a:xfrm>
          <a:prstGeom prst="straightConnector1">
            <a:avLst/>
          </a:prstGeom>
          <a:ln w="19050">
            <a:solidFill>
              <a:srgbClr val="7f7f7f"/>
            </a:solidFill>
          </a:ln>
        </p:spPr>
      </p:cxnSp>
      <p:pic>
        <p:nvPicPr>
          <p:cNvPr id="172" name="Picture 4" descr="Ιβουπροφαίνη | Pharma Wiki | Fandom"/>
          <p:cNvPicPr/>
          <p:nvPr/>
        </p:nvPicPr>
        <p:blipFill>
          <a:blip r:embed="rId2"/>
          <a:stretch/>
        </p:blipFill>
        <p:spPr>
          <a:xfrm>
            <a:off x="4310640" y="2410200"/>
            <a:ext cx="3537000" cy="2031120"/>
          </a:xfrm>
          <a:prstGeom prst="rect">
            <a:avLst/>
          </a:prstGeom>
          <a:ln w="0">
            <a:noFill/>
          </a:ln>
        </p:spPr>
      </p:pic>
      <p:cxnSp>
        <p:nvCxnSpPr>
          <p:cNvPr id="173" name="Straight Connector 2060"/>
          <p:cNvCxnSpPr/>
          <p:nvPr/>
        </p:nvCxnSpPr>
        <p:spPr>
          <a:xfrm>
            <a:off x="7995600" y="1573560"/>
            <a:ext cx="360" cy="3710880"/>
          </a:xfrm>
          <a:prstGeom prst="straightConnector1">
            <a:avLst/>
          </a:prstGeom>
          <a:ln w="19050">
            <a:solidFill>
              <a:srgbClr val="7f7f7f"/>
            </a:solidFill>
          </a:ln>
        </p:spPr>
      </p:cxnSp>
      <p:pic>
        <p:nvPicPr>
          <p:cNvPr id="174" name="Picture 2" descr="Ασπιρίνη - Βικιπαίδεια"/>
          <p:cNvPicPr/>
          <p:nvPr/>
        </p:nvPicPr>
        <p:blipFill>
          <a:blip r:embed="rId3"/>
          <a:stretch/>
        </p:blipFill>
        <p:spPr>
          <a:xfrm>
            <a:off x="8162280" y="2207880"/>
            <a:ext cx="3516840" cy="243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3️⃣ Αγωνιστές και Ανταγωνιστές Υποδοχέων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Οι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αγωνιστές και ανταγωνιστές υποδοχέων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ουσίες που αλληλεπιδρούν με υποδοχείς στο σώμα και επηρεάζουν τη λειτουργία τους.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Οι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υποδοχείς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πρωτεΐνες που βρίσκονται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στην επιφάνεια ή μέσα στα κύτταρα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λειτουργούν σαν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αισθητήρες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 Ανιχνεύουν σήματα από ορμόνες, νευροδιαβιβαστές ή φάρμακα και μεταδίδουν εντολές για να συμβούν βιολογικές αντιδράσεις.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🔹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Αγωνιστές (Agonists) – Οι "Ενεργοποιητές"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✅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Μιμούνται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τη φυσική ουσία του οργανισμού (π.χ. μια ορμόνη ή έναν νευροδιαβιβαστή).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✅ Δεσμεύονται σε έναν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υποδοχέα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τον ενεργοποιούν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προκαλώντας μια βιολογική απόκριση.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μορφίνη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αγωνιστής των υποδοχέων οπιοειδών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ενεργοποιώντας τους και μειώνοντας τον πόνο.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αδρεναλίνη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φυσικός αγωνιστής των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αδρενεργικών υποδοχέων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προκαλώντας αύξηση καρδιακού ρυθμού.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🔹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Ανταγωνιστές (Antagonists) – Οι "Αναστολείς"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Μπλοκάρουν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τον υποδοχέα και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εμποδίζουν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τη δράση των φυσικών ουσιών.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❌ Δεσμεύονται στον υποδοχέα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χωρίς να τον ενεργοποιούν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αλλά δεν αφήνουν τις φυσικές ουσίες να δράσουν.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09880" indent="-209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ναλοξόνη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ανταγωνιστής των οπιοειδών υποδοχέων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μπλοκάροντας τη μορφίνη και αναστρέφοντας την υπερβολική δόση.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09880" indent="-209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Οι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βήτα-αναστολείς (π.χ. προπρανολόλη)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ανταγωνιστές των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β-αδρενεργικών υποδοχέων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μειώνοντας την καρδιακή λειτουργία.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🔥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Σύγκριση με απλά λόγια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Αγωνιστής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= "Πατάει το γκάζι" 🚗 (ενεργοποιεί τον υποδοχέα).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Ανταγωνιστής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= "Πατάει το φρένο" 🚦 (εμποδίζει την ενεργοποίηση).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Άρα, οι αγωνιστές ενεργοποιούν μια βιολογική αντίδραση, ενώ οι ανταγωνιστές την μπλοκάρουν!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838080" y="679680"/>
            <a:ext cx="10515240" cy="5498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Βασική δομή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Εξαρτάται από τον υποδοχέα-στόχο (αδρενεργικοί, ντοπαμινεργικοί κ.λπ.)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Αγωνιστές Αδρενεργικών Υποδοχέων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Αδρεναλίνη (Επινεφρίνη)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Φυσικός αγωνιστής των αδρενεργικών υποδοχέων (α1, α2, β1, β2).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Σαλβουταμόλη (Βρογχοδιασταλτικό)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Μεταβολικά σταθερότερη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λόγω της πρόσθετης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τερβουταλίνης (-C(CH₃)₃)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που αυξάνει τη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β2-εκλεκτικότητα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Ανταγωνιστές Αδρενεργικών Υποδοχέων (Β-αναστολείς)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Προπρανολόλη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Μη εκλεκτικός β-αναστολέας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που μειώνει την καρδιακή συχνότητα (χρησιμοποιείται στην υπέρταση).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Ατενολόλη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Εκλεκτικός β1-αναστολέας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με βελτιωμένη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διάρκεια δράσης και λιγότερες παρενέργειες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λόγω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μειωμένης λιποφιλικότητας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SAR Συμπέρασμα: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Η προσθήκη ή αφαίρεση λειτουργικών ομάδων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μεταβάλλει την εκλεκτικότητα, τη διάρκεια δράσης και την κατανομή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στον οργανισμό.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📌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Γενικό Συμπέρασμα SAR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Μικρές δομικές αλλαγές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επηρεάζουν τη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σταθερότητα, τη συγγένεια προς τον στόχο, τη μεταβολική αποικοδόμηση και την τοξικότητα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Επιλεκτικότητα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βιοδιαθεσιμότητα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ρυθμίζονται μέσω τροποποιήσεων σε χημικές ομάδες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rial"/>
                <a:ea typeface="Aptos"/>
              </a:rPr>
              <a:t>1ο Μάθημα: Εισαγωγή στη Φαρμακευτική Χημεία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Στόχος μαθήματος: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Να κατανοηθεί ο ρόλος της φαρμακευτικής χημείας στη σύνθεση, ανάλυση και κατανόηση των φαρμάκων.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Να εξηγηθεί η σχέση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δομής-δράσης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(SAR) και οι βασικές αρχές της φαρμακοκινητικής και φαρμακοδυναμικής.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Να παρουσιαστεί ο τρόπος ανάπτυξης και έρευνας νέων φαρμάκων.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Φαρμακοκινητική (</a:t>
            </a: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ADME)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Το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ADME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τα τέσσερα βασικά στάδια που περιγράφουν τη φαρμακοκινητική ενός φαρμάκου, δηλαδή πώς το σώμα επεξεργάζεται το φάρμακο από τη στιγμή της χορήγησής του μέχρι την αποβολή του.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Απορρόφηση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Τρόποι χορήγησης φαρμάκων (ενέσιμα, από του στόματος, διαδερμικά κ.λπ.)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Κατανομή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Ο ρόλος της πρωτεϊνικής σύνδεσης (π.χ. αλβουμίνη) και του αιματοεγκεφαλικού φραγμού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Μεταβολισμός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Βιομετασχηματισμός στο ήπαρ (CYP450)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Αποβολή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Ρόλος νεφρών και ήπατος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1️⃣ Απορρόφηση (Absorption)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Ορισμός: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Η διαδικασία μεταφοράς του φαρμάκου από το σημείο χορήγησης (π.χ. στόμα, δέρμα, ένεση) στην κυκλοφορία του αίματος.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Παράγοντες που επηρεάζουν την απορρόφηση: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Οδός χορήγησης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Από του στόματος, ενδοφλέβια, υποδόρια, διαδερμική κ.λπ.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Διαλυτότητα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Τα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λιπόφιλα φάρμακα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απορροφώνται ευκολότερα μέσω των μεμβρανών.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Ιονισμός (pKa του φαρμάκου)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Τα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μη ιονισμένα φάρμακα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διαπερνούν πιο εύκολα τις μεμβράνες.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pH του περιβάλλοντος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Ορισμένα φάρμακα απορροφώνται καλύτερα στο στομάχι, άλλα στο λεπτό έντερο.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🔹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Παραδείγματα Φαρμάκων και Απορρόφηση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Ασπιρίνη (ακετυλοσαλικυλικό οξύ)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Απορροφάται στο όξινο περιβάλλον του στομάχου.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Ομεπραζόλη (αναστολέας αντλίας πρωτονίων)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Ενεργοποιείται μόνο στο όξινο pH του στομάχου.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Ινσουλίνη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Δεν απορροφάται από το πεπτικό σύστημα, γι’ αυτό χορηγείται ενέσιμα.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2️⃣ Κατανομή (Distribution)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Ορισμός: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Η μεταφορά του φαρμάκου από την κυκλοφορία του αίματος στους ιστούς και τα όργανα-στόχους.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Παράγοντες που επηρεάζουν την κατανομή: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Διαλυτότητα του φαρμάκου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Τα λιπόφιλα φάρμακα διεισδύουν πιο εύκολα σε ιστούς με λιπαρά (π.χ. εγκέφαλος).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Σύνδεση με πρωτεΐνες του πλάσματος (π.χ. αλβουμίνη)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Τα φάρμακα που δεσμεύονται έντονα στις πρωτεΐνες έχουν χαμηλότερη δραστική συγκέντρωση.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Διέλευση βιολογικών φραγμών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αιματοεγκεφαλικός φραγμός (BBB)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πλακουντιακός φραγμός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περιορίζουν την κατανομή.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🔹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Παραδείγματα Φαρμάκων και Κατανομή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Διγοξίνη (καρδιοτονωτικό)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Συνδέεται σε μεγάλο βαθμό με τους ιστούς της καρδιάς, δίνοντας παρατεταμένη δράση.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Μορφίνη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Διαπερνά τον αιματοεγκεφαλικό φραγμό, προκαλώντας αναλγησία αλλά και παρενέργειες στο ΚΝΣ.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Βαρφαρίνη (αντιπηκτικό)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Συνδέεται έντονα με την αλβουμίνη, μειώνοντας τη δραστική της συγκέντρωση στο αίμα.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3️⃣ Μεταβολισμός (Metabolism)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Ορισμός: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Η χημική τροποποίηση του φαρμάκου, κυρίως στο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ήπαρ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για τη μετατροπή του σε πιο υδατοδιαλυτές μορφές ώστε να αποβληθεί ευκολότερα.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Φάσεις Μεταβολισμού: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Φάση Ι (Οξείδωση, Αναγωγή, Υδρόλυση):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Μετατροπή του φαρμάκου μέσω ενζύμων (κυρίως CYP450).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Φάση ΙΙ (Σύζευξη):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Σύνδεση του φαρμάκου με γλυκουρονικό οξύ, θειικά ή αμινοξέα για αύξηση της υδατοδιαλυτότητας.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/>
          </p:nvPr>
        </p:nvSpPr>
        <p:spPr>
          <a:xfrm>
            <a:off x="838080" y="531000"/>
            <a:ext cx="10515240" cy="5645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Παράγοντες που επηρεάζουν τον μεταβολισμό: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Γενετική ποικιλομορφία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Ορισμένα άτομα μεταβολίζουν φάρμακα πιο γρήγορα ή αργά.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Ηλικία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Νεογνά και ηλικιωμένοι έχουν χαμηλότερη ηπατική δραστηριότητα.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Ηπατική λειτουργία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Ηπατικές παθήσεις μειώνουν τον μεταβολισμό φαρμάκων.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Παραδείγματα Φαρμάκων και Μεταβολισμός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Κωδεΐνη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Μετατρέπεται σε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μορφίνη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από το ένζυμο CYP2D6 (κάποια άτομα το μεταβολίζουν πιο γρήγορα).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Ακεταμινοφαίνη (παρακεταμόλη)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Μεταβολίζεται μέσω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γλυκουρονίδωσης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αλλά σε υπερδοσολογία σχηματίζει τοξικό μεταβολίτη.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Διαζεπάμη (αγχολυτικό)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Μεταβολίζεται στο ήπαρ σε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ενεργούς μεταβολίτες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(επιμήκυνση δράσης).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4️⃣ Αποβολή (Excretion)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Ορισμός: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Η απομάκρυνση του φαρμάκου και των μεταβολιτών του από τον οργανισμό, κυρίως μέσω των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νεφρών (ούρα)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αλλά και από το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ήπαρ (χολή), πνεύμονες, ιδρώτα, δάκρυα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κ.λπ.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Οδοί αποβολής: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Νεφρική απέκκριση (ούρα):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Φάρμακα με μικρό μοριακό βάρος και υδατοδιαλυτότητα αποβάλλονται μέσω των νεφρών.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Ηπατική αποβολή (χολή):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Μεγάλα και λιποδιαλυτά μόρια αποβάλλονται μέσω της χολής και του εντέρου.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Πνευμονική αποβολή: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Πτητικές ουσίες όπως τα αναισθητικά αέρια απομακρύνονται μέσω της αναπνοής.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🔹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Παραδείγματα Φαρμάκων και Αποβολή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Αμινογλυκοσίδες (αντιβιοτικά, π.χ. γενταμυκίνη)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Αποβάλλονται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αμετάβλητες μέσω των νεφρών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(νεφροτοξικότητα σε ασθενείς με νεφρική ανεπάρκεια).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Μορφίνη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Μεταβολίζεται στο ήπαρ και αποβάλλεται στα ούρα ως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γλυκουρονίδιο μορφίνης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Αλοθάνιο (εισπνεόμενο αναισθητικό)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– Αποβάλλεται κυρίως μέσω των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πνευμόνων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📌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Συμπέρασμα ADME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Απορρόφηση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Καθορίζει πόσο φάρμακο εισέρχεται στο αίμα.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Κατανομή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Ρυθμίζει τη μεταφορά του στους ιστούς-στόχους.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Μεταβολισμός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Οδηγεί στην ενεργοποίηση ή απενεργοποίηση του φαρμάκου.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Αποβολή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Εξασφαλίζει την απομάκρυνση του φαρμάκου από τον οργανισμό.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Έτσι, η κατανόηση του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ADME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βοηθά στη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σωστή δοσολογία, μείωση τοξικότητας και βελτίωση της θεραπευτικής αποτελεσματικότητας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!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Aptos Display"/>
              </a:rPr>
              <a:t>1.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Εισαγωγή στη Φαρμακευτική Χημεία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Ορισμός και αντικείμενο της φαρμακευτικής χημείας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Σχέση με άλλες επιστήμες (φαρμακολογία, οργανική χημεία, βιοχημεία)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Ιστορική αναδρομή και σημαντικές ανακαλύψεις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684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🔬 </a:t>
            </a: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Δραστηριότητα: Ανάλυση Χημικής Δομής &amp; Συσχέτιση με Δράση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838080" y="2521800"/>
            <a:ext cx="10515240" cy="365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📝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Στόχοι Δραστηριότητας: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Κατανόηση της σχέσης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δομής-δράσης (SAR)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στα φάρμακα.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Εξέταση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παραλλαγών στη χημική δομή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επιπτώσεων στη δραστικότητα &amp; φαρμακοκινητική.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Ανάδειξη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παραδειγμάτων τροποποίησης λειτουργικών ομάδων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1️⃣ Παράδειγμα 1: Μορφίνη vs. Κωδεΐνη vs. Ηρωίνη</a:t>
            </a: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 (Οπιοειδή αναλγητικά)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50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Βασική δομή: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Τρικυκλική δομή με φαινολική ομάδα (-OH)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209" name="Εικόνα 10" descr=""/>
          <p:cNvPicPr/>
          <p:nvPr/>
        </p:nvPicPr>
        <p:blipFill>
          <a:blip r:embed="rId1"/>
          <a:srcRect l="32091" t="33973" r="14551" b="39879"/>
          <a:stretch/>
        </p:blipFill>
        <p:spPr>
          <a:xfrm>
            <a:off x="1758960" y="2553840"/>
            <a:ext cx="8673480" cy="2388960"/>
          </a:xfrm>
          <a:prstGeom prst="rect">
            <a:avLst/>
          </a:prstGeom>
          <a:ln w="0">
            <a:noFill/>
          </a:ln>
        </p:spPr>
      </p:pic>
      <p:sp>
        <p:nvSpPr>
          <p:cNvPr id="210" name="TextBox 12"/>
          <p:cNvSpPr/>
          <p:nvPr/>
        </p:nvSpPr>
        <p:spPr>
          <a:xfrm>
            <a:off x="838080" y="5292720"/>
            <a:ext cx="10515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Συμπέρασμα: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Η αύξηση της λιποφιλικότητας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 αυξάνει τη διαπερατότητα του αιματοεγκεφαλικού φραγμού, κάνοντας το φάρμακο πιο δραστικό και ταχύτερης έναρξης δράσης.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7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rial"/>
              </a:rPr>
              <a:t>2️⃣ Παράδειγμα 2: Ασπιρίνη vs. Σαλικυλικό οξύ (NSAIDs)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graphicFrame>
        <p:nvGraphicFramePr>
          <p:cNvPr id="212" name="Θέση περιεχομένου 3"/>
          <p:cNvGraphicFramePr/>
          <p:nvPr/>
        </p:nvGraphicFramePr>
        <p:xfrm>
          <a:off x="838080" y="2730960"/>
          <a:ext cx="10515240" cy="2454480"/>
        </p:xfrm>
        <a:graphic>
          <a:graphicData uri="http://schemas.openxmlformats.org/drawingml/2006/table">
            <a:tbl>
              <a:tblPr/>
              <a:tblGrid>
                <a:gridCol w="3504960"/>
                <a:gridCol w="3504960"/>
                <a:gridCol w="3504960"/>
              </a:tblGrid>
              <a:tr h="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Φάρμακο</a:t>
                      </a:r>
                      <a:endParaRPr b="0" lang="el-G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7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Δομική αλλαγή</a:t>
                      </a:r>
                      <a:endParaRPr b="0" lang="el-G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7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Διαφορά στη δράση</a:t>
                      </a:r>
                      <a:endParaRPr b="0" lang="el-G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7ee"/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Σαλικυλικό οξύ</a:t>
                      </a:r>
                      <a:endParaRPr b="0" lang="el-G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7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-COOH </a:t>
                      </a:r>
                      <a:r>
                        <a:rPr b="0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και -</a:t>
                      </a: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OH</a:t>
                      </a:r>
                      <a:endParaRPr b="0" lang="el-G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7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Ερεθιστικό για το στομάχι, αλλά δραστικό στην αναστολή COX.</a:t>
                      </a:r>
                      <a:endParaRPr b="0" lang="el-G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7ee"/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Ασπιρίνη</a:t>
                      </a:r>
                      <a:endParaRPr b="0" lang="el-G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7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-COOCH₃ (</a:t>
                      </a:r>
                      <a:r>
                        <a:rPr b="0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οξική ομάδα)</a:t>
                      </a:r>
                      <a:endParaRPr b="0" lang="el-G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7e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1800" spc="-1" strike="noStrike">
                          <a:solidFill>
                            <a:schemeClr val="dk1"/>
                          </a:solidFill>
                          <a:latin typeface="Aptos"/>
                        </a:rPr>
                        <a:t>Λιγότερο ερεθιστική, μη αναστρέψιμη αναστολή COX-1 (αντιφλεγμονώδες, αντιαιμοπεταλιακό).</a:t>
                      </a:r>
                      <a:endParaRPr b="0" lang="el-G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fe7ee"/>
                    </a:solidFill>
                  </a:tcPr>
                </a:tc>
              </a:tr>
            </a:tbl>
          </a:graphicData>
        </a:graphic>
      </p:graphicFrame>
      <p:sp>
        <p:nvSpPr>
          <p:cNvPr id="213" name="Rectangle 1"/>
          <p:cNvSpPr/>
          <p:nvPr/>
        </p:nvSpPr>
        <p:spPr>
          <a:xfrm>
            <a:off x="838080" y="5478840"/>
            <a:ext cx="10515240" cy="8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📌 </a:t>
            </a:r>
            <a:r>
              <a:rPr b="1" lang="el-GR" sz="2400" spc="-1" strike="noStrike">
                <a:solidFill>
                  <a:srgbClr val="000000"/>
                </a:solidFill>
                <a:latin typeface="Arial"/>
              </a:rPr>
              <a:t>Συμπέρασμα:</a:t>
            </a: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el-GR" sz="2400" spc="-1" strike="noStrike">
                <a:solidFill>
                  <a:srgbClr val="000000"/>
                </a:solidFill>
                <a:latin typeface="Arial"/>
              </a:rPr>
              <a:t>Η εστεροποίηση</a:t>
            </a: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 (προσθήκη -COOCH₃) βελτιώνει την ανεκτικότητα και παρατείνει τη δράση.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Box 6"/>
          <p:cNvSpPr/>
          <p:nvPr/>
        </p:nvSpPr>
        <p:spPr>
          <a:xfrm>
            <a:off x="838080" y="2006640"/>
            <a:ext cx="10515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📌 </a:t>
            </a:r>
            <a:r>
              <a:rPr b="1" lang="el-GR" sz="2400" spc="-1" strike="noStrike">
                <a:solidFill>
                  <a:srgbClr val="000000"/>
                </a:solidFill>
                <a:latin typeface="Arial"/>
              </a:rPr>
              <a:t>Βασική δομή:</a:t>
            </a: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 Αρωματικός δακτύλιος με καρβοξυλομάδα (-COOH)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433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4000"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3️⃣ Παράδειγμα 3: Αδρεναλίνη vs. Σαλβουταμόλη</a:t>
            </a: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 (Αγωνιστές αδρενεργικών υποδοχέων)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838080" y="2020680"/>
            <a:ext cx="10515240" cy="1002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Βασική δομή: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Κατεχολαμίνη με αρωματικό δακτύλιο και αμίνη (-NH₂)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217" name="Εικόνα 19" descr=""/>
          <p:cNvPicPr/>
          <p:nvPr/>
        </p:nvPicPr>
        <p:blipFill>
          <a:blip r:embed="rId1"/>
          <a:stretch/>
        </p:blipFill>
        <p:spPr>
          <a:xfrm>
            <a:off x="1312560" y="3023280"/>
            <a:ext cx="9566280" cy="1855440"/>
          </a:xfrm>
          <a:prstGeom prst="rect">
            <a:avLst/>
          </a:prstGeom>
          <a:ln w="0">
            <a:noFill/>
          </a:ln>
        </p:spPr>
      </p:pic>
      <p:sp>
        <p:nvSpPr>
          <p:cNvPr id="218" name="TextBox 21"/>
          <p:cNvSpPr/>
          <p:nvPr/>
        </p:nvSpPr>
        <p:spPr>
          <a:xfrm>
            <a:off x="838080" y="5235840"/>
            <a:ext cx="105152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Συμπέρασμα: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 τροποποίηση της αμίνης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επηρεάζει την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εκλεκτικότητα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προς διαφορετικούς υποδοχείς.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🔍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Ερώτηση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Αναλύστε τις παρακάτω δομές και προβλέψτε πώς οι χημικές τροποποιήσεις θα μπορούσαν να επηρεάσουν τη δράση τους: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Διαφορές μεταξύ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Ατροπίνης και Σκοπολαμίνης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(χολινεργικοί ανταγωνιστές).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Διαφορές μεταξύ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Λοραταδίνης και Δεσλοραταδίνης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(αντιισταμινικά).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Σύγκριση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Προπρανολόλης και Ατενολόλης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(β-αναστολείς).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📌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Συμπέρασμα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Μικρές δομικές τροποποιήσεις μπορούν να επηρεάσουν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την ισχύ, την εκλεκτικότητα, την τοξικότητα και τη φαρμακοκινητική ενός φαρμάκου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οδηγώντας σε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βελτιωμένες θεραπείες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!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Aptos Display"/>
              </a:rPr>
              <a:t>3.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Φαρμακοδυναμική &amp; Ανάπτυξη Νέων Φαρμάκων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Μηχανισμοί δράσης φαρμάκων (υποδοχείς, ένζυμα, ιοντικά κανάλια)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Παραδείγματα: Β-αναστολείς, στατίνες, αντικαρκινικά φάρμακα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Βασικά στάδια ανάπτυξης ενός φαρμάκου (προκλινικές &amp; κλινικές μελέτες)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Συζήτηση: «Η πρόκληση της φαρμακευτικής καινοτομίας σήμερα»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Μηχανισμοί Δράσης Φαρμάκων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Τα φάρμακα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δεν λειτουργούν όλα με τον ίδιο τρόπο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! Για να επιδράσουν στον οργανισμό, πρέπει να αλληλεπιδράσουν με συγκεκριμένα μόρια-στόχους, όπως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υποδοχείς, ένζυμα και ιοντικά κανάλια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Σκεφτείτε το σαν ένα κλειδί που μπαίνει σε μια κλειδαριά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Το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φάρμακο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= το κλειδί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στόχος του φαρμάκου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= η κλειδαριά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Όταν το σωστό κλειδί μπει στην κατάλληλη κλειδαριά, μπορεί να την ανοίξει ή να την μπλοκάρει!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1️⃣ Δράση μέσω Υποδοχέων – "Οι Διακόπτες του Σώματος"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Τι είναι οι υποδοχείς;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Οι υποδοχείς είναι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πρωτεΐνες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στην επιφάνεια ή στο εσωτερικό των κυττάρων, που ενεργοποιούνται από χημικά μηνύματα (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ορμόνες, νευροδιαβιβαστές, φάρμακα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Αγωνιστές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(ενεργοποιούν τον υποδοχέα) → Το φάρμακο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μιμείται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τη φυσική ουσία του σώματος.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Ανταγωνιστές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(μπλοκάρουν τον υποδοχέα) → Το φάρμακο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εμποδίζει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τη δράση της φυσικής ουσίας.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📝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Παραδείγματα: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Αδρεναλίνη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(αγωνιστής): Συνδέεται στους β-αδρενεργικούς υποδοχείς, αυξάνοντας τους καρδιακούς παλμούς.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Προπρανολόλη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(ανταγωνιστής): Μπλοκάρει τους ίδιους υποδοχείς, μειώνοντας την πίεση.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2️⃣ Δράση μέσω Ενζύμων – "Οι Μηχανές του Σώματος"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Τι είναι τα ένζυμα;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Τα ένζυμα είναι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πρωτεΐνες που διευκολύνουν χημικές αντιδράσεις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στο σώμα, όπως η πέψη και η παραγωγή ενέργειας.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Αναστολείς ενζύμων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(το φάρμακο σταματά τη λειτουργία του ενζύμου) → Αποτρέπουν μια χημική αντίδραση.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Ενεργοποιητές ενζύμων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(λιγότερο συχνοί) → Επιταχύνουν μια αντίδραση.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📝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Παραδείγματα: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Ασπιρίνη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Αναστέλλει το ένζυμο COX-1, μειώνοντας την παραγωγή προσταγλανδινών (ουσιών που προκαλούν φλεγμονή και πόνο).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Στατίνες (π.χ. Ατορβαστατίνη)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Αναστέλλουν το ένζυμο HMG-CoA, μειώνοντας τη χοληστερόλη.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Τι είναι η Φαρμακευτική Χημεία;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 marL="207360" indent="-207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Κλάδος της χημείας που ασχολείται με τον σχεδιασμό, τη σύνθεση, τη δράση και την τύχη των φαρμάκων στον οργανισμό.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07360" indent="-207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Στην ουσία αποτελεί ένα πιο εξειδικευμένο κλάδο της Φαρμακολογίας.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07360" indent="-207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Βασίζεται σε αρχές οργανικής χημείας, βιοχημείας, φαρμακολογίας και αναλυτικής χημείας.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07360" indent="-207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Σημαντικός ρόλος στη φαρμακοβιομηχανία και στη βιοϊατρική έρευνα.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3️⃣ Δράση μέσω Ιοντικών Καναλιών – "Οι Πύλες των Κυττάρων"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Τι είναι τα ιοντικά κανάλια;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Τα ιοντικά κανάλια είναι "πύλες" στα κυτταρικά τοιχώματα που ελέγχουν τη ροή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ιόντων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(νάτριο, κάλιο, ασβέστιο) μέσα και έξω από τα κύτταρα.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Ενεργοποιητές (αγωνιστές):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Ανοίγουν τα κανάλια → επιτρέπουν τη διέλευση ιόντων.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Αναστολείς (ανταγωνιστές):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Κλείνουν τα κανάλια → μπλοκάρουν τη διέλευση ιόντων.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📝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Παραδείγματα: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Λιδοκαΐνη (τοπικό αναισθητικό)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Μπλοκάρει τα κανάλια νατρίου στους νευρώνες → σταματά τη μετάδοση του πόνου.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➡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Νιφεδιπίνη (αντιυπερτασικό)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Μπλοκάρει τα κανάλια ασβεστίου, χαλαρώνοντας τα αγγεία και μειώνοντας την πίεση.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📌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Συμπέρασμα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Οι υποδοχείς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λειτουργούν σαν "διακόπτες" → Τα φάρμακα μπορούν να τους ανοίγουν (αγωνιστές) ή να τους κλείνουν (ανταγωνιστές).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Τα ένζυμα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"μηχανές" → Τα φάρμακα μπορούν να σταματούν τη λειτουργία τους (αναστολείς).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Τα ιοντικά κανάλια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είναι "πύλες" → Τα φάρμακα μπορούν να τα ανοίγουν ή να τα κλείνουν.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📢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Έτσι, η γνώση των μηχανισμών δράσης βοηθά στον σχεδιασμό καλύτερων και πιο ασφαλών φαρμάκων!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5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Βασικά Στάδια Ανάπτυξης ενός Φαρμάκου – Αναλυτική Παρουσίαση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ανάπτυξη ενός φαρμάκου είναι μια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πολύπλοκη και χρονοβόρα διαδικασία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που μπορεί να διαρκέσει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10-15 χρόνια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κοστίζει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δισεκατομμύρια δολάρια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 Περιλαμβάνει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έρευνα, δοκιμές σε εργαστήρια και ζώα, κλινικές μελέτες σε ανθρώπους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τελικά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έγκριση από ρυθμιστικές αρχές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1️⃣ Ανακάλυψη &amp; Προκλινικές Μελέτες (~3-6 χρόνια)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🔬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Α. Ανακάλυψη του Υποψήφιου Φαρμάκου (Drug Discovery)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Διάρκεια: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2-4 χρόνια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Να βρεθεί μια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νέα χημική ένωση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που μπορεί να γίνει φάρμακο.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Οι επιστήμονες μελετούν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βιολογικούς στόχους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(υποδοχείς, ένζυμα) που σχετίζονται με ασθένειες.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Χρησιμοποιούν τεχνικές όπως: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Υπολογιστική Χημεία (in silico)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Προσομοιώσεις μορίων στον υπολογιστή.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Υψηλής απόδοσης διαλογή (High-Throughput Screening, HTS)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Ταχεία εξέταση χιλιάδων μορίων.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Φυσικές πηγές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Ανάλυση φυτών, βακτηρίων και ζώων για δραστικές ουσίες.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πενικιλίνη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ανακαλύφθηκε τυχαία από τον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Αλεξάντερ Φλέμινγκ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το 1928, όταν παρατήρησε ότι ένας μύκητας κατέστρεφε βακτήρια.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🧪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Β. Προκλινικές Μελέτες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5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Διάρκεια: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1-3 χρόνια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Να διαπιστωθεί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 το φάρμακο είναι ασφαλές και αποτελεσματικό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πριν δοκιμαστεί σε ανθρώπους.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Εργαστηριακές δοκιμές (in vitro)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: Δοκιμή του φαρμάκου σε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καλλιέργειες κυττάρων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Δοκιμές σε ζώα (in vivo):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Χρήση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ποντικών, αρουραίων, σκύλων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για να εκτιμηθούν: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Τοξικότητα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Ποιες δόσεις είναι επικίνδυνες;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Φαρμακοκινητική (ADME)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Πώς απορροφάται, κατανέμεται, μεταβολίζεται και αποβάλλεται το φάρμακο;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Φαρμακοδυναμική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Πώς δρα το φάρμακο στο σώμα;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 το φάρμακο περάσει τα προκλινικά στάδια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υποβάλλεται αίτηση για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κλινικές δοκιμές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σε ανθρώπους (IND – Investigational New Drug Application).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2️⃣ Κλινικές Μελέτες σε Ανθρώπους (~6-8 χρόνια)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Να διαπιστωθεί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 το φάρμακο είναι ασφαλές, αποτελεσματικό και καλύτερο από υπάρχουσες θεραπείες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Οι δοκιμές γίνονται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σε εθελοντές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υπό αυστηρό επιστημονικό και ηθικό έλεγχο.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Χωρίζονται σε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4 φάσεις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με αυξανόμενο αριθμό συμμετεχόντων.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🔹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Φάση 1 – Ασφάλεια και Δοσολογία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Διάρκεια: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6-12 μήνες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Συμμετέχοντες: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20-100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υγιείς εθελοντές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Στόχος: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Να διαπιστωθεί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 το φάρμακο είναι ασφαλές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Να καθοριστεί 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μέγιστη ανεκτή δόση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Να μελετηθούν οι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παρενέργειες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και 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φαρμακοκινητική του φαρμάκου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Στα πρώτα στάδια ανάπτυξης της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ρεμδεσιβίρης (Remdesivir)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που χρησιμοποιήθηκε για την COVID-19, έγιναν πρώτες δοκιμές σε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υγιείς εθελοντές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για να ελεγχθεί η ασφάλειά της.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🔹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Φάση 2 – Αποτελεσματικότητα και Παρενέργειες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Διάρκεια: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1-2 χρόνια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Συμμετέχοντες: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100-300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ασθενείς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Στόχος: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Να δοκιμαστεί το φάρμακο σε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ασθενείς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που έχουν τη νόσο.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Να προσδιοριστεί 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σωστή δοσολογία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Να συγκριθούν τα αποτελέσματα με ένα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εικονικό φάρμακο (placebo)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Στη μελέτη της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ιματινίμπης (Gleevec)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για τη χρόνια μυελογενή λευχαιμία, η Φάση 2 απέδειξε ότι το φάρμακο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αναστέλλει αποτελεσματικά την τυροσινική κινάση BCR-ABL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που προκαλεί τον καρκίνο.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🔹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Φάση 3 – Σύγκριση με άλλες θεραπείες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Διάρκεια: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3-5 χρόνια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Συμμετέχοντες: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1.000-5.000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ασθενείς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σε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πολλές χώρες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Στόχος: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Να επιβεβαιωθεί ότι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το φάρμακο είναι καλύτερο από υπάρχουσες θεραπείες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Να μελετηθούν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σπάνιες παρενέργειες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Να συλλεχθούν δεδομένα για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έγκριση από ρυθμιστικές αρχές (FDA, EMA)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 η Φάση 3 πετύχει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η εταιρεία υποβάλλει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αίτηση έγκρισης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του φαρμάκου (NDA – New Drug Application).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🔹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Φάση 4 – Παρακολούθηση μετά την κυκλοφορία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Διάρκεια: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Διαρκεί εφ' όρου ζωής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Συμμετέχοντες: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Χιλιάδες έως εκατομμύρια άνθρωποι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Στόχος: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Παρακολούθηση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μακροχρόνιων παρενεργειών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Ανίχνευση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σπάνιων αλλά σοβαρών προβλημάτων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(μερικά φάρμακα αποσύρονται σε αυτό το στάδιο).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Παράδειγμα: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Το φάρμακο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Rofecoxib (Vioxx)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αποσύρθηκε από την αγορά το 2004, επειδή βρέθηκε ότι αύξανε τον κίνδυνο καρδιαγγειακών επεισοδίων.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Η φαρμακευτική χημεία ως γέφυρα μεταξύ των φυσικών επιστημών και των επιστημών υγείας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 marL="207360" indent="-207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Χημεία: Η φαρμακευτική χημεία βασίζεται σε μεγάλο βαθμό στην οργανική και ανόργανη χημεία για τον σχεδιασμό, τη σύνθεση και την ανάλυση φαρμακευτικών ενώσεων. Η κατανόηση της δομής, των αντιδράσεων και των μηχανισμών δράσης των χημικών ενώσεων είναι απαραίτητη για την ανάπτυξη νέων φαρμάκων.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207360" indent="-207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Βιολογία: Η κατανόηση των βιολογικών συστημάτων και των μοριακών μηχανισμών των ασθενειών είναι κρίσιμη για τον εντοπισμό νέων θεραπευτικών στόχων και την αξιολόγηση της αποτελεσματικότητας των φαρμάκων. Η φαρμακευτική χημεία συνεργάζεται στενά με τη βιολογία για την ανάπτυξη φαρμάκων που μπορούν να επηρεάσουν συγκεκριμένες βιολογικές διεργασίες.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📍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Παράδειγμα Φαρμάκου που Πέρασε Όλα τα Στάδια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Ιματινίμπη (Gleevec) – Αντικαρκινικό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1990: Ανακάλυψη ότι 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χρόνια μυελογενής λευχαιμία (CML)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οφείλεται στην πρωτεΐνη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BCR-ABL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1998: Ξεκινούν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κλινικές δοκιμές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✔ 2001: Έγκριση από το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FDA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Πρώτη στοχευμένη θεραπεία για τη CML.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📢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Συμπέρασμα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ανάπτυξη ενός φαρμάκου είναι μια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χρονοβόρα διαδικασία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με πολλά στάδια.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Ελάχιστα υποψήφια φάρμακα φτάνουν στην τελική έγκριση.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Οι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κλινικές δοκιμές είναι απαραίτητες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για να διασφαλιστεί η ασφάλεια και η αποτελεσματικότητα!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Συζήτηση: «Η πρόκληση της φαρμακευτικής καινοτομίας σήμερα»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φαρμακευτική καινοτομία είναι ζωτικής σημασίας για τη βελτίωση της υγείας και της ποιότητας ζωής. Ωστόσο, η ανάπτυξη νέων φαρμάκων αντιμετωπίζει πολλές προκλήσεις.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1️⃣ Επιστημονικές Προκλήσεις – Ανακάλυψη Νέων Φαρμάκων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Βασικό ερώτημα: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Γιατί είναι δύσκολο να βρούμε νέα φάρμακα;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Πολυπλοκότητα των ασθενειών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Πολλές ασθένειες, όπως ο καρκίνος και οι νευροεκφυλιστικές παθήσεις (π.χ. Alzheimer), έχουν περίπλοκους μηχανισμούς που δεν κατανοούμε πλήρως.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Ανθεκτικότητα στα αντιβιοτικά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Τα βακτήρια εξελίσσονται και γίνονται ανθεκτικά στα υπάρχοντα αντιβιοτικά, αλλά οι φαρμακευτικές εταιρείες δεν επενδύουν αρκετά σε νέα αντιβιοτικά.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Σπάνια &amp; αυτοάνοσα νοσήματα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Λόγω μικρού αριθμού ασθενών, η έρευνα είναι περιορισμένη.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2000"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2️⃣ Τεχνολογικές Προκλήσεις – Ρόλος της Βιοτεχνολογίας &amp; Τεχνητής Νοημοσύνης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Βασικό ερώτημα: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Πώς μπορεί η τεχνολογία να επιταχύνει την ανάπτυξη φαρμάκων;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Τεχνητή Νοημοσύνη (AI) &amp; Υπολογιστικά Μοντέλα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Οι αλγόριθμοι AI βοηθούν στην ανακάλυψη νέων μορίων και στη βελτιστοποίηση κλινικών δοκιμών.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Γονιδιακές και κυτταρικές θεραπείες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Νέες προσεγγίσεις, όπως CRISPR, επιτρέπουν την τροποποίηση γονιδίων για την αντιμετώπιση γενετικών ασθενειών.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mRNA τεχνολογία (COVID-19 εμβόλια)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Τα εμβόλια Pfizer/BioNTech &amp; Moderna έδειξαν τη δυνατότητα ταχείας ανάπτυξης φαρμάκων μέσω γενετικής πληροφορίας.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9000"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3️⃣ Ρυθμιστικές &amp; Δεοντολογικές Προκλήσεις – Έγκριση και Δοκιμές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Βασικό ερώτημα: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Γιατί καθυστερεί η έγκριση νέων φαρμάκων;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Αυστηρές ρυθμίσεις (FDA, EMA)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Οι κανονισμοί διασφαλίζουν την ασφάλεια, αλλά κάνουν τη διαδικασία χρονοβόρα και ακριβή.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Ηθικά διλήμματα (Γονιδιακή θεραπεία, CRISPR)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Πού πρέπει να μπει το όριο στη γενετική τροποποίηση ανθρώπων;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Διαθεσιμότητα &amp; Ισότητα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Νέα φάρμακα μπορεί να είναι πανάκριβα (π.χ. CAR-T θεραπεία για καρκίνο), καθιστώντας δύσκολη την πρόσβαση για όλους τους ασθενείς.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4️⃣ Οικονομικές Προκλήσεις – Χρηματοδότηση &amp; Κόστος Φαρμάκων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📌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Βασικό ερώτημα: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Γιατί τα νέα φάρμακα είναι τόσο ακριβά;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Υψηλό κόστος έρευνας &amp; ανάπτυξης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Ένα νέο φάρμακο μπορεί να κοστίσει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2-3 δισ. δολάρια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μέχρι να φτάσει στην αγορά.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Μονοπώλια &amp; πατέντες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Οι μεγάλες φαρμακευτικές εταιρείες κρατούν υψηλές τιμές λόγω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πατεντών 20 ετών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πριν επιτραπεί η παραγωγή γενόσημων φαρμάκων.</a:t>
            </a:r>
            <a:br>
              <a:rPr sz="2800"/>
            </a:b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🔹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Δημόσια vs Ιδιωτική Χρηματοδότηση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→ Οι περισσότερες καινοτομίες προέρχονται από πανεπιστήμια και δημόσια ιδρύματα, αλλά η εμπορευματοποίηση γίνεται από ιδιωτικές εταιρείες.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📌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Ασκήσεις Σωστό - Λάθος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1️⃣ Η φαρμακευτική χημεία μελετά μόνο τη σύνθεση φαρμάκων.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2️⃣ Η δραστική ουσία είναι το κύριο συστατικό του φαρμάκου που προκαλεί τη θεραπευτική δράση.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3️⃣ Τα έκδοχα έχουν φαρμακολογική δράση στον οργανισμό.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4️⃣ Η φαρμακοκινητική περιλαμβάνει τα στάδια ADME.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5️⃣ Η απορρόφηση ενός φαρμάκου είναι ανεξάρτητη από το pH του περιβάλλοντος.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6️⃣ Οι β-αναστολείς αυξάνουν την αρτηριακή πίεση.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7️⃣ Τα φάρμακα μπορούν να δρουν μέσω υποδοχέων, ενζύμων και ιοντικών καναλιών.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📌 </a:t>
            </a:r>
            <a:r>
              <a:rPr b="1" lang="el-GR" sz="4400" spc="-1" strike="noStrike">
                <a:solidFill>
                  <a:srgbClr val="000000"/>
                </a:solidFill>
                <a:latin typeface="Aptos Display"/>
              </a:rPr>
              <a:t>Ασκήσεις Σωστό - Λάθος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1️⃣ Η φαρμακευτική χημεία μελετά μόνο τη σύνθεση φαρμάκων.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(Λάθος)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2️⃣ Η δραστική ουσία είναι το κύριο συστατικό του φαρμάκου που προκαλεί τη θεραπευτική δράση.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(Σωστό)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3️⃣ Τα έκδοχα έχουν φαρμακολογική δράση στον οργανισμό.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(Λάθος)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4️⃣ Η φαρμακοκινητική περιλαμβάνει τα στάδια ADME.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(Σωστό)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5️⃣ Η απορρόφηση ενός φαρμάκου είναι ανεξάρτητη από το pH του περιβάλλοντος.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(Λάθος)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6️⃣ Οι β-αναστολείς αυξάνουν την αρτηριακή πίεση.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(Λάθος)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7️⃣ Τα φάρμακα μπορούν να δρουν μέσω υποδοχέων, ενζύμων και ιοντικών καναλιών.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(Σωστό)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/>
          </p:nvPr>
        </p:nvSpPr>
        <p:spPr>
          <a:xfrm>
            <a:off x="838080" y="1356840"/>
            <a:ext cx="10515240" cy="4819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8️⃣ Η ασπιρίνη δρα αναστέλλοντας το ένζυμο COX-1.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9️⃣ Οι προκλινικές μελέτες γίνονται απευθείας σε ανθρώπους.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🔟 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Φάση 1 των κλινικών δοκιμών γίνεται σε ασθενείς με την ασθένεια.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1️⃣1️⃣ Οι αναστολείς ενζύμων μειώνουν ή εμποδίζουν τη δραστηριότητα ενός ενζύμου.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1️⃣2️⃣ Όλα τα φάρμακα μεταβολίζονται στο ήπαρ μέσω του ίδιου ενζυμικού συστήματος.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1️⃣3️⃣ Τα μονοκλωνικά αντισώματα είναι στοχευμένες θεραπείες που επιτίθενται σε συγκεκριμένα μόρια.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1️⃣4️⃣ Οι παρενέργειες των φαρμάκων εντοπίζονται μόνο πριν την κυκλοφορία τους στην αγορά.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1️⃣5️⃣ Η πενικιλίνη δρα αναστέλλοντας τη σύνθεση του κυτταρικού τοιχώματος των βακτηρίων.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838080" y="604800"/>
            <a:ext cx="10515240" cy="5572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4000"/>
          </a:bodyPr>
          <a:p>
            <a:pPr marL="198720" indent="-198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Φυσική: Οι φυσικοχημικές ιδιότητες των φαρμακευτικών ενώσεων, όπως η διαλυτότητα και η σταθερότητα, επηρεάζουν την απορρόφηση και την κατανομή τους στον οργανισμό. Η φαρμακευτική χημεία χρησιμοποιεί αρχές της φυσικής για την κατανόηση και τη βελτιστοποίηση αυτών των ιδιοτήτων.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198720" indent="-198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Φαρμακολογία: Ενώ η φαρμακευτική χημεία επικεντρώνεται στον σχεδιασμό και τη σύνθεση φαρμάκων, η φαρμακολογία μελετά τις επιδράσεις αυτών των φαρμάκων στον οργανισμό. Η συνεργασία μεταξύ των δύο επιστημών είναι απαραίτητη για την κατανόηση της σχέσης δομής-δράσης και την ανάπτυξη ασφαλών και αποτελεσματικών θεραπειών.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198720" indent="-198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Ιατρική: Η φαρμακευτική χημεία συμβάλλει στην ανάπτυξη νέων θεραπευτικών προσεγγίσεων και φαρμάκων που χρησιμοποιούνται στην κλινική πρακτική. Η συνεργασία με την ιατρική επιστήμη διασφαλίζει ότι τα αναπτυσσόμενα φάρμακα ανταποκρίνονται στις κλινικές ανάγκες και είναι αποτελεσματικά στην αντιμετώπιση ασθενειών.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ptos Display"/>
              </a:rPr>
              <a:t>Ιστορική αναδρομή</a:t>
            </a:r>
            <a:endParaRPr b="0" lang="el-GR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2000"/>
          </a:bodyPr>
          <a:p>
            <a:pPr marL="193320" indent="-193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Αρχαιότητα - Μεσαίωνας: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Οι αρχαίοι πολιτισμοί (Σουμέριοι, Αιγύπτιοι, Έλληνες, Κινέζοι) χρησιμοποίησαν φυτικά και ορυκτά φάρμακα. Ο Γαληνός και ο Ιπποκράτης συνέβαλαν στη θεμελίωση της ιατρικής.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193320" indent="-193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16ος - 19ος αιώνας: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Ο Παράκελσος εισήγαγε τη χρήση χημικών ουσιών για θεραπευτικούς σκοπούς. Τον 19ο αιώνα απομονώθηκαν δραστικές ουσίες όπως η μορφίνη και η κινίνη.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marL="193320" indent="-193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20ός αιώνας: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lvl="1" marL="629280" indent="-241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1928: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 Ανακάλυψη της πενικιλίνης από τον Αλεξάντερ Φλέμινγκ.</a:t>
            </a:r>
            <a:endParaRPr b="0" lang="el-GR" sz="2400" spc="-1" strike="noStrike">
              <a:solidFill>
                <a:srgbClr val="000000"/>
              </a:solidFill>
              <a:latin typeface="Aptos"/>
            </a:endParaRPr>
          </a:p>
          <a:p>
            <a:pPr lvl="1" marL="629280" indent="-241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1953: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 Ανακάλυψη της δομής του DNA (Watson &amp; Crick).</a:t>
            </a:r>
            <a:endParaRPr b="0" lang="el-GR" sz="2400" spc="-1" strike="noStrike">
              <a:solidFill>
                <a:srgbClr val="000000"/>
              </a:solidFill>
              <a:latin typeface="Aptos"/>
            </a:endParaRPr>
          </a:p>
          <a:p>
            <a:pPr lvl="1" marL="629280" indent="-2419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Ανάπτυξη συνθετικών φαρμάκων (ασπιρίνη, σουλφοναμίδες, αντιβιοτικά).</a:t>
            </a:r>
            <a:endParaRPr b="0" lang="el-GR" sz="2400" spc="-1" strike="noStrike">
              <a:solidFill>
                <a:srgbClr val="000000"/>
              </a:solidFill>
              <a:latin typeface="Aptos"/>
            </a:endParaRPr>
          </a:p>
          <a:p>
            <a:pPr marL="193320" indent="-193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Σύγχρονη εποχή: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Βιοτεχνολογία, γενετικά τροποποιημένα φάρμακα (ινσουλίνη), στοχευμένες θεραπείες (μονοκλωνικά αντισώματα).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φαρμακευτική χημεία συνεχίζει να εξελίσσεται με νέες τεχνολογίες και εξατομικευμένες θεραπείες.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/>
          </p:nvPr>
        </p:nvSpPr>
        <p:spPr>
          <a:xfrm>
            <a:off x="838080" y="250560"/>
            <a:ext cx="10515240" cy="389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6000"/>
          </a:bodyPr>
          <a:p>
            <a:pPr indent="0">
              <a:lnSpc>
                <a:spcPct val="9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</a:t>
            </a:r>
            <a:r>
              <a:rPr b="1" lang="en-US" sz="2800" spc="-1" strike="noStrike">
                <a:solidFill>
                  <a:srgbClr val="ff0000"/>
                </a:solidFill>
                <a:latin typeface="Aptos"/>
              </a:rPr>
              <a:t>Cannabis sativa</a:t>
            </a:r>
            <a:r>
              <a:rPr b="1" lang="el-GR" sz="2800" spc="-1" strike="noStrike">
                <a:solidFill>
                  <a:srgbClr val="ff0000"/>
                </a:solidFill>
                <a:latin typeface="Aptos"/>
              </a:rPr>
              <a:t> 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είναι ίσως το αρχαιότερο φυτό που καλλιεργήθηκε από τον άνθρωπο όχι για να χρησιμοποιηθεί ως τροφή.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 algn="just">
              <a:lnSpc>
                <a:spcPct val="9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Η κάνναβη ήταν ένα από τα κύρια φάρμακα της 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Ασσυριακής φαρμακοποιίας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που ονομάζονταν </a:t>
            </a: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gan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-</a:t>
            </a: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zi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-</a:t>
            </a: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gun</a:t>
            </a:r>
            <a:r>
              <a:rPr b="1" lang="el-GR" sz="2800" spc="-1" strike="noStrike">
                <a:solidFill>
                  <a:srgbClr val="000000"/>
                </a:solidFill>
                <a:latin typeface="Aptos"/>
              </a:rPr>
              <a:t>-</a:t>
            </a: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nu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, το οποίο μπορεί να μεταφρασθεί ως «το φάρμακο που απομακρύνει το μυαλό». Η χρήση κάνναβης έχει καταγραφεί στην Κίνα το 2700 π.Χ για την αντιμετώπιση διαφόρων καταστάσεων, ενώ στην Ινδία το 2000 π.Χ για θρησκευτικούς σκοπούς. Η κολλώδης ρητίνη της κάνναβης, το χασίς, φαίνεται να ήταν γνωστό στον αραβικό κόσμο από το 1000 μ.Χ.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 algn="just">
              <a:lnSpc>
                <a:spcPct val="90000"/>
              </a:lnSpc>
              <a:spcBef>
                <a:spcPts val="1400"/>
              </a:spcBef>
              <a:buNone/>
              <a:tabLst>
                <a:tab algn="l" pos="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Μόλις όμως το </a:t>
            </a:r>
            <a:r>
              <a:rPr b="1" lang="el-GR" sz="2800" spc="-1" strike="noStrike">
                <a:solidFill>
                  <a:srgbClr val="ff0000"/>
                </a:solidFill>
                <a:latin typeface="Aptos"/>
              </a:rPr>
              <a:t>1964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 έγινε δυνατή η απομόνωση, η σύνθεση και η απόδειξη της δομής του κυρίου ψυχοτρόπου συστατικού της, της </a:t>
            </a:r>
            <a:r>
              <a:rPr b="1" lang="el-GR" sz="2800" spc="-1" strike="noStrike">
                <a:solidFill>
                  <a:srgbClr val="ff0000"/>
                </a:solidFill>
                <a:latin typeface="Aptos"/>
              </a:rPr>
              <a:t>Δ</a:t>
            </a:r>
            <a:r>
              <a:rPr b="1" lang="el-GR" sz="2800" spc="-1" strike="noStrike" baseline="30000">
                <a:solidFill>
                  <a:srgbClr val="ff0000"/>
                </a:solidFill>
                <a:latin typeface="Aptos"/>
              </a:rPr>
              <a:t>9</a:t>
            </a:r>
            <a:r>
              <a:rPr b="1" lang="el-GR" sz="2800" spc="-1" strike="noStrike">
                <a:solidFill>
                  <a:srgbClr val="ff0000"/>
                </a:solidFill>
                <a:latin typeface="Aptos"/>
              </a:rPr>
              <a:t>-τετραϋδροκανναβινόλης</a:t>
            </a:r>
            <a:r>
              <a:rPr b="0" lang="el-GR" sz="2800" spc="-1" strike="noStrike">
                <a:solidFill>
                  <a:srgbClr val="000000"/>
                </a:solidFill>
                <a:latin typeface="Aptos"/>
              </a:rPr>
              <a:t>. </a:t>
            </a: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8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39" name="Picture 4" descr="feuille"/>
          <p:cNvPicPr/>
          <p:nvPr/>
        </p:nvPicPr>
        <p:blipFill>
          <a:blip r:embed="rId1"/>
          <a:stretch/>
        </p:blipFill>
        <p:spPr>
          <a:xfrm rot="19453200">
            <a:off x="1157040" y="3936600"/>
            <a:ext cx="2630160" cy="276984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5" descr=""/>
          <p:cNvPicPr/>
          <p:nvPr/>
        </p:nvPicPr>
        <p:blipFill>
          <a:blip r:embed="rId2"/>
          <a:stretch/>
        </p:blipFill>
        <p:spPr>
          <a:xfrm>
            <a:off x="7341120" y="4198680"/>
            <a:ext cx="3673080" cy="224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Application>LibreOffice/7.4.6.2$Windows_X86_64 LibreOffice_project/5b1f5509c2decdade7fda905e3e1429a67acd63d</Application>
  <AppVersion>15.0000</AppVersion>
  <Words>5365</Words>
  <Paragraphs>283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2025-02-16T18:43:12Z</dcterms:created>
  <dc:creator>Maria Chasapladaki</dc:creator>
  <dc:description/>
  <dc:language>el-GR</dc:language>
  <cp:lastModifiedBy/>
  <dcterms:modified xsi:type="dcterms:W3CDTF">2025-02-19T18:31:35Z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Ευρεία οθόνη</vt:lpwstr>
  </property>
  <property fmtid="{D5CDD505-2E9C-101B-9397-08002B2CF9AE}" pid="3" name="Slides">
    <vt:i4>69</vt:i4>
  </property>
</Properties>
</file>