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92" r:id="rId4"/>
    <p:sldId id="295" r:id="rId5"/>
    <p:sldId id="294" r:id="rId6"/>
    <p:sldId id="293" r:id="rId7"/>
    <p:sldId id="296" r:id="rId8"/>
    <p:sldId id="297" r:id="rId9"/>
    <p:sldId id="298" r:id="rId10"/>
    <p:sldId id="299" r:id="rId11"/>
    <p:sldId id="300" r:id="rId12"/>
    <p:sldId id="301" r:id="rId13"/>
    <p:sldId id="302" r:id="rId14"/>
    <p:sldId id="303" r:id="rId15"/>
    <p:sldId id="304" r:id="rId16"/>
    <p:sldId id="305"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3" r:id="rId32"/>
    <p:sldId id="324" r:id="rId33"/>
    <p:sldId id="306" r:id="rId34"/>
    <p:sldId id="325" r:id="rId35"/>
    <p:sldId id="326" r:id="rId36"/>
    <p:sldId id="327" r:id="rId37"/>
    <p:sldId id="328"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82" d="100"/>
          <a:sy n="82" d="100"/>
        </p:scale>
        <p:origin x="147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1" csCatId="colorful" phldr="1"/>
      <dgm:spPr/>
      <dgm:t>
        <a:bodyPr/>
        <a:lstStyle/>
        <a:p>
          <a:endParaRPr lang="el-GR"/>
        </a:p>
      </dgm:t>
    </dgm:pt>
    <dgm:pt modelId="{787546C1-DD5C-4D6E-BFDD-D95A52E781AD}">
      <dgm:prSet phldrT="[Text]"/>
      <dgm:spPr/>
      <dgm:t>
        <a:bodyPr/>
        <a:lstStyle/>
        <a:p>
          <a:r>
            <a:rPr lang="el-GR" dirty="0"/>
            <a:t>Συγκολλήσεις πιέσεως</a:t>
          </a:r>
        </a:p>
      </dgm:t>
    </dgm:pt>
    <dgm:pt modelId="{88942913-D2BB-4DEB-B0E7-EA2B7A6CD360}" type="parTrans" cxnId="{DFAEFA4C-B3B0-4C4E-BCD8-BFB53D07C5D0}">
      <dgm:prSet/>
      <dgm:spPr/>
      <dgm:t>
        <a:bodyPr/>
        <a:lstStyle/>
        <a:p>
          <a:endParaRPr lang="el-GR"/>
        </a:p>
      </dgm:t>
    </dgm:pt>
    <dgm:pt modelId="{579A9A07-8770-4AC1-9705-76E19F87D269}" type="sibTrans" cxnId="{DFAEFA4C-B3B0-4C4E-BCD8-BFB53D07C5D0}">
      <dgm:prSet/>
      <dgm:spPr/>
      <dgm:t>
        <a:bodyPr/>
        <a:lstStyle/>
        <a:p>
          <a:endParaRPr lang="el-GR"/>
        </a:p>
      </dgm:t>
    </dgm:pt>
    <dgm:pt modelId="{AC5265C1-0BAB-4984-A634-E4518A8EC253}">
      <dgm:prSet phldrT="[Text]"/>
      <dgm:spPr/>
      <dgm:t>
        <a:bodyPr/>
        <a:lstStyle/>
        <a:p>
          <a:r>
            <a:rPr lang="el-GR" dirty="0"/>
            <a:t>Συγκολλήσεις τήξεως</a:t>
          </a:r>
        </a:p>
      </dgm:t>
    </dgm:pt>
    <dgm:pt modelId="{E68E8117-B3CB-464C-9711-4DBE8BF88216}" type="sibTrans" cxnId="{579A338B-B5D8-4240-8867-8564B0DC96F3}">
      <dgm:prSet/>
      <dgm:spPr/>
      <dgm:t>
        <a:bodyPr/>
        <a:lstStyle/>
        <a:p>
          <a:endParaRPr lang="el-GR"/>
        </a:p>
      </dgm:t>
    </dgm:pt>
    <dgm:pt modelId="{26A0947C-B518-417C-9D68-EC422DC1E3A5}" type="parTrans" cxnId="{579A338B-B5D8-4240-8867-8564B0DC96F3}">
      <dgm:prSet/>
      <dgm:spPr/>
      <dgm:t>
        <a:bodyPr/>
        <a:lstStyle/>
        <a:p>
          <a:endParaRPr lang="el-GR"/>
        </a:p>
      </dgm:t>
    </dgm:pt>
    <dgm:pt modelId="{9D58511D-D18C-46E6-ADFB-6CDE1389D37F}" type="pres">
      <dgm:prSet presAssocID="{8554BDF9-8515-4677-9942-0171F000F8EB}" presName="linear" presStyleCnt="0">
        <dgm:presLayoutVars>
          <dgm:dir/>
          <dgm:animLvl val="lvl"/>
          <dgm:resizeHandles val="exact"/>
        </dgm:presLayoutVars>
      </dgm:prSet>
      <dgm:spPr/>
    </dgm:pt>
    <dgm:pt modelId="{29EC7F92-6143-4EC7-AD17-ECAF75C06DC8}" type="pres">
      <dgm:prSet presAssocID="{787546C1-DD5C-4D6E-BFDD-D95A52E781AD}" presName="parentLin" presStyleCnt="0"/>
      <dgm:spPr/>
    </dgm:pt>
    <dgm:pt modelId="{F4F466C7-208D-4B4A-A865-9D82D8E9F892}" type="pres">
      <dgm:prSet presAssocID="{787546C1-DD5C-4D6E-BFDD-D95A52E781AD}" presName="parentLeftMargin" presStyleLbl="node1" presStyleIdx="0" presStyleCnt="2"/>
      <dgm:spPr/>
    </dgm:pt>
    <dgm:pt modelId="{8BC4E78D-0D98-4ED2-B23A-71FEC19A6436}" type="pres">
      <dgm:prSet presAssocID="{787546C1-DD5C-4D6E-BFDD-D95A52E781AD}" presName="parentText" presStyleLbl="node1" presStyleIdx="0" presStyleCnt="2" custScaleX="115633" custLinFactNeighborX="44330" custLinFactNeighborY="39971">
        <dgm:presLayoutVars>
          <dgm:chMax val="0"/>
          <dgm:bulletEnabled val="1"/>
        </dgm:presLayoutVars>
      </dgm:prSet>
      <dgm:spPr/>
    </dgm:pt>
    <dgm:pt modelId="{129CDA7D-4C80-4698-AFD0-7208B5D9749E}" type="pres">
      <dgm:prSet presAssocID="{787546C1-DD5C-4D6E-BFDD-D95A52E781AD}" presName="negativeSpace" presStyleCnt="0"/>
      <dgm:spPr/>
    </dgm:pt>
    <dgm:pt modelId="{EBA8CF1F-3B4A-4B6A-8877-CB03CDDAB1E9}" type="pres">
      <dgm:prSet presAssocID="{787546C1-DD5C-4D6E-BFDD-D95A52E781AD}" presName="childText" presStyleLbl="alignAcc1" presStyleIdx="0" presStyleCnt="2">
        <dgm:presLayoutVars>
          <dgm:bulletEnabled val="1"/>
        </dgm:presLayoutVars>
      </dgm:prSet>
      <dgm:spPr>
        <a:ln>
          <a:noFill/>
        </a:ln>
      </dgm:spPr>
    </dgm:pt>
    <dgm:pt modelId="{8BC0D01A-9D98-495C-93AA-A7D9631CDDAD}" type="pres">
      <dgm:prSet presAssocID="{579A9A07-8770-4AC1-9705-76E19F87D269}" presName="spaceBetweenRectangles" presStyleCnt="0"/>
      <dgm:spPr/>
    </dgm:pt>
    <dgm:pt modelId="{D4434ECF-2146-46AC-B62E-87AB389C995A}" type="pres">
      <dgm:prSet presAssocID="{AC5265C1-0BAB-4984-A634-E4518A8EC253}" presName="parentLin" presStyleCnt="0"/>
      <dgm:spPr/>
    </dgm:pt>
    <dgm:pt modelId="{06B5F591-72E0-4CFF-9799-36D4050BD51D}" type="pres">
      <dgm:prSet presAssocID="{AC5265C1-0BAB-4984-A634-E4518A8EC253}" presName="parentLeftMargin" presStyleLbl="node1" presStyleIdx="0" presStyleCnt="2"/>
      <dgm:spPr/>
    </dgm:pt>
    <dgm:pt modelId="{12E5634D-BCAA-48AB-BADB-754A15E9B7AC}" type="pres">
      <dgm:prSet presAssocID="{AC5265C1-0BAB-4984-A634-E4518A8EC253}" presName="parentText" presStyleLbl="node1" presStyleIdx="1" presStyleCnt="2" custScaleX="116958" custLinFactNeighborX="44330" custLinFactNeighborY="39640">
        <dgm:presLayoutVars>
          <dgm:chMax val="0"/>
          <dgm:bulletEnabled val="1"/>
        </dgm:presLayoutVars>
      </dgm:prSet>
      <dgm:spPr/>
    </dgm:pt>
    <dgm:pt modelId="{3DAA9763-50F6-4CC4-B6DA-0A4C45FFB361}" type="pres">
      <dgm:prSet presAssocID="{AC5265C1-0BAB-4984-A634-E4518A8EC253}" presName="negativeSpace" presStyleCnt="0"/>
      <dgm:spPr/>
    </dgm:pt>
    <dgm:pt modelId="{51228DB3-E7D4-486B-A0C1-9A59D129891F}" type="pres">
      <dgm:prSet presAssocID="{AC5265C1-0BAB-4984-A634-E4518A8EC253}" presName="childText" presStyleLbl="alignAcc1" presStyleIdx="1" presStyleCnt="2">
        <dgm:presLayoutVars>
          <dgm:bulletEnabled val="1"/>
        </dgm:presLayoutVars>
      </dgm:prSet>
      <dgm:spPr>
        <a:ln>
          <a:noFill/>
        </a:ln>
      </dgm:spPr>
    </dgm:pt>
  </dgm:ptLst>
  <dgm:cxnLst>
    <dgm:cxn modelId="{23442D16-F080-43BB-AD99-95437E1A8616}" type="presOf" srcId="{787546C1-DD5C-4D6E-BFDD-D95A52E781AD}" destId="{F4F466C7-208D-4B4A-A865-9D82D8E9F892}" srcOrd="0" destOrd="0" presId="urn:microsoft.com/office/officeart/2005/8/layout/list1#1"/>
    <dgm:cxn modelId="{3342D437-5D88-4E0C-B855-169D9BD5823D}" type="presOf" srcId="{AC5265C1-0BAB-4984-A634-E4518A8EC253}" destId="{12E5634D-BCAA-48AB-BADB-754A15E9B7AC}" srcOrd="1"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08C96087-8955-42E4-B4D7-A00D1505B546}" type="presOf" srcId="{787546C1-DD5C-4D6E-BFDD-D95A52E781AD}" destId="{8BC4E78D-0D98-4ED2-B23A-71FEC19A6436}" srcOrd="1" destOrd="0" presId="urn:microsoft.com/office/officeart/2005/8/layout/list1#1"/>
    <dgm:cxn modelId="{579A338B-B5D8-4240-8867-8564B0DC96F3}" srcId="{8554BDF9-8515-4677-9942-0171F000F8EB}" destId="{AC5265C1-0BAB-4984-A634-E4518A8EC253}" srcOrd="1" destOrd="0" parTransId="{26A0947C-B518-417C-9D68-EC422DC1E3A5}" sibTransId="{E68E8117-B3CB-464C-9711-4DBE8BF88216}"/>
    <dgm:cxn modelId="{3D8BEABA-4537-4BC1-807C-F0B112ADB11A}" type="presOf" srcId="{8554BDF9-8515-4677-9942-0171F000F8EB}" destId="{9D58511D-D18C-46E6-ADFB-6CDE1389D37F}" srcOrd="0" destOrd="0" presId="urn:microsoft.com/office/officeart/2005/8/layout/list1#1"/>
    <dgm:cxn modelId="{F8FB0CFF-C905-4F46-88C7-9C54BD7C8EB6}" type="presOf" srcId="{AC5265C1-0BAB-4984-A634-E4518A8EC253}" destId="{06B5F591-72E0-4CFF-9799-36D4050BD51D}" srcOrd="0" destOrd="0" presId="urn:microsoft.com/office/officeart/2005/8/layout/list1#1"/>
    <dgm:cxn modelId="{652B1E99-1549-42EF-A163-B0184E0BD501}" type="presParOf" srcId="{9D58511D-D18C-46E6-ADFB-6CDE1389D37F}" destId="{29EC7F92-6143-4EC7-AD17-ECAF75C06DC8}" srcOrd="0" destOrd="0" presId="urn:microsoft.com/office/officeart/2005/8/layout/list1#1"/>
    <dgm:cxn modelId="{5D9E751C-A1ED-4D88-AE81-D91B7A732DF0}" type="presParOf" srcId="{29EC7F92-6143-4EC7-AD17-ECAF75C06DC8}" destId="{F4F466C7-208D-4B4A-A865-9D82D8E9F892}" srcOrd="0" destOrd="0" presId="urn:microsoft.com/office/officeart/2005/8/layout/list1#1"/>
    <dgm:cxn modelId="{D673AEBA-9117-46CA-93F7-9F2913D2C7C8}" type="presParOf" srcId="{29EC7F92-6143-4EC7-AD17-ECAF75C06DC8}" destId="{8BC4E78D-0D98-4ED2-B23A-71FEC19A6436}" srcOrd="1" destOrd="0" presId="urn:microsoft.com/office/officeart/2005/8/layout/list1#1"/>
    <dgm:cxn modelId="{90026764-0ACB-4B28-A8C7-B951E47C8AE6}" type="presParOf" srcId="{9D58511D-D18C-46E6-ADFB-6CDE1389D37F}" destId="{129CDA7D-4C80-4698-AFD0-7208B5D9749E}" srcOrd="1" destOrd="0" presId="urn:microsoft.com/office/officeart/2005/8/layout/list1#1"/>
    <dgm:cxn modelId="{9A2E9C53-64FA-4C9A-9A70-73CCF9AFEDA4}" type="presParOf" srcId="{9D58511D-D18C-46E6-ADFB-6CDE1389D37F}" destId="{EBA8CF1F-3B4A-4B6A-8877-CB03CDDAB1E9}" srcOrd="2" destOrd="0" presId="urn:microsoft.com/office/officeart/2005/8/layout/list1#1"/>
    <dgm:cxn modelId="{72BCCD64-9CC0-4234-80A3-231E55AA81C5}" type="presParOf" srcId="{9D58511D-D18C-46E6-ADFB-6CDE1389D37F}" destId="{8BC0D01A-9D98-495C-93AA-A7D9631CDDAD}" srcOrd="3" destOrd="0" presId="urn:microsoft.com/office/officeart/2005/8/layout/list1#1"/>
    <dgm:cxn modelId="{0725339C-1D3C-48F2-BA5B-57A830C324F5}" type="presParOf" srcId="{9D58511D-D18C-46E6-ADFB-6CDE1389D37F}" destId="{D4434ECF-2146-46AC-B62E-87AB389C995A}" srcOrd="4" destOrd="0" presId="urn:microsoft.com/office/officeart/2005/8/layout/list1#1"/>
    <dgm:cxn modelId="{531CC171-AE55-4DCA-913F-A66312F18BD7}" type="presParOf" srcId="{D4434ECF-2146-46AC-B62E-87AB389C995A}" destId="{06B5F591-72E0-4CFF-9799-36D4050BD51D}" srcOrd="0" destOrd="0" presId="urn:microsoft.com/office/officeart/2005/8/layout/list1#1"/>
    <dgm:cxn modelId="{8CF3F5A6-2C14-41EE-8FAE-05C89D599BB6}" type="presParOf" srcId="{D4434ECF-2146-46AC-B62E-87AB389C995A}" destId="{12E5634D-BCAA-48AB-BADB-754A15E9B7AC}" srcOrd="1" destOrd="0" presId="urn:microsoft.com/office/officeart/2005/8/layout/list1#1"/>
    <dgm:cxn modelId="{2AA61E64-ED5E-444A-8988-D2F8033E4B50}" type="presParOf" srcId="{9D58511D-D18C-46E6-ADFB-6CDE1389D37F}" destId="{3DAA9763-50F6-4CC4-B6DA-0A4C45FFB361}" srcOrd="5" destOrd="0" presId="urn:microsoft.com/office/officeart/2005/8/layout/list1#1"/>
    <dgm:cxn modelId="{5DD34B52-1867-4556-9F38-BD4E1A9B0258}" type="presParOf" srcId="{9D58511D-D18C-46E6-ADFB-6CDE1389D37F}" destId="{51228DB3-E7D4-486B-A0C1-9A59D129891F}" srcOrd="6"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8CF1F-3B4A-4B6A-8877-CB03CDDAB1E9}">
      <dsp:nvSpPr>
        <dsp:cNvPr id="0" name=""/>
        <dsp:cNvSpPr/>
      </dsp:nvSpPr>
      <dsp:spPr>
        <a:xfrm>
          <a:off x="0" y="2119843"/>
          <a:ext cx="6984776" cy="882000"/>
        </a:xfrm>
        <a:prstGeom prst="rect">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8BC4E78D-0D98-4ED2-B23A-71FEC19A6436}">
      <dsp:nvSpPr>
        <dsp:cNvPr id="0" name=""/>
        <dsp:cNvSpPr/>
      </dsp:nvSpPr>
      <dsp:spPr>
        <a:xfrm>
          <a:off x="504056" y="2016224"/>
          <a:ext cx="5653694" cy="10332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806" tIns="0" rIns="184806" bIns="0" numCol="1" spcCol="1270" anchor="ctr" anchorCtr="0">
          <a:noAutofit/>
        </a:bodyPr>
        <a:lstStyle/>
        <a:p>
          <a:pPr marL="0" lvl="0" indent="0" algn="l" defTabSz="1555750">
            <a:lnSpc>
              <a:spcPct val="90000"/>
            </a:lnSpc>
            <a:spcBef>
              <a:spcPct val="0"/>
            </a:spcBef>
            <a:spcAft>
              <a:spcPct val="35000"/>
            </a:spcAft>
            <a:buNone/>
          </a:pPr>
          <a:r>
            <a:rPr lang="el-GR" sz="3500" kern="1200" dirty="0"/>
            <a:t>Συγκολλήσεις πιέσεως</a:t>
          </a:r>
        </a:p>
      </dsp:txBody>
      <dsp:txXfrm>
        <a:off x="504056" y="2016224"/>
        <a:ext cx="5653694" cy="1033200"/>
      </dsp:txXfrm>
    </dsp:sp>
    <dsp:sp modelId="{51228DB3-E7D4-486B-A0C1-9A59D129891F}">
      <dsp:nvSpPr>
        <dsp:cNvPr id="0" name=""/>
        <dsp:cNvSpPr/>
      </dsp:nvSpPr>
      <dsp:spPr>
        <a:xfrm>
          <a:off x="0" y="3707443"/>
          <a:ext cx="6984776" cy="882000"/>
        </a:xfrm>
        <a:prstGeom prst="rect">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12E5634D-BCAA-48AB-BADB-754A15E9B7AC}">
      <dsp:nvSpPr>
        <dsp:cNvPr id="0" name=""/>
        <dsp:cNvSpPr/>
      </dsp:nvSpPr>
      <dsp:spPr>
        <a:xfrm>
          <a:off x="504056" y="3600404"/>
          <a:ext cx="5718478" cy="10332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806" tIns="0" rIns="184806" bIns="0" numCol="1" spcCol="1270" anchor="ctr" anchorCtr="0">
          <a:noAutofit/>
        </a:bodyPr>
        <a:lstStyle/>
        <a:p>
          <a:pPr marL="0" lvl="0" indent="0" algn="l" defTabSz="1555750">
            <a:lnSpc>
              <a:spcPct val="90000"/>
            </a:lnSpc>
            <a:spcBef>
              <a:spcPct val="0"/>
            </a:spcBef>
            <a:spcAft>
              <a:spcPct val="35000"/>
            </a:spcAft>
            <a:buNone/>
          </a:pPr>
          <a:r>
            <a:rPr lang="el-GR" sz="3500" kern="1200" dirty="0"/>
            <a:t>Συγκολλήσεις τήξεως</a:t>
          </a:r>
        </a:p>
      </dsp:txBody>
      <dsp:txXfrm>
        <a:off x="504056" y="3600404"/>
        <a:ext cx="5718478" cy="1033200"/>
      </dsp:txXfrm>
    </dsp:sp>
  </dsp:spTree>
</dsp:drawing>
</file>

<file path=ppt/diagrams/layout1.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D3F1D1C4-C2D9-4231-9FB2-B2D9D97AA41D}"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a:t>Kλικ για επεξεργασία του τίτλου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25/3/2022</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D3F1D1C4-C2D9-4231-9FB2-B2D9D97AA41D}"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342CEA3-3058-4D43-AE35-B3DA76CB4003}" type="datetimeFigureOut">
              <a:rPr lang="el-GR" smtClean="0"/>
              <a:pPr/>
              <a:t>25/3/2022</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4tM5b3qC4c" TargetMode="External"/><Relationship Id="rId2" Type="http://schemas.openxmlformats.org/officeDocument/2006/relationships/hyperlink" Target="https://www.youtube.com/watch?v=pc3yud5JSs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ites.google.com/site/xhmeiablyk/news/diamoriakes-dynameis/epiphaneiake-tase/trichoeide-phainomena"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Y_ptB6hbHy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U50LhHtvKS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videoman.gr/8249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1505930"/>
            <a:ext cx="8291264" cy="1470025"/>
          </a:xfrm>
        </p:spPr>
        <p:txBody>
          <a:bodyPr>
            <a:normAutofit/>
          </a:bodyPr>
          <a:lstStyle/>
          <a:p>
            <a:r>
              <a:rPr lang="el-GR" dirty="0"/>
              <a:t>Γενικά για τις συγκολλήσεις</a:t>
            </a:r>
          </a:p>
        </p:txBody>
      </p:sp>
      <p:sp>
        <p:nvSpPr>
          <p:cNvPr id="4" name="1 - Τίτλος"/>
          <p:cNvSpPr txBox="1">
            <a:spLocks/>
          </p:cNvSpPr>
          <p:nvPr/>
        </p:nvSpPr>
        <p:spPr>
          <a:xfrm>
            <a:off x="899592" y="357166"/>
            <a:ext cx="7786742" cy="839586"/>
          </a:xfrm>
          <a:prstGeom prst="rect">
            <a:avLst/>
          </a:prstGeom>
        </p:spPr>
        <p:txBody>
          <a:bodyPr bIns="91440" anchor="ctr" anchorCtr="0">
            <a:normAutofit/>
          </a:bodyPr>
          <a:lstStyle/>
          <a:p>
            <a:pPr lvl="0" algn="ctr">
              <a:spcBef>
                <a:spcPct val="0"/>
              </a:spcBef>
              <a:defRPr/>
            </a:pPr>
            <a:endParaRPr lang="el-GR" sz="2600" b="1" dirty="0">
              <a:solidFill>
                <a:schemeClr val="tx2"/>
              </a:solidFill>
              <a:latin typeface="Arial" pitchFamily="34" charset="0"/>
              <a:cs typeface="Arial" pitchFamily="34" charset="0"/>
            </a:endParaRPr>
          </a:p>
        </p:txBody>
      </p:sp>
      <p:sp>
        <p:nvSpPr>
          <p:cNvPr id="7" name="2 - Υπότιτλος"/>
          <p:cNvSpPr txBox="1">
            <a:spLocks/>
          </p:cNvSpPr>
          <p:nvPr/>
        </p:nvSpPr>
        <p:spPr>
          <a:xfrm>
            <a:off x="899592" y="3356992"/>
            <a:ext cx="7272808" cy="342900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lang="el-GR" sz="2800"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Μέθοδοι Συγκολλήσεων με τήξη:</a:t>
            </a:r>
          </a:p>
        </p:txBody>
      </p:sp>
      <p:sp>
        <p:nvSpPr>
          <p:cNvPr id="3" name="2 - Θέση περιεχομένου"/>
          <p:cNvSpPr>
            <a:spLocks noGrp="1"/>
          </p:cNvSpPr>
          <p:nvPr>
            <p:ph sz="quarter" idx="1"/>
          </p:nvPr>
        </p:nvSpPr>
        <p:spPr/>
        <p:txBody>
          <a:bodyPr>
            <a:normAutofit/>
          </a:bodyPr>
          <a:lstStyle/>
          <a:p>
            <a:pPr marL="514350" indent="-514350" algn="just">
              <a:buFont typeface="+mj-lt"/>
              <a:buAutoNum type="arabicPeriod"/>
            </a:pPr>
            <a:r>
              <a:rPr lang="el-GR" sz="2800" dirty="0" err="1"/>
              <a:t>Οξυγονοσυγκολλήσεις</a:t>
            </a:r>
            <a:endParaRPr lang="el-GR" sz="2800" dirty="0"/>
          </a:p>
          <a:p>
            <a:pPr marL="514350" indent="-514350" algn="just">
              <a:buFont typeface="+mj-lt"/>
              <a:buAutoNum type="arabicPeriod"/>
            </a:pPr>
            <a:r>
              <a:rPr lang="el-GR" sz="2800" dirty="0"/>
              <a:t>Συγκολλήσεις με ηλεκτρικό τόξο</a:t>
            </a:r>
          </a:p>
          <a:p>
            <a:pPr marL="514350" indent="-514350" algn="just"/>
            <a:r>
              <a:rPr lang="el-GR" sz="2800" dirty="0"/>
              <a:t>Ηλεκτροσυγκόλληση τόξου</a:t>
            </a:r>
          </a:p>
          <a:p>
            <a:pPr marL="514350" indent="-514350" algn="just"/>
            <a:r>
              <a:rPr lang="el-GR" sz="2800" dirty="0"/>
              <a:t>Ηλεκτροσυγκόλληση με προστατευτικά αέρια </a:t>
            </a:r>
          </a:p>
          <a:p>
            <a:pPr marL="514350" indent="-514350" algn="just"/>
            <a:r>
              <a:rPr lang="el-GR" sz="2800" dirty="0"/>
              <a:t>Ηλεκτροσυγκόλληση κάτω από προστατευτική σκόνη</a:t>
            </a:r>
          </a:p>
          <a:p>
            <a:pPr marL="514350" indent="-514350" algn="just">
              <a:buFont typeface="+mj-lt"/>
              <a:buAutoNum type="arabicPeriod"/>
            </a:pPr>
            <a:r>
              <a:rPr lang="el-GR" sz="2800" dirty="0"/>
              <a:t>Συγκολλήσεις με ακτίνες</a:t>
            </a:r>
          </a:p>
          <a:p>
            <a:pPr marL="514350" indent="-514350" algn="just"/>
            <a:r>
              <a:rPr lang="el-GR" sz="2800" dirty="0"/>
              <a:t>Συγκόλληση με δέσμη ηλεκτρονίων </a:t>
            </a:r>
          </a:p>
          <a:p>
            <a:pPr marL="514350" indent="-514350" algn="just"/>
            <a:r>
              <a:rPr lang="el-GR" sz="2800" dirty="0"/>
              <a:t>Συγκόλληση με ακτίνες </a:t>
            </a:r>
            <a:r>
              <a:rPr lang="en-US" sz="2800" dirty="0"/>
              <a:t>Laser</a:t>
            </a:r>
            <a:endParaRPr lang="el-GR" sz="2800" dirty="0"/>
          </a:p>
          <a:p>
            <a:pPr marL="514350" indent="-514350" algn="just"/>
            <a:endParaRPr lang="el-GR" sz="2800" dirty="0"/>
          </a:p>
          <a:p>
            <a:pPr marL="514350" indent="-514350" algn="just">
              <a:buFont typeface="+mj-lt"/>
              <a:buAutoNum type="arabicPeriod"/>
            </a:pPr>
            <a:endParaRPr lang="el-G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Αυτογενείς και Ετερογενείς</a:t>
            </a:r>
          </a:p>
        </p:txBody>
      </p:sp>
      <p:sp>
        <p:nvSpPr>
          <p:cNvPr id="3" name="2 - Θέση περιεχομένου"/>
          <p:cNvSpPr>
            <a:spLocks noGrp="1"/>
          </p:cNvSpPr>
          <p:nvPr>
            <p:ph sz="quarter" idx="1"/>
          </p:nvPr>
        </p:nvSpPr>
        <p:spPr/>
        <p:txBody>
          <a:bodyPr/>
          <a:lstStyle/>
          <a:p>
            <a:pPr marL="0" indent="0" algn="just">
              <a:buNone/>
            </a:pPr>
            <a:r>
              <a:rPr lang="el-GR" dirty="0"/>
              <a:t>Οι συγκολλήσεις τήξεως διακρίνονται σε αυτογενείς και ετερογενείς συγκολλήσεις ανάλογα με το αν τα προς:</a:t>
            </a:r>
          </a:p>
          <a:p>
            <a:pPr marL="0" indent="0" algn="just"/>
            <a:r>
              <a:rPr lang="el-GR" dirty="0"/>
              <a:t> Συγκόλληση μεταλλικά κομμάτια είναι από το ίδιο ή διαφορετικό υλικό </a:t>
            </a:r>
          </a:p>
          <a:p>
            <a:pPr marL="0" indent="0" algn="just"/>
            <a:r>
              <a:rPr lang="el-GR" dirty="0"/>
              <a:t>ή με το αν το συγκολλητικό υλικό που θα χρησιμοποιηθεί είναι της ίδιας ή διαφορετικής χημικής σύνθεσης με τα προς συγκόλληση κομμάτια.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Αυτογενείς συγκολλήσεις:</a:t>
            </a:r>
          </a:p>
        </p:txBody>
      </p:sp>
      <p:sp>
        <p:nvSpPr>
          <p:cNvPr id="3" name="2 - Θέση περιεχομένου"/>
          <p:cNvSpPr>
            <a:spLocks noGrp="1"/>
          </p:cNvSpPr>
          <p:nvPr>
            <p:ph sz="quarter" idx="1"/>
          </p:nvPr>
        </p:nvSpPr>
        <p:spPr/>
        <p:txBody>
          <a:bodyPr>
            <a:normAutofit/>
          </a:bodyPr>
          <a:lstStyle/>
          <a:p>
            <a:pPr marL="0" indent="0" algn="just"/>
            <a:r>
              <a:rPr lang="el-GR" dirty="0"/>
              <a:t>Είναι οι συγκολλήσεις κατά τις οποίες τα μεταλλικά κομμάτια που θα συγκολληθούν είναι από το ίδιο υλικό, όπως επίσης από το ίδιο ή παρόμοιο υλικό είναι και το συγκολλητικό υλικό που θα χρησιμοποιηθεί (ίδιο σημείο τήξης)</a:t>
            </a:r>
          </a:p>
          <a:p>
            <a:pPr marL="0" indent="0" algn="just"/>
            <a:r>
              <a:rPr lang="el-GR" dirty="0"/>
              <a:t>Στις αυτογενείς συγκολλήσεις η θερμοκρασία που αναπτύσσεται στη ζώνη συγκόλλησης είναι πιο υψηλή από το σημείο τήξεως των μεταλλικών κομματιών και του συγκολλητικού υλικού.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Αυτογενείς συγκολλήσεις:</a:t>
            </a:r>
          </a:p>
        </p:txBody>
      </p:sp>
      <p:sp>
        <p:nvSpPr>
          <p:cNvPr id="3" name="2 - Θέση περιεχομένου"/>
          <p:cNvSpPr>
            <a:spLocks noGrp="1"/>
          </p:cNvSpPr>
          <p:nvPr>
            <p:ph sz="quarter" idx="1"/>
          </p:nvPr>
        </p:nvSpPr>
        <p:spPr/>
        <p:txBody>
          <a:bodyPr>
            <a:normAutofit/>
          </a:bodyPr>
          <a:lstStyle/>
          <a:p>
            <a:pPr algn="just"/>
            <a:r>
              <a:rPr lang="el-GR" dirty="0"/>
              <a:t>Οι αυτογενείς συγκολλήσεις όπου η θέρμανση επιτυγχάνεται με φλόγα οξυγόνου – </a:t>
            </a:r>
            <a:r>
              <a:rPr lang="el-GR" dirty="0" err="1"/>
              <a:t>ασετυλίνης</a:t>
            </a:r>
            <a:r>
              <a:rPr lang="el-GR" dirty="0"/>
              <a:t>  είναι γνωστές ως </a:t>
            </a:r>
            <a:r>
              <a:rPr lang="el-GR" dirty="0" err="1"/>
              <a:t>οξυγονοσυγκολλήσεις</a:t>
            </a:r>
            <a:r>
              <a:rPr lang="el-GR" dirty="0"/>
              <a:t>. </a:t>
            </a:r>
          </a:p>
          <a:p>
            <a:endParaRPr lang="el-GR" dirty="0"/>
          </a:p>
          <a:p>
            <a:endParaRPr lang="el-GR" dirty="0"/>
          </a:p>
          <a:p>
            <a:endParaRPr lang="el-GR" dirty="0"/>
          </a:p>
          <a:p>
            <a:pPr>
              <a:buNone/>
            </a:pPr>
            <a:endParaRPr lang="el-GR" dirty="0"/>
          </a:p>
          <a:p>
            <a:pPr>
              <a:buNone/>
            </a:pPr>
            <a:endParaRPr lang="el-GR" dirty="0"/>
          </a:p>
        </p:txBody>
      </p:sp>
      <p:pic>
        <p:nvPicPr>
          <p:cNvPr id="3074" name="Picture 2" descr="C:\Users\Agrafiotes\Desktop\images (1).jpg"/>
          <p:cNvPicPr>
            <a:picLocks noChangeAspect="1" noChangeArrowheads="1"/>
          </p:cNvPicPr>
          <p:nvPr/>
        </p:nvPicPr>
        <p:blipFill>
          <a:blip r:embed="rId2" cstate="print"/>
          <a:srcRect/>
          <a:stretch>
            <a:fillRect/>
          </a:stretch>
        </p:blipFill>
        <p:spPr bwMode="auto">
          <a:xfrm>
            <a:off x="2627784" y="2780928"/>
            <a:ext cx="3888432" cy="388843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Αυτογενείς συγκολλήσεις:</a:t>
            </a:r>
          </a:p>
        </p:txBody>
      </p:sp>
      <p:sp>
        <p:nvSpPr>
          <p:cNvPr id="3" name="2 - Θέση περιεχομένου"/>
          <p:cNvSpPr>
            <a:spLocks noGrp="1"/>
          </p:cNvSpPr>
          <p:nvPr>
            <p:ph sz="quarter" idx="1"/>
          </p:nvPr>
        </p:nvSpPr>
        <p:spPr/>
        <p:txBody>
          <a:bodyPr/>
          <a:lstStyle/>
          <a:p>
            <a:pPr algn="just"/>
            <a:r>
              <a:rPr lang="el-GR" dirty="0"/>
              <a:t>Ενώ όταν η θέρμανση των μεταλλικών κομματιών στο σημείο συγκόλλησης παράγεται από ηλεκτρικό ρεύμα, λέγονται ηλεκτροσυγκολλήσεις.</a:t>
            </a:r>
          </a:p>
          <a:p>
            <a:endParaRPr lang="el-GR" dirty="0"/>
          </a:p>
        </p:txBody>
      </p:sp>
      <p:pic>
        <p:nvPicPr>
          <p:cNvPr id="4098" name="Picture 2" descr="C:\Users\Agrafiotes\Desktop\TW11601.jpg"/>
          <p:cNvPicPr>
            <a:picLocks noChangeAspect="1" noChangeArrowheads="1"/>
          </p:cNvPicPr>
          <p:nvPr/>
        </p:nvPicPr>
        <p:blipFill>
          <a:blip r:embed="rId2" cstate="print"/>
          <a:srcRect/>
          <a:stretch>
            <a:fillRect/>
          </a:stretch>
        </p:blipFill>
        <p:spPr bwMode="auto">
          <a:xfrm>
            <a:off x="3059832" y="3068960"/>
            <a:ext cx="3810001" cy="35179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Ετερογενείς συγκολλήσεις</a:t>
            </a:r>
          </a:p>
        </p:txBody>
      </p:sp>
      <p:sp>
        <p:nvSpPr>
          <p:cNvPr id="3" name="2 - Θέση περιεχομένου"/>
          <p:cNvSpPr>
            <a:spLocks noGrp="1"/>
          </p:cNvSpPr>
          <p:nvPr>
            <p:ph sz="quarter" idx="1"/>
          </p:nvPr>
        </p:nvSpPr>
        <p:spPr/>
        <p:txBody>
          <a:bodyPr/>
          <a:lstStyle/>
          <a:p>
            <a:pPr algn="just"/>
            <a:r>
              <a:rPr lang="el-GR" dirty="0"/>
              <a:t>Στις συγκολλήσεις αυτές τα μεταλλικά κομμάτια που θα συγκολληθούν και το συγκολλητικό υλικό που θα χρησιμοποιηθεί είναι κατασκευασμένα από διαφορετικό υλικό.                                                                                                                                                                                              </a:t>
            </a:r>
          </a:p>
          <a:p>
            <a:pPr algn="just"/>
            <a:r>
              <a:rPr lang="el-GR" dirty="0"/>
              <a:t>Το συγκολλητικό υλικό έχει πάντοτε κατώτερο σημείο τήξεως από τα προς συγκόλληση κομμάτια. Έτσι στην θερμοκρασία αυτή η κόλληση τήκεται και όπως είναι ρευστή διεισδύει στο κενό μεταξύ των μεταλλικών κομματιών.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Ετερογενείς συγκολλήσεις</a:t>
            </a:r>
          </a:p>
        </p:txBody>
      </p:sp>
      <p:sp>
        <p:nvSpPr>
          <p:cNvPr id="3" name="2 - Θέση περιεχομένου"/>
          <p:cNvSpPr>
            <a:spLocks noGrp="1"/>
          </p:cNvSpPr>
          <p:nvPr>
            <p:ph sz="quarter" idx="1"/>
          </p:nvPr>
        </p:nvSpPr>
        <p:spPr/>
        <p:txBody>
          <a:bodyPr/>
          <a:lstStyle/>
          <a:p>
            <a:pPr marL="0" indent="0" algn="just">
              <a:buNone/>
            </a:pPr>
            <a:r>
              <a:rPr lang="el-GR" dirty="0"/>
              <a:t>Οι ετερογενείς συγκολλήσεις διακρίνονται ανάλογα προς τη θερμοκρασία τήξεως της κόλλησης σε </a:t>
            </a:r>
          </a:p>
          <a:p>
            <a:pPr marL="0" indent="0" algn="just">
              <a:buNone/>
            </a:pPr>
            <a:endParaRPr lang="el-GR" dirty="0"/>
          </a:p>
          <a:p>
            <a:pPr marL="0" indent="0" algn="just"/>
            <a:r>
              <a:rPr lang="el-GR" b="1" dirty="0"/>
              <a:t>Μαλακές </a:t>
            </a:r>
            <a:r>
              <a:rPr lang="el-GR" dirty="0"/>
              <a:t>συγκολλήσεις είναι εκείνες κατά τις οποίες η κόλληση τήκεται σε θερμοκρασία από 180 – 400 </a:t>
            </a:r>
            <a:r>
              <a:rPr lang="el-GR" baseline="30000" dirty="0"/>
              <a:t>Ο</a:t>
            </a:r>
            <a:r>
              <a:rPr lang="en-US" dirty="0"/>
              <a:t>C (</a:t>
            </a:r>
            <a:r>
              <a:rPr lang="el-GR" dirty="0"/>
              <a:t>κασσιτεροκόλληση – </a:t>
            </a:r>
            <a:r>
              <a:rPr lang="el-GR" dirty="0" err="1"/>
              <a:t>μολυβδοκόλληση</a:t>
            </a:r>
            <a:r>
              <a:rPr lang="el-GR" dirty="0"/>
              <a:t>)</a:t>
            </a:r>
          </a:p>
          <a:p>
            <a:pPr marL="0" indent="0" algn="just"/>
            <a:r>
              <a:rPr lang="el-GR" b="1" dirty="0"/>
              <a:t>Σκληρές </a:t>
            </a:r>
            <a:r>
              <a:rPr lang="el-GR" dirty="0"/>
              <a:t>συγκολλήσεις είναι εκείνες κατά τις οποίες η κόλληση τήκεται σε θερμοκρασία από 500-1100 </a:t>
            </a:r>
            <a:r>
              <a:rPr lang="el-GR" baseline="30000" dirty="0"/>
              <a:t>Ο</a:t>
            </a:r>
            <a:r>
              <a:rPr lang="en-US" dirty="0"/>
              <a:t>C </a:t>
            </a:r>
            <a:r>
              <a:rPr lang="el-GR" dirty="0"/>
              <a:t>(</a:t>
            </a:r>
            <a:r>
              <a:rPr lang="el-GR" dirty="0" err="1"/>
              <a:t>μπουντζοκόλληση</a:t>
            </a:r>
            <a:r>
              <a:rPr lang="el-GR" dirty="0"/>
              <a:t>, </a:t>
            </a:r>
            <a:r>
              <a:rPr lang="el-GR" dirty="0" err="1"/>
              <a:t>ασημοκόλληση</a:t>
            </a:r>
            <a:r>
              <a:rPr lang="el-GR" dirty="0"/>
              <a:t>, </a:t>
            </a:r>
            <a:r>
              <a:rPr lang="el-GR" dirty="0" err="1"/>
              <a:t>χαλκοκόλληση</a:t>
            </a:r>
            <a:r>
              <a:rPr lang="el-GR" dirty="0"/>
              <a:t>)</a:t>
            </a:r>
            <a:endParaRPr lang="el-G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01625" y="1527175"/>
            <a:ext cx="8504238" cy="4572000"/>
          </a:xfrm>
        </p:spPr>
        <p:txBody>
          <a:bodyPr>
            <a:normAutofit/>
          </a:bodyPr>
          <a:lstStyle/>
          <a:p>
            <a:pPr marL="0" indent="0" fontAlgn="auto">
              <a:spcAft>
                <a:spcPts val="0"/>
              </a:spcAft>
              <a:buFont typeface="Wingdings 2"/>
              <a:buNone/>
              <a:defRPr/>
            </a:pPr>
            <a:r>
              <a:rPr lang="el-GR" dirty="0"/>
              <a:t>Οι </a:t>
            </a:r>
            <a:r>
              <a:rPr lang="el-GR" dirty="0" err="1"/>
              <a:t>χαλκοσωλήνες</a:t>
            </a:r>
            <a:r>
              <a:rPr lang="el-GR" dirty="0"/>
              <a:t> κατά </a:t>
            </a:r>
            <a:r>
              <a:rPr lang="en-US" dirty="0"/>
              <a:t>DIN</a:t>
            </a:r>
            <a:r>
              <a:rPr lang="el-GR" dirty="0"/>
              <a:t> 1786 προσφέρονται στις ποιότητες:</a:t>
            </a:r>
          </a:p>
          <a:p>
            <a:pPr marL="0" indent="0" fontAlgn="auto">
              <a:spcAft>
                <a:spcPts val="0"/>
              </a:spcAft>
              <a:buFont typeface="Wingdings 2"/>
              <a:buChar char=""/>
              <a:defRPr/>
            </a:pPr>
            <a:r>
              <a:rPr lang="el-GR" dirty="0"/>
              <a:t>Σκληρές σε ευθύγραμμα τεμάχια </a:t>
            </a:r>
          </a:p>
          <a:p>
            <a:pPr marL="0" indent="0" fontAlgn="auto">
              <a:spcAft>
                <a:spcPts val="0"/>
              </a:spcAft>
              <a:buFont typeface="Wingdings 2"/>
              <a:buChar char=""/>
              <a:defRPr/>
            </a:pPr>
            <a:r>
              <a:rPr lang="el-GR" dirty="0"/>
              <a:t>Μαλακοί σε κουλούρες</a:t>
            </a:r>
          </a:p>
          <a:p>
            <a:pPr marL="0" indent="0" fontAlgn="auto">
              <a:spcAft>
                <a:spcPts val="0"/>
              </a:spcAft>
              <a:buFont typeface="Wingdings 2"/>
              <a:buNone/>
              <a:defRPr/>
            </a:pPr>
            <a:endParaRPr lang="el-GR" dirty="0"/>
          </a:p>
          <a:p>
            <a:pPr marL="0" indent="0" fontAlgn="auto">
              <a:spcAft>
                <a:spcPts val="0"/>
              </a:spcAft>
              <a:buFont typeface="Wingdings 2"/>
              <a:buNone/>
              <a:defRPr/>
            </a:pPr>
            <a:r>
              <a:rPr lang="el-GR" dirty="0"/>
              <a:t>Κάθε </a:t>
            </a:r>
            <a:r>
              <a:rPr lang="el-GR" dirty="0" err="1"/>
              <a:t>χαλκοσωλήνας</a:t>
            </a:r>
            <a:r>
              <a:rPr lang="el-GR" dirty="0"/>
              <a:t> έχει τυπωμένο πάνω του:</a:t>
            </a:r>
          </a:p>
          <a:p>
            <a:pPr marL="274320" indent="-274320" fontAlgn="auto">
              <a:spcAft>
                <a:spcPts val="0"/>
              </a:spcAft>
              <a:buFont typeface="Wingdings 2"/>
              <a:buChar char=""/>
              <a:defRPr/>
            </a:pPr>
            <a:endParaRPr lang="el-GR" dirty="0"/>
          </a:p>
        </p:txBody>
      </p:sp>
      <p:pic>
        <p:nvPicPr>
          <p:cNvPr id="17412" name="4 - Εικόνα" descr="IMG_20171019_135830.jpg"/>
          <p:cNvPicPr>
            <a:picLocks noChangeAspect="1"/>
          </p:cNvPicPr>
          <p:nvPr/>
        </p:nvPicPr>
        <p:blipFill>
          <a:blip r:embed="rId2" cstate="print">
            <a:lum bright="10000" contrast="16000"/>
          </a:blip>
          <a:srcRect l="9052" t="46260" r="6950" b="18213"/>
          <a:stretch>
            <a:fillRect/>
          </a:stretch>
        </p:blipFill>
        <p:spPr bwMode="auto">
          <a:xfrm>
            <a:off x="360363" y="4508500"/>
            <a:ext cx="8388350" cy="1992313"/>
          </a:xfrm>
          <a:prstGeom prst="rect">
            <a:avLst/>
          </a:prstGeom>
          <a:noFill/>
          <a:ln w="9525">
            <a:noFill/>
            <a:miter lim="800000"/>
            <a:headEnd/>
            <a:tailEnd/>
          </a:ln>
        </p:spPr>
      </p:pic>
      <p:sp>
        <p:nvSpPr>
          <p:cNvPr id="7" name="1 - Τίτλος"/>
          <p:cNvSpPr>
            <a:spLocks noGrp="1"/>
          </p:cNvSpPr>
          <p:nvPr>
            <p:ph type="title"/>
          </p:nvPr>
        </p:nvSpPr>
        <p:spPr>
          <a:xfrm>
            <a:off x="395536" y="260648"/>
            <a:ext cx="5998567" cy="1112168"/>
          </a:xfrm>
        </p:spPr>
        <p:txBody>
          <a:bodyPr/>
          <a:lstStyle/>
          <a:p>
            <a:r>
              <a:rPr lang="el-GR" dirty="0">
                <a:solidFill>
                  <a:srgbClr val="7B9899"/>
                </a:solidFill>
              </a:rPr>
              <a:t>Είδη </a:t>
            </a:r>
            <a:r>
              <a:rPr lang="el-GR" dirty="0" err="1">
                <a:solidFill>
                  <a:srgbClr val="7B9899"/>
                </a:solidFill>
              </a:rPr>
              <a:t>χαλκοσωλήνων</a:t>
            </a:r>
            <a:endParaRPr lang="el-GR" dirty="0">
              <a:solidFill>
                <a:srgbClr val="7B98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0825" y="692696"/>
            <a:ext cx="8497888" cy="903287"/>
          </a:xfrm>
        </p:spPr>
        <p:txBody>
          <a:bodyPr>
            <a:normAutofit fontScale="90000"/>
          </a:bodyPr>
          <a:lstStyle/>
          <a:p>
            <a:pPr fontAlgn="auto">
              <a:spcAft>
                <a:spcPts val="0"/>
              </a:spcAft>
              <a:defRPr/>
            </a:pPr>
            <a:r>
              <a:rPr lang="el-GR" dirty="0"/>
              <a:t>Με ποια εργαλεία γίνεται συνήθως η κάμψη </a:t>
            </a:r>
            <a:r>
              <a:rPr lang="el-GR" dirty="0" err="1"/>
              <a:t>χαλκοσωλήνων</a:t>
            </a:r>
            <a:endParaRPr lang="el-GR" dirty="0"/>
          </a:p>
        </p:txBody>
      </p:sp>
      <p:sp>
        <p:nvSpPr>
          <p:cNvPr id="18435" name="2 - Θέση περιεχομένου"/>
          <p:cNvSpPr>
            <a:spLocks noGrp="1"/>
          </p:cNvSpPr>
          <p:nvPr>
            <p:ph sz="quarter" idx="1"/>
          </p:nvPr>
        </p:nvSpPr>
        <p:spPr>
          <a:xfrm>
            <a:off x="301625" y="2313384"/>
            <a:ext cx="8504238" cy="3491880"/>
          </a:xfrm>
        </p:spPr>
        <p:txBody>
          <a:bodyPr/>
          <a:lstStyle/>
          <a:p>
            <a:pPr marL="3175" indent="-3175">
              <a:buFont typeface="Wingdings 2" pitchFamily="18" charset="2"/>
              <a:buNone/>
            </a:pPr>
            <a:r>
              <a:rPr lang="el-GR" dirty="0"/>
              <a:t>Για το </a:t>
            </a:r>
            <a:r>
              <a:rPr lang="el-GR" dirty="0" err="1"/>
              <a:t>κουρμπάρισμα</a:t>
            </a:r>
            <a:r>
              <a:rPr lang="el-GR" dirty="0"/>
              <a:t> </a:t>
            </a:r>
            <a:r>
              <a:rPr lang="el-GR" dirty="0" err="1"/>
              <a:t>χαλκοσωλήνων</a:t>
            </a:r>
            <a:r>
              <a:rPr lang="el-GR" dirty="0"/>
              <a:t> χρησιμοποιούμε συνήθως δύο μεθόδους:</a:t>
            </a:r>
          </a:p>
          <a:p>
            <a:pPr marL="3175" indent="-3175">
              <a:buFont typeface="Wingdings 2" pitchFamily="18" charset="2"/>
              <a:buNone/>
            </a:pPr>
            <a:endParaRPr lang="el-GR" dirty="0"/>
          </a:p>
          <a:p>
            <a:pPr marL="3175" indent="-3175">
              <a:buFont typeface="Wingdings 2" pitchFamily="18" charset="2"/>
              <a:buNone/>
            </a:pPr>
            <a:r>
              <a:rPr lang="el-GR" dirty="0"/>
              <a:t>Α) το ελατήριο (</a:t>
            </a:r>
            <a:r>
              <a:rPr lang="en-US" dirty="0"/>
              <a:t>spiral), </a:t>
            </a:r>
            <a:r>
              <a:rPr lang="el-GR" dirty="0"/>
              <a:t>σε μαλακούς </a:t>
            </a:r>
            <a:r>
              <a:rPr lang="el-GR" dirty="0" err="1"/>
              <a:t>χαλκοσωλήνες</a:t>
            </a:r>
            <a:endParaRPr lang="el-GR" dirty="0"/>
          </a:p>
          <a:p>
            <a:pPr marL="3175" indent="-3175">
              <a:buFont typeface="Wingdings 2" pitchFamily="18" charset="2"/>
              <a:buNone/>
            </a:pPr>
            <a:endParaRPr lang="el-GR" dirty="0"/>
          </a:p>
          <a:p>
            <a:pPr marL="3175" indent="-3175">
              <a:buFont typeface="Wingdings 2" pitchFamily="18" charset="2"/>
              <a:buNone/>
            </a:pPr>
            <a:r>
              <a:rPr lang="el-GR" dirty="0"/>
              <a:t>Β) με </a:t>
            </a:r>
            <a:r>
              <a:rPr lang="el-GR" dirty="0" err="1"/>
              <a:t>κουρμπαδόρο</a:t>
            </a:r>
            <a:r>
              <a:rPr lang="el-GR"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323528" y="125760"/>
            <a:ext cx="7772400" cy="1143000"/>
          </a:xfrm>
        </p:spPr>
        <p:txBody>
          <a:bodyPr/>
          <a:lstStyle/>
          <a:p>
            <a:r>
              <a:rPr lang="el-GR" dirty="0">
                <a:solidFill>
                  <a:srgbClr val="7B9899"/>
                </a:solidFill>
              </a:rPr>
              <a:t>Κάμψη με ελατήριο (</a:t>
            </a:r>
            <a:r>
              <a:rPr lang="en-US" dirty="0">
                <a:solidFill>
                  <a:srgbClr val="7B9899"/>
                </a:solidFill>
              </a:rPr>
              <a:t>spiral)</a:t>
            </a:r>
            <a:endParaRPr lang="el-GR" dirty="0">
              <a:solidFill>
                <a:srgbClr val="7B9899"/>
              </a:solidFill>
            </a:endParaRPr>
          </a:p>
        </p:txBody>
      </p:sp>
      <p:pic>
        <p:nvPicPr>
          <p:cNvPr id="19459" name="4 - Θέση περιεχομένου" descr="IMG_20181025_123043.jpg"/>
          <p:cNvPicPr>
            <a:picLocks noGrp="1" noChangeAspect="1"/>
          </p:cNvPicPr>
          <p:nvPr>
            <p:ph sz="quarter" idx="1"/>
          </p:nvPr>
        </p:nvPicPr>
        <p:blipFill>
          <a:blip r:embed="rId2" cstate="print"/>
          <a:srcRect l="52594" t="50655" r="8208" b="22179"/>
          <a:stretch>
            <a:fillRect/>
          </a:stretch>
        </p:blipFill>
        <p:spPr>
          <a:xfrm>
            <a:off x="4081463" y="4508500"/>
            <a:ext cx="4811712" cy="1873250"/>
          </a:xfrm>
        </p:spPr>
      </p:pic>
      <p:sp>
        <p:nvSpPr>
          <p:cNvPr id="19460" name="2 - Θέση περιεχομένου"/>
          <p:cNvSpPr txBox="1">
            <a:spLocks/>
          </p:cNvSpPr>
          <p:nvPr/>
        </p:nvSpPr>
        <p:spPr bwMode="auto">
          <a:xfrm>
            <a:off x="301625" y="1527175"/>
            <a:ext cx="8504238" cy="4572000"/>
          </a:xfrm>
          <a:prstGeom prst="rect">
            <a:avLst/>
          </a:prstGeom>
          <a:noFill/>
          <a:ln w="9525">
            <a:noFill/>
            <a:miter lim="800000"/>
            <a:headEnd/>
            <a:tailEnd/>
          </a:ln>
        </p:spPr>
        <p:txBody>
          <a:bodyPr/>
          <a:lstStyle/>
          <a:p>
            <a:pPr marL="3175" indent="-3175" algn="just">
              <a:spcBef>
                <a:spcPct val="20000"/>
              </a:spcBef>
              <a:buClr>
                <a:schemeClr val="accent1"/>
              </a:buClr>
              <a:buSzPct val="85000"/>
              <a:buFont typeface="Wingdings 2" pitchFamily="18" charset="2"/>
              <a:buNone/>
            </a:pPr>
            <a:r>
              <a:rPr lang="el-GR" sz="2700">
                <a:latin typeface="Georgia" pitchFamily="18" charset="0"/>
              </a:rPr>
              <a:t>Εύκαμπτα ελατήρια μπορεί να χρησιμοποιηθούν είτε σαν γέμισμα του χαλκοσωλήνα είτε σαν κάλυψη (εξωτερικά) με σκοπό να υποστηρίζουν τα τοιχώματα του, όταν γίνεται η κάμψη (κουρμπάρισμα)</a:t>
            </a:r>
          </a:p>
          <a:p>
            <a:pPr marL="3175" indent="-3175" algn="just">
              <a:spcBef>
                <a:spcPct val="20000"/>
              </a:spcBef>
              <a:buClr>
                <a:schemeClr val="accent1"/>
              </a:buClr>
              <a:buSzPct val="85000"/>
              <a:buFont typeface="Wingdings 2" pitchFamily="18" charset="2"/>
              <a:buNone/>
            </a:pPr>
            <a:r>
              <a:rPr lang="el-GR" sz="2700">
                <a:latin typeface="Georgia" pitchFamily="18" charset="0"/>
              </a:rPr>
              <a:t>Τέτοια ελατήρια υπάρχουν στο εμπόριο για τις τυποποιημένες διαστάσεις των χαλκοσωλήνων από διάμετρο Φ 10 μέχρι Φ22 η οποία είναι η μέγιστη διάμετρος για τη χρήση ελατηρίου σε κάμψη.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9776"/>
            <a:ext cx="7772400" cy="1143000"/>
          </a:xfrm>
        </p:spPr>
        <p:txBody>
          <a:bodyPr>
            <a:normAutofit/>
          </a:bodyPr>
          <a:lstStyle/>
          <a:p>
            <a:r>
              <a:rPr lang="el-GR" b="1" i="1" dirty="0"/>
              <a:t>Συγκόλληση </a:t>
            </a:r>
          </a:p>
        </p:txBody>
      </p:sp>
      <p:pic>
        <p:nvPicPr>
          <p:cNvPr id="1026" name="Picture 2" descr="C:\Users\Agrafiotes\Desktop\images.jpg"/>
          <p:cNvPicPr>
            <a:picLocks noChangeAspect="1" noChangeArrowheads="1"/>
          </p:cNvPicPr>
          <p:nvPr/>
        </p:nvPicPr>
        <p:blipFill>
          <a:blip r:embed="rId2" cstate="print"/>
          <a:srcRect/>
          <a:stretch>
            <a:fillRect/>
          </a:stretch>
        </p:blipFill>
        <p:spPr bwMode="auto">
          <a:xfrm>
            <a:off x="971600" y="2420888"/>
            <a:ext cx="7560840" cy="4234071"/>
          </a:xfrm>
          <a:prstGeom prst="rect">
            <a:avLst/>
          </a:prstGeom>
          <a:noFill/>
        </p:spPr>
      </p:pic>
      <p:sp>
        <p:nvSpPr>
          <p:cNvPr id="6" name="5 - Θέση περιεχομένου"/>
          <p:cNvSpPr>
            <a:spLocks noGrp="1"/>
          </p:cNvSpPr>
          <p:nvPr>
            <p:ph sz="quarter" idx="1"/>
          </p:nvPr>
        </p:nvSpPr>
        <p:spPr/>
        <p:txBody>
          <a:bodyPr>
            <a:normAutofit/>
          </a:bodyPr>
          <a:lstStyle/>
          <a:p>
            <a:r>
              <a:rPr lang="el-GR" sz="3600" dirty="0">
                <a:solidFill>
                  <a:srgbClr val="00B0F0"/>
                </a:solidFill>
              </a:rPr>
              <a:t>Τι ονομάζουμε συγκόλληση;</a:t>
            </a: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00000" y="274638"/>
            <a:ext cx="7772400" cy="1143000"/>
          </a:xfrm>
        </p:spPr>
        <p:txBody>
          <a:bodyPr/>
          <a:lstStyle/>
          <a:p>
            <a:r>
              <a:rPr lang="el-GR" dirty="0">
                <a:solidFill>
                  <a:srgbClr val="7B9899"/>
                </a:solidFill>
              </a:rPr>
              <a:t>Φωτογραφίες</a:t>
            </a:r>
          </a:p>
        </p:txBody>
      </p:sp>
      <p:sp>
        <p:nvSpPr>
          <p:cNvPr id="20483" name="2 - Θέση περιεχομένου"/>
          <p:cNvSpPr>
            <a:spLocks noGrp="1"/>
          </p:cNvSpPr>
          <p:nvPr>
            <p:ph sz="quarter" idx="1"/>
          </p:nvPr>
        </p:nvSpPr>
        <p:spPr>
          <a:xfrm>
            <a:off x="301625" y="1527175"/>
            <a:ext cx="8504238" cy="4572000"/>
          </a:xfrm>
        </p:spPr>
        <p:txBody>
          <a:bodyPr/>
          <a:lstStyle/>
          <a:p>
            <a:endParaRPr lang="el-GR"/>
          </a:p>
        </p:txBody>
      </p:sp>
      <p:pic>
        <p:nvPicPr>
          <p:cNvPr id="20484" name="Picture 2" descr="C:\Users\Agrafiotes\Desktop\310170-1.jpg"/>
          <p:cNvPicPr>
            <a:picLocks noChangeAspect="1" noChangeArrowheads="1"/>
          </p:cNvPicPr>
          <p:nvPr/>
        </p:nvPicPr>
        <p:blipFill>
          <a:blip r:embed="rId2" cstate="print"/>
          <a:srcRect t="30600" b="39961"/>
          <a:stretch>
            <a:fillRect/>
          </a:stretch>
        </p:blipFill>
        <p:spPr bwMode="auto">
          <a:xfrm>
            <a:off x="2411413" y="1773238"/>
            <a:ext cx="4403725" cy="1295400"/>
          </a:xfrm>
          <a:prstGeom prst="rect">
            <a:avLst/>
          </a:prstGeom>
          <a:noFill/>
          <a:ln w="9525">
            <a:noFill/>
            <a:miter lim="800000"/>
            <a:headEnd/>
            <a:tailEnd/>
          </a:ln>
        </p:spPr>
      </p:pic>
      <p:pic>
        <p:nvPicPr>
          <p:cNvPr id="20485" name="Picture 3" descr="C:\Users\Agrafiotes\Desktop\elathria_xalkou.jpg"/>
          <p:cNvPicPr>
            <a:picLocks noChangeAspect="1" noChangeArrowheads="1"/>
          </p:cNvPicPr>
          <p:nvPr/>
        </p:nvPicPr>
        <p:blipFill>
          <a:blip r:embed="rId3" cstate="print"/>
          <a:srcRect b="33522"/>
          <a:stretch>
            <a:fillRect/>
          </a:stretch>
        </p:blipFill>
        <p:spPr bwMode="auto">
          <a:xfrm>
            <a:off x="2411413" y="3213100"/>
            <a:ext cx="4368800" cy="28082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327992" y="274638"/>
            <a:ext cx="7772400" cy="1143000"/>
          </a:xfrm>
        </p:spPr>
        <p:txBody>
          <a:bodyPr/>
          <a:lstStyle/>
          <a:p>
            <a:r>
              <a:rPr lang="el-GR" dirty="0">
                <a:solidFill>
                  <a:srgbClr val="7B9899"/>
                </a:solidFill>
              </a:rPr>
              <a:t>Κάμψη με </a:t>
            </a:r>
            <a:r>
              <a:rPr lang="el-GR" dirty="0" err="1">
                <a:solidFill>
                  <a:srgbClr val="7B9899"/>
                </a:solidFill>
              </a:rPr>
              <a:t>κουρμπαδόρο</a:t>
            </a:r>
            <a:endParaRPr lang="el-GR" dirty="0">
              <a:solidFill>
                <a:srgbClr val="7B9899"/>
              </a:solidFill>
            </a:endParaRPr>
          </a:p>
        </p:txBody>
      </p:sp>
      <p:sp>
        <p:nvSpPr>
          <p:cNvPr id="21507" name="2 - Θέση περιεχομένου"/>
          <p:cNvSpPr>
            <a:spLocks noGrp="1"/>
          </p:cNvSpPr>
          <p:nvPr>
            <p:ph sz="quarter" idx="1"/>
          </p:nvPr>
        </p:nvSpPr>
        <p:spPr>
          <a:xfrm>
            <a:off x="301625" y="1527175"/>
            <a:ext cx="8504238" cy="4572000"/>
          </a:xfrm>
        </p:spPr>
        <p:txBody>
          <a:bodyPr/>
          <a:lstStyle/>
          <a:p>
            <a:pPr>
              <a:buFont typeface="Wingdings 2" pitchFamily="18" charset="2"/>
              <a:buNone/>
            </a:pPr>
            <a:r>
              <a:rPr lang="el-GR"/>
              <a:t>Υπάρχουν δύο είδη κουρμπαδόρων:</a:t>
            </a:r>
          </a:p>
          <a:p>
            <a:pPr>
              <a:buFont typeface="Wingdings 2" pitchFamily="18" charset="2"/>
              <a:buNone/>
            </a:pPr>
            <a:endParaRPr lang="el-GR"/>
          </a:p>
          <a:p>
            <a:r>
              <a:rPr lang="el-GR"/>
              <a:t>Χειρός και </a:t>
            </a:r>
          </a:p>
          <a:p>
            <a:r>
              <a:rPr lang="el-GR"/>
              <a:t>Πάγκου </a:t>
            </a:r>
          </a:p>
          <a:p>
            <a:pPr>
              <a:buFont typeface="Wingdings 2" pitchFamily="18" charset="2"/>
              <a:buNone/>
            </a:pPr>
            <a:endParaRPr lang="el-GR"/>
          </a:p>
        </p:txBody>
      </p:sp>
      <p:pic>
        <p:nvPicPr>
          <p:cNvPr id="21508" name="3 - Εικόνα" descr="IMG_20181025_123056.jpg"/>
          <p:cNvPicPr>
            <a:picLocks noChangeAspect="1"/>
          </p:cNvPicPr>
          <p:nvPr/>
        </p:nvPicPr>
        <p:blipFill>
          <a:blip r:embed="rId2" cstate="print"/>
          <a:srcRect l="62943" t="29433" r="8002" b="16344"/>
          <a:stretch>
            <a:fillRect/>
          </a:stretch>
        </p:blipFill>
        <p:spPr bwMode="auto">
          <a:xfrm>
            <a:off x="5219700" y="2705100"/>
            <a:ext cx="3097213" cy="3244850"/>
          </a:xfrm>
          <a:prstGeom prst="rect">
            <a:avLst/>
          </a:prstGeom>
          <a:noFill/>
          <a:ln w="9525">
            <a:noFill/>
            <a:miter lim="800000"/>
            <a:headEnd/>
            <a:tailEnd/>
          </a:ln>
        </p:spPr>
      </p:pic>
      <p:pic>
        <p:nvPicPr>
          <p:cNvPr id="21509" name="4 - Εικόνα" descr="IMG_20181025_123056.jpg"/>
          <p:cNvPicPr>
            <a:picLocks noChangeAspect="1"/>
          </p:cNvPicPr>
          <p:nvPr/>
        </p:nvPicPr>
        <p:blipFill>
          <a:blip r:embed="rId3" cstate="print"/>
          <a:srcRect l="31100" t="45026" r="38651" b="16344"/>
          <a:stretch>
            <a:fillRect/>
          </a:stretch>
        </p:blipFill>
        <p:spPr bwMode="auto">
          <a:xfrm>
            <a:off x="539750" y="3500438"/>
            <a:ext cx="3311525" cy="23764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r>
              <a:rPr lang="en-US">
                <a:solidFill>
                  <a:srgbClr val="7B9899"/>
                </a:solidFill>
              </a:rPr>
              <a:t>Videos</a:t>
            </a:r>
            <a:endParaRPr lang="el-GR">
              <a:solidFill>
                <a:srgbClr val="7B9899"/>
              </a:solidFill>
            </a:endParaRPr>
          </a:p>
        </p:txBody>
      </p:sp>
      <p:sp>
        <p:nvSpPr>
          <p:cNvPr id="22531" name="2 - Θέση περιεχομένου"/>
          <p:cNvSpPr>
            <a:spLocks noGrp="1"/>
          </p:cNvSpPr>
          <p:nvPr>
            <p:ph sz="quarter" idx="1"/>
          </p:nvPr>
        </p:nvSpPr>
        <p:spPr>
          <a:xfrm>
            <a:off x="301625" y="1527175"/>
            <a:ext cx="8504238" cy="4572000"/>
          </a:xfrm>
        </p:spPr>
        <p:txBody>
          <a:bodyPr/>
          <a:lstStyle/>
          <a:p>
            <a:r>
              <a:rPr lang="en-US">
                <a:hlinkClick r:id="rId2"/>
              </a:rPr>
              <a:t>https://www.youtube.com/watch?v=pc3yud5JSsM</a:t>
            </a:r>
            <a:endParaRPr lang="en-US"/>
          </a:p>
          <a:p>
            <a:pPr>
              <a:buFont typeface="Wingdings 2" pitchFamily="18" charset="2"/>
              <a:buNone/>
            </a:pPr>
            <a:endParaRPr lang="en-US"/>
          </a:p>
          <a:p>
            <a:r>
              <a:rPr lang="en-US">
                <a:hlinkClick r:id="rId3"/>
              </a:rPr>
              <a:t>https://www.youtube.com/watch?v=X4tM5b3qC4c</a:t>
            </a:r>
            <a:endParaRPr lang="en-US"/>
          </a:p>
          <a:p>
            <a:endParaRPr lang="en-US"/>
          </a:p>
          <a:p>
            <a:pPr>
              <a:buFont typeface="Wingdings 2" pitchFamily="18" charset="2"/>
              <a:buNone/>
            </a:pPr>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r>
              <a:rPr lang="el-GR" dirty="0" err="1">
                <a:solidFill>
                  <a:srgbClr val="7B9899"/>
                </a:solidFill>
              </a:rPr>
              <a:t>Χαλκοσωλήνες</a:t>
            </a:r>
            <a:endParaRPr lang="el-GR" dirty="0">
              <a:solidFill>
                <a:srgbClr val="7B9899"/>
              </a:solidFill>
            </a:endParaRPr>
          </a:p>
        </p:txBody>
      </p:sp>
      <p:sp>
        <p:nvSpPr>
          <p:cNvPr id="23555" name="2 - Θέση περιεχομένου"/>
          <p:cNvSpPr>
            <a:spLocks noGrp="1"/>
          </p:cNvSpPr>
          <p:nvPr>
            <p:ph sz="quarter" idx="1"/>
          </p:nvPr>
        </p:nvSpPr>
        <p:spPr>
          <a:xfrm>
            <a:off x="301625" y="1527175"/>
            <a:ext cx="8504238" cy="4572000"/>
          </a:xfrm>
        </p:spPr>
        <p:txBody>
          <a:bodyPr/>
          <a:lstStyle/>
          <a:p>
            <a:pPr>
              <a:buFont typeface="Wingdings 2" pitchFamily="18" charset="2"/>
              <a:buNone/>
            </a:pPr>
            <a:r>
              <a:rPr lang="el-GR"/>
              <a:t>Οι συνδέσεις των χαλκοσωλήνων γίνονται:</a:t>
            </a:r>
          </a:p>
          <a:p>
            <a:r>
              <a:rPr lang="el-GR"/>
              <a:t>Είτε με κόλληση </a:t>
            </a:r>
          </a:p>
          <a:p>
            <a:r>
              <a:rPr lang="el-GR"/>
              <a:t>Είτε με συμπίεση</a:t>
            </a:r>
          </a:p>
          <a:p>
            <a:r>
              <a:rPr lang="el-GR"/>
              <a:t>Είτε με κοχλίωση </a:t>
            </a:r>
          </a:p>
          <a:p>
            <a:pPr>
              <a:buFont typeface="Wingdings 2" pitchFamily="18" charset="2"/>
              <a:buNone/>
            </a:pPr>
            <a:endParaRPr lang="el-GR"/>
          </a:p>
        </p:txBody>
      </p:sp>
      <p:pic>
        <p:nvPicPr>
          <p:cNvPr id="23556" name="3 - Θέση περιεχομένου" descr="IMG_20171019_141832.jpg"/>
          <p:cNvPicPr>
            <a:picLocks noChangeAspect="1"/>
          </p:cNvPicPr>
          <p:nvPr/>
        </p:nvPicPr>
        <p:blipFill>
          <a:blip r:embed="rId2" cstate="print">
            <a:lum bright="2000"/>
          </a:blip>
          <a:srcRect l="9450" t="24055" r="18102" b="20226"/>
          <a:stretch>
            <a:fillRect/>
          </a:stretch>
        </p:blipFill>
        <p:spPr bwMode="auto">
          <a:xfrm>
            <a:off x="5003800" y="2133600"/>
            <a:ext cx="3889375" cy="46085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2560240" y="125760"/>
            <a:ext cx="4099992" cy="1143000"/>
          </a:xfrm>
        </p:spPr>
        <p:txBody>
          <a:bodyPr/>
          <a:lstStyle/>
          <a:p>
            <a:r>
              <a:rPr lang="el-GR" dirty="0">
                <a:solidFill>
                  <a:srgbClr val="7B9899"/>
                </a:solidFill>
              </a:rPr>
              <a:t>Μαλακή κόλληση</a:t>
            </a:r>
          </a:p>
        </p:txBody>
      </p:sp>
      <p:sp>
        <p:nvSpPr>
          <p:cNvPr id="5" name="4 - Θέση περιεχομένου"/>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None/>
              <a:defRPr/>
            </a:pPr>
            <a:r>
              <a:rPr lang="el-GR" dirty="0"/>
              <a:t>Στάδια:</a:t>
            </a:r>
          </a:p>
          <a:p>
            <a:pPr marL="514350" indent="-514350" fontAlgn="auto">
              <a:spcAft>
                <a:spcPts val="0"/>
              </a:spcAft>
              <a:buFont typeface="+mj-lt"/>
              <a:buAutoNum type="arabicPeriod"/>
              <a:defRPr/>
            </a:pPr>
            <a:r>
              <a:rPr lang="el-GR" dirty="0"/>
              <a:t>Κοπή</a:t>
            </a:r>
          </a:p>
          <a:p>
            <a:pPr marL="514350" indent="-514350" fontAlgn="auto">
              <a:spcAft>
                <a:spcPts val="0"/>
              </a:spcAft>
              <a:buFont typeface="+mj-lt"/>
              <a:buAutoNum type="arabicPeriod"/>
              <a:defRPr/>
            </a:pPr>
            <a:r>
              <a:rPr lang="el-GR" dirty="0"/>
              <a:t>Απομάκρυνση γρεζιών</a:t>
            </a:r>
          </a:p>
          <a:p>
            <a:pPr marL="514350" indent="-514350" fontAlgn="auto">
              <a:spcAft>
                <a:spcPts val="0"/>
              </a:spcAft>
              <a:buFont typeface="+mj-lt"/>
              <a:buAutoNum type="arabicPeriod"/>
              <a:defRPr/>
            </a:pPr>
            <a:r>
              <a:rPr lang="el-GR" dirty="0"/>
              <a:t>Καθαρισμός</a:t>
            </a:r>
          </a:p>
          <a:p>
            <a:pPr marL="514350" indent="-514350" fontAlgn="auto">
              <a:spcAft>
                <a:spcPts val="0"/>
              </a:spcAft>
              <a:buFont typeface="+mj-lt"/>
              <a:buAutoNum type="arabicPeriod"/>
              <a:defRPr/>
            </a:pPr>
            <a:r>
              <a:rPr lang="el-GR" dirty="0"/>
              <a:t>Επάλειψη </a:t>
            </a:r>
            <a:r>
              <a:rPr lang="el-GR" dirty="0" err="1"/>
              <a:t>αποξειδωτικού</a:t>
            </a:r>
            <a:endParaRPr lang="el-GR" dirty="0"/>
          </a:p>
          <a:p>
            <a:pPr marL="514350" indent="-514350" fontAlgn="auto">
              <a:spcAft>
                <a:spcPts val="0"/>
              </a:spcAft>
              <a:buFont typeface="+mj-lt"/>
              <a:buAutoNum type="arabicPeriod"/>
              <a:defRPr/>
            </a:pPr>
            <a:r>
              <a:rPr lang="el-GR" dirty="0"/>
              <a:t>Θέρμανση </a:t>
            </a:r>
          </a:p>
          <a:p>
            <a:pPr marL="514350" indent="-514350" fontAlgn="auto">
              <a:spcAft>
                <a:spcPts val="0"/>
              </a:spcAft>
              <a:buFont typeface="+mj-lt"/>
              <a:buAutoNum type="arabicPeriod"/>
              <a:defRPr/>
            </a:pPr>
            <a:r>
              <a:rPr lang="el-GR" dirty="0"/>
              <a:t>Κόλληση </a:t>
            </a:r>
          </a:p>
          <a:p>
            <a:pPr marL="514350" indent="-514350" fontAlgn="auto">
              <a:spcAft>
                <a:spcPts val="0"/>
              </a:spcAft>
              <a:buFont typeface="+mj-lt"/>
              <a:buAutoNum type="arabicPeriod"/>
              <a:defRPr/>
            </a:pPr>
            <a:r>
              <a:rPr lang="el-GR" dirty="0"/>
              <a:t>Καθαρισμός</a:t>
            </a:r>
          </a:p>
          <a:p>
            <a:pPr marL="514350" indent="-514350" fontAlgn="auto">
              <a:spcAft>
                <a:spcPts val="0"/>
              </a:spcAft>
              <a:buFont typeface="Wingdings 2"/>
              <a:buNone/>
              <a:defRPr/>
            </a:pP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r>
              <a:rPr lang="el-GR">
                <a:solidFill>
                  <a:srgbClr val="7B9899"/>
                </a:solidFill>
              </a:rPr>
              <a:t>Μαλακή κόλληση</a:t>
            </a:r>
          </a:p>
        </p:txBody>
      </p:sp>
      <p:sp>
        <p:nvSpPr>
          <p:cNvPr id="25603" name="2 - Θέση περιεχομένου"/>
          <p:cNvSpPr>
            <a:spLocks noGrp="1"/>
          </p:cNvSpPr>
          <p:nvPr>
            <p:ph sz="quarter" idx="1"/>
          </p:nvPr>
        </p:nvSpPr>
        <p:spPr>
          <a:xfrm>
            <a:off x="323850" y="1557338"/>
            <a:ext cx="8504238" cy="4572000"/>
          </a:xfrm>
        </p:spPr>
        <p:txBody>
          <a:bodyPr/>
          <a:lstStyle/>
          <a:p>
            <a:pPr>
              <a:buFont typeface="Wingdings 2" pitchFamily="18" charset="2"/>
              <a:buNone/>
            </a:pPr>
            <a:r>
              <a:rPr lang="en-US"/>
              <a:t>https://www.youtube.com/watch?v=HLBQh59hoxI</a:t>
            </a:r>
            <a:endParaRPr lang="el-GR"/>
          </a:p>
          <a:p>
            <a:pPr>
              <a:buFont typeface="Wingdings 2" pitchFamily="18" charset="2"/>
              <a:buNone/>
            </a:pPr>
            <a:endParaRPr lang="el-GR"/>
          </a:p>
          <a:p>
            <a:pPr>
              <a:buFont typeface="Wingdings 2" pitchFamily="18" charset="2"/>
              <a:buNone/>
            </a:pPr>
            <a:r>
              <a:rPr lang="en-US"/>
              <a:t>https://www.youtube.com/watch?v=zqhmKshcPt0</a:t>
            </a:r>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r>
              <a:rPr lang="el-GR">
                <a:solidFill>
                  <a:srgbClr val="7B9899"/>
                </a:solidFill>
              </a:rPr>
              <a:t>Τριχοειδές ή τριχοειδικό φαινόμενο</a:t>
            </a:r>
          </a:p>
        </p:txBody>
      </p:sp>
      <p:sp>
        <p:nvSpPr>
          <p:cNvPr id="3" name="2 - Θέση περιεχομένου"/>
          <p:cNvSpPr>
            <a:spLocks noGrp="1"/>
          </p:cNvSpPr>
          <p:nvPr>
            <p:ph sz="quarter" idx="1"/>
          </p:nvPr>
        </p:nvSpPr>
        <p:spPr>
          <a:xfrm>
            <a:off x="301625" y="1527175"/>
            <a:ext cx="8504238" cy="4572000"/>
          </a:xfrm>
        </p:spPr>
        <p:txBody>
          <a:bodyPr>
            <a:normAutofit fontScale="92500" lnSpcReduction="10000"/>
          </a:bodyPr>
          <a:lstStyle/>
          <a:p>
            <a:pPr marL="0" indent="0" fontAlgn="auto">
              <a:spcAft>
                <a:spcPts val="0"/>
              </a:spcAft>
              <a:buFont typeface="Wingdings 2"/>
              <a:buNone/>
              <a:defRPr/>
            </a:pPr>
            <a:endParaRPr lang="el-GR" dirty="0"/>
          </a:p>
          <a:p>
            <a:pPr marL="0" indent="0" fontAlgn="auto">
              <a:spcAft>
                <a:spcPts val="0"/>
              </a:spcAft>
              <a:buFont typeface="Wingdings 2"/>
              <a:buNone/>
              <a:defRPr/>
            </a:pPr>
            <a:endParaRPr lang="el-GR" dirty="0"/>
          </a:p>
          <a:p>
            <a:pPr marL="0" indent="0" fontAlgn="auto">
              <a:spcAft>
                <a:spcPts val="0"/>
              </a:spcAft>
              <a:buFont typeface="Wingdings 2"/>
              <a:buNone/>
              <a:defRPr/>
            </a:pPr>
            <a:endParaRPr lang="el-GR" dirty="0"/>
          </a:p>
          <a:p>
            <a:pPr marL="0" indent="0" fontAlgn="auto">
              <a:spcAft>
                <a:spcPts val="0"/>
              </a:spcAft>
              <a:buFont typeface="Wingdings 2"/>
              <a:buNone/>
              <a:defRPr/>
            </a:pPr>
            <a:endParaRPr lang="el-GR" dirty="0"/>
          </a:p>
          <a:p>
            <a:pPr marL="0" indent="0" fontAlgn="auto">
              <a:spcAft>
                <a:spcPts val="0"/>
              </a:spcAft>
              <a:buFont typeface="Wingdings 2"/>
              <a:buNone/>
              <a:defRPr/>
            </a:pPr>
            <a:endParaRPr lang="el-GR" dirty="0"/>
          </a:p>
          <a:p>
            <a:pPr marL="0" indent="0" fontAlgn="auto">
              <a:spcAft>
                <a:spcPts val="0"/>
              </a:spcAft>
              <a:buFont typeface="Wingdings 2"/>
              <a:buNone/>
              <a:defRPr/>
            </a:pPr>
            <a:endParaRPr lang="el-GR" dirty="0"/>
          </a:p>
          <a:p>
            <a:pPr marL="0" indent="0" fontAlgn="auto">
              <a:spcAft>
                <a:spcPts val="0"/>
              </a:spcAft>
              <a:buFont typeface="Wingdings 2"/>
              <a:buNone/>
              <a:defRPr/>
            </a:pPr>
            <a:endParaRPr lang="el-GR" dirty="0"/>
          </a:p>
          <a:p>
            <a:pPr marL="0" indent="0" fontAlgn="auto">
              <a:spcAft>
                <a:spcPts val="0"/>
              </a:spcAft>
              <a:buFont typeface="Wingdings 2"/>
              <a:buNone/>
              <a:defRPr/>
            </a:pPr>
            <a:endParaRPr lang="el-GR" sz="2000" dirty="0"/>
          </a:p>
          <a:p>
            <a:pPr marL="0" indent="0" fontAlgn="auto">
              <a:spcAft>
                <a:spcPts val="0"/>
              </a:spcAft>
              <a:buFont typeface="Wingdings 2"/>
              <a:buNone/>
              <a:defRPr/>
            </a:pPr>
            <a:endParaRPr lang="el-GR" sz="2000" dirty="0"/>
          </a:p>
          <a:p>
            <a:pPr marL="0" indent="0" fontAlgn="auto">
              <a:spcAft>
                <a:spcPts val="0"/>
              </a:spcAft>
              <a:buFont typeface="Wingdings 2"/>
              <a:buNone/>
              <a:defRPr/>
            </a:pPr>
            <a:endParaRPr lang="el-GR" sz="2000" dirty="0"/>
          </a:p>
          <a:p>
            <a:pPr marL="0" indent="0" fontAlgn="auto">
              <a:spcAft>
                <a:spcPts val="0"/>
              </a:spcAft>
              <a:buFont typeface="Wingdings 2"/>
              <a:buNone/>
              <a:defRPr/>
            </a:pPr>
            <a:endParaRPr lang="el-GR" sz="2000" dirty="0"/>
          </a:p>
          <a:p>
            <a:pPr marL="0" indent="0" fontAlgn="auto">
              <a:spcAft>
                <a:spcPts val="0"/>
              </a:spcAft>
              <a:buFont typeface="Wingdings 2"/>
              <a:buNone/>
              <a:defRPr/>
            </a:pPr>
            <a:r>
              <a:rPr lang="el-GR" sz="2000" dirty="0"/>
              <a:t>Όσο στενότερος είναι ο αρμός τόσο ποιο ισχυρό το φαινόμενο.</a:t>
            </a:r>
          </a:p>
          <a:p>
            <a:pPr marL="0" indent="0" fontAlgn="auto">
              <a:spcAft>
                <a:spcPts val="0"/>
              </a:spcAft>
              <a:buFont typeface="Wingdings 2"/>
              <a:buNone/>
              <a:defRPr/>
            </a:pPr>
            <a:endParaRPr lang="el-GR" dirty="0"/>
          </a:p>
        </p:txBody>
      </p:sp>
      <p:pic>
        <p:nvPicPr>
          <p:cNvPr id="26628" name="3 - Εικόνα" descr="Τριχοειδή+φαινόμενα+του+νερού.jpg"/>
          <p:cNvPicPr>
            <a:picLocks noChangeAspect="1"/>
          </p:cNvPicPr>
          <p:nvPr/>
        </p:nvPicPr>
        <p:blipFill>
          <a:blip r:embed="rId2" cstate="print"/>
          <a:srcRect/>
          <a:stretch>
            <a:fillRect/>
          </a:stretch>
        </p:blipFill>
        <p:spPr bwMode="auto">
          <a:xfrm>
            <a:off x="179388" y="0"/>
            <a:ext cx="8785225" cy="57324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a:solidFill>
                  <a:srgbClr val="7B9899"/>
                </a:solidFill>
              </a:rPr>
              <a:t>Ένα πείραμα</a:t>
            </a:r>
          </a:p>
        </p:txBody>
      </p:sp>
      <p:pic>
        <p:nvPicPr>
          <p:cNvPr id="27652" name="Picture 2" descr="C:\Users\Agrafiotes\Desktop\download.jpg"/>
          <p:cNvPicPr>
            <a:picLocks noChangeAspect="1" noChangeArrowheads="1"/>
          </p:cNvPicPr>
          <p:nvPr/>
        </p:nvPicPr>
        <p:blipFill>
          <a:blip r:embed="rId2" cstate="print"/>
          <a:srcRect b="9988"/>
          <a:stretch>
            <a:fillRect/>
          </a:stretch>
        </p:blipFill>
        <p:spPr bwMode="auto">
          <a:xfrm>
            <a:off x="1403648" y="1484784"/>
            <a:ext cx="6302375" cy="4103688"/>
          </a:xfrm>
          <a:prstGeom prst="rect">
            <a:avLst/>
          </a:prstGeom>
          <a:noFill/>
          <a:ln w="9525">
            <a:noFill/>
            <a:miter lim="800000"/>
            <a:headEnd/>
            <a:tailEnd/>
          </a:ln>
        </p:spPr>
      </p:pic>
      <p:sp>
        <p:nvSpPr>
          <p:cNvPr id="5" name="4 - Ορθογώνιο"/>
          <p:cNvSpPr/>
          <p:nvPr/>
        </p:nvSpPr>
        <p:spPr>
          <a:xfrm>
            <a:off x="971600" y="5733256"/>
            <a:ext cx="8352928" cy="646331"/>
          </a:xfrm>
          <a:prstGeom prst="rect">
            <a:avLst/>
          </a:prstGeom>
        </p:spPr>
        <p:txBody>
          <a:bodyPr wrap="square">
            <a:spAutoFit/>
          </a:bodyPr>
          <a:lstStyle/>
          <a:p>
            <a:r>
              <a:rPr lang="en-US" dirty="0">
                <a:solidFill>
                  <a:schemeClr val="tx1">
                    <a:lumMod val="95000"/>
                    <a:lumOff val="5000"/>
                  </a:schemeClr>
                </a:solidFill>
                <a:hlinkClick r:id="rId3"/>
              </a:rPr>
              <a:t>https://sites.google.com/site/xhmeiablyk/news/diamoriakes-dynameis/epiphaneiake-tase/trichoeide-phainomena</a:t>
            </a:r>
            <a:endParaRPr lang="el-GR" dirty="0">
              <a:solidFill>
                <a:schemeClr val="tx1">
                  <a:lumMod val="95000"/>
                  <a:lumOff val="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r>
              <a:rPr lang="el-GR">
                <a:solidFill>
                  <a:srgbClr val="7B9899"/>
                </a:solidFill>
              </a:rPr>
              <a:t>Τριχοειδές φαινόμενο</a:t>
            </a:r>
          </a:p>
        </p:txBody>
      </p:sp>
      <p:pic>
        <p:nvPicPr>
          <p:cNvPr id="28675" name="4 - Εικόνα" descr="IMG_20171019_141843.jpg"/>
          <p:cNvPicPr>
            <a:picLocks noChangeAspect="1"/>
          </p:cNvPicPr>
          <p:nvPr/>
        </p:nvPicPr>
        <p:blipFill>
          <a:blip r:embed="rId2" cstate="print"/>
          <a:srcRect l="12448" t="18413" r="16498" b="14388"/>
          <a:stretch>
            <a:fillRect/>
          </a:stretch>
        </p:blipFill>
        <p:spPr bwMode="auto">
          <a:xfrm>
            <a:off x="1692275" y="1412875"/>
            <a:ext cx="5688013" cy="50942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2915816" y="274638"/>
            <a:ext cx="4089648" cy="1143000"/>
          </a:xfrm>
        </p:spPr>
        <p:txBody>
          <a:bodyPr/>
          <a:lstStyle/>
          <a:p>
            <a:r>
              <a:rPr lang="el-GR" dirty="0">
                <a:solidFill>
                  <a:srgbClr val="7B9899"/>
                </a:solidFill>
              </a:rPr>
              <a:t>Σκληρή κόλληση</a:t>
            </a:r>
          </a:p>
        </p:txBody>
      </p:sp>
      <p:sp>
        <p:nvSpPr>
          <p:cNvPr id="3" name="2 - Θέση περιεχομένου"/>
          <p:cNvSpPr>
            <a:spLocks noGrp="1"/>
          </p:cNvSpPr>
          <p:nvPr>
            <p:ph sz="quarter" idx="1"/>
          </p:nvPr>
        </p:nvSpPr>
        <p:spPr>
          <a:xfrm>
            <a:off x="301625" y="1527175"/>
            <a:ext cx="8504238" cy="4854575"/>
          </a:xfrm>
        </p:spPr>
        <p:txBody>
          <a:bodyPr>
            <a:normAutofit/>
          </a:bodyPr>
          <a:lstStyle/>
          <a:p>
            <a:pPr marL="274320" indent="-274320" fontAlgn="auto">
              <a:spcAft>
                <a:spcPts val="0"/>
              </a:spcAft>
              <a:buFont typeface="Wingdings 2"/>
              <a:buNone/>
              <a:defRPr/>
            </a:pPr>
            <a:r>
              <a:rPr lang="el-GR" dirty="0"/>
              <a:t>Στάδια:</a:t>
            </a:r>
          </a:p>
          <a:p>
            <a:pPr marL="514350" indent="-514350" fontAlgn="auto">
              <a:spcAft>
                <a:spcPts val="0"/>
              </a:spcAft>
              <a:buFont typeface="+mj-lt"/>
              <a:buAutoNum type="arabicPeriod"/>
              <a:defRPr/>
            </a:pPr>
            <a:r>
              <a:rPr lang="el-GR" dirty="0"/>
              <a:t>Κοπή</a:t>
            </a:r>
          </a:p>
          <a:p>
            <a:pPr marL="514350" indent="-514350" fontAlgn="auto">
              <a:spcAft>
                <a:spcPts val="0"/>
              </a:spcAft>
              <a:buFont typeface="+mj-lt"/>
              <a:buAutoNum type="arabicPeriod"/>
              <a:defRPr/>
            </a:pPr>
            <a:r>
              <a:rPr lang="el-GR" dirty="0"/>
              <a:t>Απομάκρυνση γρεζιών </a:t>
            </a:r>
          </a:p>
          <a:p>
            <a:pPr marL="514350" indent="-514350" fontAlgn="auto">
              <a:spcAft>
                <a:spcPts val="0"/>
              </a:spcAft>
              <a:buFont typeface="+mj-lt"/>
              <a:buAutoNum type="arabicPeriod"/>
              <a:defRPr/>
            </a:pPr>
            <a:r>
              <a:rPr lang="el-GR" dirty="0"/>
              <a:t>Καθαρισμός</a:t>
            </a:r>
          </a:p>
          <a:p>
            <a:pPr marL="514350" indent="-514350" fontAlgn="auto">
              <a:spcAft>
                <a:spcPts val="0"/>
              </a:spcAft>
              <a:buFont typeface="+mj-lt"/>
              <a:buAutoNum type="arabicPeriod"/>
              <a:defRPr/>
            </a:pPr>
            <a:r>
              <a:rPr lang="el-GR" dirty="0" err="1"/>
              <a:t>Αποξειδωτικό</a:t>
            </a:r>
            <a:r>
              <a:rPr lang="el-GR" dirty="0"/>
              <a:t> (</a:t>
            </a:r>
            <a:r>
              <a:rPr lang="el-GR" dirty="0" err="1"/>
              <a:t>βόρακας</a:t>
            </a:r>
            <a:r>
              <a:rPr lang="el-GR" dirty="0"/>
              <a:t>) </a:t>
            </a:r>
            <a:br>
              <a:rPr lang="el-GR" dirty="0"/>
            </a:br>
            <a:r>
              <a:rPr lang="el-GR" dirty="0"/>
              <a:t>Δεν χρειάζεται </a:t>
            </a:r>
            <a:r>
              <a:rPr lang="el-GR" dirty="0" err="1"/>
              <a:t>εποξειδωτικό</a:t>
            </a:r>
            <a:r>
              <a:rPr lang="el-GR" dirty="0"/>
              <a:t> όταν κολλάμε </a:t>
            </a:r>
            <a:r>
              <a:rPr lang="el-GR" dirty="0" err="1"/>
              <a:t>χαλκοσωλήνα</a:t>
            </a:r>
            <a:r>
              <a:rPr lang="el-GR" dirty="0"/>
              <a:t> και χρησιμοποιούμε </a:t>
            </a:r>
            <a:r>
              <a:rPr lang="el-GR" dirty="0" err="1"/>
              <a:t>χαλκοκολλήσεις</a:t>
            </a:r>
            <a:endParaRPr lang="el-GR" dirty="0"/>
          </a:p>
          <a:p>
            <a:pPr marL="514350" indent="-514350" fontAlgn="auto">
              <a:spcAft>
                <a:spcPts val="0"/>
              </a:spcAft>
              <a:buFont typeface="+mj-lt"/>
              <a:buAutoNum type="arabicPeriod"/>
              <a:defRPr/>
            </a:pPr>
            <a:r>
              <a:rPr lang="el-GR" dirty="0"/>
              <a:t>Θέρμανση </a:t>
            </a:r>
          </a:p>
          <a:p>
            <a:pPr marL="514350" indent="-514350" fontAlgn="auto">
              <a:spcAft>
                <a:spcPts val="0"/>
              </a:spcAft>
              <a:buFont typeface="+mj-lt"/>
              <a:buAutoNum type="arabicPeriod"/>
              <a:defRPr/>
            </a:pPr>
            <a:r>
              <a:rPr lang="el-GR" dirty="0"/>
              <a:t>Κόλληση </a:t>
            </a:r>
          </a:p>
          <a:p>
            <a:pPr marL="514350" indent="-514350" fontAlgn="auto">
              <a:spcAft>
                <a:spcPts val="0"/>
              </a:spcAft>
              <a:buFont typeface="+mj-lt"/>
              <a:buAutoNum type="arabicPeriod"/>
              <a:defRPr/>
            </a:pPr>
            <a:r>
              <a:rPr lang="el-GR" dirty="0"/>
              <a:t>Καθαρισμός</a:t>
            </a:r>
          </a:p>
          <a:p>
            <a:pPr marL="514350" indent="-514350" fontAlgn="auto">
              <a:spcAft>
                <a:spcPts val="0"/>
              </a:spcAft>
              <a:buFont typeface="Wingdings 2"/>
              <a:buNone/>
              <a:defRPr/>
            </a:pP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9776"/>
            <a:ext cx="7772400" cy="1143000"/>
          </a:xfrm>
        </p:spPr>
        <p:txBody>
          <a:bodyPr>
            <a:normAutofit/>
          </a:bodyPr>
          <a:lstStyle/>
          <a:p>
            <a:r>
              <a:rPr lang="el-GR" b="1" i="1" dirty="0"/>
              <a:t>Συγκόλληση </a:t>
            </a:r>
          </a:p>
        </p:txBody>
      </p:sp>
      <p:pic>
        <p:nvPicPr>
          <p:cNvPr id="1026" name="Picture 2" descr="C:\Users\Agrafiotes\Desktop\images.jpg"/>
          <p:cNvPicPr>
            <a:picLocks noChangeAspect="1" noChangeArrowheads="1"/>
          </p:cNvPicPr>
          <p:nvPr/>
        </p:nvPicPr>
        <p:blipFill>
          <a:blip r:embed="rId2" cstate="print"/>
          <a:srcRect/>
          <a:stretch>
            <a:fillRect/>
          </a:stretch>
        </p:blipFill>
        <p:spPr bwMode="auto">
          <a:xfrm>
            <a:off x="2792374" y="4221088"/>
            <a:ext cx="4371914" cy="2448272"/>
          </a:xfrm>
          <a:prstGeom prst="rect">
            <a:avLst/>
          </a:prstGeom>
          <a:noFill/>
        </p:spPr>
      </p:pic>
      <p:sp>
        <p:nvSpPr>
          <p:cNvPr id="6" name="5 - Θέση περιεχομένου"/>
          <p:cNvSpPr>
            <a:spLocks noGrp="1"/>
          </p:cNvSpPr>
          <p:nvPr>
            <p:ph sz="quarter" idx="1"/>
          </p:nvPr>
        </p:nvSpPr>
        <p:spPr/>
        <p:txBody>
          <a:bodyPr>
            <a:normAutofit/>
          </a:bodyPr>
          <a:lstStyle/>
          <a:p>
            <a:pPr marL="0" indent="0" algn="just">
              <a:buNone/>
            </a:pPr>
            <a:r>
              <a:rPr lang="el-GR" sz="2800" dirty="0"/>
              <a:t>Είναι η μόνιμη σύνδεση δύο ή περισσότερων μεταλλικών αντικειμένων με την επίδραση θερμότητας ή πίεσης ή και των δύο μαζί, με ή χωρίς την προσθήκη υλικού όμοιας ή μη χημικής σύνθεσης και του ίδιου ή διαφορετικού σημείου τήξεως με τα προς συγκόλληση μέταλλα.</a:t>
            </a:r>
          </a:p>
        </p:txBody>
      </p: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r>
              <a:rPr lang="el-GR">
                <a:solidFill>
                  <a:srgbClr val="7B9899"/>
                </a:solidFill>
              </a:rPr>
              <a:t>Σκληρή κόλληση</a:t>
            </a:r>
          </a:p>
        </p:txBody>
      </p:sp>
      <p:sp>
        <p:nvSpPr>
          <p:cNvPr id="30723" name="2 - Θέση περιεχομένου"/>
          <p:cNvSpPr>
            <a:spLocks noGrp="1"/>
          </p:cNvSpPr>
          <p:nvPr>
            <p:ph sz="quarter" idx="1"/>
          </p:nvPr>
        </p:nvSpPr>
        <p:spPr>
          <a:xfrm>
            <a:off x="301625" y="1527175"/>
            <a:ext cx="8504238" cy="4572000"/>
          </a:xfrm>
        </p:spPr>
        <p:txBody>
          <a:bodyPr/>
          <a:lstStyle/>
          <a:p>
            <a:pPr>
              <a:buFont typeface="Wingdings 2" pitchFamily="18" charset="2"/>
              <a:buNone/>
            </a:pPr>
            <a:r>
              <a:rPr lang="en-US"/>
              <a:t>https://www.youtube.com/watch?v=Ef0f4z81ctw</a:t>
            </a: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3491880" y="274638"/>
            <a:ext cx="3513584" cy="1143000"/>
          </a:xfrm>
        </p:spPr>
        <p:txBody>
          <a:bodyPr>
            <a:normAutofit/>
          </a:bodyPr>
          <a:lstStyle/>
          <a:p>
            <a:r>
              <a:rPr lang="el-GR" dirty="0">
                <a:solidFill>
                  <a:srgbClr val="7B9899"/>
                </a:solidFill>
              </a:rPr>
              <a:t>Εκτόνωση</a:t>
            </a:r>
          </a:p>
        </p:txBody>
      </p:sp>
      <p:sp>
        <p:nvSpPr>
          <p:cNvPr id="3" name="2 - Θέση περιεχομένου"/>
          <p:cNvSpPr>
            <a:spLocks noGrp="1"/>
          </p:cNvSpPr>
          <p:nvPr>
            <p:ph sz="quarter" idx="1"/>
          </p:nvPr>
        </p:nvSpPr>
        <p:spPr>
          <a:xfrm>
            <a:off x="301625" y="1527175"/>
            <a:ext cx="8504238" cy="4572000"/>
          </a:xfrm>
        </p:spPr>
        <p:txBody>
          <a:bodyPr>
            <a:normAutofit/>
          </a:bodyPr>
          <a:lstStyle/>
          <a:p>
            <a:pPr marL="0" indent="0" fontAlgn="auto">
              <a:spcAft>
                <a:spcPts val="0"/>
              </a:spcAft>
              <a:buFont typeface="Wingdings 2"/>
              <a:buNone/>
              <a:defRPr/>
            </a:pPr>
            <a:r>
              <a:rPr lang="el-GR" dirty="0"/>
              <a:t>Εκτόνωση ( το χρησιμοποιούμε για την δημιουργία </a:t>
            </a:r>
            <a:r>
              <a:rPr lang="el-GR" dirty="0" err="1"/>
              <a:t>μούφας</a:t>
            </a:r>
            <a:r>
              <a:rPr lang="el-GR" dirty="0"/>
              <a:t> στον ίδιο σωλήνα. Τα στάδια είναι:</a:t>
            </a:r>
          </a:p>
          <a:p>
            <a:pPr marL="514350" indent="-514350" fontAlgn="auto">
              <a:spcAft>
                <a:spcPts val="0"/>
              </a:spcAft>
              <a:buFont typeface="+mj-lt"/>
              <a:buAutoNum type="arabicPeriod"/>
              <a:defRPr/>
            </a:pPr>
            <a:r>
              <a:rPr lang="el-GR" dirty="0"/>
              <a:t>Θέρμανση του άκρου του σωλήνα</a:t>
            </a:r>
          </a:p>
          <a:p>
            <a:pPr marL="514350" indent="-514350" fontAlgn="auto">
              <a:spcAft>
                <a:spcPts val="0"/>
              </a:spcAft>
              <a:buFont typeface="+mj-lt"/>
              <a:buAutoNum type="arabicPeriod"/>
              <a:defRPr/>
            </a:pPr>
            <a:r>
              <a:rPr lang="el-GR" dirty="0"/>
              <a:t>Εκτόνωση με εργαλείο</a:t>
            </a:r>
          </a:p>
          <a:p>
            <a:pPr marL="514350" indent="-514350" fontAlgn="auto">
              <a:spcAft>
                <a:spcPts val="0"/>
              </a:spcAft>
              <a:buFont typeface="+mj-lt"/>
              <a:buAutoNum type="arabicPeriod"/>
              <a:defRPr/>
            </a:pPr>
            <a:r>
              <a:rPr lang="el-GR" dirty="0"/>
              <a:t>Καθάρισμα εσωτερικά </a:t>
            </a:r>
          </a:p>
          <a:p>
            <a:pPr marL="514350" indent="-514350" fontAlgn="auto">
              <a:spcAft>
                <a:spcPts val="0"/>
              </a:spcAft>
              <a:buFont typeface="+mj-lt"/>
              <a:buAutoNum type="arabicPeriod"/>
              <a:defRPr/>
            </a:pPr>
            <a:r>
              <a:rPr lang="el-GR" dirty="0"/>
              <a:t>Καθάρισμα εξωτερικά </a:t>
            </a:r>
          </a:p>
          <a:p>
            <a:pPr marL="514350" indent="-514350" fontAlgn="auto">
              <a:spcAft>
                <a:spcPts val="0"/>
              </a:spcAft>
              <a:buFont typeface="+mj-lt"/>
              <a:buAutoNum type="arabicPeriod"/>
              <a:defRPr/>
            </a:pPr>
            <a:r>
              <a:rPr lang="el-GR" dirty="0"/>
              <a:t>Κόλληση με άλλον σωλήνα</a:t>
            </a:r>
          </a:p>
          <a:p>
            <a:pPr marL="514350" indent="-514350" fontAlgn="auto">
              <a:spcAft>
                <a:spcPts val="0"/>
              </a:spcAft>
              <a:buFont typeface="Wingdings 2"/>
              <a:buNone/>
              <a:defRPr/>
            </a:pPr>
            <a:endParaRPr lang="el-GR" dirty="0"/>
          </a:p>
          <a:p>
            <a:pPr marL="514350" indent="-514350" fontAlgn="auto">
              <a:spcAft>
                <a:spcPts val="0"/>
              </a:spcAft>
              <a:buFont typeface="Wingdings 2"/>
              <a:buNone/>
              <a:defRPr/>
            </a:pPr>
            <a:r>
              <a:rPr lang="en-US" dirty="0">
                <a:hlinkClick r:id="rId2"/>
              </a:rPr>
              <a:t>https://www.youtube.com/watch?v=Y_ptB6hbHyk</a:t>
            </a:r>
            <a:r>
              <a:rPr lang="el-GR"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3650704" y="274638"/>
            <a:ext cx="2865512" cy="1143000"/>
          </a:xfrm>
        </p:spPr>
        <p:txBody>
          <a:bodyPr/>
          <a:lstStyle/>
          <a:p>
            <a:r>
              <a:rPr lang="el-GR" dirty="0" err="1">
                <a:solidFill>
                  <a:srgbClr val="7B9899"/>
                </a:solidFill>
              </a:rPr>
              <a:t>Εκχείλωση</a:t>
            </a:r>
            <a:r>
              <a:rPr lang="el-GR" dirty="0">
                <a:solidFill>
                  <a:srgbClr val="7B9899"/>
                </a:solidFill>
              </a:rPr>
              <a:t> </a:t>
            </a:r>
          </a:p>
        </p:txBody>
      </p:sp>
      <p:sp>
        <p:nvSpPr>
          <p:cNvPr id="3" name="2 - Θέση περιεχομένου"/>
          <p:cNvSpPr>
            <a:spLocks noGrp="1"/>
          </p:cNvSpPr>
          <p:nvPr>
            <p:ph sz="quarter" idx="1"/>
          </p:nvPr>
        </p:nvSpPr>
        <p:spPr>
          <a:xfrm>
            <a:off x="301625" y="1484313"/>
            <a:ext cx="8504238" cy="5113337"/>
          </a:xfrm>
        </p:spPr>
        <p:txBody>
          <a:bodyPr>
            <a:normAutofit/>
          </a:bodyPr>
          <a:lstStyle/>
          <a:p>
            <a:pPr marL="0" indent="0" fontAlgn="auto">
              <a:spcAft>
                <a:spcPts val="0"/>
              </a:spcAft>
              <a:buFont typeface="Wingdings 2"/>
              <a:buNone/>
              <a:defRPr/>
            </a:pPr>
            <a:r>
              <a:rPr lang="el-GR" dirty="0" err="1"/>
              <a:t>Εκχείλωση</a:t>
            </a:r>
            <a:r>
              <a:rPr lang="el-GR" dirty="0"/>
              <a:t> (το χρησιμοποιούμε για την δημιουργία </a:t>
            </a:r>
            <a:r>
              <a:rPr lang="el-GR" dirty="0" err="1"/>
              <a:t>ταφ</a:t>
            </a:r>
            <a:r>
              <a:rPr lang="el-GR" dirty="0"/>
              <a:t>. Τα στάδια είναι:</a:t>
            </a:r>
          </a:p>
          <a:p>
            <a:pPr marL="514350" indent="-514350" fontAlgn="auto">
              <a:spcAft>
                <a:spcPts val="0"/>
              </a:spcAft>
              <a:buFont typeface="+mj-lt"/>
              <a:buAutoNum type="arabicPeriod"/>
              <a:defRPr/>
            </a:pPr>
            <a:r>
              <a:rPr lang="el-GR" dirty="0"/>
              <a:t>Ανοίγουμε μια τρύπα μικρότερη από την </a:t>
            </a:r>
            <a:r>
              <a:rPr lang="el-GR" dirty="0" err="1"/>
              <a:t>διαμετρο</a:t>
            </a:r>
            <a:r>
              <a:rPr lang="el-GR" dirty="0"/>
              <a:t> που θέλουμε να κολλήσουμε</a:t>
            </a:r>
          </a:p>
          <a:p>
            <a:pPr marL="514350" indent="-514350" fontAlgn="auto">
              <a:spcAft>
                <a:spcPts val="0"/>
              </a:spcAft>
              <a:buFont typeface="+mj-lt"/>
              <a:buAutoNum type="arabicPeriod"/>
              <a:defRPr/>
            </a:pPr>
            <a:r>
              <a:rPr lang="el-GR" dirty="0"/>
              <a:t>Δημιουργία λαιμού με τη χρήση του ειδικού εκτονωτικού</a:t>
            </a:r>
          </a:p>
          <a:p>
            <a:pPr marL="514350" indent="-514350" fontAlgn="auto">
              <a:spcAft>
                <a:spcPts val="0"/>
              </a:spcAft>
              <a:buFont typeface="+mj-lt"/>
              <a:buAutoNum type="arabicPeriod"/>
              <a:defRPr/>
            </a:pPr>
            <a:r>
              <a:rPr lang="el-GR" dirty="0"/>
              <a:t>Ποντάρισμα </a:t>
            </a:r>
            <a:r>
              <a:rPr lang="el-GR" dirty="0" err="1"/>
              <a:t>χαλκοσωλήνα</a:t>
            </a:r>
            <a:r>
              <a:rPr lang="el-GR" dirty="0"/>
              <a:t> </a:t>
            </a:r>
          </a:p>
          <a:p>
            <a:pPr marL="514350" indent="-514350" fontAlgn="auto">
              <a:spcAft>
                <a:spcPts val="0"/>
              </a:spcAft>
              <a:buFont typeface="+mj-lt"/>
              <a:buAutoNum type="arabicPeriod"/>
              <a:defRPr/>
            </a:pPr>
            <a:r>
              <a:rPr lang="el-GR" dirty="0"/>
              <a:t>Καθαρισμός και κόλληση</a:t>
            </a:r>
          </a:p>
          <a:p>
            <a:pPr marL="514350" indent="-514350" fontAlgn="auto">
              <a:spcAft>
                <a:spcPts val="0"/>
              </a:spcAft>
              <a:buFont typeface="+mj-lt"/>
              <a:buAutoNum type="arabicPeriod"/>
              <a:defRPr/>
            </a:pPr>
            <a:endParaRPr lang="el-GR" dirty="0"/>
          </a:p>
          <a:p>
            <a:pPr marL="514350" indent="-514350" fontAlgn="auto">
              <a:spcAft>
                <a:spcPts val="0"/>
              </a:spcAft>
              <a:buFont typeface="Wingdings 2"/>
              <a:buNone/>
              <a:defRPr/>
            </a:pPr>
            <a:r>
              <a:rPr lang="en-US" dirty="0">
                <a:hlinkClick r:id="rId2"/>
              </a:rPr>
              <a:t>https://www.youtube.com/watch?v=U50LhHtvKSw</a:t>
            </a:r>
            <a:endParaRPr lang="el-GR" dirty="0"/>
          </a:p>
          <a:p>
            <a:pPr marL="514350" indent="-514350" fontAlgn="auto">
              <a:spcAft>
                <a:spcPts val="0"/>
              </a:spcAft>
              <a:buFont typeface="Wingdings 2"/>
              <a:buNone/>
              <a:defRPr/>
            </a:pPr>
            <a:r>
              <a:rPr lang="en-US" dirty="0"/>
              <a:t>https://www.youtube.com/watch?v=WXOo8MtDv7A</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Υλικά καθαρισμού</a:t>
            </a:r>
          </a:p>
        </p:txBody>
      </p:sp>
      <p:sp>
        <p:nvSpPr>
          <p:cNvPr id="3" name="2 - Θέση περιεχομένου"/>
          <p:cNvSpPr>
            <a:spLocks noGrp="1"/>
          </p:cNvSpPr>
          <p:nvPr>
            <p:ph sz="quarter" idx="1"/>
          </p:nvPr>
        </p:nvSpPr>
        <p:spPr/>
        <p:txBody>
          <a:bodyPr/>
          <a:lstStyle/>
          <a:p>
            <a:pPr marL="0" indent="0" algn="just">
              <a:buNone/>
            </a:pPr>
            <a:r>
              <a:rPr lang="el-GR" dirty="0"/>
              <a:t>Οι μεταλλικές επιφάνειες που θα συγκολληθούν πρέπει να είναι απαλλαγμένες από οξείδια, τα οποία εμποδίζουν τη συγκόλληση. </a:t>
            </a:r>
          </a:p>
          <a:p>
            <a:pPr marL="0" indent="0" algn="just">
              <a:buNone/>
            </a:pPr>
            <a:r>
              <a:rPr lang="el-GR" dirty="0"/>
              <a:t>Για το λόγο αυτό καθαρίζουμε τις μεταλλικές επιφάνειες στα σημεία που θα συγκολληθούν με χημικά υλικά καθαρισμού (αντιοξειδωτικά).  </a:t>
            </a:r>
          </a:p>
          <a:p>
            <a:pPr marL="0" indent="0" algn="just">
              <a:buNone/>
            </a:pPr>
            <a:r>
              <a:rPr lang="el-GR" dirty="0"/>
              <a:t>Τα υλικά καθαρισμού χωρίζονται σε :</a:t>
            </a:r>
          </a:p>
          <a:p>
            <a:pPr marL="0" indent="0" algn="just"/>
            <a:r>
              <a:rPr lang="el-GR" dirty="0"/>
              <a:t>Όξινα </a:t>
            </a:r>
          </a:p>
          <a:p>
            <a:pPr marL="0" indent="0" algn="just"/>
            <a:r>
              <a:rPr lang="el-GR" dirty="0"/>
              <a:t>Ουδέτερα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Όξινα</a:t>
            </a:r>
          </a:p>
        </p:txBody>
      </p:sp>
      <p:sp>
        <p:nvSpPr>
          <p:cNvPr id="3" name="2 - Θέση περιεχομένου"/>
          <p:cNvSpPr>
            <a:spLocks noGrp="1"/>
          </p:cNvSpPr>
          <p:nvPr>
            <p:ph sz="quarter" idx="1"/>
          </p:nvPr>
        </p:nvSpPr>
        <p:spPr/>
        <p:txBody>
          <a:bodyPr/>
          <a:lstStyle/>
          <a:p>
            <a:pPr algn="just"/>
            <a:r>
              <a:rPr lang="el-GR" dirty="0"/>
              <a:t>Ο χλωριούχος ψευδάργυρος (</a:t>
            </a:r>
            <a:r>
              <a:rPr lang="en-US" dirty="0"/>
              <a:t>ZnCl</a:t>
            </a:r>
            <a:r>
              <a:rPr lang="en-US" baseline="-25000" dirty="0"/>
              <a:t>2</a:t>
            </a:r>
            <a:r>
              <a:rPr lang="en-US" dirty="0"/>
              <a:t>) </a:t>
            </a:r>
            <a:r>
              <a:rPr lang="el-GR" dirty="0"/>
              <a:t>διαλυμένος σε νερό και το βρίσκουμε στο εμπόριο σε μορφή πάστας ή λίπους και σε διάλυμα (υγρή μορφή).</a:t>
            </a:r>
            <a:endParaRPr lang="el-GR" baseline="-25000" dirty="0"/>
          </a:p>
        </p:txBody>
      </p:sp>
      <p:pic>
        <p:nvPicPr>
          <p:cNvPr id="5122" name="Picture 2" descr="C:\Users\Agrafiotes\Desktop\download.jpg"/>
          <p:cNvPicPr>
            <a:picLocks noChangeAspect="1" noChangeArrowheads="1"/>
          </p:cNvPicPr>
          <p:nvPr/>
        </p:nvPicPr>
        <p:blipFill>
          <a:blip r:embed="rId2" cstate="print"/>
          <a:srcRect/>
          <a:stretch>
            <a:fillRect/>
          </a:stretch>
        </p:blipFill>
        <p:spPr bwMode="auto">
          <a:xfrm>
            <a:off x="2699792" y="2852936"/>
            <a:ext cx="3672408" cy="367240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Ουδέτερα </a:t>
            </a:r>
          </a:p>
        </p:txBody>
      </p:sp>
      <p:sp>
        <p:nvSpPr>
          <p:cNvPr id="3" name="2 - Θέση περιεχομένου"/>
          <p:cNvSpPr>
            <a:spLocks noGrp="1"/>
          </p:cNvSpPr>
          <p:nvPr>
            <p:ph sz="quarter" idx="1"/>
          </p:nvPr>
        </p:nvSpPr>
        <p:spPr/>
        <p:txBody>
          <a:bodyPr/>
          <a:lstStyle/>
          <a:p>
            <a:pPr algn="just"/>
            <a:r>
              <a:rPr lang="el-GR" dirty="0"/>
              <a:t>Έχουν ως κύριο συστατικό το </a:t>
            </a:r>
            <a:r>
              <a:rPr lang="el-GR" b="1" dirty="0"/>
              <a:t>κολοφώνιο </a:t>
            </a:r>
            <a:r>
              <a:rPr lang="el-GR" dirty="0"/>
              <a:t>το οποίο χρησιμοποιείται για μαλακές κολλήσεις σε ηλεκτρολογικές κατασκευές </a:t>
            </a:r>
            <a:endParaRPr lang="el-GR"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Μέτρα ασφαλείας </a:t>
            </a:r>
          </a:p>
        </p:txBody>
      </p:sp>
      <p:sp>
        <p:nvSpPr>
          <p:cNvPr id="3" name="2 - Θέση περιεχομένου"/>
          <p:cNvSpPr>
            <a:spLocks noGrp="1"/>
          </p:cNvSpPr>
          <p:nvPr>
            <p:ph sz="quarter" idx="1"/>
          </p:nvPr>
        </p:nvSpPr>
        <p:spPr/>
        <p:txBody>
          <a:bodyPr/>
          <a:lstStyle/>
          <a:p>
            <a:pPr algn="just"/>
            <a:r>
              <a:rPr lang="el-GR" dirty="0"/>
              <a:t>Τοποθετούμε προσεκτικά το υλικό καθαρισμού στις προς συγκόλληση επιφάνειες, γιατί περιέχει οξύ και αν πέσει στα χέρια μας μπορεί να υποστούμε εγκαύματα ή αν πέσει στα ρούχα μας, να τα καταστρέψει.</a:t>
            </a:r>
          </a:p>
          <a:p>
            <a:pPr algn="just"/>
            <a:r>
              <a:rPr lang="el-GR" dirty="0"/>
              <a:t>Απομακρύνουμε τα εύφλεκτα υλικά </a:t>
            </a:r>
          </a:p>
          <a:p>
            <a:pPr algn="just"/>
            <a:r>
              <a:rPr lang="el-GR" dirty="0"/>
              <a:t>Όταν πραγματοποιούμε συνεχείς συγκολλήσεις σε κλειστούς χώρους φροντίζουμε ώστε ο χώρος να αερίζεται επαρκώς.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Μέσα ατομικής προστασίας</a:t>
            </a:r>
          </a:p>
        </p:txBody>
      </p:sp>
      <p:sp>
        <p:nvSpPr>
          <p:cNvPr id="3" name="2 - Θέση περιεχομένου"/>
          <p:cNvSpPr>
            <a:spLocks noGrp="1"/>
          </p:cNvSpPr>
          <p:nvPr>
            <p:ph sz="quarter" idx="1"/>
          </p:nvPr>
        </p:nvSpPr>
        <p:spPr/>
        <p:txBody>
          <a:bodyPr/>
          <a:lstStyle/>
          <a:p>
            <a:pPr algn="just"/>
            <a:r>
              <a:rPr lang="el-GR" dirty="0"/>
              <a:t>Φοράμε φόρμα εργασίας για την προστασία των ρούχων μας από τα χημικά υλικά καθαρισμού.</a:t>
            </a:r>
          </a:p>
          <a:p>
            <a:pPr algn="just"/>
            <a:r>
              <a:rPr lang="el-GR" dirty="0"/>
              <a:t>Χρησιμοποιούμε δερμάτινα γάντια, όταν πιάνουμε ελάσματα που μόλις έχουν συγκολληθεί</a:t>
            </a:r>
          </a:p>
        </p:txBody>
      </p:sp>
      <p:pic>
        <p:nvPicPr>
          <p:cNvPr id="6146" name="Picture 2" descr="C:\Users\Agrafiotes\Desktop\dsc_0110_done-min.jpg"/>
          <p:cNvPicPr>
            <a:picLocks noChangeAspect="1" noChangeArrowheads="1"/>
          </p:cNvPicPr>
          <p:nvPr/>
        </p:nvPicPr>
        <p:blipFill>
          <a:blip r:embed="rId2" cstate="print"/>
          <a:srcRect/>
          <a:stretch>
            <a:fillRect/>
          </a:stretch>
        </p:blipFill>
        <p:spPr bwMode="auto">
          <a:xfrm>
            <a:off x="2989660" y="3502844"/>
            <a:ext cx="2878484" cy="28784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9776"/>
            <a:ext cx="7772400" cy="1143000"/>
          </a:xfrm>
        </p:spPr>
        <p:txBody>
          <a:bodyPr>
            <a:normAutofit/>
          </a:bodyPr>
          <a:lstStyle/>
          <a:p>
            <a:r>
              <a:rPr lang="el-GR" b="1" i="1" dirty="0"/>
              <a:t>Πλεονεκτήματα Συγκόλλησης </a:t>
            </a:r>
          </a:p>
        </p:txBody>
      </p:sp>
      <p:sp>
        <p:nvSpPr>
          <p:cNvPr id="6" name="5 - Θέση περιεχομένου"/>
          <p:cNvSpPr>
            <a:spLocks noGrp="1"/>
          </p:cNvSpPr>
          <p:nvPr>
            <p:ph sz="quarter" idx="1"/>
          </p:nvPr>
        </p:nvSpPr>
        <p:spPr/>
        <p:txBody>
          <a:bodyPr>
            <a:noAutofit/>
          </a:bodyPr>
          <a:lstStyle/>
          <a:p>
            <a:pPr marL="0" indent="0" algn="just"/>
            <a:r>
              <a:rPr lang="el-GR" sz="3200" dirty="0"/>
              <a:t>Ελαφρότερες Κατασκευές.</a:t>
            </a:r>
          </a:p>
          <a:p>
            <a:pPr marL="0" indent="0" algn="just"/>
            <a:r>
              <a:rPr lang="el-GR" sz="3200" dirty="0"/>
              <a:t>Εφαρμόζονται ικανοποιητικά σε κατασκευές που δέχονται μεγάλες καταπονήσεις σε εφελκυσμό, θλίψη, κρούση.</a:t>
            </a:r>
          </a:p>
          <a:p>
            <a:pPr marL="0" indent="0" algn="just"/>
            <a:r>
              <a:rPr lang="el-GR" sz="3200" dirty="0"/>
              <a:t>Πολύ καλή στεγανότητα συνδέσεων.</a:t>
            </a:r>
          </a:p>
          <a:p>
            <a:pPr marL="0" indent="0" algn="just"/>
            <a:r>
              <a:rPr lang="el-GR" sz="3200" dirty="0"/>
              <a:t>Εξοικονόμηση μεταλλικού υλικού.</a:t>
            </a:r>
          </a:p>
          <a:p>
            <a:pPr marL="0" indent="0" algn="just"/>
            <a:r>
              <a:rPr lang="el-GR" sz="3200" dirty="0"/>
              <a:t>Εκτελούνται γρήγορα και το κόστος τους είναι σχετικά χαμηλό.</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fontScale="92500"/>
          </a:bodyPr>
          <a:lstStyle/>
          <a:p>
            <a:r>
              <a:rPr lang="el-GR" sz="3200" dirty="0"/>
              <a:t>Είναι μόνιμες συνδέσεις.</a:t>
            </a:r>
          </a:p>
          <a:p>
            <a:r>
              <a:rPr lang="el-GR" sz="3200" dirty="0"/>
              <a:t>Τα προς συγκόλληση κομμάτια πρέπει να είναι από το ίδιο ή παρόμοιο υλικό και το υλικό αυτό να δέχεται συγκόλληση.</a:t>
            </a:r>
          </a:p>
          <a:p>
            <a:r>
              <a:rPr lang="el-GR" sz="3200" dirty="0"/>
              <a:t>Για να ελέγξουμε για τυχόν ελαττώματα στο εσωτερικό τους, απαιτεί ακριβό εξοπλισμό και χρειάζεται εξειδικευμένο προσωπικό.</a:t>
            </a:r>
          </a:p>
          <a:p>
            <a:r>
              <a:rPr lang="el-GR" sz="3200" dirty="0"/>
              <a:t>Η καλή συγκολλητική ραφή εξαρτάται από την δεξιότητα του τεχνίτη.</a:t>
            </a:r>
          </a:p>
        </p:txBody>
      </p:sp>
      <p:sp>
        <p:nvSpPr>
          <p:cNvPr id="4" name="1 - Τίτλος"/>
          <p:cNvSpPr>
            <a:spLocks noGrp="1"/>
          </p:cNvSpPr>
          <p:nvPr>
            <p:ph type="title"/>
          </p:nvPr>
        </p:nvSpPr>
        <p:spPr>
          <a:xfrm>
            <a:off x="914400" y="269776"/>
            <a:ext cx="7772400" cy="1143000"/>
          </a:xfrm>
        </p:spPr>
        <p:txBody>
          <a:bodyPr>
            <a:normAutofit/>
          </a:bodyPr>
          <a:lstStyle/>
          <a:p>
            <a:r>
              <a:rPr lang="el-GR" b="1" i="1" dirty="0"/>
              <a:t>Μειονεκτήματα Συγκόλλησης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Οι συγκολλήσεις διακρίνονται:</a:t>
            </a:r>
          </a:p>
        </p:txBody>
      </p:sp>
      <p:graphicFrame>
        <p:nvGraphicFramePr>
          <p:cNvPr id="4" name="Content Placeholder 4"/>
          <p:cNvGraphicFramePr>
            <a:graphicFrameLocks/>
          </p:cNvGraphicFramePr>
          <p:nvPr/>
        </p:nvGraphicFramePr>
        <p:xfrm>
          <a:off x="1547664" y="908720"/>
          <a:ext cx="698477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Συγκολλήσεις πιέσεως</a:t>
            </a:r>
          </a:p>
        </p:txBody>
      </p:sp>
      <p:sp>
        <p:nvSpPr>
          <p:cNvPr id="3" name="2 - Θέση περιεχομένου"/>
          <p:cNvSpPr>
            <a:spLocks noGrp="1"/>
          </p:cNvSpPr>
          <p:nvPr>
            <p:ph sz="quarter" idx="1"/>
          </p:nvPr>
        </p:nvSpPr>
        <p:spPr/>
        <p:txBody>
          <a:bodyPr>
            <a:normAutofit/>
          </a:bodyPr>
          <a:lstStyle/>
          <a:p>
            <a:pPr marL="0" indent="0" algn="just">
              <a:buNone/>
            </a:pPr>
            <a:r>
              <a:rPr lang="el-GR" sz="2800" dirty="0"/>
              <a:t>Τα μεταλλικά κομμάτια που θα συγκολληθούν, </a:t>
            </a:r>
            <a:r>
              <a:rPr lang="el-GR" sz="2800" b="1" dirty="0"/>
              <a:t>θερμαίνονται</a:t>
            </a:r>
            <a:r>
              <a:rPr lang="el-GR" sz="2800" dirty="0"/>
              <a:t> στο σημείο συγκόλλησης τους σε θερμοκρασία </a:t>
            </a:r>
            <a:r>
              <a:rPr lang="el-GR" sz="2800" b="1" dirty="0"/>
              <a:t>κατώτερη</a:t>
            </a:r>
            <a:r>
              <a:rPr lang="el-GR" sz="2800" dirty="0"/>
              <a:t> από αυτή του σημείου τήξεως τους, για να γίνουν εύπλαστα, ενώ ακολούθως πιέζονται δυνατά το ένα πάνω στο άλλο. Με τον τρόπο αυτό διεισδύουν τα μόρια του ενός μεταλλικού κομματιού στα μόρια του άλλου και επιτυγχάνεται η συγκόλληση τους. </a:t>
            </a:r>
          </a:p>
          <a:p>
            <a:pPr marL="0" indent="0" algn="just">
              <a:buNone/>
            </a:pPr>
            <a:r>
              <a:rPr lang="el-GR" sz="2800" b="1" dirty="0"/>
              <a:t>Στην περίπτωση αυτή δεν προστίθεται συγκολλητικό υλικό.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Μέθοδοι Συγκολλήσεων με πίεση:</a:t>
            </a:r>
          </a:p>
        </p:txBody>
      </p:sp>
      <p:sp>
        <p:nvSpPr>
          <p:cNvPr id="3" name="2 - Θέση περιεχομένου"/>
          <p:cNvSpPr>
            <a:spLocks noGrp="1"/>
          </p:cNvSpPr>
          <p:nvPr>
            <p:ph sz="quarter" idx="1"/>
          </p:nvPr>
        </p:nvSpPr>
        <p:spPr/>
        <p:txBody>
          <a:bodyPr>
            <a:normAutofit/>
          </a:bodyPr>
          <a:lstStyle/>
          <a:p>
            <a:pPr marL="514350" indent="-514350" algn="just">
              <a:buFont typeface="+mj-lt"/>
              <a:buAutoNum type="arabicPeriod"/>
            </a:pPr>
            <a:r>
              <a:rPr lang="el-GR" sz="2800" dirty="0"/>
              <a:t>Ηλεκτροσυγκολλήσεις αντιστάσεως</a:t>
            </a:r>
          </a:p>
          <a:p>
            <a:pPr marL="514350" indent="-514350" algn="just">
              <a:buFont typeface="+mj-lt"/>
              <a:buAutoNum type="arabicPeriod"/>
            </a:pPr>
            <a:r>
              <a:rPr lang="el-GR" sz="2800" dirty="0"/>
              <a:t>Συγκολλήσεις τριβής					</a:t>
            </a:r>
            <a:r>
              <a:rPr lang="en-US" sz="2800" dirty="0">
                <a:hlinkClick r:id="rId2"/>
              </a:rPr>
              <a:t>https://www.videoman.gr/82499</a:t>
            </a:r>
            <a:endParaRPr lang="el-GR" sz="2800" dirty="0"/>
          </a:p>
          <a:p>
            <a:pPr marL="514350" indent="-514350" algn="just">
              <a:buFont typeface="+mj-lt"/>
              <a:buAutoNum type="arabicPeriod"/>
            </a:pPr>
            <a:r>
              <a:rPr lang="el-GR" sz="2800" dirty="0"/>
              <a:t>Συγκολλήσεις με υπερήχους </a:t>
            </a:r>
          </a:p>
          <a:p>
            <a:pPr marL="514350" indent="-514350" algn="just">
              <a:buFont typeface="+mj-lt"/>
              <a:buAutoNum type="arabicPeriod"/>
            </a:pPr>
            <a:r>
              <a:rPr lang="el-GR" sz="2800" dirty="0"/>
              <a:t>Συγκολλήσεις με εκρηκτική ύλη</a:t>
            </a:r>
          </a:p>
          <a:p>
            <a:pPr marL="514350" indent="-514350" algn="just">
              <a:buFont typeface="+mj-lt"/>
              <a:buAutoNum type="arabicPeriod"/>
            </a:pPr>
            <a:r>
              <a:rPr lang="el-GR" sz="2800" dirty="0" err="1"/>
              <a:t>Καμινοσυγκολλήσεις</a:t>
            </a:r>
            <a:endParaRPr lang="el-GR" sz="2800" dirty="0"/>
          </a:p>
        </p:txBody>
      </p:sp>
      <p:pic>
        <p:nvPicPr>
          <p:cNvPr id="2050" name="Picture 2"/>
          <p:cNvPicPr>
            <a:picLocks noChangeAspect="1" noChangeArrowheads="1"/>
          </p:cNvPicPr>
          <p:nvPr/>
        </p:nvPicPr>
        <p:blipFill>
          <a:blip r:embed="rId3" cstate="print"/>
          <a:srcRect l="81074" t="36047" r="5644" b="46234"/>
          <a:stretch>
            <a:fillRect/>
          </a:stretch>
        </p:blipFill>
        <p:spPr bwMode="auto">
          <a:xfrm>
            <a:off x="5148064" y="3861048"/>
            <a:ext cx="3672408" cy="27543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Συγκολλήσεις τήξεως</a:t>
            </a:r>
          </a:p>
        </p:txBody>
      </p:sp>
      <p:sp>
        <p:nvSpPr>
          <p:cNvPr id="3" name="2 - Θέση περιεχομένου"/>
          <p:cNvSpPr>
            <a:spLocks noGrp="1"/>
          </p:cNvSpPr>
          <p:nvPr>
            <p:ph sz="quarter" idx="1"/>
          </p:nvPr>
        </p:nvSpPr>
        <p:spPr/>
        <p:txBody>
          <a:bodyPr>
            <a:noAutofit/>
          </a:bodyPr>
          <a:lstStyle/>
          <a:p>
            <a:pPr marL="0" indent="0" algn="just">
              <a:buNone/>
            </a:pPr>
            <a:r>
              <a:rPr lang="el-GR" sz="2400" dirty="0"/>
              <a:t>Τα προς συγκόλληση μεταλλικά κομμάτια </a:t>
            </a:r>
            <a:r>
              <a:rPr lang="el-GR" sz="2400" b="1" dirty="0"/>
              <a:t>θερμαίνονται</a:t>
            </a:r>
            <a:r>
              <a:rPr lang="el-GR" sz="2400" dirty="0"/>
              <a:t> στο σημείο συγκόλλησης τους μέχρι τη θερμοκρασία τήξεως. </a:t>
            </a:r>
          </a:p>
          <a:p>
            <a:pPr marL="0" indent="0" algn="just">
              <a:buNone/>
            </a:pPr>
            <a:r>
              <a:rPr lang="el-GR" sz="2400" dirty="0"/>
              <a:t>Κατά την τήξη τα μόρια του ενός μεταλλικού κομματιού διεισδύουν στα μόρια του άλλου με αποτέλεσμα, όταν αποψυχθούν, να συμπεριφέρονται σαν ένα σώμα.</a:t>
            </a:r>
            <a:r>
              <a:rPr lang="el-GR" sz="2400" b="1" dirty="0"/>
              <a:t> </a:t>
            </a:r>
          </a:p>
          <a:p>
            <a:pPr marL="0" indent="0" algn="just">
              <a:buNone/>
            </a:pPr>
            <a:r>
              <a:rPr lang="el-GR" sz="2400" dirty="0"/>
              <a:t>Στις συγκολλήσεις τήξεως χρησιμοποιούνται πολλές φορές επιπρόσθετο υλικό, </a:t>
            </a:r>
            <a:r>
              <a:rPr lang="el-GR" sz="2400" b="1" dirty="0"/>
              <a:t>το</a:t>
            </a:r>
            <a:r>
              <a:rPr lang="el-GR" sz="2400" dirty="0"/>
              <a:t> </a:t>
            </a:r>
            <a:r>
              <a:rPr lang="el-GR" sz="2400" b="1" dirty="0"/>
              <a:t> συγκολλητικό υλικό ή κόλληση, </a:t>
            </a:r>
            <a:r>
              <a:rPr lang="el-GR" sz="2400" dirty="0"/>
              <a:t>το οποίο συντήκεται συμπληρώνοντας τα κενά μεταξύ των δύο μεταλλικών κομματιών και συμβάλλει στην ομαλή ανάμειξη των μορίων τους.</a:t>
            </a:r>
          </a:p>
          <a:p>
            <a:pPr marL="0" indent="0" algn="just">
              <a:buNone/>
            </a:pPr>
            <a:r>
              <a:rPr lang="el-GR" sz="2400" dirty="0"/>
              <a:t>Στις συγκολλήσεις τήξεως δεν ασκείται καμία πίεση στα προς συγκόλληση κομμάτια.</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1810</TotalTime>
  <Words>1242</Words>
  <Application>Microsoft Office PowerPoint</Application>
  <PresentationFormat>Προβολή στην οθόνη (4:3)</PresentationFormat>
  <Paragraphs>169</Paragraphs>
  <Slides>37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37</vt:i4>
      </vt:variant>
    </vt:vector>
  </HeadingPairs>
  <TitlesOfParts>
    <vt:vector size="45" baseType="lpstr">
      <vt:lpstr>Arial</vt:lpstr>
      <vt:lpstr>Calibri</vt:lpstr>
      <vt:lpstr>Cambria</vt:lpstr>
      <vt:lpstr>Franklin Gothic Book</vt:lpstr>
      <vt:lpstr>Georgia</vt:lpstr>
      <vt:lpstr>Perpetua</vt:lpstr>
      <vt:lpstr>Wingdings 2</vt:lpstr>
      <vt:lpstr>Δικαιοσύνη</vt:lpstr>
      <vt:lpstr>Γενικά για τις συγκολλήσεις</vt:lpstr>
      <vt:lpstr>Συγκόλληση </vt:lpstr>
      <vt:lpstr>Συγκόλληση </vt:lpstr>
      <vt:lpstr>Πλεονεκτήματα Συγκόλλησης </vt:lpstr>
      <vt:lpstr>Μειονεκτήματα Συγκόλλησης </vt:lpstr>
      <vt:lpstr>Οι συγκολλήσεις διακρίνονται:</vt:lpstr>
      <vt:lpstr>Συγκολλήσεις πιέσεως</vt:lpstr>
      <vt:lpstr>Μέθοδοι Συγκολλήσεων με πίεση:</vt:lpstr>
      <vt:lpstr>Συγκολλήσεις τήξεως</vt:lpstr>
      <vt:lpstr>Μέθοδοι Συγκολλήσεων με τήξη:</vt:lpstr>
      <vt:lpstr>Αυτογενείς και Ετερογενείς</vt:lpstr>
      <vt:lpstr>Αυτογενείς συγκολλήσεις:</vt:lpstr>
      <vt:lpstr>Αυτογενείς συγκολλήσεις:</vt:lpstr>
      <vt:lpstr>Αυτογενείς συγκολλήσεις:</vt:lpstr>
      <vt:lpstr>Ετερογενείς συγκολλήσεις</vt:lpstr>
      <vt:lpstr>Ετερογενείς συγκολλήσεις</vt:lpstr>
      <vt:lpstr>Είδη χαλκοσωλήνων</vt:lpstr>
      <vt:lpstr>Με ποια εργαλεία γίνεται συνήθως η κάμψη χαλκοσωλήνων</vt:lpstr>
      <vt:lpstr>Κάμψη με ελατήριο (spiral)</vt:lpstr>
      <vt:lpstr>Φωτογραφίες</vt:lpstr>
      <vt:lpstr>Κάμψη με κουρμπαδόρο</vt:lpstr>
      <vt:lpstr>Videos</vt:lpstr>
      <vt:lpstr>Χαλκοσωλήνες</vt:lpstr>
      <vt:lpstr>Μαλακή κόλληση</vt:lpstr>
      <vt:lpstr>Μαλακή κόλληση</vt:lpstr>
      <vt:lpstr>Τριχοειδές ή τριχοειδικό φαινόμενο</vt:lpstr>
      <vt:lpstr>Ένα πείραμα</vt:lpstr>
      <vt:lpstr>Τριχοειδές φαινόμενο</vt:lpstr>
      <vt:lpstr>Σκληρή κόλληση</vt:lpstr>
      <vt:lpstr>Σκληρή κόλληση</vt:lpstr>
      <vt:lpstr>Εκτόνωση</vt:lpstr>
      <vt:lpstr>Εκχείλωση </vt:lpstr>
      <vt:lpstr>Υλικά καθαρισμού</vt:lpstr>
      <vt:lpstr>Όξινα</vt:lpstr>
      <vt:lpstr>Ουδέτερα </vt:lpstr>
      <vt:lpstr>Μέτρα ασφαλείας </vt:lpstr>
      <vt:lpstr>Μέσα ατομικής προστασίας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ΠΑΡΑΓΩΓΗ ΑΕΡΙΩΝ ΑΠΟ ΣΤΕΡΕΑ ΚΑΥΣΙΜΑ</dc:title>
  <dc:creator>Agrafiotes</dc:creator>
  <cp:lastModifiedBy>Dimitris</cp:lastModifiedBy>
  <cp:revision>109</cp:revision>
  <dcterms:created xsi:type="dcterms:W3CDTF">2014-03-12T11:28:51Z</dcterms:created>
  <dcterms:modified xsi:type="dcterms:W3CDTF">2022-03-25T16:21:10Z</dcterms:modified>
</cp:coreProperties>
</file>