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2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341" r:id="rId5"/>
    <p:sldId id="329" r:id="rId6"/>
    <p:sldId id="263" r:id="rId7"/>
    <p:sldId id="330" r:id="rId8"/>
    <p:sldId id="331" r:id="rId9"/>
    <p:sldId id="342" r:id="rId10"/>
    <p:sldId id="343" r:id="rId11"/>
    <p:sldId id="345" r:id="rId12"/>
    <p:sldId id="344" r:id="rId13"/>
    <p:sldId id="347" r:id="rId14"/>
    <p:sldId id="346" r:id="rId15"/>
    <p:sldId id="351" r:id="rId16"/>
    <p:sldId id="349" r:id="rId17"/>
    <p:sldId id="350" r:id="rId18"/>
    <p:sldId id="352" r:id="rId19"/>
    <p:sldId id="353" r:id="rId20"/>
    <p:sldId id="354" r:id="rId21"/>
    <p:sldId id="355" r:id="rId22"/>
    <p:sldId id="362" r:id="rId23"/>
    <p:sldId id="356" r:id="rId24"/>
    <p:sldId id="357" r:id="rId25"/>
    <p:sldId id="269" r:id="rId26"/>
    <p:sldId id="359" r:id="rId27"/>
    <p:sldId id="360" r:id="rId28"/>
    <p:sldId id="361" r:id="rId29"/>
    <p:sldId id="363" r:id="rId30"/>
    <p:sldId id="328" r:id="rId3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F3A543-EEA5-444C-9DDD-B98200920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32AB800-36F9-4F4C-A67F-4D729001E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6A364DC-20BD-4E2A-9ECF-0E73D0A5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DD31-8E2F-4894-9234-CC8865C4815B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4BA09A1-6C94-431A-A9AA-252FDE2F7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AE8373B-3937-4CB2-AC81-C8836AA46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4A08-5EE2-4DD6-8B93-D9065085F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1795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8A4D48-1256-4BCC-A1CA-6AA2B65A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01211C8-AB79-4707-B96B-1E080065A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92CC93-2B74-430E-919D-7F2298894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DD31-8E2F-4894-9234-CC8865C4815B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9358134-458F-4555-9709-EAB4672EA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1B59E4D-63FF-49D3-AAC1-F0592E3B3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4A08-5EE2-4DD6-8B93-D9065085F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6616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7C1142E-888C-4D40-A5A9-6299A7D4AA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0441B09-FE96-4456-8E24-B511F4B79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C888A7B-44CE-49CD-BAE8-3831D9C94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DD31-8E2F-4894-9234-CC8865C4815B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5B7A5E0-85DC-40BD-8EA4-33836F75D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E37A9BA-A541-49AC-90D4-9F5C96441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4A08-5EE2-4DD6-8B93-D9065085F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8706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0828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1C7A08-E5A2-479D-8AE8-355716BB5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D46093-014B-43FE-99B4-BB3AB2C0A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E3A4DD4-3398-46A6-8745-08466DB49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DD31-8E2F-4894-9234-CC8865C4815B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4381776-60C5-46B8-9A1F-14B288BF3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F146BC4-CB9E-492D-AF73-4C2B3C78F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4A08-5EE2-4DD6-8B93-D9065085F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1423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AF95B0-0DB4-4B5F-9B92-B14941B19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AF841B8-9CA5-4174-B492-A12010EA3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8F99169-49B5-4E8D-88E2-0A0DA0680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DD31-8E2F-4894-9234-CC8865C4815B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1707B86-DEA1-4E5B-A01E-408993BA4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5EF6E51-C3ED-49B4-B307-5322CB85E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4A08-5EE2-4DD6-8B93-D9065085F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621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8BFC4DE-7661-495A-84EE-953C10961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39A89E-C605-45B4-B1AD-75EB409F6B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75FC4DE-D268-4555-83E2-6EBD9D06D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A2E0F3A-F0E0-4874-89B0-2654A6BFD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DD31-8E2F-4894-9234-CC8865C4815B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88850D9-50DE-4B38-AB34-CA1E3A45A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61E7EF9-104D-4984-9690-51F77AB9E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4A08-5EE2-4DD6-8B93-D9065085F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32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807394-4A47-4CCA-B068-3D417A87B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5C3A95B-B22F-4FF2-9302-A7BAA86C8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B8985B3-A392-4100-B4C5-E6B64D9D2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B341A3A0-155E-445D-8488-361095B00A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9711023-FD63-4AC7-9AB6-A9FE7728EE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A2A7618-66DA-4616-90EA-382B1BEA4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DD31-8E2F-4894-9234-CC8865C4815B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DE6578C-7783-4E72-8C29-2B0307B09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D835D25-0F70-44EE-A299-1C5126080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4A08-5EE2-4DD6-8B93-D9065085F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788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DBAC65-A918-419B-B59E-21D78280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A9CEE867-D07B-49F5-AFDB-1E9B2DF05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DD31-8E2F-4894-9234-CC8865C4815B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73B78C7-8176-47D0-813D-488E538D1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21B1581-FA58-4C3D-8202-D7B039D1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4A08-5EE2-4DD6-8B93-D9065085F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687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E116F693-C360-4E9D-8F5D-85E12712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DD31-8E2F-4894-9234-CC8865C4815B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D18743B-2337-4462-B622-120EB859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981234B-104B-4F46-B301-487468F83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4A08-5EE2-4DD6-8B93-D9065085F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150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1CEBB2-E683-4D89-ABF7-39478EE71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7787649-E8C2-4BFC-8774-FA2B8F383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A7C25BF-F379-4091-AC4C-D0773B152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B391509-11F8-482A-A9E0-27A3FFE00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DD31-8E2F-4894-9234-CC8865C4815B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23AF65B-2817-4ED1-A837-FE506CFE3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6C68E36-ED83-46CF-8CC1-B754AF8F7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4A08-5EE2-4DD6-8B93-D9065085F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72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769969-A31C-4C9F-96A8-1B9DEAEDC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ADB9DAC-0170-4A90-8AFA-0663B00553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2E700C8-4FA5-48C5-9E5F-C8EFFBC45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83F652-5E03-4A35-822D-CB63A37C3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4DD31-8E2F-4894-9234-CC8865C4815B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8B0E25B-7E78-4413-88A7-1E56B97CC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94BC4E2-EBAD-4E21-90E4-322D00D19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F4A08-5EE2-4DD6-8B93-D9065085F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850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CF51345-64E6-47A7-AF0F-CDE0D2D06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941B70B-6927-4EC1-96B3-64C1EF843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A0E683C-FBB8-4E9A-A41D-DA2CD327F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4DD31-8E2F-4894-9234-CC8865C4815B}" type="datetimeFigureOut">
              <a:rPr lang="el-GR" smtClean="0"/>
              <a:t>25/3/2025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F62B261-B801-40FA-AC8E-30ECD1AD8E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E413A0C-DA8A-440A-A9C8-A8EEC93BA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F4A08-5EE2-4DD6-8B93-D9065085F5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83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9">
            <a:extLst>
              <a:ext uri="{FF2B5EF4-FFF2-40B4-BE49-F238E27FC236}">
                <a16:creationId xmlns:a16="http://schemas.microsoft.com/office/drawing/2014/main" id="{745A6AC6-596A-4CCA-BAF1-6CEB8D3D8898}"/>
              </a:ext>
            </a:extLst>
          </p:cNvPr>
          <p:cNvSpPr/>
          <p:nvPr/>
        </p:nvSpPr>
        <p:spPr>
          <a:xfrm>
            <a:off x="9968008" y="365125"/>
            <a:ext cx="1285240" cy="152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29D50419-249E-4AA1-808B-1E18FC7E7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sz="3600" b="1" spc="-15" dirty="0">
                <a:latin typeface="Calibri"/>
                <a:cs typeface="Calibri"/>
              </a:rPr>
            </a:br>
            <a:r>
              <a:rPr lang="el-GR" sz="3600" b="1" spc="-15" dirty="0">
                <a:latin typeface="Calibri"/>
                <a:cs typeface="Calibri"/>
              </a:rPr>
              <a:t>ΑΡΧΗΓΕΙΟ </a:t>
            </a:r>
            <a:r>
              <a:rPr lang="el-GR" sz="3600" b="1" spc="-20" dirty="0">
                <a:latin typeface="Calibri"/>
                <a:cs typeface="Calibri"/>
              </a:rPr>
              <a:t>ΠΥΡΟΣΒΕΣΤΙΚΟΥ </a:t>
            </a:r>
            <a:r>
              <a:rPr lang="el-GR" sz="3600" b="1" spc="-45" dirty="0">
                <a:latin typeface="Calibri"/>
                <a:cs typeface="Calibri"/>
              </a:rPr>
              <a:t>ΣΩΜΑΤΟΣ  </a:t>
            </a:r>
            <a:br>
              <a:rPr lang="el-GR" sz="3600" b="1" spc="-45" dirty="0">
                <a:latin typeface="Calibri"/>
                <a:cs typeface="Calibri"/>
              </a:rPr>
            </a:br>
            <a:r>
              <a:rPr lang="el-GR" sz="3600" b="1" spc="-5" dirty="0">
                <a:latin typeface="Calibri"/>
                <a:cs typeface="Calibri"/>
              </a:rPr>
              <a:t>ΠΥΡΟΣΒΕΣΤΙΚΗ</a:t>
            </a:r>
            <a:r>
              <a:rPr lang="el-GR" sz="3600" b="1" spc="-20" dirty="0">
                <a:latin typeface="Calibri"/>
                <a:cs typeface="Calibri"/>
              </a:rPr>
              <a:t> </a:t>
            </a:r>
            <a:r>
              <a:rPr lang="el-GR" sz="3600" b="1" spc="-5" dirty="0">
                <a:latin typeface="Calibri"/>
                <a:cs typeface="Calibri"/>
              </a:rPr>
              <a:t>ΑΚΑΔΗΜΙΑ</a:t>
            </a:r>
            <a:br>
              <a:rPr lang="el-GR" dirty="0">
                <a:latin typeface="Calibri"/>
                <a:cs typeface="Calibri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7DC0F25-73F9-4322-BEBA-9EBC5F81D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l-GR" sz="3200" b="1" spc="-3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  <a:tabLst>
                <a:tab pos="0" algn="l"/>
              </a:tabLst>
            </a:pPr>
            <a:r>
              <a:rPr lang="el-GR" altLang="el-GR" sz="3200" b="1" dirty="0">
                <a:cs typeface="Times New Roman" panose="02020603050405020304" pitchFamily="18" charset="0"/>
              </a:rPr>
              <a:t> </a:t>
            </a:r>
            <a:r>
              <a:rPr lang="el-GR" altLang="el-GR" sz="3200" b="1" dirty="0"/>
              <a:t>ΣΧΕΔΙΟ ΟΡΓΑΝΩΣΗΣ-ΕΠΕΜΒΑΣΗΣ – ΕΚΚΕΝΩΣΗΣ </a:t>
            </a:r>
            <a:endParaRPr lang="el-GR" altLang="el-GR" sz="3200" b="1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l-GR" sz="3200" b="1" spc="-3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l-GR" sz="3200" b="1" spc="-3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l-GR" sz="3200" b="1" spc="-35" dirty="0">
                <a:latin typeface="Calibri" panose="020F0502020204030204" pitchFamily="34" charset="0"/>
                <a:cs typeface="Calibri" panose="020F0502020204030204" pitchFamily="34" charset="0"/>
              </a:rPr>
              <a:t>ΧΡΗΣΤΟΣ Κ. ΘΕΟΔΩΡΟΠΟΥΛΟΣ</a:t>
            </a:r>
          </a:p>
          <a:p>
            <a:pPr marL="0" indent="0" algn="ctr">
              <a:buNone/>
            </a:pPr>
            <a:r>
              <a:rPr lang="el-GR" sz="3200" b="1" spc="-35" dirty="0">
                <a:latin typeface="Calibri" panose="020F0502020204030204" pitchFamily="34" charset="0"/>
                <a:cs typeface="Calibri" panose="020F0502020204030204" pitchFamily="34" charset="0"/>
              </a:rPr>
              <a:t>ΠΥΡΑΡΧΟΣ</a:t>
            </a:r>
          </a:p>
          <a:p>
            <a:pPr marL="0" indent="0" algn="ctr">
              <a:buNone/>
            </a:pPr>
            <a:endParaRPr lang="el-GR" sz="3200" b="1" spc="-35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8865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6FCD1B1F-FFEE-4629-8ED3-66B594734A6E}"/>
              </a:ext>
            </a:extLst>
          </p:cNvPr>
          <p:cNvSpPr/>
          <p:nvPr/>
        </p:nvSpPr>
        <p:spPr>
          <a:xfrm>
            <a:off x="0" y="0"/>
            <a:ext cx="12059478" cy="7325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altLang="el-GR" sz="2000" b="1" u="sng" dirty="0"/>
              <a:t>Γραπτό Σχέδιο Εκκένωσης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000" dirty="0"/>
              <a:t>Α. Γραπτό Σχέδιο Εκκένωσης</a:t>
            </a:r>
          </a:p>
          <a:p>
            <a:pPr algn="ctr"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000" dirty="0"/>
              <a:t>Β. Ρόλοι και ευθύνες των Συντονιστών Εκκένωσης και των αρμόδιων ατόμων</a:t>
            </a:r>
          </a:p>
          <a:p>
            <a:pPr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000" dirty="0"/>
              <a:t>Γ. Εκπαίδευση</a:t>
            </a:r>
          </a:p>
          <a:p>
            <a:pPr algn="ctr"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000" dirty="0"/>
              <a:t>Δ. Ασκήσεις</a:t>
            </a:r>
          </a:p>
          <a:p>
            <a:endParaRPr lang="el-GR" sz="2000" b="1" dirty="0"/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000" b="1" dirty="0"/>
              <a:t>Περιλαμβάνει:</a:t>
            </a:r>
          </a:p>
          <a:p>
            <a:pPr algn="ctr"/>
            <a:r>
              <a:rPr lang="el-GR" altLang="el-GR" sz="2000" dirty="0"/>
              <a:t>Μέσα ειδοποίησης </a:t>
            </a:r>
          </a:p>
          <a:p>
            <a:pPr algn="ctr"/>
            <a:r>
              <a:rPr lang="el-GR" altLang="el-GR" sz="2000" dirty="0"/>
              <a:t>Διαδικασίες έκτακτης ανάγκης που προβλέπουν εκκένωση και οδοί διαφυγής (κύριες και εναλλακτικές)</a:t>
            </a:r>
          </a:p>
          <a:p>
            <a:pPr algn="ctr"/>
            <a:r>
              <a:rPr lang="el-GR" altLang="el-GR" sz="2000" dirty="0"/>
              <a:t>Τα σημεία καταφυγής ή συγκέντρωσης</a:t>
            </a:r>
          </a:p>
          <a:p>
            <a:pPr algn="ctr"/>
            <a:r>
              <a:rPr lang="el-GR" altLang="el-GR" sz="2000" dirty="0"/>
              <a:t>Ειδικές περιπτώσεις</a:t>
            </a:r>
          </a:p>
          <a:p>
            <a:pPr algn="ctr"/>
            <a:r>
              <a:rPr lang="el-GR" altLang="el-GR" sz="2000" dirty="0"/>
              <a:t>Καταμέτρηση και έλεγχος</a:t>
            </a:r>
          </a:p>
          <a:p>
            <a:pPr algn="ctr"/>
            <a:r>
              <a:rPr lang="el-GR" altLang="el-GR" sz="2000" dirty="0"/>
              <a:t>Περιγραφή καθηκόντων</a:t>
            </a:r>
            <a:endParaRPr lang="en-US" altLang="el-GR" sz="2000" dirty="0"/>
          </a:p>
          <a:p>
            <a:pPr algn="ctr"/>
            <a:r>
              <a:rPr lang="el-GR" altLang="el-GR" sz="2000" dirty="0"/>
              <a:t>Καταγραφή των χώρων του κτιρίου.</a:t>
            </a:r>
          </a:p>
          <a:p>
            <a:pPr algn="ctr"/>
            <a:r>
              <a:rPr lang="el-GR" altLang="el-GR" sz="2000" dirty="0"/>
              <a:t>Αρίθμηση χώρων ή/και τομέων</a:t>
            </a:r>
          </a:p>
          <a:p>
            <a:pPr algn="ctr"/>
            <a:r>
              <a:rPr lang="el-GR" altLang="el-GR" sz="2000" dirty="0"/>
              <a:t>Επισήμανση επικίνδυνων σημείων και αποφυγή τους</a:t>
            </a:r>
          </a:p>
          <a:p>
            <a:pPr algn="ctr"/>
            <a:r>
              <a:rPr lang="el-GR" altLang="el-GR" sz="2000" dirty="0"/>
              <a:t>Προσδιορισμός τουλάχιστον δύο δρόμων διαφυγής από κάθε χώρο του κτιρίου.</a:t>
            </a:r>
          </a:p>
          <a:p>
            <a:pPr algn="ctr"/>
            <a:r>
              <a:rPr lang="el-GR" altLang="el-GR" sz="2000" dirty="0"/>
              <a:t>Υπολογισμός της ροής εκκένωσης ανά χώρο, τομέα, όροφο κ.τ.λ.</a:t>
            </a:r>
          </a:p>
          <a:p>
            <a:pPr algn="ctr"/>
            <a:r>
              <a:rPr lang="el-GR" altLang="el-GR" sz="2000" dirty="0"/>
              <a:t>Ταξινόμηση χώρων</a:t>
            </a:r>
            <a:endParaRPr lang="en-US" altLang="el-GR" sz="20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48589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CB6E34E3-D0B2-46DC-B49C-60CB299997D8}"/>
              </a:ext>
            </a:extLst>
          </p:cNvPr>
          <p:cNvSpPr/>
          <p:nvPr/>
        </p:nvSpPr>
        <p:spPr>
          <a:xfrm>
            <a:off x="119269" y="225287"/>
            <a:ext cx="11688417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altLang="el-GR" sz="2000" b="1" u="sng" dirty="0"/>
              <a:t>Σύμφωνα με το </a:t>
            </a:r>
            <a:r>
              <a:rPr lang="en-US" altLang="el-GR" sz="2000" b="1" u="sng" dirty="0">
                <a:solidFill>
                  <a:srgbClr val="FF0000"/>
                </a:solidFill>
              </a:rPr>
              <a:t>ISO</a:t>
            </a:r>
            <a:r>
              <a:rPr lang="el-GR" altLang="el-GR" sz="2000" b="1" u="sng" dirty="0">
                <a:solidFill>
                  <a:srgbClr val="FF0000"/>
                </a:solidFill>
              </a:rPr>
              <a:t> 23601 </a:t>
            </a:r>
            <a:r>
              <a:rPr lang="el-GR" altLang="el-GR" sz="2000" b="1" u="sng" dirty="0"/>
              <a:t>κάθε σχέδιο διαφυγής πρέπει, μεταξύ άλλων:</a:t>
            </a:r>
          </a:p>
          <a:p>
            <a:endParaRPr lang="el-GR" altLang="el-GR" sz="2000" dirty="0"/>
          </a:p>
          <a:p>
            <a:pPr algn="ctr"/>
            <a:r>
              <a:rPr lang="el-GR" altLang="el-GR" sz="2000" dirty="0"/>
              <a:t>Να υποδεικνύει την ακριβή θέση του χρήστη</a:t>
            </a:r>
          </a:p>
          <a:p>
            <a:pPr algn="ctr"/>
            <a:r>
              <a:rPr lang="el-GR" altLang="el-GR" sz="2000" dirty="0"/>
              <a:t>Να χρησιμοποιεί χρώματα και να είναι σε σωστή κλίμακα </a:t>
            </a:r>
          </a:p>
          <a:p>
            <a:pPr algn="ctr"/>
            <a:r>
              <a:rPr lang="el-GR" altLang="el-GR" sz="2000" dirty="0"/>
              <a:t>Να απεικονίζεται σε μέγεθος τουλάχιστον Α3 ή Α4 (δωμάτιο)</a:t>
            </a:r>
          </a:p>
          <a:p>
            <a:pPr algn="ctr"/>
            <a:r>
              <a:rPr lang="el-GR" altLang="el-GR" sz="2000" dirty="0"/>
              <a:t>Να απεικονίζει το σωστό προσανατολισμό του κτιρίου σε σχέση με το θεατή, τις οδεύσεις και εξόδους διαφυγής και τα σημεία συγκέντρωσης</a:t>
            </a:r>
          </a:p>
          <a:p>
            <a:pPr algn="ctr"/>
            <a:r>
              <a:rPr lang="el-GR" altLang="el-GR" sz="2000" dirty="0"/>
              <a:t>Να απεικονίζει τη σήμανση ασφαλείας και τον εξοπλισμό πυρόσβεσης</a:t>
            </a:r>
          </a:p>
          <a:p>
            <a:pPr algn="ctr"/>
            <a:r>
              <a:rPr lang="el-GR" altLang="el-GR" sz="2000" dirty="0"/>
              <a:t>Να διαθέτει επικεφαλίδα και υπόμνημα</a:t>
            </a:r>
          </a:p>
          <a:p>
            <a:pPr algn="ctr"/>
            <a:r>
              <a:rPr lang="el-GR" altLang="el-GR" sz="2000" dirty="0"/>
              <a:t>Να περιλαμβάνει την επωνυμία της επιχείρησης, τον σχεδιαστή, ημερομηνία σχεδιασμού και αναθεώρησης</a:t>
            </a:r>
          </a:p>
          <a:p>
            <a:pPr algn="ctr"/>
            <a:endParaRPr lang="el-GR" altLang="el-GR" sz="2000" dirty="0"/>
          </a:p>
          <a:p>
            <a:pPr algn="ctr"/>
            <a:endParaRPr lang="el-GR" altLang="el-GR" sz="2000" dirty="0"/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000" b="1" u="sng" dirty="0"/>
              <a:t>Τοποθέτηση σχεδίων διαφυγής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000" dirty="0"/>
              <a:t>Τοποθετούνται έτσι ώστε να είναι ευδιάκριτα, εύκολα </a:t>
            </a:r>
            <a:r>
              <a:rPr lang="el-GR" altLang="el-GR" sz="2000" dirty="0" err="1"/>
              <a:t>προσβάσιμα</a:t>
            </a:r>
            <a:r>
              <a:rPr lang="el-GR" altLang="el-GR" sz="2000" dirty="0"/>
              <a:t> και ευανάγνωστα για όλους τους χρήστες</a:t>
            </a:r>
          </a:p>
          <a:p>
            <a:pPr algn="ctr"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 algn="ctr"/>
            <a:r>
              <a:rPr lang="el-GR" altLang="el-GR" sz="2000" dirty="0"/>
              <a:t>σε κάθε όροφο στα κύρια σημεία εισόδου,</a:t>
            </a:r>
          </a:p>
          <a:p>
            <a:pPr algn="ctr"/>
            <a:r>
              <a:rPr lang="el-GR" altLang="el-GR" sz="2000" dirty="0"/>
              <a:t>κοντά στους ανελκυστήρες και στα κλιμακοστάσια,</a:t>
            </a:r>
          </a:p>
          <a:p>
            <a:pPr algn="ctr"/>
            <a:r>
              <a:rPr lang="el-GR" altLang="el-GR" sz="2000" dirty="0"/>
              <a:t>σε κάθε δωμάτιο, όπως δωμάτια ξενοδοχείων και</a:t>
            </a:r>
          </a:p>
          <a:p>
            <a:pPr algn="ctr"/>
            <a:r>
              <a:rPr lang="el-GR" altLang="el-GR" sz="2000" dirty="0"/>
              <a:t>σε κατάλληλα σημεία όπως κυλικεία, κεντρικά γραφεία, χώροι συνάντησης καθώς και στις κύριες διασταυρώσεις και κόμβους</a:t>
            </a:r>
          </a:p>
          <a:p>
            <a:pPr algn="ctr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31814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CB3B3906-2345-4D82-B0BB-400958610603}"/>
              </a:ext>
            </a:extLst>
          </p:cNvPr>
          <p:cNvSpPr/>
          <p:nvPr/>
        </p:nvSpPr>
        <p:spPr>
          <a:xfrm>
            <a:off x="278296" y="145774"/>
            <a:ext cx="11171581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altLang="el-GR" sz="2400" b="1" u="sng" dirty="0"/>
              <a:t>Ροή εκκένωσης</a:t>
            </a:r>
          </a:p>
          <a:p>
            <a:endParaRPr lang="el-GR" sz="2400" dirty="0"/>
          </a:p>
          <a:p>
            <a:pPr algn="ctr"/>
            <a:r>
              <a:rPr lang="el-GR" altLang="el-GR" sz="2400" dirty="0"/>
              <a:t>Συλλογή του αριθμού ατόμων ανά γραφείο, τομέα, όροφο.</a:t>
            </a:r>
          </a:p>
          <a:p>
            <a:pPr algn="ctr"/>
            <a:r>
              <a:rPr lang="el-GR" altLang="el-GR" sz="2400" dirty="0"/>
              <a:t>Καθορισμός των οδεύσεων και των εξόδων διαφυγής</a:t>
            </a:r>
          </a:p>
          <a:p>
            <a:pPr algn="ctr"/>
            <a:r>
              <a:rPr lang="el-GR" altLang="el-GR" sz="2400" dirty="0"/>
              <a:t>Υπολογισμός του μεγέθους του πληθυσμού που θα συρρεύσει στους κόμβους </a:t>
            </a:r>
          </a:p>
          <a:p>
            <a:pPr algn="ctr"/>
            <a:r>
              <a:rPr lang="el-GR" altLang="el-GR" sz="2400" dirty="0"/>
              <a:t>Καταμέτρηση του συνολικού αριθμού που θα παροχετευθεί από κάθε τελική έξοδο</a:t>
            </a:r>
          </a:p>
          <a:p>
            <a:pPr algn="ctr"/>
            <a:r>
              <a:rPr lang="el-GR" altLang="el-GR" sz="2400" dirty="0"/>
              <a:t>Προσδιορισμός των σημείων που θα υπάρξει μεγάλη αναμονή του πληθυσμού και διακοπή της ροής εκκένωσης</a:t>
            </a:r>
          </a:p>
          <a:p>
            <a:endParaRPr lang="el-GR" sz="2400" dirty="0"/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400" b="1" u="sng" dirty="0"/>
              <a:t>Αντιμετώπιση προβλημάτων</a:t>
            </a:r>
          </a:p>
          <a:p>
            <a:pPr algn="just">
              <a:buFont typeface="Wingdings" panose="05000000000000000000" pitchFamily="2" charset="2"/>
              <a:buNone/>
            </a:pPr>
            <a:endParaRPr lang="el-GR" altLang="el-GR" sz="2400" b="1" dirty="0">
              <a:solidFill>
                <a:srgbClr val="FF0000"/>
              </a:solidFill>
            </a:endParaRPr>
          </a:p>
          <a:p>
            <a:pPr algn="ctr"/>
            <a:r>
              <a:rPr lang="el-GR" altLang="el-GR" sz="2400" dirty="0"/>
              <a:t>Αλλαγές των οδεύσεων διαφυγής για συγκεκριμένα σημεία ή/και τομείς ώστε να «ανακουφιστούν» τα σημεία κορεσμού και οι τελικές έξοδοι.</a:t>
            </a:r>
          </a:p>
          <a:p>
            <a:pPr algn="ctr"/>
            <a:r>
              <a:rPr lang="el-GR" altLang="el-GR" sz="2400" dirty="0"/>
              <a:t>Μετακίνηση γραφείων και προσωπικού σε οριζόντιο ή κάθετο επίπεδο, ώστε να μειωθούν τα ποσοστά και οι χρόνοι άφιξής τους στα σημεία συνωστισμού.</a:t>
            </a:r>
          </a:p>
          <a:p>
            <a:pPr algn="ctr"/>
            <a:r>
              <a:rPr lang="el-GR" altLang="el-GR" sz="2400" dirty="0"/>
              <a:t>Αφαίρεση, αν είναι εφικτό, κλιμακοστασίων από τις οδεύσεις διαφυγής</a:t>
            </a:r>
          </a:p>
          <a:p>
            <a:endParaRPr lang="el-GR" altLang="el-GR" dirty="0"/>
          </a:p>
          <a:p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9950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6911A826-D7F2-48F3-98CF-F57E31D17E26}"/>
              </a:ext>
            </a:extLst>
          </p:cNvPr>
          <p:cNvSpPr/>
          <p:nvPr/>
        </p:nvSpPr>
        <p:spPr>
          <a:xfrm>
            <a:off x="212035" y="185530"/>
            <a:ext cx="11423374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altLang="el-GR" sz="2000" b="1" u="sng" dirty="0"/>
              <a:t>Ρόλοι και αρμοδιότητες</a:t>
            </a:r>
          </a:p>
          <a:p>
            <a:endParaRPr lang="el-GR" altLang="el-GR" sz="2000" dirty="0">
              <a:solidFill>
                <a:srgbClr val="FF0000"/>
              </a:solidFill>
            </a:endParaRPr>
          </a:p>
          <a:p>
            <a:pPr algn="ctr"/>
            <a:r>
              <a:rPr lang="el-GR" altLang="el-GR" sz="2000" dirty="0"/>
              <a:t>Γενικός Συντονιστής του σχεδίου</a:t>
            </a:r>
          </a:p>
          <a:p>
            <a:pPr algn="ctr"/>
            <a:r>
              <a:rPr lang="el-GR" altLang="el-GR" sz="2000" dirty="0"/>
              <a:t>Υπεύθυνος Κτιρίου</a:t>
            </a:r>
          </a:p>
          <a:p>
            <a:pPr algn="ctr"/>
            <a:r>
              <a:rPr lang="el-GR" altLang="el-GR" sz="2000" dirty="0"/>
              <a:t>Αρχηγός Ορόφου</a:t>
            </a:r>
          </a:p>
          <a:p>
            <a:pPr algn="ctr"/>
            <a:r>
              <a:rPr lang="el-GR" altLang="el-GR" sz="2000" dirty="0"/>
              <a:t>Ελεγκτής Ανελκυστήρα</a:t>
            </a:r>
          </a:p>
          <a:p>
            <a:pPr algn="ctr"/>
            <a:r>
              <a:rPr lang="el-GR" altLang="el-GR" sz="2000" dirty="0"/>
              <a:t>Ελεγκτής Εκκένωσης</a:t>
            </a:r>
          </a:p>
          <a:p>
            <a:pPr algn="ctr"/>
            <a:r>
              <a:rPr lang="el-GR" altLang="el-GR" sz="2000" dirty="0"/>
              <a:t>Υπεύθυνος για το άνοιγμα όλων των εισόδων-εξόδων του κτιρίου</a:t>
            </a:r>
          </a:p>
          <a:p>
            <a:pPr algn="ctr"/>
            <a:r>
              <a:rPr lang="el-GR" altLang="el-GR" sz="2000" dirty="0"/>
              <a:t>Ελεγκτής Κλιμακοστασίου</a:t>
            </a:r>
          </a:p>
          <a:p>
            <a:pPr algn="ctr"/>
            <a:r>
              <a:rPr lang="el-GR" altLang="el-GR" sz="2000" dirty="0"/>
              <a:t>Υπεύθυνος Καταμέτρησης</a:t>
            </a:r>
          </a:p>
          <a:p>
            <a:pPr algn="ctr"/>
            <a:r>
              <a:rPr lang="el-GR" altLang="el-GR" sz="2000" dirty="0"/>
              <a:t>Υπεύθυνος για έλεγχο και σάρωση τομέα</a:t>
            </a:r>
          </a:p>
          <a:p>
            <a:pPr algn="ctr"/>
            <a:endParaRPr lang="el-GR" altLang="el-GR" sz="2000" dirty="0"/>
          </a:p>
          <a:p>
            <a:pPr algn="ctr"/>
            <a:r>
              <a:rPr lang="el-GR" altLang="el-GR" sz="2000" b="1" u="sng" dirty="0"/>
              <a:t>Εκπαίδευση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000" dirty="0"/>
              <a:t>Πρέπει να καλύπτει όλους όσους εμπλέκονται στη διαδικασία εκκένωσης και να επαναλαμβάνεται σε ετήσια βάση ή όταν:</a:t>
            </a:r>
          </a:p>
          <a:p>
            <a:pPr algn="ctr"/>
            <a:r>
              <a:rPr lang="el-GR" altLang="el-GR" sz="2000" dirty="0"/>
              <a:t>Το Σχέδιο αποτυγχάνει να ανταποκριθεί στην αντιμετώπιση μιας εκκένωσης.</a:t>
            </a:r>
          </a:p>
          <a:p>
            <a:pPr algn="ctr"/>
            <a:r>
              <a:rPr lang="el-GR" altLang="el-GR" sz="2000" dirty="0"/>
              <a:t>Προσλαμβάνονται καινούργιοι εργαζόμενοι.</a:t>
            </a:r>
          </a:p>
          <a:p>
            <a:pPr algn="ctr"/>
            <a:r>
              <a:rPr lang="el-GR" altLang="el-GR" sz="2000" dirty="0"/>
              <a:t>Ορίζονται νέοι υπεύθυνοι ασφαλείας ή υπεύθυνοι τομέα με νέα καθήκοντα.</a:t>
            </a:r>
          </a:p>
          <a:p>
            <a:pPr algn="ctr"/>
            <a:r>
              <a:rPr lang="el-GR" altLang="el-GR" sz="2000" dirty="0"/>
              <a:t>Εισάγεται νέος εξοπλισμός, υλικά ή διαδικασίες.</a:t>
            </a:r>
          </a:p>
          <a:p>
            <a:pPr algn="ctr"/>
            <a:r>
              <a:rPr lang="el-GR" altLang="el-GR" sz="2000" dirty="0"/>
              <a:t>Ενημερώνονται ή/και αναθεωρούνται οι διαδικασίες.</a:t>
            </a:r>
          </a:p>
          <a:p>
            <a:pPr algn="ctr"/>
            <a:r>
              <a:rPr lang="el-GR" altLang="el-GR" sz="2000" dirty="0"/>
              <a:t>Οι ασκήσεις δείχνουν ότι η υλοποίηση της εκκένωσης από τους εργαζόμενους χρειάζεται βελτίωση.</a:t>
            </a:r>
          </a:p>
          <a:p>
            <a:pPr algn="ctr"/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15452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BE1830A8-A214-44B2-902C-D279F88F3049}"/>
              </a:ext>
            </a:extLst>
          </p:cNvPr>
          <p:cNvSpPr/>
          <p:nvPr/>
        </p:nvSpPr>
        <p:spPr>
          <a:xfrm>
            <a:off x="341194" y="218365"/>
            <a:ext cx="11121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l-GR" altLang="el-GR" sz="2400" b="1" u="sng" dirty="0"/>
          </a:p>
          <a:p>
            <a:pPr algn="ctr"/>
            <a:endParaRPr lang="el-GR" altLang="el-GR" sz="2400" b="1" u="sng" dirty="0"/>
          </a:p>
          <a:p>
            <a:pPr algn="ctr"/>
            <a:r>
              <a:rPr lang="el-GR" altLang="el-GR" sz="2400" b="1" u="sng" dirty="0" err="1"/>
              <a:t>Ασκησεις</a:t>
            </a:r>
            <a:endParaRPr lang="el-GR" altLang="el-GR" sz="2400" b="1" u="sng" dirty="0"/>
          </a:p>
          <a:p>
            <a:pPr algn="ctr"/>
            <a:endParaRPr lang="el-GR" altLang="el-GR" sz="2400" b="1" dirty="0"/>
          </a:p>
          <a:p>
            <a:pPr algn="ctr"/>
            <a:r>
              <a:rPr lang="el-GR" altLang="el-GR" sz="2400" b="1" dirty="0"/>
              <a:t>Συχνές ασκήσεις στις διαδικασίες εκκένωσης</a:t>
            </a:r>
          </a:p>
          <a:p>
            <a:pPr algn="ctr"/>
            <a:endParaRPr lang="el-GR" altLang="el-GR" sz="2400" b="1" dirty="0"/>
          </a:p>
          <a:p>
            <a:pPr algn="ctr"/>
            <a:r>
              <a:rPr lang="el-GR" altLang="el-GR" sz="2400" b="1" dirty="0"/>
              <a:t>Αξιολόγηση των ασκήσεων</a:t>
            </a:r>
          </a:p>
          <a:p>
            <a:pPr algn="ctr"/>
            <a:endParaRPr lang="el-GR" altLang="el-GR" sz="2400" b="1" dirty="0"/>
          </a:p>
          <a:p>
            <a:pPr algn="ctr"/>
            <a:r>
              <a:rPr lang="el-GR" altLang="el-GR" sz="2400" b="1" dirty="0"/>
              <a:t>Χρήση λίστας ελέγχου</a:t>
            </a:r>
          </a:p>
          <a:p>
            <a:pPr algn="ctr"/>
            <a:endParaRPr lang="el-GR" altLang="el-GR" sz="2400" b="1" dirty="0"/>
          </a:p>
          <a:p>
            <a:pPr algn="ctr"/>
            <a:r>
              <a:rPr lang="el-GR" altLang="el-GR" sz="2400" b="1" dirty="0"/>
              <a:t>Ποια τα προβλήματα κατά την τελευταία άσκηση; Πάρθηκαν μέτρα για να διορθωθούν αυτά</a:t>
            </a:r>
            <a:r>
              <a:rPr lang="el-GR" altLang="el-GR" sz="2400" dirty="0"/>
              <a:t>;</a:t>
            </a:r>
          </a:p>
          <a:p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54242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θανάσης\Documents\Παρουσίαση1.jpg">
            <a:extLst>
              <a:ext uri="{FF2B5EF4-FFF2-40B4-BE49-F238E27FC236}">
                <a16:creationId xmlns:a16="http://schemas.microsoft.com/office/drawing/2014/main" id="{43AE32AC-3E0F-499D-9267-08FC2413F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36" y="265043"/>
            <a:ext cx="11184834" cy="6135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083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756CC0A4-7773-4BAE-B3C3-A6452C483B1C}"/>
              </a:ext>
            </a:extLst>
          </p:cNvPr>
          <p:cNvSpPr/>
          <p:nvPr/>
        </p:nvSpPr>
        <p:spPr>
          <a:xfrm>
            <a:off x="291548" y="172278"/>
            <a:ext cx="11608904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altLang="el-GR" sz="2000" b="1" u="sng" dirty="0"/>
              <a:t>Υλοποίηση του σχεδίου εκκένωσης</a:t>
            </a:r>
          </a:p>
          <a:p>
            <a:endParaRPr lang="el-GR" sz="2000" dirty="0"/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000" b="1" u="sng" dirty="0"/>
              <a:t>Αρχικές δράσεις</a:t>
            </a:r>
          </a:p>
          <a:p>
            <a:pPr algn="ctr">
              <a:buFont typeface="Wingdings" panose="05000000000000000000" pitchFamily="2" charset="2"/>
              <a:buNone/>
            </a:pPr>
            <a:endParaRPr lang="el-GR" altLang="el-GR" sz="2000" b="1" u="sng" dirty="0"/>
          </a:p>
          <a:p>
            <a:pPr algn="ctr"/>
            <a:r>
              <a:rPr lang="el-GR" altLang="el-GR" sz="2000" dirty="0"/>
              <a:t>Ποιον καλείτε;</a:t>
            </a:r>
          </a:p>
          <a:p>
            <a:pPr algn="ctr"/>
            <a:r>
              <a:rPr lang="el-GR" altLang="el-GR" sz="2000" dirty="0"/>
              <a:t>Τι πρέπει να δηλωθεί;</a:t>
            </a:r>
          </a:p>
          <a:p>
            <a:pPr algn="ctr"/>
            <a:r>
              <a:rPr lang="el-GR" altLang="el-GR" sz="2000" dirty="0"/>
              <a:t>Τι πρέπει να κάνετε;</a:t>
            </a:r>
          </a:p>
          <a:p>
            <a:pPr algn="ctr"/>
            <a:r>
              <a:rPr lang="el-GR" altLang="el-GR" sz="2000" dirty="0"/>
              <a:t>Συστήματα συναγερμού έκτακτης ανάγκης</a:t>
            </a:r>
          </a:p>
          <a:p>
            <a:pPr algn="ctr"/>
            <a:r>
              <a:rPr lang="el-GR" altLang="el-GR" sz="2000" dirty="0"/>
              <a:t>Συστήματα και μέσα πυρόσβεσης</a:t>
            </a:r>
          </a:p>
          <a:p>
            <a:endParaRPr lang="el-GR" sz="2000" dirty="0"/>
          </a:p>
          <a:p>
            <a:pPr algn="ctr"/>
            <a:r>
              <a:rPr lang="el-GR" altLang="el-GR" sz="2000" b="1" u="sng" dirty="0"/>
              <a:t>Η διοίκηση του συμβάντος</a:t>
            </a:r>
          </a:p>
          <a:p>
            <a:pPr algn="ctr"/>
            <a:endParaRPr lang="el-GR" sz="2000" dirty="0"/>
          </a:p>
          <a:p>
            <a:pPr algn="ctr"/>
            <a:r>
              <a:rPr lang="el-GR" altLang="el-GR" sz="2000" dirty="0"/>
              <a:t>Αλυσίδα διοίκησης</a:t>
            </a:r>
          </a:p>
          <a:p>
            <a:pPr algn="ctr"/>
            <a:endParaRPr lang="el-GR" altLang="el-GR" sz="2000" dirty="0"/>
          </a:p>
          <a:p>
            <a:pPr algn="ctr"/>
            <a:r>
              <a:rPr lang="el-GR" altLang="el-GR" sz="2000" dirty="0"/>
              <a:t>Σχέδιο Έκτακτης Ανάγκης και σχέδιο διαφυγής</a:t>
            </a:r>
          </a:p>
          <a:p>
            <a:pPr algn="ctr"/>
            <a:endParaRPr lang="el-GR" altLang="el-GR" sz="2000" dirty="0"/>
          </a:p>
          <a:p>
            <a:pPr algn="ctr"/>
            <a:r>
              <a:rPr lang="el-GR" altLang="el-GR" sz="2000" dirty="0"/>
              <a:t>Διαδικασίες έκτακτης ανάγκης</a:t>
            </a:r>
          </a:p>
          <a:p>
            <a:pPr algn="ctr"/>
            <a:endParaRPr lang="el-GR" altLang="el-GR" sz="2000" dirty="0"/>
          </a:p>
          <a:p>
            <a:pPr algn="ctr"/>
            <a:r>
              <a:rPr lang="el-GR" altLang="el-GR" sz="2000" dirty="0"/>
              <a:t>Σύστημα διεξαγωγής καταμέτρησης</a:t>
            </a:r>
          </a:p>
          <a:p>
            <a:pPr algn="ctr"/>
            <a:endParaRPr lang="el-GR" altLang="el-GR" sz="2000" dirty="0"/>
          </a:p>
          <a:p>
            <a:pPr algn="ctr"/>
            <a:r>
              <a:rPr lang="el-GR" altLang="el-GR" sz="2000" dirty="0"/>
              <a:t>Ειδικά Θέματα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35016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BD9AD109-251D-4333-B06B-498DA8FA7F00}"/>
              </a:ext>
            </a:extLst>
          </p:cNvPr>
          <p:cNvSpPr/>
          <p:nvPr/>
        </p:nvSpPr>
        <p:spPr>
          <a:xfrm>
            <a:off x="-1" y="145774"/>
            <a:ext cx="11502887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l-GR" altLang="el-GR" sz="2400" b="1" dirty="0"/>
              <a:t>Ασαφής ιεραρχία = έλλειψη συντονισμού</a:t>
            </a:r>
          </a:p>
          <a:p>
            <a:pPr algn="ctr">
              <a:buFont typeface="Wingdings" panose="05000000000000000000" pitchFamily="2" charset="2"/>
              <a:buNone/>
            </a:pPr>
            <a:endParaRPr lang="el-GR" altLang="el-GR" sz="2400" dirty="0"/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400" dirty="0"/>
              <a:t>	Ξέρετε ποιος έχει οριστεί να είναι ο Συντονιστής Εκκένωσης, ο Αρχηγός Κτιρίου και ο Αρχηγός Ορόφου για την εγκατάστασή σας</a:t>
            </a:r>
          </a:p>
          <a:p>
            <a:pPr algn="ctr">
              <a:buFont typeface="Wingdings" panose="05000000000000000000" pitchFamily="2" charset="2"/>
              <a:buNone/>
            </a:pPr>
            <a:endParaRPr lang="el-GR" sz="2400" dirty="0"/>
          </a:p>
          <a:p>
            <a:pPr algn="ctr"/>
            <a:r>
              <a:rPr lang="el-GR" altLang="el-GR" sz="2400" dirty="0"/>
              <a:t>Είστε εξοικειωμένοι με το Σ.Ε.Α και το σχέδιο διαφυγής για την τοποθεσία σας;</a:t>
            </a:r>
          </a:p>
          <a:p>
            <a:pPr algn="ctr"/>
            <a:endParaRPr lang="el-GR" altLang="el-GR" sz="2400" dirty="0"/>
          </a:p>
          <a:p>
            <a:pPr algn="ctr"/>
            <a:r>
              <a:rPr lang="el-GR" altLang="el-GR" sz="2400" dirty="0"/>
              <a:t>Όλοι οι εργαζόμενοι είναι εξοικειωμένοι με τα σήματα συναγερμού, τις εξόδους και τους χώρους συγκέντρωσης για τον τομέα τους;</a:t>
            </a:r>
          </a:p>
          <a:p>
            <a:pPr algn="ctr">
              <a:buFont typeface="Wingdings" panose="05000000000000000000" pitchFamily="2" charset="2"/>
              <a:buNone/>
            </a:pPr>
            <a:endParaRPr lang="el-GR" sz="2400" dirty="0"/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400" b="1" dirty="0"/>
              <a:t>Διαδικασίες έκτακτης ανάγκης</a:t>
            </a:r>
            <a:endParaRPr lang="el-GR" sz="2400" b="1" dirty="0"/>
          </a:p>
          <a:p>
            <a:pPr algn="ctr"/>
            <a:r>
              <a:rPr lang="el-GR" altLang="el-GR" sz="2400" dirty="0"/>
              <a:t>Ήχος ή σήμα συναγερμού (κάλυψη ατόμων με προβλήματα ακοής, όρασης)</a:t>
            </a:r>
          </a:p>
          <a:p>
            <a:pPr algn="ctr"/>
            <a:r>
              <a:rPr lang="el-GR" altLang="el-GR" sz="2400" dirty="0"/>
              <a:t>Έναρξη εκκένωσης</a:t>
            </a:r>
          </a:p>
          <a:p>
            <a:pPr algn="ctr"/>
            <a:r>
              <a:rPr lang="el-GR" altLang="el-GR" sz="2400" dirty="0"/>
              <a:t>Αντιμετώπιση του συμβάντος, </a:t>
            </a:r>
            <a:r>
              <a:rPr lang="el-GR" altLang="el-GR" sz="2400" b="1" dirty="0"/>
              <a:t>αν είναι εφικτό</a:t>
            </a:r>
          </a:p>
          <a:p>
            <a:pPr algn="ctr"/>
            <a:r>
              <a:rPr lang="el-GR" altLang="el-GR" sz="2400" dirty="0"/>
              <a:t>Έλεγχος περιοχής</a:t>
            </a:r>
          </a:p>
          <a:p>
            <a:pPr algn="ctr"/>
            <a:r>
              <a:rPr lang="el-GR" altLang="el-GR" sz="2400" dirty="0"/>
              <a:t>Καταμέτρηση στα σημεία συγκέντρωσης</a:t>
            </a:r>
          </a:p>
          <a:p>
            <a:pPr algn="ctr"/>
            <a:r>
              <a:rPr lang="el-GR" altLang="el-GR" sz="2400" dirty="0"/>
              <a:t>Αναφορά στον επικεφαλής</a:t>
            </a:r>
          </a:p>
          <a:p>
            <a:endParaRPr lang="el-GR" altLang="el-GR" dirty="0"/>
          </a:p>
          <a:p>
            <a:pPr algn="just">
              <a:buFont typeface="Wingdings" panose="05000000000000000000" pitchFamily="2" charset="2"/>
              <a:buNone/>
            </a:pPr>
            <a:endParaRPr lang="el-GR" altLang="el-GR" b="1" dirty="0"/>
          </a:p>
          <a:p>
            <a:pPr>
              <a:buFont typeface="Wingdings" panose="05000000000000000000" pitchFamily="2" charset="2"/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6696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- Εικόνα" descr="C:\Users\θανάσης\Desktop\ΕΚΚΕΝΩΣΗ\χρησιμοποιημένα\αλυσιδα διοικησης εκκενωσης.png">
            <a:extLst>
              <a:ext uri="{FF2B5EF4-FFF2-40B4-BE49-F238E27FC236}">
                <a16:creationId xmlns:a16="http://schemas.microsoft.com/office/drawing/2014/main" id="{C5866F48-895E-4E83-A85D-95BB9156EEDA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4816" y="596348"/>
            <a:ext cx="8852454" cy="58442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39359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9E999BF8-51C4-46D9-B479-1537D872C8C4}"/>
              </a:ext>
            </a:extLst>
          </p:cNvPr>
          <p:cNvSpPr/>
          <p:nvPr/>
        </p:nvSpPr>
        <p:spPr>
          <a:xfrm>
            <a:off x="225287" y="318051"/>
            <a:ext cx="11357113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l-GR" altLang="el-GR" sz="2400" b="1" dirty="0"/>
              <a:t>Φωτιά μικρής έκτασης ( ελεγχόμενη κατάσταση)</a:t>
            </a:r>
          </a:p>
          <a:p>
            <a:pPr algn="ctr">
              <a:buFont typeface="Wingdings" panose="05000000000000000000" pitchFamily="2" charset="2"/>
              <a:buNone/>
            </a:pPr>
            <a:endParaRPr lang="el-GR" altLang="el-GR" sz="2400" b="1" dirty="0"/>
          </a:p>
          <a:p>
            <a:pPr algn="ctr">
              <a:buFont typeface="Wingdings" panose="05000000000000000000" pitchFamily="2" charset="2"/>
              <a:buChar char="§"/>
            </a:pPr>
            <a:r>
              <a:rPr lang="el-GR" altLang="el-GR" sz="2400" dirty="0"/>
              <a:t>Εκτιμώ την κατάσταση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el-GR" altLang="el-GR" sz="2400" dirty="0"/>
              <a:t>Ενημερώνω το τμήμα …… και ακολουθώ τις οδηγίες του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el-GR" altLang="el-GR" sz="2400" dirty="0"/>
              <a:t>Αν κρίνω ότι μπορώ να ελέγξω την εστία χρησιμοποιώ τους φορητούς πυροσβεστήρες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el-GR" altLang="el-GR" sz="2400" dirty="0"/>
              <a:t>Δε θέτω εκτός λειτουργίας τη σειρήνα του κτιρίου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el-GR" altLang="el-GR" sz="2400" dirty="0"/>
              <a:t>Ενημερώνω τη Διεύθυνση ….η οποία ανακοινώνει από τη μεγαφωνική εγκατάσταση την εξέλιξη του συμβάντος και δίνει νέες οδηγίες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l-GR" altLang="el-GR" sz="2400" dirty="0"/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400" b="1" dirty="0"/>
              <a:t>Φωτιά μεγάλης έκτασης ( μη ελεγχόμενη κατάσταση)</a:t>
            </a:r>
          </a:p>
          <a:p>
            <a:pPr algn="ctr">
              <a:buFont typeface="Wingdings" panose="05000000000000000000" pitchFamily="2" charset="2"/>
              <a:buNone/>
            </a:pPr>
            <a:endParaRPr lang="el-GR" altLang="el-GR" sz="2400" dirty="0"/>
          </a:p>
          <a:p>
            <a:pPr lvl="1" algn="ctr">
              <a:buFont typeface="Wingdings" panose="05000000000000000000" pitchFamily="2" charset="2"/>
              <a:buChar char="§"/>
            </a:pPr>
            <a:r>
              <a:rPr lang="el-GR" altLang="el-GR" sz="2400" dirty="0"/>
              <a:t>Ειδοποιώ τη Διεύθυνση και επισημαίνω την εστία φωτιάς </a:t>
            </a:r>
          </a:p>
          <a:p>
            <a:pPr lvl="1" algn="ctr">
              <a:buFont typeface="Wingdings" panose="05000000000000000000" pitchFamily="2" charset="2"/>
              <a:buChar char="§"/>
            </a:pPr>
            <a:r>
              <a:rPr lang="el-GR" altLang="el-GR" sz="2400" dirty="0"/>
              <a:t>Ειδοποιώ την πυροσβεστική υπηρεσία (199)</a:t>
            </a:r>
          </a:p>
          <a:p>
            <a:pPr lvl="1" algn="ctr">
              <a:buFont typeface="Wingdings" panose="05000000000000000000" pitchFamily="2" charset="2"/>
              <a:buChar char="§"/>
            </a:pPr>
            <a:r>
              <a:rPr lang="el-GR" altLang="el-GR" sz="2400" dirty="0"/>
              <a:t>Η Διεύθυνση ξεκινά τη διαδικασία εκκένωσης κτιρίου</a:t>
            </a:r>
          </a:p>
          <a:p>
            <a:pPr lvl="1" algn="ctr">
              <a:buFont typeface="Wingdings" panose="05000000000000000000" pitchFamily="2" charset="2"/>
              <a:buChar char="§"/>
            </a:pPr>
            <a:r>
              <a:rPr lang="el-GR" altLang="el-GR" sz="2400" dirty="0"/>
              <a:t>Δεν θέτω εκτός λειτουργίας τη σειρήνα του κτιρίου</a:t>
            </a:r>
          </a:p>
          <a:p>
            <a:pPr lvl="1" algn="ctr">
              <a:buFont typeface="Wingdings" panose="05000000000000000000" pitchFamily="2" charset="2"/>
              <a:buChar char="§"/>
            </a:pPr>
            <a:r>
              <a:rPr lang="el-GR" altLang="el-GR" sz="2400" dirty="0"/>
              <a:t>Ακολουθεί εκκένωση κτιρίου βάσει των οδηγιών εκκένωσης κτιρίου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99709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A66E26-8CAE-4204-87D5-373A8D15BA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7896" y="225287"/>
            <a:ext cx="8335617" cy="848139"/>
          </a:xfrm>
        </p:spPr>
        <p:txBody>
          <a:bodyPr>
            <a:normAutofit/>
          </a:bodyPr>
          <a:lstStyle/>
          <a:p>
            <a:r>
              <a:rPr lang="el-GR" sz="3200" b="1" spc="-10" dirty="0">
                <a:latin typeface="+mn-lt"/>
              </a:rPr>
              <a:t>ΠΕΡΙΕΧΟΜΕΝΑ ΠΑΡΟΥΣΙΑΣΗΣ</a:t>
            </a:r>
            <a:endParaRPr lang="el-GR" sz="3200" b="1" dirty="0">
              <a:latin typeface="+mn-lt"/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885420B-EBC3-427E-8E05-D2FB24A955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7754" y="1073426"/>
            <a:ext cx="8445760" cy="5559287"/>
          </a:xfrm>
        </p:spPr>
        <p:txBody>
          <a:bodyPr>
            <a:normAutofit lnSpcReduction="10000"/>
          </a:bodyPr>
          <a:lstStyle/>
          <a:p>
            <a:r>
              <a:rPr lang="el-GR" altLang="el-GR" b="1" dirty="0"/>
              <a:t>-Άσκηση εκκένωσης, επί </a:t>
            </a:r>
            <a:r>
              <a:rPr lang="el-GR" altLang="el-GR" b="1" dirty="0" err="1"/>
              <a:t>χάρτου</a:t>
            </a:r>
            <a:r>
              <a:rPr lang="el-GR" altLang="el-GR" b="1" dirty="0"/>
              <a:t>. </a:t>
            </a:r>
          </a:p>
          <a:p>
            <a:r>
              <a:rPr lang="el-GR" altLang="el-GR" b="1" dirty="0"/>
              <a:t>-Αποτίμηση της άσκησης από τις ομάδες εκπαιδευομένων και τον εκπαιδευτή.</a:t>
            </a:r>
          </a:p>
          <a:p>
            <a:r>
              <a:rPr lang="el-GR" altLang="el-GR" b="1" dirty="0"/>
              <a:t>-Ανάλυση του κινδύνου που συνιστά μια πυρκαγιά και των επιπτώσεων για τον άνθρωπο και τα υλικά.</a:t>
            </a:r>
          </a:p>
          <a:p>
            <a:pPr lvl="1"/>
            <a:r>
              <a:rPr lang="el-GR" altLang="el-GR" sz="2400" dirty="0"/>
              <a:t>Εγκλωβισμός ατόμων σε ανελκυστήρες.</a:t>
            </a:r>
          </a:p>
          <a:p>
            <a:pPr lvl="1"/>
            <a:r>
              <a:rPr lang="el-GR" altLang="el-GR" sz="2400" dirty="0"/>
              <a:t>Προβλήματα κατά την χρήση των οδεύσεων διαφυγής.</a:t>
            </a:r>
          </a:p>
          <a:p>
            <a:pPr lvl="1"/>
            <a:r>
              <a:rPr lang="el-GR" altLang="el-GR" sz="2400" dirty="0"/>
              <a:t>Τήρηση ροής εκκένωσης χώρων – κτιρίων.</a:t>
            </a:r>
          </a:p>
          <a:p>
            <a:r>
              <a:rPr lang="el-GR" altLang="el-GR" b="1" dirty="0"/>
              <a:t>-Χρόνος απόκρισης στο συμβάν. </a:t>
            </a:r>
          </a:p>
          <a:p>
            <a:pPr lvl="1"/>
            <a:r>
              <a:rPr lang="el-GR" altLang="el-GR" sz="2400" dirty="0"/>
              <a:t>Αναλύονται οι ενέργειες που οφείλει να κάνει ο εργαζόμενος ή και το μέλος της Ομάδας Πυροπροστασίας</a:t>
            </a:r>
            <a:r>
              <a:rPr lang="el-GR" altLang="el-GR" sz="2400" b="1" dirty="0"/>
              <a:t>.</a:t>
            </a:r>
          </a:p>
          <a:p>
            <a:r>
              <a:rPr lang="el-GR" altLang="el-GR" b="1" dirty="0"/>
              <a:t>-Ενεργοποίηση συναγερμού.</a:t>
            </a:r>
          </a:p>
          <a:p>
            <a:r>
              <a:rPr lang="el-GR" altLang="el-GR" b="1" dirty="0"/>
              <a:t>-Ενέργειες - κινητοποίηση Ο.Π. σε περίπτωση πυρκαγιάς και κατά την παρουσία της Πυροσβεστικής Υπηρεσίας.</a:t>
            </a:r>
            <a:endParaRPr lang="el-GR" altLang="el-GR" b="1" dirty="0">
              <a:cs typeface="Times New Roman" panose="02020603050405020304" pitchFamily="18" charset="0"/>
            </a:endParaRPr>
          </a:p>
          <a:p>
            <a:pPr lvl="1"/>
            <a:endParaRPr lang="el-GR" altLang="el-GR" dirty="0"/>
          </a:p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781F482F-D411-43DA-8888-C3AE2C5AD3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2487" y="2103588"/>
            <a:ext cx="1914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236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0811922F-BE76-4706-A060-28BB050B4E33}"/>
              </a:ext>
            </a:extLst>
          </p:cNvPr>
          <p:cNvSpPr/>
          <p:nvPr/>
        </p:nvSpPr>
        <p:spPr>
          <a:xfrm>
            <a:off x="901148" y="172278"/>
            <a:ext cx="1024393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altLang="el-GR" sz="2400" b="1" dirty="0"/>
              <a:t>Χρήση λίστας με παρόντες και απόντες</a:t>
            </a:r>
          </a:p>
          <a:p>
            <a:pPr algn="ctr"/>
            <a:r>
              <a:rPr lang="el-GR" altLang="el-GR" sz="2400" b="1" dirty="0"/>
              <a:t>Ατομική καταμέτρηση</a:t>
            </a:r>
          </a:p>
          <a:p>
            <a:pPr algn="ctr"/>
            <a:r>
              <a:rPr lang="el-GR" altLang="el-GR" sz="2400" b="1" dirty="0"/>
              <a:t>Πελάτες; Προμηθευτές;</a:t>
            </a:r>
          </a:p>
          <a:p>
            <a:pPr algn="ctr"/>
            <a:r>
              <a:rPr lang="el-GR" altLang="el-GR" sz="2400" b="1" dirty="0"/>
              <a:t>Επιβεβαίωση ατόμων που αγνοούνται</a:t>
            </a:r>
          </a:p>
          <a:p>
            <a:pPr algn="ctr"/>
            <a:r>
              <a:rPr lang="el-GR" altLang="el-GR" sz="2400" b="1" dirty="0"/>
              <a:t>Εντοπισμός αγνοουμένων</a:t>
            </a:r>
          </a:p>
          <a:p>
            <a:pPr algn="ctr"/>
            <a:endParaRPr lang="el-GR" altLang="el-GR" sz="2400" b="1" dirty="0"/>
          </a:p>
          <a:p>
            <a:pPr algn="ctr"/>
            <a:r>
              <a:rPr lang="el-GR" sz="2400" b="1" dirty="0"/>
              <a:t>Σύγχυση στα σημεία συγκέντρωσης μπορεί να οδηγήσει σε περιττές και επικίνδυνες επιχειρήσεις έρευνας και διάσωσης</a:t>
            </a:r>
          </a:p>
          <a:p>
            <a:pPr algn="ctr"/>
            <a:endParaRPr lang="el-GR" altLang="el-GR" sz="2400" b="1" dirty="0"/>
          </a:p>
          <a:p>
            <a:pPr algn="ctr"/>
            <a:r>
              <a:rPr lang="el-GR" altLang="el-GR" sz="2400" b="1" dirty="0"/>
              <a:t>Εργαζόμενοι που χρειάζονται ειδική βοήθεια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l-GR" altLang="el-GR" sz="2400" b="1" dirty="0"/>
              <a:t>Άτομα με ειδικές ανάγκες;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l-GR" altLang="el-GR" sz="2400" b="1" dirty="0"/>
              <a:t>Αλλοδαποί εργάτες και πελάτες που δεν γνωρίζουν την γλώσσα;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l-GR" altLang="el-GR" sz="2400" b="1" dirty="0"/>
          </a:p>
          <a:p>
            <a:pPr algn="ctr"/>
            <a:r>
              <a:rPr lang="el-GR" altLang="el-GR" sz="2400" b="1" dirty="0"/>
              <a:t>Προμηθευτές, εργολάβοι, επισκέπτες, πελάτες, κ.α.</a:t>
            </a:r>
          </a:p>
          <a:p>
            <a:pPr algn="ctr"/>
            <a:endParaRPr lang="el-GR" altLang="el-GR" sz="2400" b="1" dirty="0"/>
          </a:p>
          <a:p>
            <a:pPr algn="ctr"/>
            <a:r>
              <a:rPr lang="el-GR" altLang="el-GR" sz="2400" b="1" dirty="0"/>
              <a:t>Κρίσιμες λειτουργίες της μονάδας</a:t>
            </a:r>
          </a:p>
          <a:p>
            <a:pPr algn="ctr"/>
            <a:endParaRPr lang="el-GR" altLang="el-GR" sz="2400" b="1" dirty="0"/>
          </a:p>
          <a:p>
            <a:pPr algn="ctr"/>
            <a:r>
              <a:rPr lang="el-GR" altLang="el-GR" sz="2400" b="1" dirty="0"/>
              <a:t>Ενέργειες μετά την έκτακτη κατάσταση-Αποδέσμευση εργαζομένων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65369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:\ΕΚΚΕΝΩΣΗ\Παράγοντες εκκένωσης.jpg">
            <a:extLst>
              <a:ext uri="{FF2B5EF4-FFF2-40B4-BE49-F238E27FC236}">
                <a16:creationId xmlns:a16="http://schemas.microsoft.com/office/drawing/2014/main" id="{CFEC341F-1926-4F83-80DA-1DF18575B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64873" y="1057275"/>
            <a:ext cx="8064500" cy="41767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5278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:\ΕΚΚΕΝΩΣΗ\διαγραμμα ενεργειων εκκενωσης.jpg">
            <a:extLst>
              <a:ext uri="{FF2B5EF4-FFF2-40B4-BE49-F238E27FC236}">
                <a16:creationId xmlns:a16="http://schemas.microsoft.com/office/drawing/2014/main" id="{528B500E-9698-42A3-8967-777FD80E1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9843" y="304801"/>
            <a:ext cx="10787270" cy="61490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01827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FAE38B37-AF67-42A0-9C15-E2331EA66D09}"/>
              </a:ext>
            </a:extLst>
          </p:cNvPr>
          <p:cNvSpPr/>
          <p:nvPr/>
        </p:nvSpPr>
        <p:spPr>
          <a:xfrm>
            <a:off x="251791" y="304800"/>
            <a:ext cx="1143662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l-GR" sz="2400" dirty="0"/>
              <a:t>1. Οι άνθρωποι αφήνουν αμέσως το κτίριο μόλις ακούσουν το συναγερμό εκκένωσης;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l-GR" sz="2400" dirty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l-GR" sz="2400" dirty="0"/>
              <a:t>	Πανικός ή αδιαφορία;</a:t>
            </a:r>
          </a:p>
          <a:p>
            <a:pPr algn="ctr">
              <a:defRPr/>
            </a:pPr>
            <a:endParaRPr lang="el-GR" sz="2400" dirty="0"/>
          </a:p>
          <a:p>
            <a:pPr marL="1076325" indent="-1076325" algn="ctr">
              <a:buFont typeface="Wingdings" panose="05000000000000000000" pitchFamily="2" charset="2"/>
              <a:buNone/>
              <a:defRPr/>
            </a:pPr>
            <a:r>
              <a:rPr lang="el-GR" sz="2400" dirty="0"/>
              <a:t>Φάση 1. Διάχυση του ήχου και αντίληψή του από όλους τους ενοίκους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l-GR" sz="2400" dirty="0"/>
              <a:t>Φάση 2. Κατανόηση του σήματος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l-GR" sz="2400" dirty="0"/>
              <a:t>Φάση 3. Αναγνώριση του συναγερμού ως πραγματικού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l-GR" sz="2400" dirty="0"/>
              <a:t>Φάση 4. Αναγνώριση και εκτίμηση του ρίσκου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l-GR" sz="2400" dirty="0"/>
              <a:t>Φάση 5. Απόφαση και δράση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l-GR" sz="2400" dirty="0"/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400" dirty="0"/>
              <a:t>2. Οι άνθρωποι χρησιμοποιούν εξίσου όλες τις διαθέσιμες εξόδους;</a:t>
            </a:r>
          </a:p>
          <a:p>
            <a:pPr algn="ctr">
              <a:buFont typeface="Wingdings" panose="05000000000000000000" pitchFamily="2" charset="2"/>
              <a:buNone/>
            </a:pPr>
            <a:endParaRPr lang="el-GR" altLang="el-GR" sz="2400" dirty="0"/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400" dirty="0"/>
              <a:t>3. Κινούνται δια μέσου καπνού;</a:t>
            </a:r>
          </a:p>
          <a:p>
            <a:pPr algn="ctr">
              <a:buFont typeface="Wingdings" panose="05000000000000000000" pitchFamily="2" charset="2"/>
              <a:buNone/>
            </a:pPr>
            <a:endParaRPr lang="el-GR" altLang="el-GR" sz="2400" dirty="0"/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400" dirty="0"/>
              <a:t>4. Τηρούν τα προβλεπόμενα προληπτικά μέτρα προστασίας;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9772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3D45FC83-ED44-49D1-ADD2-9764078C81E9}"/>
              </a:ext>
            </a:extLst>
          </p:cNvPr>
          <p:cNvSpPr/>
          <p:nvPr/>
        </p:nvSpPr>
        <p:spPr>
          <a:xfrm>
            <a:off x="331304" y="212036"/>
            <a:ext cx="109728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altLang="el-GR" b="1" dirty="0"/>
              <a:t>Μετακινηθείτε σε εξωτερικό δωμάτιο</a:t>
            </a:r>
          </a:p>
          <a:p>
            <a:pPr algn="ctr"/>
            <a:r>
              <a:rPr lang="el-GR" altLang="el-GR" b="1" dirty="0"/>
              <a:t>Κλείστε τις πόρτες και τα παράθυρα του δωματίου και χρησιμοποιείστε βρεγμένα σεντόνια για να σφραγίσετε τις χαραμάδες.</a:t>
            </a:r>
          </a:p>
          <a:p>
            <a:pPr algn="ctr"/>
            <a:r>
              <a:rPr lang="el-GR" altLang="el-GR" b="1" dirty="0"/>
              <a:t>Κρεμάστε ένα ύφασμα ή πετσέτα για να δείξετε έξω ότι υπάρχει κάποιος στο χώρο και μείνετε κοντά στο ανοιχτό παράθυρο.</a:t>
            </a:r>
          </a:p>
          <a:p>
            <a:pPr algn="ctr"/>
            <a:endParaRPr lang="el-GR" altLang="el-GR" b="1" dirty="0"/>
          </a:p>
          <a:p>
            <a:pPr algn="ctr"/>
            <a:r>
              <a:rPr lang="el-GR" altLang="el-GR" b="1" dirty="0"/>
              <a:t>Αν το δωμάτιο γεμίσει καπνό, σκύψτε έξω από το παράθυρο, εκτός εάν στον κάτω όροφο υπάρχουν φλόγες</a:t>
            </a:r>
            <a:endParaRPr lang="en-US" altLang="el-GR" b="1" dirty="0"/>
          </a:p>
          <a:p>
            <a:pPr algn="ctr"/>
            <a:r>
              <a:rPr lang="el-GR" altLang="el-GR" b="1" dirty="0"/>
              <a:t>Αν υπάρχει μπανιέρα, γεμίστε τη με νερό και μπείτε μέσα</a:t>
            </a:r>
          </a:p>
          <a:p>
            <a:pPr algn="ctr"/>
            <a:r>
              <a:rPr lang="el-GR" altLang="el-GR" b="1" dirty="0"/>
              <a:t>Κρατάμε ένα καλά βρεγμένο πανί και καλύπτουμε τη μύτη και το στόμα μας</a:t>
            </a:r>
          </a:p>
          <a:p>
            <a:pPr algn="ctr"/>
            <a:r>
              <a:rPr lang="el-GR" altLang="el-GR" b="1" dirty="0"/>
              <a:t>Αδειάστε το χώρο από τα καύσιμα υλικά</a:t>
            </a:r>
          </a:p>
          <a:p>
            <a:pPr algn="ctr"/>
            <a:endParaRPr lang="el-GR" altLang="el-GR" b="1" dirty="0"/>
          </a:p>
          <a:p>
            <a:pPr algn="ctr"/>
            <a:r>
              <a:rPr lang="el-GR" altLang="el-GR" b="1" dirty="0"/>
              <a:t>Αν χρειαστεί να φύγετε από το δωμάτιο προς το εσωτερικό του κτιρίου, κάντε το σκυφτοί</a:t>
            </a:r>
          </a:p>
          <a:p>
            <a:pPr algn="ctr"/>
            <a:r>
              <a:rPr lang="el-GR" altLang="el-GR" b="1" dirty="0"/>
              <a:t>Ελέγξτε το διάδρομο (θερμοκρασία, καπνός)</a:t>
            </a:r>
          </a:p>
          <a:p>
            <a:pPr algn="ctr"/>
            <a:r>
              <a:rPr lang="el-GR" altLang="el-GR" b="1" dirty="0"/>
              <a:t>Κλείστε πίσω σας τις πόρτες, περπατάτε και μην χρησιμοποιείτε ασανσέρ</a:t>
            </a:r>
          </a:p>
          <a:p>
            <a:pPr algn="ctr"/>
            <a:r>
              <a:rPr lang="el-GR" altLang="el-GR" b="1" dirty="0"/>
              <a:t>Μην απομακρύνεστε από τον τοίχο και μετράτε ανοίγματα</a:t>
            </a:r>
          </a:p>
          <a:p>
            <a:pPr algn="ctr"/>
            <a:endParaRPr lang="el-GR" altLang="el-GR" b="1" dirty="0"/>
          </a:p>
          <a:p>
            <a:pPr algn="ctr"/>
            <a:r>
              <a:rPr lang="el-GR" altLang="el-GR" b="1" dirty="0"/>
              <a:t>Αν πάθετε έγκαυμα: χρήση </a:t>
            </a:r>
          </a:p>
          <a:p>
            <a:pPr algn="ctr"/>
            <a:r>
              <a:rPr lang="el-GR" altLang="el-GR" b="1" dirty="0"/>
              <a:t>      για  5-10 λεπτά κρύου νερού</a:t>
            </a:r>
          </a:p>
          <a:p>
            <a:pPr algn="ctr"/>
            <a:r>
              <a:rPr lang="el-GR" altLang="el-GR" b="1" dirty="0"/>
              <a:t>      Μην βάζετε πάγο</a:t>
            </a:r>
          </a:p>
          <a:p>
            <a:pPr algn="ctr"/>
            <a:r>
              <a:rPr lang="el-GR" altLang="el-GR" b="1" dirty="0"/>
              <a:t>Αν τα ρούχα σου </a:t>
            </a:r>
          </a:p>
          <a:p>
            <a:pPr algn="ctr"/>
            <a:r>
              <a:rPr lang="el-GR" altLang="el-GR" b="1" dirty="0"/>
              <a:t>	πιάσουν φωτιά </a:t>
            </a:r>
            <a:r>
              <a:rPr lang="el-GR" b="1" dirty="0">
                <a:solidFill>
                  <a:srgbClr val="FF0000"/>
                </a:solidFill>
              </a:rPr>
              <a:t>ΣΤΑΜΑΤΑ, ΠΕΣΕ, ΚΥΛΗΣΟΥ</a:t>
            </a:r>
          </a:p>
          <a:p>
            <a:pPr algn="ctr"/>
            <a:r>
              <a:rPr lang="el-GR" b="1" kern="0" dirty="0"/>
              <a:t>	Ελάχιστοι καίγονται από τη φωτιά. Οι περισσότεροι πεθαίνουν από τον καπνό, τα δηλητηριώδη αέρια ή την πτώση από ύψος</a:t>
            </a:r>
          </a:p>
          <a:p>
            <a:pPr algn="just">
              <a:buFont typeface="Wingdings" panose="05000000000000000000" pitchFamily="2" charset="2"/>
              <a:buNone/>
            </a:pPr>
            <a:endParaRPr lang="el-GR" altLang="el-GR" dirty="0"/>
          </a:p>
          <a:p>
            <a:pPr algn="just">
              <a:buFont typeface="Wingdings" panose="05000000000000000000" pitchFamily="2" charset="2"/>
              <a:buNone/>
            </a:pPr>
            <a:endParaRPr lang="el-GR" altLang="el-GR" dirty="0"/>
          </a:p>
          <a:p>
            <a:pPr algn="just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396929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B2E6C0B-3D92-4A88-85DF-38DD62998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083433" y="809106"/>
            <a:ext cx="17857373" cy="532246"/>
          </a:xfrm>
        </p:spPr>
        <p:txBody>
          <a:bodyPr>
            <a:normAutofit fontScale="90000"/>
          </a:bodyPr>
          <a:lstStyle/>
          <a:p>
            <a:pPr algn="ctr"/>
            <a:r>
              <a:rPr lang="el-GR" altLang="el-GR" b="1" dirty="0"/>
              <a:t> </a:t>
            </a:r>
            <a:br>
              <a:rPr lang="el-GR" alt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7181F2B-16CA-4015-B4E8-8B45563CB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4002157"/>
            <a:ext cx="10853530" cy="217480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l-GR" altLang="el-GR" b="1" dirty="0"/>
              <a:t>   Το θέμα της εκκένωσης ενός κτιρίου, μπορεί από μια πολύ απλή υπόθεση που θα διαρκέσει ένα με δύο λεπτά, να καταλήξει να κοστίσει και ανθρώπινες ζωές.</a:t>
            </a:r>
          </a:p>
          <a:p>
            <a:pPr algn="just">
              <a:buNone/>
            </a:pPr>
            <a:r>
              <a:rPr lang="el-GR" altLang="el-GR" b="1" dirty="0"/>
              <a:t>   Αυτό που πάντα πρέπει να θυμόμαστε μπαίνοντας σε ένα κτίριο, είναι να «χαρτογραφούμε» το χώρο ή ακόμα καλύτερα να αναζητούμε τα σχεδιαγράμματα διαφυγής του χώρου – κτιρίου.</a:t>
            </a:r>
          </a:p>
          <a:p>
            <a:endParaRPr lang="el-GR" dirty="0"/>
          </a:p>
        </p:txBody>
      </p:sp>
      <p:pic>
        <p:nvPicPr>
          <p:cNvPr id="3076" name="Picture 4" descr="Αποτέλεσμα εικόνας για διαδικασια εκκενωσης κτιριου">
            <a:extLst>
              <a:ext uri="{FF2B5EF4-FFF2-40B4-BE49-F238E27FC236}">
                <a16:creationId xmlns:a16="http://schemas.microsoft.com/office/drawing/2014/main" id="{E48FB4CF-40C1-4C8D-988C-82B1E9836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35" y="245660"/>
            <a:ext cx="10853530" cy="338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1023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2600A16F-718E-445B-8935-337464E55D6A}"/>
              </a:ext>
            </a:extLst>
          </p:cNvPr>
          <p:cNvSpPr/>
          <p:nvPr/>
        </p:nvSpPr>
        <p:spPr>
          <a:xfrm>
            <a:off x="596347" y="1020416"/>
            <a:ext cx="11224591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l-GR" altLang="el-GR" sz="2400" b="1" dirty="0"/>
              <a:t>ΔΕΚΑΛΟΓΟΣ ΕΚΚΕΝΩΣΗ ΚΤΙΡΙΟΥ</a:t>
            </a:r>
          </a:p>
          <a:p>
            <a:pPr algn="ctr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l-GR" altLang="el-GR" sz="2400" b="1" dirty="0"/>
              <a:t>Μόλις ακούσεις την ειδοποίηση εκκένωσης, ακολούθα τις </a:t>
            </a:r>
            <a:r>
              <a:rPr lang="el-GR" altLang="el-GR" sz="2400" b="1" dirty="0" err="1"/>
              <a:t>κατωθι</a:t>
            </a:r>
            <a:r>
              <a:rPr lang="el-GR" altLang="el-GR" sz="2400" b="1" dirty="0"/>
              <a:t> οδηγίες:</a:t>
            </a:r>
          </a:p>
          <a:p>
            <a:pPr algn="ctr">
              <a:lnSpc>
                <a:spcPct val="150000"/>
              </a:lnSpc>
              <a:buFontTx/>
              <a:buAutoNum type="arabicPeriod"/>
            </a:pPr>
            <a:r>
              <a:rPr lang="el-GR" altLang="el-GR" sz="2400" b="1" dirty="0"/>
              <a:t>Ενεργείς αμέσως και δεν υποθέτεις ότι πρόκειται για φάρσα ή κάποια δοκιμή του συστήματος συναγερμού, εκτός αν προηγουμένως έχεις ειδοποιηθεί για αυτό.</a:t>
            </a:r>
          </a:p>
          <a:p>
            <a:pPr algn="ctr">
              <a:lnSpc>
                <a:spcPct val="150000"/>
              </a:lnSpc>
              <a:buFontTx/>
              <a:buAutoNum type="arabicPeriod"/>
            </a:pPr>
            <a:r>
              <a:rPr lang="el-GR" altLang="el-GR" sz="2400" b="1" dirty="0"/>
              <a:t>Σβήνεις κάθε φλόγα ή εστία πυρκαγιάς στο χώρο εργασίας σου, (κερί, τσιγάρο , καφετιέρα κ.λπ.)</a:t>
            </a:r>
          </a:p>
          <a:p>
            <a:pPr algn="ctr">
              <a:lnSpc>
                <a:spcPct val="150000"/>
              </a:lnSpc>
              <a:buFontTx/>
              <a:buAutoNum type="arabicPeriod"/>
            </a:pPr>
            <a:r>
              <a:rPr lang="el-GR" altLang="el-GR" sz="2400" b="1" dirty="0"/>
              <a:t>Εξέρχεσαι και ακολουθείς την όδευση διαφυγής που από πριν πρέπει να γνωρίζεις, εκτός αν υπάρχει άλλη οδηγία εκείνη την χρονική στιγμή.</a:t>
            </a:r>
          </a:p>
        </p:txBody>
      </p:sp>
    </p:spTree>
    <p:extLst>
      <p:ext uri="{BB962C8B-B14F-4D97-AF65-F5344CB8AC3E}">
        <p14:creationId xmlns:p14="http://schemas.microsoft.com/office/powerpoint/2010/main" val="2443939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852A9C56-0D28-4011-AAB0-38701446E40F}"/>
              </a:ext>
            </a:extLst>
          </p:cNvPr>
          <p:cNvSpPr/>
          <p:nvPr/>
        </p:nvSpPr>
        <p:spPr>
          <a:xfrm>
            <a:off x="185530" y="1020417"/>
            <a:ext cx="11635409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AutoNum type="arabicPeriod" startAt="4"/>
            </a:pPr>
            <a:r>
              <a:rPr lang="el-GR" altLang="el-GR" sz="2400" b="1" dirty="0"/>
              <a:t>Στην όδευση διαφυγής δεν χρησιμοποιείς ανελκυστήρα, δεν τρέχεις, αλλά περπατάς γρήγορα και σταθερά.</a:t>
            </a:r>
          </a:p>
          <a:p>
            <a:pPr algn="ctr">
              <a:lnSpc>
                <a:spcPct val="150000"/>
              </a:lnSpc>
              <a:buFont typeface="Arial" panose="020B0604020202020204" pitchFamily="34" charset="0"/>
              <a:buAutoNum type="arabicPeriod" startAt="4"/>
            </a:pPr>
            <a:r>
              <a:rPr lang="el-GR" altLang="el-GR" sz="2400" b="1" dirty="0"/>
              <a:t>Αν δεν είσαι στο γραφείο σου φεύγεις προς την όδευση διαφυγής και δεν επιστρέφεις για να πάρεις ξεχασμένα αντικείμενα ή να τηλεφωνήσεις.</a:t>
            </a:r>
            <a:endParaRPr lang="en-US" altLang="el-GR" sz="2400" b="1" dirty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AutoNum type="arabicPeriod" startAt="4"/>
            </a:pPr>
            <a:r>
              <a:rPr lang="el-GR" altLang="el-GR" sz="2400" b="1" dirty="0"/>
              <a:t>Κατά την έξοδο δε φωνάζεις, δε συνομιλείς άλλα διατηρείς την ψυχραιμία σου και προσπαθείς να δίνεις την εντύπωση ότι αισθάνεσαι ασφαλής για να μη συντελείς στη δημιουργία πανικού.</a:t>
            </a:r>
          </a:p>
          <a:p>
            <a:pPr algn="ctr">
              <a:lnSpc>
                <a:spcPct val="150000"/>
              </a:lnSpc>
              <a:buFont typeface="Arial" panose="020B0604020202020204" pitchFamily="34" charset="0"/>
              <a:buAutoNum type="arabicPeriod" startAt="7"/>
            </a:pPr>
            <a:r>
              <a:rPr lang="el-GR" altLang="el-GR" sz="2400" b="1" dirty="0"/>
              <a:t>Δεν τρέχεις αντίθετα προς το πλήθος σε καμιά περίπτωση, ακόμα και αν σε φωνάξει κάποιος ή ακούς το κινητό σου να χτυπά.</a:t>
            </a:r>
            <a:endParaRPr lang="en-US" altLang="el-GR" sz="2400" b="1" dirty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AutoNum type="arabicPeriod" startAt="4"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737597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EEAA2785-A1DB-4341-B9C1-96A2E806EF20}"/>
              </a:ext>
            </a:extLst>
          </p:cNvPr>
          <p:cNvSpPr/>
          <p:nvPr/>
        </p:nvSpPr>
        <p:spPr>
          <a:xfrm>
            <a:off x="344557" y="596348"/>
            <a:ext cx="10893285" cy="5684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45" algn="ctr">
              <a:spcBef>
                <a:spcPts val="61"/>
              </a:spcBef>
            </a:pPr>
            <a:r>
              <a:rPr lang="el-GR" altLang="el-GR" sz="2400" b="1" dirty="0"/>
              <a:t>8. Κατά την έξοδο, στην όδευση διαφυγής προσπαθείς να διευκολύνεις τους</a:t>
            </a:r>
          </a:p>
          <a:p>
            <a:pPr marL="8145" algn="ctr">
              <a:spcBef>
                <a:spcPts val="61"/>
              </a:spcBef>
            </a:pPr>
            <a:endParaRPr lang="el-GR" altLang="el-GR" sz="2400" b="1" dirty="0"/>
          </a:p>
          <a:p>
            <a:pPr marL="8145" algn="ctr">
              <a:spcBef>
                <a:spcPts val="61"/>
              </a:spcBef>
            </a:pPr>
            <a:r>
              <a:rPr lang="el-GR" altLang="el-GR" sz="2400" b="1" dirty="0"/>
              <a:t> </a:t>
            </a:r>
            <a:r>
              <a:rPr lang="el-GR" altLang="el-GR" sz="2400" b="1" dirty="0" err="1"/>
              <a:t>διασώστες</a:t>
            </a:r>
            <a:r>
              <a:rPr lang="el-GR" altLang="el-GR" sz="2400" b="1" dirty="0"/>
              <a:t> ή την ομάδα πυρασφαλείας, δίνοντας τους προτεραιότητα. Σε</a:t>
            </a:r>
          </a:p>
          <a:p>
            <a:pPr marL="8145" algn="ctr">
              <a:spcBef>
                <a:spcPts val="61"/>
              </a:spcBef>
            </a:pPr>
            <a:endParaRPr lang="el-GR" altLang="el-GR" sz="2400" b="1" dirty="0"/>
          </a:p>
          <a:p>
            <a:pPr marL="8145" algn="ctr">
              <a:spcBef>
                <a:spcPts val="61"/>
              </a:spcBef>
            </a:pPr>
            <a:r>
              <a:rPr lang="el-GR" altLang="el-GR" sz="2400" b="1" dirty="0"/>
              <a:t> περίπτωση ΑΜΕΑ ή ευπαθών ομάδων δίνουμε κάθε δυνατή βοήθεια.</a:t>
            </a:r>
          </a:p>
          <a:p>
            <a:pPr marL="8145" algn="ctr">
              <a:spcBef>
                <a:spcPts val="61"/>
              </a:spcBef>
            </a:pPr>
            <a:endParaRPr lang="el-GR" altLang="el-GR" sz="2400" b="1" dirty="0"/>
          </a:p>
          <a:p>
            <a:pPr marL="8145" algn="ctr">
              <a:spcBef>
                <a:spcPts val="61"/>
              </a:spcBef>
            </a:pPr>
            <a:r>
              <a:rPr lang="el-GR" sz="2400" b="1" spc="-3" dirty="0">
                <a:cs typeface="Arial Narrow"/>
              </a:rPr>
              <a:t>9. Αν κάποιος που προηγείται από εσένα πέσει ή πάθει</a:t>
            </a:r>
            <a:r>
              <a:rPr lang="el-GR" sz="2400" b="1" spc="-90" dirty="0">
                <a:cs typeface="Arial Narrow"/>
              </a:rPr>
              <a:t> </a:t>
            </a:r>
            <a:r>
              <a:rPr lang="el-GR" sz="2400" b="1" spc="-3" dirty="0">
                <a:cs typeface="Arial Narrow"/>
              </a:rPr>
              <a:t>οτιδήποτε,</a:t>
            </a:r>
            <a:endParaRPr lang="el-GR" sz="2400" b="1" dirty="0">
              <a:cs typeface="Arial Narrow"/>
            </a:endParaRPr>
          </a:p>
          <a:p>
            <a:pPr marL="111580" marR="140900" indent="-407" algn="ctr">
              <a:lnSpc>
                <a:spcPct val="166800"/>
              </a:lnSpc>
              <a:spcBef>
                <a:spcPts val="3"/>
              </a:spcBef>
            </a:pPr>
            <a:r>
              <a:rPr lang="el-GR" sz="2400" b="1" spc="-3" dirty="0">
                <a:cs typeface="Arial Narrow"/>
              </a:rPr>
              <a:t>να τον </a:t>
            </a:r>
            <a:r>
              <a:rPr lang="el-GR" sz="2400" b="1" spc="-6" dirty="0">
                <a:cs typeface="Arial Narrow"/>
              </a:rPr>
              <a:t>βοηθήσεις </a:t>
            </a:r>
            <a:r>
              <a:rPr lang="el-GR" sz="2400" b="1" spc="-3" dirty="0">
                <a:cs typeface="Arial Narrow"/>
              </a:rPr>
              <a:t>και όχι να τον υπερπηδήσεις, γατί θα </a:t>
            </a:r>
            <a:r>
              <a:rPr lang="el-GR" sz="2400" b="1" spc="-6" dirty="0">
                <a:cs typeface="Arial Narrow"/>
              </a:rPr>
              <a:t>πέσεις  </a:t>
            </a:r>
            <a:r>
              <a:rPr lang="el-GR" sz="2400" b="1" spc="-3" dirty="0">
                <a:cs typeface="Arial Narrow"/>
              </a:rPr>
              <a:t>εσύ ή επόμενος από</a:t>
            </a:r>
            <a:r>
              <a:rPr lang="el-GR" sz="2400" b="1" dirty="0">
                <a:cs typeface="Arial Narrow"/>
              </a:rPr>
              <a:t> </a:t>
            </a:r>
            <a:r>
              <a:rPr lang="el-GR" sz="2400" b="1" spc="-3" dirty="0">
                <a:cs typeface="Arial Narrow"/>
              </a:rPr>
              <a:t>εσένα.</a:t>
            </a:r>
          </a:p>
          <a:p>
            <a:pPr marL="111580" marR="140900" indent="-407" algn="ctr">
              <a:lnSpc>
                <a:spcPct val="166800"/>
              </a:lnSpc>
              <a:spcBef>
                <a:spcPts val="3"/>
              </a:spcBef>
            </a:pPr>
            <a:r>
              <a:rPr lang="el-GR" sz="2400" b="1" spc="-3" dirty="0">
                <a:cs typeface="Arial Narrow"/>
              </a:rPr>
              <a:t>10. Μόλις βγεις σε </a:t>
            </a:r>
            <a:r>
              <a:rPr lang="el-GR" sz="2400" b="1" spc="-6" dirty="0">
                <a:cs typeface="Arial Narrow"/>
              </a:rPr>
              <a:t>ασφαλή </a:t>
            </a:r>
            <a:r>
              <a:rPr lang="el-GR" sz="2400" b="1" spc="-3" dirty="0">
                <a:cs typeface="Arial Narrow"/>
              </a:rPr>
              <a:t>χώρο, δηλαδή εκεί που σε έχουν  οδηγήσει, </a:t>
            </a:r>
            <a:r>
              <a:rPr lang="el-GR" sz="2400" b="1" spc="-6" dirty="0">
                <a:cs typeface="Arial Narrow"/>
              </a:rPr>
              <a:t>φρόντισε </a:t>
            </a:r>
            <a:r>
              <a:rPr lang="el-GR" sz="2400" b="1" spc="-3" dirty="0">
                <a:cs typeface="Arial Narrow"/>
              </a:rPr>
              <a:t>να δώσεις τα στοιχεία σου σε κάποιον  υπεύθυνο.</a:t>
            </a:r>
            <a:endParaRPr lang="el-GR" sz="2400" b="1" dirty="0">
              <a:cs typeface="Arial Narrow"/>
            </a:endParaRPr>
          </a:p>
          <a:p>
            <a:pPr marL="111580" marR="140900" indent="-407">
              <a:lnSpc>
                <a:spcPct val="166800"/>
              </a:lnSpc>
              <a:spcBef>
                <a:spcPts val="3"/>
              </a:spcBef>
            </a:pPr>
            <a:endParaRPr lang="el-GR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7020074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0">
            <a:extLst>
              <a:ext uri="{FF2B5EF4-FFF2-40B4-BE49-F238E27FC236}">
                <a16:creationId xmlns:a16="http://schemas.microsoft.com/office/drawing/2014/main" id="{FE515B22-411B-46EF-A772-A9F19B5427CB}"/>
              </a:ext>
            </a:extLst>
          </p:cNvPr>
          <p:cNvSpPr/>
          <p:nvPr/>
        </p:nvSpPr>
        <p:spPr>
          <a:xfrm>
            <a:off x="2510237" y="748030"/>
            <a:ext cx="7571740" cy="5090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61061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AC67B8ED-EF2B-4F4D-A56B-70A534257BE5}"/>
              </a:ext>
            </a:extLst>
          </p:cNvPr>
          <p:cNvSpPr/>
          <p:nvPr/>
        </p:nvSpPr>
        <p:spPr>
          <a:xfrm>
            <a:off x="344557" y="198783"/>
            <a:ext cx="1147638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l-GR" altLang="el-GR" sz="2400" b="1" u="sng" dirty="0"/>
              <a:t>ΑΝΤΙΚΕΙΜΕΝΙΚΟΣ ΣΚΟΠΟΣ</a:t>
            </a:r>
          </a:p>
          <a:p>
            <a:pPr algn="ctr">
              <a:buFont typeface="Arial" panose="020B0604020202020204" pitchFamily="34" charset="0"/>
              <a:buNone/>
            </a:pPr>
            <a:endParaRPr lang="el-GR" altLang="el-GR" sz="2400" b="1" dirty="0"/>
          </a:p>
          <a:p>
            <a:pPr algn="ctr"/>
            <a:r>
              <a:rPr lang="el-GR" altLang="el-GR" sz="2400" b="1" dirty="0"/>
              <a:t>Είναι ο καθορισμός των βασικών ενεργειών και του τρόπου δράσης, των ομάδων πυροπροστασίας, με σκοπό την άμεση και αποτελεσματική αντιμετώπιση των συμβάντων, που τυχόν εκδηλωθούν στους χώρους ευθύνης τους, προ ή και με την ενεργοποίηση πυροσβεστικών δυνάμεων.</a:t>
            </a:r>
          </a:p>
          <a:p>
            <a:pPr algn="just"/>
            <a:endParaRPr lang="el-GR" altLang="el-GR" sz="2400" b="1" dirty="0"/>
          </a:p>
          <a:p>
            <a:pPr algn="ctr"/>
            <a:r>
              <a:rPr lang="el-GR" altLang="el-GR" sz="2400" b="1" dirty="0"/>
              <a:t>Το ΣΟΟΕ στηρίζεται σε μια σειρά νομοθετικών πρωτοβουλιών, ήτοι..</a:t>
            </a:r>
          </a:p>
          <a:p>
            <a:pPr algn="ctr"/>
            <a:endParaRPr lang="el-GR" altLang="el-GR" sz="2400" b="1" dirty="0"/>
          </a:p>
          <a:p>
            <a:pPr algn="just">
              <a:lnSpc>
                <a:spcPct val="90000"/>
              </a:lnSpc>
            </a:pPr>
            <a:r>
              <a:rPr lang="el-GR" altLang="el-GR" sz="2400" b="1" dirty="0"/>
              <a:t>Νόμος</a:t>
            </a:r>
            <a:r>
              <a:rPr lang="el-GR" altLang="el-GR" sz="2400" dirty="0"/>
              <a:t> </a:t>
            </a:r>
            <a:r>
              <a:rPr lang="el-GR" altLang="el-GR" sz="2400" b="1" dirty="0"/>
              <a:t>1568/1985 «Υγιεινή και ασφάλεια των εργαζομένων»</a:t>
            </a:r>
          </a:p>
          <a:p>
            <a:pPr algn="just">
              <a:lnSpc>
                <a:spcPct val="90000"/>
              </a:lnSpc>
            </a:pPr>
            <a:endParaRPr lang="el-GR" altLang="el-GR" sz="2400" b="1" dirty="0"/>
          </a:p>
          <a:p>
            <a:pPr algn="just">
              <a:lnSpc>
                <a:spcPct val="90000"/>
              </a:lnSpc>
            </a:pPr>
            <a:r>
              <a:rPr lang="el-GR" altLang="el-GR" sz="2400" b="1" dirty="0"/>
              <a:t>Υπουργική Απόφαση: 88555/3293/88 «Υγιεινή και ασφάλεια του προσωπικού του Δημοσίου, των Ν.Π.Δ.Δ. και των Ο.Τ.Α.» </a:t>
            </a:r>
          </a:p>
          <a:p>
            <a:pPr algn="just">
              <a:lnSpc>
                <a:spcPct val="90000"/>
              </a:lnSpc>
            </a:pPr>
            <a:endParaRPr lang="el-GR" altLang="el-GR" sz="2400" b="1" dirty="0"/>
          </a:p>
          <a:p>
            <a:pPr algn="just">
              <a:lnSpc>
                <a:spcPct val="90000"/>
              </a:lnSpc>
            </a:pPr>
            <a:r>
              <a:rPr lang="el-GR" altLang="el-GR" sz="2400" b="1" dirty="0"/>
              <a:t>Π.Δ. 105/1995 «Ελάχιστες προδιαγραφές για τη σήμανση ασφαλείας στην εργασία σε συμμόρφωση µε την Οδηγία 92/58/EOK» </a:t>
            </a:r>
          </a:p>
          <a:p>
            <a:pPr algn="just">
              <a:lnSpc>
                <a:spcPct val="90000"/>
              </a:lnSpc>
            </a:pPr>
            <a:endParaRPr lang="el-GR" altLang="el-GR" sz="2400" b="1" dirty="0"/>
          </a:p>
          <a:p>
            <a:pPr algn="just">
              <a:lnSpc>
                <a:spcPct val="90000"/>
              </a:lnSpc>
            </a:pPr>
            <a:r>
              <a:rPr lang="el-GR" altLang="el-GR" sz="2400" b="1" dirty="0"/>
              <a:t>Π.Δ. 17/1996 «Μέτρα για τη βελτίωση της ασφάλειας και της υγείας των εργαζομένων κατά την εργασία σε συμμόρφωση με τις οδηγίες 89/391/ΕΟΚ και 91/383/ΕΟΚ.»</a:t>
            </a:r>
          </a:p>
          <a:p>
            <a:pPr algn="just"/>
            <a:endParaRPr lang="el-GR" alt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770557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9D351B-CF40-4F89-8268-7DD7D73C1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7932" y="1122363"/>
            <a:ext cx="6110068" cy="973723"/>
          </a:xfrm>
        </p:spPr>
        <p:txBody>
          <a:bodyPr/>
          <a:lstStyle/>
          <a:p>
            <a:r>
              <a:rPr lang="el-GR" sz="4000" b="1" dirty="0">
                <a:latin typeface="+mn-lt"/>
              </a:rPr>
              <a:t>ΕΡΩΤΗΣΕΙΣ</a:t>
            </a:r>
            <a:r>
              <a:rPr lang="el-GR" dirty="0"/>
              <a:t> ?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E6222A7-58A0-414D-87D7-01CDA2C0C3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57932" y="3602038"/>
            <a:ext cx="6110068" cy="1655762"/>
          </a:xfrm>
        </p:spPr>
        <p:txBody>
          <a:bodyPr/>
          <a:lstStyle/>
          <a:p>
            <a:r>
              <a:rPr lang="el-GR" b="1" u="sng" dirty="0"/>
              <a:t>ΤΕΛΟΣ ΠΑΡΟΥΣΙΑΣΗΣ</a:t>
            </a:r>
          </a:p>
          <a:p>
            <a:endParaRPr lang="el-GR" b="1" u="sng" dirty="0"/>
          </a:p>
          <a:p>
            <a:r>
              <a:rPr lang="el-GR" b="1" u="sng" dirty="0"/>
              <a:t>ΕΥΧΑΡΙΣΤΩ</a:t>
            </a:r>
          </a:p>
        </p:txBody>
      </p:sp>
      <p:pic>
        <p:nvPicPr>
          <p:cNvPr id="4" name="Picture 2" descr="Σχετική εικόνα">
            <a:extLst>
              <a:ext uri="{FF2B5EF4-FFF2-40B4-BE49-F238E27FC236}">
                <a16:creationId xmlns:a16="http://schemas.microsoft.com/office/drawing/2014/main" id="{AF7A76D6-DD69-4546-A12D-FBC34E4B20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22" y="809625"/>
            <a:ext cx="4076700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073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08A05234-5634-4B6C-9DA7-8FCAB44D8867}"/>
              </a:ext>
            </a:extLst>
          </p:cNvPr>
          <p:cNvSpPr/>
          <p:nvPr/>
        </p:nvSpPr>
        <p:spPr>
          <a:xfrm>
            <a:off x="318052" y="304800"/>
            <a:ext cx="1139687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l-GR" sz="2400" b="1" dirty="0"/>
              <a:t>Νόμος 3850/2010 «Κύρωση του Κώδικα νόμων για την υγεία και την ασφάλεια των εργαζομένων»</a:t>
            </a:r>
          </a:p>
          <a:p>
            <a:r>
              <a:rPr lang="el-GR" altLang="el-GR" sz="2400" b="1" dirty="0"/>
              <a:t>         -</a:t>
            </a:r>
            <a:r>
              <a:rPr lang="el-GR" altLang="el-GR" sz="2400" dirty="0"/>
              <a:t>Καθορισμός επιτροπών, τεχνικός ασφαλείας, ιατρός, κτιριακές απαιτήσεις</a:t>
            </a:r>
          </a:p>
          <a:p>
            <a:r>
              <a:rPr lang="el-GR" altLang="el-GR" sz="2400" dirty="0"/>
              <a:t>         -Εκτίμηση και αποφυγή κινδύνων, ενημέρωση &amp; εκπαίδευση των εργαζομένων</a:t>
            </a:r>
          </a:p>
          <a:p>
            <a:endParaRPr lang="el-GR" altLang="el-GR" sz="2400" b="1" dirty="0"/>
          </a:p>
          <a:p>
            <a:r>
              <a:rPr lang="el-GR" altLang="el-GR" sz="2400" b="1" dirty="0"/>
              <a:t>Π.Δ. 71/1988 &amp; Π.Δ.14/2014 </a:t>
            </a:r>
          </a:p>
          <a:p>
            <a:endParaRPr lang="el-GR" altLang="el-GR" sz="2400" b="1" dirty="0"/>
          </a:p>
          <a:p>
            <a:pPr algn="ctr"/>
            <a:r>
              <a:rPr lang="el-GR" altLang="el-GR" sz="2400" b="1" u="sng" dirty="0"/>
              <a:t>Από τους εργαζόμενους απαιτείται..</a:t>
            </a:r>
          </a:p>
          <a:p>
            <a:endParaRPr lang="el-GR" altLang="el-GR" sz="2400" b="1" dirty="0"/>
          </a:p>
          <a:p>
            <a:pPr algn="just"/>
            <a:r>
              <a:rPr lang="el-GR" altLang="el-GR" sz="2400" b="1" dirty="0"/>
              <a:t>-Η κατανόηση από τους συμμετέχοντες των απαιτήσεων που διαμορφώνουν την ανάγκη σχεδιασμού έκτακτης ανάγκης.</a:t>
            </a:r>
            <a:endParaRPr lang="en-US" altLang="el-GR" sz="2400" b="1" dirty="0"/>
          </a:p>
          <a:p>
            <a:pPr algn="just"/>
            <a:r>
              <a:rPr lang="el-GR" altLang="el-GR" sz="2400" b="1" dirty="0"/>
              <a:t>-Η αναγνώριση των συνθηκών έκτακτης ανάγκης που θα απαιτήσουν μια εκκένωση κτιρίου. </a:t>
            </a:r>
          </a:p>
          <a:p>
            <a:pPr algn="just"/>
            <a:r>
              <a:rPr lang="el-GR" altLang="el-GR" sz="2400" b="1" dirty="0"/>
              <a:t>-Η εκμάθηση της αλληλουχίας των βημάτων που διαμορφώνουν το πλαίσιο μιας οργανωμένης εκκένωσης κτιρίου.</a:t>
            </a:r>
          </a:p>
          <a:p>
            <a:pPr algn="just"/>
            <a:r>
              <a:rPr lang="el-GR" altLang="el-GR" sz="2400" b="1" dirty="0"/>
              <a:t>-Η παροχή βοήθειας και οι καθοδήγηση των εργαζομένων κατά τη διάρκεια της εκκένωσης.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958192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6C62D0-5FA3-4388-885A-585B72EC3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660" y="1404730"/>
            <a:ext cx="10373139" cy="278296"/>
          </a:xfrm>
        </p:spPr>
        <p:txBody>
          <a:bodyPr>
            <a:normAutofit fontScale="90000"/>
          </a:bodyPr>
          <a:lstStyle/>
          <a:p>
            <a:pPr marL="0" indent="0" algn="ctr"/>
            <a:br>
              <a:rPr lang="el-GR" dirty="0">
                <a:cs typeface="Calibri"/>
              </a:rPr>
            </a:br>
            <a:br>
              <a:rPr lang="el-GR" dirty="0">
                <a:cs typeface="Calibri"/>
              </a:rPr>
            </a:br>
            <a:br>
              <a:rPr lang="el-GR" dirty="0">
                <a:cs typeface="Calibri"/>
              </a:rPr>
            </a:br>
            <a:r>
              <a:rPr lang="el-GR" sz="3100" b="1" u="sng" dirty="0">
                <a:latin typeface="+mn-lt"/>
              </a:rPr>
              <a:t>ΤΕΛΙΚΟΣ ΣΤΟΧΟΣ</a:t>
            </a:r>
            <a:br>
              <a:rPr lang="el-GR" sz="3100" b="1" u="sng" dirty="0">
                <a:latin typeface="+mn-lt"/>
              </a:rPr>
            </a:br>
            <a:br>
              <a:rPr lang="el-GR" sz="3100" b="1" dirty="0">
                <a:latin typeface="+mn-lt"/>
                <a:cs typeface="Calibri"/>
              </a:rPr>
            </a:br>
            <a:br>
              <a:rPr lang="el-GR" sz="3100" b="1" dirty="0">
                <a:latin typeface="+mn-lt"/>
                <a:cs typeface="Calibri"/>
              </a:rPr>
            </a:br>
            <a:br>
              <a:rPr lang="el-GR" sz="3100" b="1" dirty="0">
                <a:latin typeface="+mn-lt"/>
                <a:cs typeface="Calibri"/>
              </a:rPr>
            </a:br>
            <a:r>
              <a:rPr lang="el-GR" altLang="el-GR" sz="3100" b="1" dirty="0">
                <a:latin typeface="+mn-lt"/>
              </a:rPr>
              <a:t>Η εξασφάλιση ασφαλούς, ταχείας και αποτελεσματικής εκκενώσεως ολόκληρης της επιχείρησης ή ενός συγκεκριμένου χώρου, από το συνολικό πληθυσμό που βρίσκεται εντός αυτής, και τη μεταφορά τους σε απόλυτα ασφαλείς χώρους.</a:t>
            </a:r>
            <a:br>
              <a:rPr lang="el-GR" altLang="el-GR" sz="3100" b="1" dirty="0"/>
            </a:br>
            <a:endParaRPr lang="el-GR" sz="3100" dirty="0"/>
          </a:p>
        </p:txBody>
      </p:sp>
      <p:pic>
        <p:nvPicPr>
          <p:cNvPr id="2050" name="Picture 2" descr="Σχετική εικόνα">
            <a:extLst>
              <a:ext uri="{FF2B5EF4-FFF2-40B4-BE49-F238E27FC236}">
                <a16:creationId xmlns:a16="http://schemas.microsoft.com/office/drawing/2014/main" id="{97D17B2C-B0D9-45B6-9C8B-565ADCDD7B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633" y="4264957"/>
            <a:ext cx="2806700" cy="170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0779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1FF0B9-1B01-4D6B-B239-06DF0FE1F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7814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ΒΑΣΙΚΑ ΣΤΟΙΧΕΙΑ ΣΧΕΔΙΟΥ ΣΟΕΕ</a:t>
            </a:r>
            <a:br>
              <a:rPr lang="el-GR" dirty="0">
                <a:latin typeface="Calibri"/>
                <a:cs typeface="Calibri"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BDC6AF-496F-40C6-BF54-E63E43210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2940"/>
            <a:ext cx="10515600" cy="5024023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l-GR" altLang="el-GR" sz="3800" b="1" u="sng" dirty="0"/>
              <a:t>ΓΕΝΙΚΗ ΠΕΡΙΓΡΑΦΗ ΕΓΚΑΤΑΣΤΑΣΗΣ</a:t>
            </a:r>
          </a:p>
          <a:p>
            <a:pPr algn="ctr">
              <a:buNone/>
            </a:pPr>
            <a:r>
              <a:rPr lang="el-GR" altLang="el-GR" sz="3800" b="1" dirty="0"/>
              <a:t>	Γενικά Στοιχεία</a:t>
            </a:r>
          </a:p>
          <a:p>
            <a:pPr algn="ctr">
              <a:buNone/>
            </a:pPr>
            <a:r>
              <a:rPr lang="el-GR" altLang="el-GR" sz="3800" b="1" dirty="0"/>
              <a:t>	Γενική Περιγραφή Κτιρίου</a:t>
            </a:r>
          </a:p>
          <a:p>
            <a:pPr algn="ctr">
              <a:buNone/>
            </a:pPr>
            <a:r>
              <a:rPr lang="el-GR" altLang="el-GR" sz="3800" b="1" dirty="0"/>
              <a:t>	Ειδικότερα ανά επίπεδο</a:t>
            </a:r>
          </a:p>
          <a:p>
            <a:pPr algn="ctr">
              <a:buNone/>
            </a:pPr>
            <a:r>
              <a:rPr lang="el-GR" altLang="el-GR" sz="3800" b="1" u="sng" dirty="0"/>
              <a:t>ΥΠΟΔΟΜΕΣ ΕΓΚΑΤΑΣΤΑΣΗΣ</a:t>
            </a:r>
          </a:p>
          <a:p>
            <a:pPr algn="ctr">
              <a:buNone/>
            </a:pPr>
            <a:r>
              <a:rPr lang="el-GR" altLang="el-GR" sz="3800" b="1" dirty="0"/>
              <a:t>	Ανελκυστήρες</a:t>
            </a:r>
            <a:endParaRPr lang="el-GR" altLang="el-GR" sz="3800" dirty="0"/>
          </a:p>
          <a:p>
            <a:pPr algn="ctr">
              <a:buNone/>
            </a:pPr>
            <a:r>
              <a:rPr lang="el-GR" altLang="el-GR" sz="3800" b="1" dirty="0"/>
              <a:t>	Κλιμακοστάσια</a:t>
            </a:r>
            <a:endParaRPr lang="el-GR" altLang="el-GR" sz="3800" dirty="0"/>
          </a:p>
          <a:p>
            <a:pPr algn="ctr">
              <a:buNone/>
            </a:pPr>
            <a:r>
              <a:rPr lang="el-GR" altLang="el-GR" sz="3800" b="1" dirty="0"/>
              <a:t>	Χώροι Στάθμευσης</a:t>
            </a:r>
            <a:endParaRPr lang="el-GR" altLang="el-GR" sz="3800" dirty="0"/>
          </a:p>
          <a:p>
            <a:pPr algn="ctr">
              <a:buNone/>
            </a:pPr>
            <a:r>
              <a:rPr lang="el-GR" altLang="el-GR" sz="3800" b="1" dirty="0"/>
              <a:t>	Ενέργεια: Ηλεκτρική Ενέργεια, Φυσικό Αέριο, Υγραέριο, Εφεδρική</a:t>
            </a:r>
            <a:r>
              <a:rPr lang="el-GR" altLang="el-GR" sz="3800" dirty="0"/>
              <a:t> </a:t>
            </a:r>
            <a:r>
              <a:rPr lang="el-GR" altLang="el-GR" sz="3800" b="1" dirty="0"/>
              <a:t>Πηγή Ενέργειας</a:t>
            </a:r>
            <a:endParaRPr lang="el-GR" altLang="el-GR" sz="3800" dirty="0"/>
          </a:p>
          <a:p>
            <a:pPr algn="ctr">
              <a:buNone/>
            </a:pPr>
            <a:r>
              <a:rPr lang="el-GR" altLang="el-GR" sz="3800" b="1" dirty="0"/>
              <a:t>	Ύδρευση</a:t>
            </a:r>
            <a:endParaRPr lang="el-GR" altLang="el-GR" sz="3800" dirty="0"/>
          </a:p>
          <a:p>
            <a:pPr algn="ctr">
              <a:buNone/>
            </a:pPr>
            <a:r>
              <a:rPr lang="el-GR" altLang="el-GR" sz="3800" b="1" dirty="0"/>
              <a:t>	Θέρμανση – Ψύξη</a:t>
            </a:r>
          </a:p>
          <a:p>
            <a:pPr algn="ctr">
              <a:buNone/>
            </a:pPr>
            <a:r>
              <a:rPr lang="el-GR" altLang="el-GR" sz="3800" b="1" dirty="0"/>
              <a:t>	Αγωγοί (</a:t>
            </a:r>
            <a:r>
              <a:rPr lang="en-US" altLang="el-GR" sz="3800" b="1" dirty="0"/>
              <a:t>shaft)</a:t>
            </a:r>
            <a:endParaRPr lang="el-GR" altLang="el-GR" sz="3800" dirty="0"/>
          </a:p>
          <a:p>
            <a:pPr algn="ctr">
              <a:buNone/>
            </a:pPr>
            <a:r>
              <a:rPr lang="el-GR" altLang="el-GR" sz="3800" b="1" dirty="0"/>
              <a:t>	Διαχείριση Απορριμμάτων-Αποβλήτων</a:t>
            </a:r>
            <a:endParaRPr lang="el-GR" altLang="el-GR" sz="3800" dirty="0"/>
          </a:p>
          <a:p>
            <a:endParaRPr lang="el-GR" dirty="0">
              <a:cs typeface="Calibri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0011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A69B134D-D9B9-4E2B-B713-DB7EA52E1707}"/>
              </a:ext>
            </a:extLst>
          </p:cNvPr>
          <p:cNvSpPr/>
          <p:nvPr/>
        </p:nvSpPr>
        <p:spPr>
          <a:xfrm>
            <a:off x="437322" y="450575"/>
            <a:ext cx="112643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el-GR" altLang="el-GR" sz="2400" b="1" u="sng" dirty="0"/>
              <a:t>ΠΡΟΣΘΕΤΑ ΣΤΟΙΧΕΙΑ ΕΓΚΑΤΑΣΤΑΣΗΣ </a:t>
            </a:r>
          </a:p>
          <a:p>
            <a:pPr algn="ctr"/>
            <a:r>
              <a:rPr lang="el-GR" altLang="el-GR" sz="2400" b="1" dirty="0"/>
              <a:t>-</a:t>
            </a:r>
            <a:r>
              <a:rPr lang="el-GR" altLang="el-GR" sz="2400" dirty="0"/>
              <a:t>ΠΡΟΣΑΝΑΤΟΛΙΣΜΟΣ ΚΤΙΡΙΟΥ</a:t>
            </a:r>
          </a:p>
          <a:p>
            <a:pPr algn="ctr"/>
            <a:r>
              <a:rPr lang="el-GR" altLang="el-GR" sz="2400" dirty="0"/>
              <a:t>-ΓΕΙΤΝΙΑΣΗ ΚΤΙΡΙΟΥ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l-GR" altLang="el-GR" sz="2400" b="1" dirty="0"/>
              <a:t>ΠΡΟΣΒΑΣΕΙΣ 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l-GR" altLang="el-GR" sz="2400" b="1" dirty="0"/>
              <a:t>ΚΑΤΑΣΤΑΣΗ ΔΡΟΜΩΝ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l-GR" altLang="el-GR" sz="2400" b="1" u="sng" dirty="0"/>
              <a:t>ΜΕΛΕΤΗ ΠΥΡΟΠΡΟΣΤΑΣΙΑΣ</a:t>
            </a:r>
          </a:p>
          <a:p>
            <a:pPr algn="ctr"/>
            <a:r>
              <a:rPr lang="el-GR" altLang="el-GR" sz="2400" b="1" dirty="0"/>
              <a:t>-</a:t>
            </a:r>
            <a:r>
              <a:rPr lang="el-GR" altLang="el-GR" sz="2400" dirty="0"/>
              <a:t>ΠΑΘΗΤΙΚΗ ΠΥΡΟΠΡΟΣΤΑΣΙΑ</a:t>
            </a:r>
          </a:p>
          <a:p>
            <a:pPr algn="ctr"/>
            <a:r>
              <a:rPr lang="el-GR" altLang="el-GR" sz="2400" dirty="0"/>
              <a:t>-ΕΝΕΡΓΗΤΙΚΗ ΠΥΡΟΠΡΟΣΤΑΣΙΑ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l-GR" altLang="el-GR" sz="2400" b="1" u="sng" dirty="0"/>
              <a:t>KΙΝΔΥΝΟΙ ΠΥΡΚΑΓΙΑΣ</a:t>
            </a:r>
          </a:p>
          <a:p>
            <a:pPr algn="ctr"/>
            <a:r>
              <a:rPr lang="el-GR" altLang="el-GR" sz="2400" b="1" dirty="0"/>
              <a:t>-</a:t>
            </a:r>
            <a:r>
              <a:rPr lang="el-GR" altLang="el-GR" sz="2400" dirty="0"/>
              <a:t>ΑΝΑΛΥΣΗ ΚΑΙ ΕΚΤΙΜΗΣΗ ΚΙΝΔΥΝΟΥ ΕΓΚΑΤΑΣΤΑΣΗΣ</a:t>
            </a:r>
          </a:p>
          <a:p>
            <a:pPr algn="ctr"/>
            <a:r>
              <a:rPr lang="el-GR" altLang="el-GR" sz="2400" dirty="0"/>
              <a:t>-ΕΠΙΚΙΝΔΥΝΟΙ ΧΩΡΟΙ</a:t>
            </a:r>
          </a:p>
          <a:p>
            <a:pPr algn="ctr"/>
            <a:r>
              <a:rPr lang="el-GR" altLang="el-GR" sz="2400" dirty="0"/>
              <a:t>-ΠΡΟΣΔΙΟΡΙΣΜΟΣ ΣΥΜΒΑΝΤΩΝ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l-GR" altLang="el-GR" sz="2400" b="1" u="sng" dirty="0"/>
              <a:t>ΣΧΕΔΙΑΣΜΟΣ ΑΝΤΙΜΕΤΩΠΙΣΗΣ ΣΥΜΒΑΝΤΟΣ ΠΥΡΚΑΓΙΑΣ</a:t>
            </a:r>
          </a:p>
        </p:txBody>
      </p:sp>
    </p:spTree>
    <p:extLst>
      <p:ext uri="{BB962C8B-B14F-4D97-AF65-F5344CB8AC3E}">
        <p14:creationId xmlns:p14="http://schemas.microsoft.com/office/powerpoint/2010/main" val="2109481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859DD0BF-9269-4917-B77B-8C5A002F7DBD}"/>
              </a:ext>
            </a:extLst>
          </p:cNvPr>
          <p:cNvSpPr/>
          <p:nvPr/>
        </p:nvSpPr>
        <p:spPr>
          <a:xfrm>
            <a:off x="583095" y="238540"/>
            <a:ext cx="1089328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altLang="el-GR" sz="2400" b="1" u="sng" dirty="0"/>
              <a:t>ΓΙΑ ΤΗΝ ΣΥΝΤΑΞΗ ΣΧΕΔΙΟΥ ΕΟΟ ΑΠΑΙΤΕΙΤΑΙ</a:t>
            </a:r>
          </a:p>
          <a:p>
            <a:pPr algn="ctr"/>
            <a:r>
              <a:rPr lang="el-GR" altLang="el-GR" sz="2400" b="1" dirty="0"/>
              <a:t>-Καταγραφή των χώρων του κτιρίου</a:t>
            </a:r>
          </a:p>
          <a:p>
            <a:pPr algn="ctr"/>
            <a:r>
              <a:rPr lang="el-GR" altLang="el-GR" sz="2400" b="1" dirty="0"/>
              <a:t>-Καθορισμός της διαδικασίας εκκένωσης</a:t>
            </a:r>
          </a:p>
          <a:p>
            <a:pPr algn="ctr"/>
            <a:r>
              <a:rPr lang="el-GR" altLang="el-GR" sz="2400" b="1" dirty="0"/>
              <a:t>-Ορισμός αρμοδιοτήτων</a:t>
            </a:r>
          </a:p>
          <a:p>
            <a:pPr algn="ctr"/>
            <a:r>
              <a:rPr lang="el-GR" altLang="el-GR" sz="2400" b="1" dirty="0"/>
              <a:t>-Επισήμανση και άρση επικινδυνοτήτων</a:t>
            </a:r>
          </a:p>
          <a:p>
            <a:pPr algn="ctr"/>
            <a:r>
              <a:rPr lang="el-GR" altLang="el-GR" sz="2400" b="1" dirty="0"/>
              <a:t>-Σημάνσεις</a:t>
            </a:r>
          </a:p>
          <a:p>
            <a:pPr algn="ctr"/>
            <a:r>
              <a:rPr lang="el-GR" altLang="el-GR" sz="2400" b="1" dirty="0"/>
              <a:t>-Πρόβλεψη διαφορετικών σεναρίων</a:t>
            </a:r>
          </a:p>
          <a:p>
            <a:pPr algn="ctr"/>
            <a:endParaRPr lang="el-GR" altLang="el-GR" sz="2400" b="1" dirty="0"/>
          </a:p>
          <a:p>
            <a:pPr algn="ctr"/>
            <a:r>
              <a:rPr lang="el-GR" altLang="el-GR" sz="2400" b="1" u="sng" dirty="0"/>
              <a:t>ΠΡΕΠΕΙ ΝΑ ΥΠΑΡΧΕΙΕ ΠΡΟΒΛΕΨΗ ΕΠΙΣΗΣ ΓΙΑ</a:t>
            </a:r>
          </a:p>
          <a:p>
            <a:pPr algn="ctr"/>
            <a:r>
              <a:rPr lang="el-GR" altLang="el-GR" sz="2400" b="1" dirty="0"/>
              <a:t>-Προμήθεια απαραίτητων μέσων, εφοδίων </a:t>
            </a:r>
            <a:r>
              <a:rPr lang="el-GR" altLang="el-GR" sz="2400" b="1" dirty="0" err="1"/>
              <a:t>κλπ</a:t>
            </a:r>
            <a:endParaRPr lang="el-GR" altLang="el-GR" sz="2400" b="1" dirty="0"/>
          </a:p>
          <a:p>
            <a:pPr algn="ctr"/>
            <a:r>
              <a:rPr lang="el-GR" altLang="el-GR" sz="2400" b="1" dirty="0"/>
              <a:t>-Επιλογή κατάλληλου χώρου καταφυγής</a:t>
            </a:r>
          </a:p>
          <a:p>
            <a:pPr algn="ctr"/>
            <a:endParaRPr lang="el-GR" altLang="el-GR" sz="2400" b="1" dirty="0"/>
          </a:p>
          <a:p>
            <a:pPr algn="ctr"/>
            <a:r>
              <a:rPr lang="el-GR" altLang="el-GR" sz="2400" b="1" u="sng" dirty="0"/>
              <a:t>ΣΥΝΙΣΤΑΤΑΙ</a:t>
            </a:r>
          </a:p>
          <a:p>
            <a:pPr algn="ctr"/>
            <a:r>
              <a:rPr lang="el-GR" altLang="el-GR" sz="2400" b="1" dirty="0"/>
              <a:t>-Έλεγχος του κτιρίου</a:t>
            </a:r>
          </a:p>
          <a:p>
            <a:pPr algn="ctr"/>
            <a:r>
              <a:rPr lang="el-GR" altLang="el-GR" sz="2400" b="1" dirty="0"/>
              <a:t>-Ενημέρωση προσωπικού</a:t>
            </a:r>
          </a:p>
          <a:p>
            <a:pPr algn="ctr"/>
            <a:r>
              <a:rPr lang="el-GR" altLang="el-GR" sz="2400" b="1" dirty="0"/>
              <a:t>-Διοργάνωση ασκήσεων ετοιμότητας</a:t>
            </a:r>
          </a:p>
          <a:p>
            <a:pPr algn="ctr"/>
            <a:r>
              <a:rPr lang="el-GR" altLang="el-GR" sz="2400" b="1" dirty="0"/>
              <a:t>-Αξιολόγηση</a:t>
            </a:r>
          </a:p>
        </p:txBody>
      </p:sp>
    </p:spTree>
    <p:extLst>
      <p:ext uri="{BB962C8B-B14F-4D97-AF65-F5344CB8AC3E}">
        <p14:creationId xmlns:p14="http://schemas.microsoft.com/office/powerpoint/2010/main" val="3262457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7AB39AC6-2085-4F12-A28C-48360350471E}"/>
              </a:ext>
            </a:extLst>
          </p:cNvPr>
          <p:cNvSpPr/>
          <p:nvPr/>
        </p:nvSpPr>
        <p:spPr>
          <a:xfrm>
            <a:off x="132522" y="1"/>
            <a:ext cx="11701669" cy="7616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l-GR" altLang="el-GR" sz="2000" b="1" u="sng" dirty="0"/>
              <a:t>Σε περίπτωση έκτακτης ανάγκης, όλοι οι εργαζόμενοι θα πρέπει να γνωρίζουν: </a:t>
            </a:r>
          </a:p>
          <a:p>
            <a:pPr>
              <a:buFont typeface="Wingdings" panose="05000000000000000000" pitchFamily="2" charset="2"/>
              <a:buNone/>
            </a:pPr>
            <a:endParaRPr lang="el-GR" altLang="el-GR" sz="2000" b="1" dirty="0"/>
          </a:p>
          <a:p>
            <a:pPr algn="ctr"/>
            <a:r>
              <a:rPr lang="el-GR" altLang="el-GR" sz="2000" b="1" dirty="0"/>
              <a:t>1. Ποιος είναι ο ρόλος τους</a:t>
            </a:r>
          </a:p>
          <a:p>
            <a:pPr algn="ctr"/>
            <a:endParaRPr lang="el-GR" altLang="el-GR" sz="2000" b="1" dirty="0"/>
          </a:p>
          <a:p>
            <a:pPr algn="ctr"/>
            <a:r>
              <a:rPr lang="el-GR" altLang="el-GR" sz="2000" b="1" dirty="0"/>
              <a:t>2. Πού πρέπει να πάνε</a:t>
            </a:r>
          </a:p>
          <a:p>
            <a:endParaRPr lang="el-GR" altLang="el-GR" sz="2000" b="1" dirty="0"/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000" b="1" u="sng" dirty="0"/>
              <a:t>Εκκένωση ή παραμονή σε χώρο της εγκατάστασης;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000" b="1" dirty="0"/>
              <a:t>	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l-GR" altLang="el-GR" sz="2000" b="1" dirty="0"/>
              <a:t>Διαδικασίες για παραμονή σε χώρο της επιχείρησης</a:t>
            </a:r>
          </a:p>
          <a:p>
            <a:pPr>
              <a:buFont typeface="Wingdings" panose="05000000000000000000" pitchFamily="2" charset="2"/>
              <a:buNone/>
            </a:pPr>
            <a:endParaRPr lang="el-GR" altLang="el-GR" sz="2000" b="1" dirty="0"/>
          </a:p>
          <a:p>
            <a:pPr algn="ctr"/>
            <a:r>
              <a:rPr lang="el-GR" altLang="el-GR" sz="2000" b="1" dirty="0"/>
              <a:t>1.Πριν το συμβάν</a:t>
            </a:r>
          </a:p>
          <a:p>
            <a:pPr algn="ctr"/>
            <a:endParaRPr lang="el-GR" altLang="el-GR" sz="2000" b="1" dirty="0"/>
          </a:p>
          <a:p>
            <a:pPr algn="ctr"/>
            <a:r>
              <a:rPr lang="el-GR" altLang="el-GR" sz="2000" b="1" dirty="0"/>
              <a:t>2.Κατά τη διάρκεια ή μετά το συμβάν</a:t>
            </a:r>
          </a:p>
          <a:p>
            <a:endParaRPr lang="el-GR" altLang="el-GR" sz="2000" b="1" dirty="0"/>
          </a:p>
          <a:p>
            <a:pPr algn="just">
              <a:buFont typeface="Arial" panose="020B0604020202020204" pitchFamily="34" charset="0"/>
              <a:buNone/>
            </a:pPr>
            <a:r>
              <a:rPr lang="el-GR" altLang="el-GR" sz="2000" b="1" dirty="0"/>
              <a:t>Στη διεθνή βιβλιογραφία αναφέρονται τέσσερα είδη εκκένωσης που μπορούν χρησιμοποιηθούν, αναλόγως της χρήσεως και της οικοδομικής συστάσεως του κτιρίου.</a:t>
            </a:r>
          </a:p>
          <a:p>
            <a:pPr>
              <a:buFont typeface="Arial" panose="020B0604020202020204" pitchFamily="34" charset="0"/>
              <a:buNone/>
            </a:pPr>
            <a:r>
              <a:rPr lang="el-GR" altLang="el-GR" sz="2000" b="1" dirty="0"/>
              <a:t>Αυτά είναι:</a:t>
            </a:r>
          </a:p>
          <a:p>
            <a:pPr algn="ctr"/>
            <a:endParaRPr lang="el-GR" altLang="el-GR" sz="2000" b="1" dirty="0"/>
          </a:p>
          <a:p>
            <a:pPr algn="ctr"/>
            <a:r>
              <a:rPr lang="el-GR" altLang="el-GR" sz="2000" b="1" dirty="0"/>
              <a:t>-Εκκένωση Ζώνης</a:t>
            </a:r>
          </a:p>
          <a:p>
            <a:pPr algn="ctr"/>
            <a:r>
              <a:rPr lang="el-GR" altLang="el-GR" sz="2000" b="1" dirty="0"/>
              <a:t>-Οριζόντια Εκκένωση</a:t>
            </a:r>
          </a:p>
          <a:p>
            <a:pPr algn="ctr"/>
            <a:r>
              <a:rPr lang="el-GR" altLang="el-GR" sz="2000" b="1" dirty="0"/>
              <a:t>-Εκκένωση Ορόφου</a:t>
            </a:r>
          </a:p>
          <a:p>
            <a:pPr algn="ctr"/>
            <a:r>
              <a:rPr lang="el-GR" altLang="el-GR" sz="2000" b="1" dirty="0"/>
              <a:t>-Εξωτερική Εκκένωση</a:t>
            </a:r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7427447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2121</Words>
  <Application>Microsoft Office PowerPoint</Application>
  <PresentationFormat>Ευρεία οθόνη</PresentationFormat>
  <Paragraphs>324</Paragraphs>
  <Slides>30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7" baseType="lpstr">
      <vt:lpstr>Arial</vt:lpstr>
      <vt:lpstr>Arial Narrow</vt:lpstr>
      <vt:lpstr>Calibri</vt:lpstr>
      <vt:lpstr>Calibri Light</vt:lpstr>
      <vt:lpstr>Times New Roman</vt:lpstr>
      <vt:lpstr>Wingdings</vt:lpstr>
      <vt:lpstr>Θέμα του Office</vt:lpstr>
      <vt:lpstr> ΑΡΧΗΓΕΙΟ ΠΥΡΟΣΒΕΣΤΙΚΟΥ ΣΩΜΑΤΟΣ   ΠΥΡΟΣΒΕΣΤΙΚΗ ΑΚΑΔΗΜΙΑ </vt:lpstr>
      <vt:lpstr>ΠΕΡΙΕΧΟΜΕΝΑ ΠΑΡΟΥΣΙΑΣΗΣ</vt:lpstr>
      <vt:lpstr>Παρουσίαση του PowerPoint</vt:lpstr>
      <vt:lpstr>Παρουσίαση του PowerPoint</vt:lpstr>
      <vt:lpstr>   ΤΕΛΙΚΟΣ ΣΤΟΧΟΣ    Η εξασφάλιση ασφαλούς, ταχείας και αποτελεσματικής εκκενώσεως ολόκληρης της επιχείρησης ή ενός συγκεκριμένου χώρου, από το συνολικό πληθυσμό που βρίσκεται εντός αυτής, και τη μεταφορά τους σε απόλυτα ασφαλείς χώρους. </vt:lpstr>
      <vt:lpstr>ΒΑΣΙΚΑ ΣΤΟΙΧΕΙΑ ΣΧΕΔΙΟΥ ΣΟΕΕ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ΕΡΩΤΗΣΕΙΣ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Xristos</dc:creator>
  <cp:lastModifiedBy>Christos</cp:lastModifiedBy>
  <cp:revision>43</cp:revision>
  <dcterms:created xsi:type="dcterms:W3CDTF">2017-12-03T09:05:55Z</dcterms:created>
  <dcterms:modified xsi:type="dcterms:W3CDTF">2025-03-25T09:24:11Z</dcterms:modified>
</cp:coreProperties>
</file>