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8" r:id="rId3"/>
    <p:sldId id="259"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1" d="100"/>
          <a:sy n="61" d="100"/>
        </p:scale>
        <p:origin x="-140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1"/>
      </p:bgRef>
    </p:bg>
    <p:spTree>
      <p:nvGrpSpPr>
        <p:cNvPr id="1" name=""/>
        <p:cNvGrpSpPr/>
        <p:nvPr/>
      </p:nvGrpSpPr>
      <p:grpSpPr>
        <a:xfrm>
          <a:off x="0" y="0"/>
          <a:ext cx="0" cy="0"/>
          <a:chOff x="0" y="0"/>
          <a:chExt cx="0" cy="0"/>
        </a:xfrm>
      </p:grpSpPr>
      <p:sp>
        <p:nvSpPr>
          <p:cNvPr id="8" name="7 - Τίτλος"/>
          <p:cNvSpPr>
            <a:spLocks noGrp="1"/>
          </p:cNvSpPr>
          <p:nvPr>
            <p:ph type="ctrTitle"/>
          </p:nvPr>
        </p:nvSpPr>
        <p:spPr>
          <a:xfrm>
            <a:off x="2286000" y="3124200"/>
            <a:ext cx="6172200" cy="1894362"/>
          </a:xfrm>
        </p:spPr>
        <p:txBody>
          <a:bodyPr/>
          <a:lstStyle>
            <a:lvl1pPr>
              <a:defRPr b="1"/>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bwMode="auto">
          <a:xfrm rot="5400000">
            <a:off x="7764621" y="1174097"/>
            <a:ext cx="2286000" cy="381000"/>
          </a:xfrm>
        </p:spPr>
        <p:txBody>
          <a:bodyPr/>
          <a:lstStyle/>
          <a:p>
            <a:fld id="{02AB2D0F-5D0B-4E3F-8CF4-8432D0A744F8}" type="datetimeFigureOut">
              <a:rPr lang="el-GR" smtClean="0"/>
              <a:t>12/3/2023</a:t>
            </a:fld>
            <a:endParaRPr lang="el-GR"/>
          </a:p>
        </p:txBody>
      </p:sp>
      <p:sp>
        <p:nvSpPr>
          <p:cNvPr id="17" name="16 - Θέση υποσέλιδου"/>
          <p:cNvSpPr>
            <a:spLocks noGrp="1"/>
          </p:cNvSpPr>
          <p:nvPr>
            <p:ph type="ftr" sz="quarter" idx="11"/>
          </p:nvPr>
        </p:nvSpPr>
        <p:spPr bwMode="auto">
          <a:xfrm rot="5400000">
            <a:off x="7077269" y="4181669"/>
            <a:ext cx="3657600" cy="384048"/>
          </a:xfrm>
        </p:spPr>
        <p:txBody>
          <a:bodyPr/>
          <a:lstStyle/>
          <a:p>
            <a:endParaRPr lang="el-GR"/>
          </a:p>
        </p:txBody>
      </p:sp>
      <p:sp>
        <p:nvSpPr>
          <p:cNvPr id="10" name="9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 Ευθεία γραμμή σύνδεσης"/>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Έλλειψη"/>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 Έλλειψη"/>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 Θέση αριθμού διαφάνειας"/>
          <p:cNvSpPr>
            <a:spLocks noGrp="1"/>
          </p:cNvSpPr>
          <p:nvPr>
            <p:ph type="sldNum" sz="quarter" idx="12"/>
          </p:nvPr>
        </p:nvSpPr>
        <p:spPr bwMode="auto">
          <a:xfrm>
            <a:off x="1325544" y="4928702"/>
            <a:ext cx="609600" cy="517524"/>
          </a:xfrm>
        </p:spPr>
        <p:txBody>
          <a:bodyPr/>
          <a:lstStyle/>
          <a:p>
            <a:fld id="{595FBF44-9AEE-4E1B-B1EE-10A10B15C852}"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02AB2D0F-5D0B-4E3F-8CF4-8432D0A744F8}" type="datetimeFigureOut">
              <a:rPr lang="el-GR" smtClean="0"/>
              <a:t>12/3/2023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95FBF44-9AEE-4E1B-B1EE-10A10B15C852}"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676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02AB2D0F-5D0B-4E3F-8CF4-8432D0A744F8}" type="datetimeFigureOut">
              <a:rPr lang="el-GR" smtClean="0"/>
              <a:t>12/3/2023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95FBF44-9AEE-4E1B-B1EE-10A10B15C852}"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8" name="7 - Θέση περιεχομένου"/>
          <p:cNvSpPr>
            <a:spLocks noGrp="1"/>
          </p:cNvSpPr>
          <p:nvPr>
            <p:ph sz="quarter" idx="1"/>
          </p:nvPr>
        </p:nvSpPr>
        <p:spPr>
          <a:xfrm>
            <a:off x="457200" y="1600200"/>
            <a:ext cx="7467600" cy="487375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4"/>
          </p:nvPr>
        </p:nvSpPr>
        <p:spPr/>
        <p:txBody>
          <a:bodyPr rtlCol="0"/>
          <a:lstStyle/>
          <a:p>
            <a:fld id="{02AB2D0F-5D0B-4E3F-8CF4-8432D0A744F8}" type="datetimeFigureOut">
              <a:rPr lang="el-GR" smtClean="0"/>
              <a:t>12/3/2023</a:t>
            </a:fld>
            <a:endParaRPr lang="el-GR"/>
          </a:p>
        </p:txBody>
      </p:sp>
      <p:sp>
        <p:nvSpPr>
          <p:cNvPr id="9" name="8 - Θέση αριθμού διαφάνειας"/>
          <p:cNvSpPr>
            <a:spLocks noGrp="1"/>
          </p:cNvSpPr>
          <p:nvPr>
            <p:ph type="sldNum" sz="quarter" idx="15"/>
          </p:nvPr>
        </p:nvSpPr>
        <p:spPr/>
        <p:txBody>
          <a:bodyPr rtlCol="0"/>
          <a:lstStyle/>
          <a:p>
            <a:fld id="{595FBF44-9AEE-4E1B-B1EE-10A10B15C852}" type="slidenum">
              <a:rPr lang="el-GR" smtClean="0"/>
              <a:t>‹#›</a:t>
            </a:fld>
            <a:endParaRPr lang="el-GR"/>
          </a:p>
        </p:txBody>
      </p:sp>
      <p:sp>
        <p:nvSpPr>
          <p:cNvPr id="10" name="9 - Θέση υποσέλιδου"/>
          <p:cNvSpPr>
            <a:spLocks noGrp="1"/>
          </p:cNvSpPr>
          <p:nvPr>
            <p:ph type="ftr" sz="quarter" idx="16"/>
          </p:nvPr>
        </p:nvSpPr>
        <p:spPr/>
        <p:txBody>
          <a:bodyPr rtlCol="0"/>
          <a:lstStyle/>
          <a:p>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286000" y="2895600"/>
            <a:ext cx="6172200" cy="2053590"/>
          </a:xfrm>
        </p:spPr>
        <p:txBody>
          <a:bodyPr/>
          <a:lstStyle>
            <a:lvl1pPr algn="l">
              <a:buNone/>
              <a:defRPr sz="3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bwMode="auto">
          <a:xfrm rot="5400000">
            <a:off x="7763256" y="1170432"/>
            <a:ext cx="2286000" cy="381000"/>
          </a:xfrm>
        </p:spPr>
        <p:txBody>
          <a:bodyPr/>
          <a:lstStyle/>
          <a:p>
            <a:fld id="{02AB2D0F-5D0B-4E3F-8CF4-8432D0A744F8}" type="datetimeFigureOut">
              <a:rPr lang="el-GR" smtClean="0"/>
              <a:t>12/3/2023</a:t>
            </a:fld>
            <a:endParaRPr lang="el-GR"/>
          </a:p>
        </p:txBody>
      </p:sp>
      <p:sp>
        <p:nvSpPr>
          <p:cNvPr id="5" name="4 - Θέση υποσέλιδου"/>
          <p:cNvSpPr>
            <a:spLocks noGrp="1"/>
          </p:cNvSpPr>
          <p:nvPr>
            <p:ph type="ftr" sz="quarter" idx="11"/>
          </p:nvPr>
        </p:nvSpPr>
        <p:spPr bwMode="auto">
          <a:xfrm rot="5400000">
            <a:off x="7077456" y="4178808"/>
            <a:ext cx="3657600" cy="384048"/>
          </a:xfrm>
        </p:spPr>
        <p:txBody>
          <a:bodyPr/>
          <a:lstStyle/>
          <a:p>
            <a:endParaRPr lang="el-GR"/>
          </a:p>
        </p:txBody>
      </p:sp>
      <p:sp>
        <p:nvSpPr>
          <p:cNvPr id="9" name="8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 Έλλειψη"/>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 Έλλειψη"/>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Έλλειψη"/>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Ευθεία γραμμή σύνδεσης"/>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αριθμού διαφάνειας"/>
          <p:cNvSpPr>
            <a:spLocks noGrp="1"/>
          </p:cNvSpPr>
          <p:nvPr>
            <p:ph type="sldNum" sz="quarter" idx="12"/>
          </p:nvPr>
        </p:nvSpPr>
        <p:spPr bwMode="auto">
          <a:xfrm>
            <a:off x="1340616" y="4928702"/>
            <a:ext cx="609600" cy="517524"/>
          </a:xfrm>
        </p:spPr>
        <p:txBody>
          <a:bodyPr/>
          <a:lstStyle/>
          <a:p>
            <a:fld id="{595FBF44-9AEE-4E1B-B1EE-10A10B15C852}"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02AB2D0F-5D0B-4E3F-8CF4-8432D0A744F8}" type="datetimeFigureOut">
              <a:rPr lang="el-GR" smtClean="0"/>
              <a:t>12/3/2023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95FBF44-9AEE-4E1B-B1EE-10A10B15C852}" type="slidenum">
              <a:rPr lang="el-GR" smtClean="0"/>
              <a:t>‹#›</a:t>
            </a:fld>
            <a:endParaRPr lang="el-GR"/>
          </a:p>
        </p:txBody>
      </p:sp>
      <p:sp>
        <p:nvSpPr>
          <p:cNvPr id="9" name="8 - Θέση περιεχομένου"/>
          <p:cNvSpPr>
            <a:spLocks noGrp="1"/>
          </p:cNvSpPr>
          <p:nvPr>
            <p:ph sz="quarter" idx="1"/>
          </p:nvPr>
        </p:nvSpPr>
        <p:spPr>
          <a:xfrm>
            <a:off x="457200"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270248"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7543800" cy="1143000"/>
          </a:xfrm>
        </p:spPr>
        <p:txBody>
          <a:bodyPr anchor="b"/>
          <a:lstStyle>
            <a:lvl1pPr>
              <a:defRPr/>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02AB2D0F-5D0B-4E3F-8CF4-8432D0A744F8}" type="datetimeFigureOut">
              <a:rPr lang="el-GR" smtClean="0"/>
              <a:t>12/3/2023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595FBF44-9AEE-4E1B-B1EE-10A10B15C852}" type="slidenum">
              <a:rPr lang="el-GR" smtClean="0"/>
              <a:t>‹#›</a:t>
            </a:fld>
            <a:endParaRPr lang="el-GR"/>
          </a:p>
        </p:txBody>
      </p:sp>
      <p:sp>
        <p:nvSpPr>
          <p:cNvPr id="11" name="10 - Θέση περιεχομένου"/>
          <p:cNvSpPr>
            <a:spLocks noGrp="1"/>
          </p:cNvSpPr>
          <p:nvPr>
            <p:ph sz="quarter" idx="2"/>
          </p:nvPr>
        </p:nvSpPr>
        <p:spPr>
          <a:xfrm>
            <a:off x="457200"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371975"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κειμένου"/>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4" name="13 - Θέση κειμένου"/>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6" name="5 - Θέση ημερομηνίας"/>
          <p:cNvSpPr>
            <a:spLocks noGrp="1"/>
          </p:cNvSpPr>
          <p:nvPr>
            <p:ph type="dt" sz="half" idx="10"/>
          </p:nvPr>
        </p:nvSpPr>
        <p:spPr/>
        <p:txBody>
          <a:bodyPr rtlCol="0"/>
          <a:lstStyle/>
          <a:p>
            <a:fld id="{02AB2D0F-5D0B-4E3F-8CF4-8432D0A744F8}" type="datetimeFigureOut">
              <a:rPr lang="el-GR" smtClean="0"/>
              <a:t>12/3/2023</a:t>
            </a:fld>
            <a:endParaRPr lang="el-GR"/>
          </a:p>
        </p:txBody>
      </p:sp>
      <p:sp>
        <p:nvSpPr>
          <p:cNvPr id="7" name="6 - Θέση αριθμού διαφάνειας"/>
          <p:cNvSpPr>
            <a:spLocks noGrp="1"/>
          </p:cNvSpPr>
          <p:nvPr>
            <p:ph type="sldNum" sz="quarter" idx="11"/>
          </p:nvPr>
        </p:nvSpPr>
        <p:spPr/>
        <p:txBody>
          <a:bodyPr rtlCol="0"/>
          <a:lstStyle/>
          <a:p>
            <a:fld id="{595FBF44-9AEE-4E1B-B1EE-10A10B15C852}" type="slidenum">
              <a:rPr lang="el-GR" smtClean="0"/>
              <a:t>‹#›</a:t>
            </a:fld>
            <a:endParaRPr lang="el-GR"/>
          </a:p>
        </p:txBody>
      </p:sp>
      <p:sp>
        <p:nvSpPr>
          <p:cNvPr id="8" name="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02AB2D0F-5D0B-4E3F-8CF4-8432D0A744F8}" type="datetimeFigureOut">
              <a:rPr lang="el-GR" smtClean="0"/>
              <a:t>12/3/2023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595FBF44-9AEE-4E1B-B1EE-10A10B15C852}"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 Τίτλος"/>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 Θέση περιεχομένου"/>
          <p:cNvSpPr>
            <a:spLocks noGrp="1"/>
          </p:cNvSpPr>
          <p:nvPr>
            <p:ph sz="quarter" idx="1"/>
          </p:nvPr>
        </p:nvSpPr>
        <p:spPr>
          <a:xfrm>
            <a:off x="304800" y="274320"/>
            <a:ext cx="5638800" cy="6327648"/>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4"/>
          </p:nvPr>
        </p:nvSpPr>
        <p:spPr/>
        <p:txBody>
          <a:bodyPr rtlCol="0"/>
          <a:lstStyle/>
          <a:p>
            <a:fld id="{02AB2D0F-5D0B-4E3F-8CF4-8432D0A744F8}" type="datetimeFigureOut">
              <a:rPr lang="el-GR" smtClean="0"/>
              <a:t>12/3/2023</a:t>
            </a:fld>
            <a:endParaRPr lang="el-GR"/>
          </a:p>
        </p:txBody>
      </p:sp>
      <p:sp>
        <p:nvSpPr>
          <p:cNvPr id="22" name="21 - Θέση αριθμού διαφάνειας"/>
          <p:cNvSpPr>
            <a:spLocks noGrp="1"/>
          </p:cNvSpPr>
          <p:nvPr>
            <p:ph type="sldNum" sz="quarter" idx="15"/>
          </p:nvPr>
        </p:nvSpPr>
        <p:spPr/>
        <p:txBody>
          <a:bodyPr rtlCol="0"/>
          <a:lstStyle/>
          <a:p>
            <a:fld id="{595FBF44-9AEE-4E1B-B1EE-10A10B15C852}" type="slidenum">
              <a:rPr lang="el-GR" smtClean="0"/>
              <a:t>‹#›</a:t>
            </a:fld>
            <a:endParaRPr lang="el-GR"/>
          </a:p>
        </p:txBody>
      </p:sp>
      <p:sp>
        <p:nvSpPr>
          <p:cNvPr id="23" name="22 - Θέση υποσέλιδου"/>
          <p:cNvSpPr>
            <a:spLocks noGrp="1"/>
          </p:cNvSpPr>
          <p:nvPr>
            <p:ph type="ftr" sz="quarter" idx="16"/>
          </p:nvPr>
        </p:nvSpPr>
        <p:spPr/>
        <p:txBody>
          <a:bodyPr rtlCol="0"/>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 Τίτλος"/>
          <p:cNvSpPr>
            <a:spLocks noGrp="1"/>
          </p:cNvSpPr>
          <p:nvPr>
            <p:ph type="title"/>
          </p:nvPr>
        </p:nvSpPr>
        <p:spPr>
          <a:xfrm rot="5400000">
            <a:off x="3350133" y="3200400"/>
            <a:ext cx="6309360" cy="457200"/>
          </a:xfrm>
        </p:spPr>
        <p:txBody>
          <a:bodyPr anchor="b"/>
          <a:lstStyle>
            <a:lvl1pPr algn="l">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10" name="9 - Ευθεία γραμμή σύνδεσης"/>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 Ορθογώνιο"/>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 Θέση ημερομηνίας"/>
          <p:cNvSpPr>
            <a:spLocks noGrp="1"/>
          </p:cNvSpPr>
          <p:nvPr>
            <p:ph type="dt" sz="half" idx="10"/>
          </p:nvPr>
        </p:nvSpPr>
        <p:spPr/>
        <p:txBody>
          <a:bodyPr rtlCol="0"/>
          <a:lstStyle/>
          <a:p>
            <a:fld id="{02AB2D0F-5D0B-4E3F-8CF4-8432D0A744F8}" type="datetimeFigureOut">
              <a:rPr lang="el-GR" smtClean="0"/>
              <a:t>12/3/2023</a:t>
            </a:fld>
            <a:endParaRPr lang="el-GR"/>
          </a:p>
        </p:txBody>
      </p:sp>
      <p:sp>
        <p:nvSpPr>
          <p:cNvPr id="18" name="17 - Θέση αριθμού διαφάνειας"/>
          <p:cNvSpPr>
            <a:spLocks noGrp="1"/>
          </p:cNvSpPr>
          <p:nvPr>
            <p:ph type="sldNum" sz="quarter" idx="11"/>
          </p:nvPr>
        </p:nvSpPr>
        <p:spPr/>
        <p:txBody>
          <a:bodyPr rtlCol="0"/>
          <a:lstStyle/>
          <a:p>
            <a:fld id="{595FBF44-9AEE-4E1B-B1EE-10A10B15C852}" type="slidenum">
              <a:rPr lang="el-GR" smtClean="0"/>
              <a:t>‹#›</a:t>
            </a:fld>
            <a:endParaRPr lang="el-GR"/>
          </a:p>
        </p:txBody>
      </p:sp>
      <p:sp>
        <p:nvSpPr>
          <p:cNvPr id="21" name="20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 Θέση τίτλου"/>
          <p:cNvSpPr>
            <a:spLocks noGrp="1"/>
          </p:cNvSpPr>
          <p:nvPr>
            <p:ph type="title"/>
          </p:nvPr>
        </p:nvSpPr>
        <p:spPr>
          <a:xfrm>
            <a:off x="457200" y="274638"/>
            <a:ext cx="7467600" cy="1143000"/>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2AB2D0F-5D0B-4E3F-8CF4-8432D0A744F8}" type="datetimeFigureOut">
              <a:rPr lang="el-GR" smtClean="0"/>
              <a:t>12/3/2023</a:t>
            </a:fld>
            <a:endParaRPr lang="el-GR"/>
          </a:p>
        </p:txBody>
      </p:sp>
      <p:sp>
        <p:nvSpPr>
          <p:cNvPr id="3" name="2 - Θέση υποσέλιδου"/>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l-GR"/>
          </a:p>
        </p:txBody>
      </p:sp>
      <p:sp>
        <p:nvSpPr>
          <p:cNvPr id="7" name="6 - Ευθεία γραμμή σύνδεσης"/>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Θέση αριθμού διαφάνειας"/>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95FBF44-9AEE-4E1B-B1EE-10A10B15C852}"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251520" y="332656"/>
            <a:ext cx="8640960" cy="6264696"/>
          </a:xfrm>
        </p:spPr>
        <p:txBody>
          <a:bodyPr>
            <a:normAutofit/>
          </a:bodyPr>
          <a:lstStyle/>
          <a:p>
            <a:pPr algn="just"/>
            <a:r>
              <a:rPr lang="el-GR" sz="2800" b="1" dirty="0" smtClean="0">
                <a:solidFill>
                  <a:schemeClr val="accent1"/>
                </a:solidFill>
              </a:rPr>
              <a:t>Ομοιοπαθητική</a:t>
            </a:r>
            <a:endParaRPr lang="el-GR" sz="2800" dirty="0">
              <a:solidFill>
                <a:schemeClr val="tx1"/>
              </a:solidFill>
            </a:endParaRPr>
          </a:p>
          <a:p>
            <a:pPr algn="just"/>
            <a:r>
              <a:rPr lang="el-GR" sz="2800" dirty="0" smtClean="0">
                <a:solidFill>
                  <a:schemeClr val="tx1"/>
                </a:solidFill>
              </a:rPr>
              <a:t>Τι είναι η Ομοιοπαθητική</a:t>
            </a:r>
            <a:r>
              <a:rPr lang="en-US" sz="2800" dirty="0" smtClean="0">
                <a:solidFill>
                  <a:schemeClr val="tx1"/>
                </a:solidFill>
              </a:rPr>
              <a:t>;</a:t>
            </a:r>
          </a:p>
          <a:p>
            <a:pPr algn="just"/>
            <a:r>
              <a:rPr lang="el-GR" sz="2800" dirty="0">
                <a:solidFill>
                  <a:schemeClr val="tx1"/>
                </a:solidFill>
              </a:rPr>
              <a:t>Η Ομοιοπαθητική είναι μια τελείως φυσική μέθοδος θεραπείας, η οποία θεραπεύει μόνιμα, ήπια και χωρίς παρενέργειες. Η Ομοιοπαθητική στοχεύει στην ενδυνάμωση του ίδιου του οργανισμού κινητοποιώντας τις αμυντικές του δυνάμεις και αποκαθιστώντας την διαταραγμένη του υγεία.</a:t>
            </a:r>
            <a:endParaRPr lang="el-GR" sz="2800" dirty="0" smtClean="0">
              <a:solidFill>
                <a:schemeClr val="tx1"/>
              </a:solidFill>
            </a:endParaRPr>
          </a:p>
          <a:p>
            <a:pPr algn="just"/>
            <a:endParaRPr lang="el-GR" sz="2800" dirty="0">
              <a:solidFill>
                <a:schemeClr val="tx1"/>
              </a:solidFill>
            </a:endParaRPr>
          </a:p>
        </p:txBody>
      </p:sp>
      <p:pic>
        <p:nvPicPr>
          <p:cNvPr id="2050" name="Picture 2" descr="C:\Users\elena\OneDrive\Υπολογιστής\Homeopathypills-hero-fw-1-1-990x417.jpg"/>
          <p:cNvPicPr>
            <a:picLocks noChangeAspect="1" noChangeArrowheads="1"/>
          </p:cNvPicPr>
          <p:nvPr/>
        </p:nvPicPr>
        <p:blipFill>
          <a:blip r:embed="rId2" cstate="print"/>
          <a:srcRect/>
          <a:stretch>
            <a:fillRect/>
          </a:stretch>
        </p:blipFill>
        <p:spPr bwMode="auto">
          <a:xfrm>
            <a:off x="2411760" y="4509120"/>
            <a:ext cx="4962053" cy="2090797"/>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0" y="0"/>
            <a:ext cx="9144000" cy="6858000"/>
          </a:xfrm>
        </p:spPr>
        <p:txBody>
          <a:bodyPr>
            <a:normAutofit/>
          </a:bodyPr>
          <a:lstStyle/>
          <a:p>
            <a:pPr fontAlgn="t"/>
            <a:r>
              <a:rPr lang="el-GR" sz="2800" dirty="0" smtClean="0"/>
              <a:t>Μπορούν να γίνονται συγχρόνως ομοιοπαθητική και άλλες θεραπείες;</a:t>
            </a:r>
            <a:endParaRPr lang="el-GR" sz="2800" b="0" dirty="0" smtClean="0"/>
          </a:p>
          <a:p>
            <a:pPr fontAlgn="t"/>
            <a:r>
              <a:rPr lang="el-GR" sz="2800" b="0" dirty="0" smtClean="0"/>
              <a:t>Είναι προτιμότερο στο διάστημα που ένας ασθενής ακολουθεί κάποια άλλη θεραπευτική αγωγή (φάρμακα, βελονισμό </a:t>
            </a:r>
            <a:r>
              <a:rPr lang="el-GR" sz="2800" b="0" dirty="0" err="1" smtClean="0"/>
              <a:t>κ.λ.π</a:t>
            </a:r>
            <a:r>
              <a:rPr lang="el-GR" sz="2800" b="0" dirty="0" smtClean="0"/>
              <a:t>. ), να διακόπτει την ομοιοπαθητική γι αυτό το διάστημα και να συνεχίζει μετά, συνεννοούμενος και με τον ομοιοπαθητικό γιατρό του. Κι αυτό όχι γιατί υπάρχει κίνδυνος παρενέργειας, αλλά επειδή τα ομοιοπαθητικά φάρμακα είναι ευαίσθητα, αδρανοποιούνται και είναι σαν να μην τα παίρνει ο ασθενής.</a:t>
            </a:r>
          </a:p>
          <a:p>
            <a:pPr algn="just"/>
            <a:endParaRPr lang="el-GR" sz="2800" b="1" dirty="0" smtClean="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0" y="0"/>
            <a:ext cx="9144000" cy="6858000"/>
          </a:xfrm>
        </p:spPr>
        <p:txBody>
          <a:bodyPr>
            <a:normAutofit/>
          </a:bodyPr>
          <a:lstStyle/>
          <a:p>
            <a:pPr algn="just"/>
            <a:r>
              <a:rPr lang="el-GR" sz="2800" b="1" dirty="0" smtClean="0">
                <a:solidFill>
                  <a:schemeClr val="tx1"/>
                </a:solidFill>
              </a:rPr>
              <a:t>Παραδείγματα ομοιοπαθητικών φαρμάκων</a:t>
            </a:r>
          </a:p>
          <a:p>
            <a:pPr algn="just"/>
            <a:endParaRPr lang="el-GR" sz="2800" dirty="0" smtClean="0">
              <a:solidFill>
                <a:schemeClr val="tx1"/>
              </a:solidFill>
            </a:endParaRPr>
          </a:p>
          <a:p>
            <a:pPr algn="just"/>
            <a:r>
              <a:rPr lang="en-US" sz="2800" b="1" dirty="0" smtClean="0">
                <a:solidFill>
                  <a:schemeClr val="tx1"/>
                </a:solidFill>
              </a:rPr>
              <a:t>Arnica: </a:t>
            </a:r>
            <a:r>
              <a:rPr lang="el-GR" sz="2800" b="1" dirty="0" smtClean="0">
                <a:solidFill>
                  <a:schemeClr val="tx1"/>
                </a:solidFill>
              </a:rPr>
              <a:t>χρησιμοποιείται σε τραύματα-μώλωπες</a:t>
            </a:r>
            <a:r>
              <a:rPr lang="en-US" sz="2800" b="1" dirty="0" smtClean="0">
                <a:solidFill>
                  <a:schemeClr val="tx1"/>
                </a:solidFill>
              </a:rPr>
              <a:t>, </a:t>
            </a:r>
            <a:r>
              <a:rPr lang="el-GR" sz="2800" b="1" dirty="0" smtClean="0">
                <a:solidFill>
                  <a:schemeClr val="tx1"/>
                </a:solidFill>
              </a:rPr>
              <a:t>διαστρέμματα κ.ά.</a:t>
            </a:r>
          </a:p>
          <a:p>
            <a:pPr algn="just"/>
            <a:endParaRPr lang="el-GR" sz="2800" dirty="0" smtClean="0">
              <a:solidFill>
                <a:schemeClr val="tx1"/>
              </a:solidFill>
            </a:endParaRPr>
          </a:p>
          <a:p>
            <a:pPr algn="just"/>
            <a:r>
              <a:rPr lang="en-US" sz="2800" b="1" dirty="0" err="1" smtClean="0">
                <a:solidFill>
                  <a:schemeClr val="tx1"/>
                </a:solidFill>
              </a:rPr>
              <a:t>Arsenicum</a:t>
            </a:r>
            <a:r>
              <a:rPr lang="en-US" sz="2800" b="1" dirty="0" smtClean="0">
                <a:solidFill>
                  <a:schemeClr val="tx1"/>
                </a:solidFill>
              </a:rPr>
              <a:t>:</a:t>
            </a:r>
            <a:r>
              <a:rPr lang="el-GR" sz="2800" b="1" dirty="0" smtClean="0">
                <a:solidFill>
                  <a:schemeClr val="tx1"/>
                </a:solidFill>
              </a:rPr>
              <a:t> δίνεται σε άτομα με άγχος για την υγεία τους, ανασφαλή και ανήσυχα. Ως φάρμακο για οξέα περιστατικά δίνεται σε περιπτώσεις γαστρεντερίτιδας, διάρροιας, εμετών και δηλητηρίασης.</a:t>
            </a:r>
          </a:p>
          <a:p>
            <a:pPr algn="just"/>
            <a:endParaRPr lang="el-GR" sz="2800" dirty="0" smtClean="0">
              <a:solidFill>
                <a:schemeClr val="tx1"/>
              </a:solidFill>
            </a:endParaRPr>
          </a:p>
          <a:p>
            <a:pPr algn="just"/>
            <a:r>
              <a:rPr lang="en-US" sz="2800" b="1" dirty="0" err="1" smtClean="0">
                <a:solidFill>
                  <a:schemeClr val="tx1"/>
                </a:solidFill>
              </a:rPr>
              <a:t>Sulphur</a:t>
            </a:r>
            <a:r>
              <a:rPr lang="en-US" sz="2800" b="1" dirty="0" smtClean="0">
                <a:solidFill>
                  <a:schemeClr val="tx1"/>
                </a:solidFill>
              </a:rPr>
              <a:t>: </a:t>
            </a:r>
            <a:r>
              <a:rPr lang="el-GR" sz="2800" b="1" dirty="0" smtClean="0">
                <a:solidFill>
                  <a:schemeClr val="tx1"/>
                </a:solidFill>
              </a:rPr>
              <a:t>χορηγείται για δερματικά προβλήματα</a:t>
            </a:r>
            <a:r>
              <a:rPr lang="en-US" sz="2800" b="1" dirty="0" smtClean="0">
                <a:solidFill>
                  <a:schemeClr val="tx1"/>
                </a:solidFill>
              </a:rPr>
              <a:t> </a:t>
            </a:r>
            <a:endParaRPr lang="el-GR" sz="2800" b="1" dirty="0" smtClean="0">
              <a:solidFill>
                <a:schemeClr val="tx1"/>
              </a:solidFill>
            </a:endParaRPr>
          </a:p>
          <a:p>
            <a:pPr algn="just"/>
            <a:endParaRPr lang="el-GR" sz="2800" b="1" dirty="0" smtClean="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251520" y="332656"/>
            <a:ext cx="8640960" cy="6264696"/>
          </a:xfrm>
        </p:spPr>
        <p:txBody>
          <a:bodyPr>
            <a:normAutofit/>
          </a:bodyPr>
          <a:lstStyle/>
          <a:p>
            <a:pPr algn="just"/>
            <a:r>
              <a:rPr lang="el-GR" sz="2800" b="1" dirty="0" smtClean="0">
                <a:solidFill>
                  <a:schemeClr val="accent1"/>
                </a:solidFill>
              </a:rPr>
              <a:t>Ομοιοπαθητική</a:t>
            </a:r>
          </a:p>
          <a:p>
            <a:pPr algn="just"/>
            <a:r>
              <a:rPr lang="el-GR" sz="2800" dirty="0" smtClean="0">
                <a:solidFill>
                  <a:schemeClr val="tx1"/>
                </a:solidFill>
              </a:rPr>
              <a:t>Ποιες ασθένειες θεραπεύει η Ομοιοπαθητική</a:t>
            </a:r>
            <a:r>
              <a:rPr lang="en-US" sz="2800" dirty="0" smtClean="0">
                <a:solidFill>
                  <a:schemeClr val="tx1"/>
                </a:solidFill>
              </a:rPr>
              <a:t>;</a:t>
            </a:r>
            <a:endParaRPr lang="el-GR" sz="2800" dirty="0" smtClean="0">
              <a:solidFill>
                <a:schemeClr val="tx1"/>
              </a:solidFill>
            </a:endParaRPr>
          </a:p>
          <a:p>
            <a:pPr algn="just"/>
            <a:endParaRPr lang="el-GR" sz="2800" dirty="0" smtClean="0">
              <a:solidFill>
                <a:schemeClr val="tx1"/>
              </a:solidFill>
            </a:endParaRPr>
          </a:p>
          <a:p>
            <a:pPr algn="just"/>
            <a:r>
              <a:rPr lang="el-GR" sz="2800" dirty="0" smtClean="0">
                <a:solidFill>
                  <a:schemeClr val="tx1"/>
                </a:solidFill>
              </a:rPr>
              <a:t>Η </a:t>
            </a:r>
            <a:r>
              <a:rPr lang="el-GR" sz="2800" dirty="0">
                <a:solidFill>
                  <a:schemeClr val="tx1"/>
                </a:solidFill>
              </a:rPr>
              <a:t>ομοιοπαθητική αντιμετωπίζει οξείες και χρόνιες νόσους, καλύπτοντας ένα ευρύτατο φάσμα της ανθρώπινης παθολογίας</a:t>
            </a:r>
            <a:r>
              <a:rPr lang="el-GR" sz="2800" dirty="0" smtClean="0">
                <a:solidFill>
                  <a:schemeClr val="tx1"/>
                </a:solidFill>
              </a:rPr>
              <a:t>.</a:t>
            </a:r>
          </a:p>
          <a:p>
            <a:pPr algn="just"/>
            <a:endParaRPr lang="el-GR" sz="2800" dirty="0">
              <a:solidFill>
                <a:schemeClr val="tx1"/>
              </a:solidFill>
            </a:endParaRPr>
          </a:p>
        </p:txBody>
      </p:sp>
      <p:pic>
        <p:nvPicPr>
          <p:cNvPr id="1026" name="Picture 2" descr="C:\Users\elena\OneDrive\Υπολογιστής\αρχείο λήψης.jfif"/>
          <p:cNvPicPr>
            <a:picLocks noChangeAspect="1" noChangeArrowheads="1"/>
          </p:cNvPicPr>
          <p:nvPr/>
        </p:nvPicPr>
        <p:blipFill>
          <a:blip r:embed="rId2" cstate="print"/>
          <a:srcRect/>
          <a:stretch>
            <a:fillRect/>
          </a:stretch>
        </p:blipFill>
        <p:spPr bwMode="auto">
          <a:xfrm>
            <a:off x="2915816" y="3645024"/>
            <a:ext cx="3915519" cy="26056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251520" y="332656"/>
            <a:ext cx="8640960" cy="6264696"/>
          </a:xfrm>
        </p:spPr>
        <p:txBody>
          <a:bodyPr>
            <a:normAutofit/>
          </a:bodyPr>
          <a:lstStyle/>
          <a:p>
            <a:pPr algn="just"/>
            <a:r>
              <a:rPr lang="el-GR" sz="2800" b="1" dirty="0" smtClean="0">
                <a:solidFill>
                  <a:schemeClr val="accent1"/>
                </a:solidFill>
              </a:rPr>
              <a:t>Ομοιοπαθητική</a:t>
            </a:r>
          </a:p>
          <a:p>
            <a:pPr algn="just"/>
            <a:r>
              <a:rPr lang="el-GR" sz="2800" dirty="0" smtClean="0">
                <a:solidFill>
                  <a:schemeClr val="tx1"/>
                </a:solidFill>
              </a:rPr>
              <a:t>Τι είναι τα Ομοιοπαθητικά Φάρμακα</a:t>
            </a:r>
            <a:r>
              <a:rPr lang="en-US" sz="2800" dirty="0" smtClean="0">
                <a:solidFill>
                  <a:schemeClr val="tx1"/>
                </a:solidFill>
              </a:rPr>
              <a:t>;</a:t>
            </a:r>
          </a:p>
          <a:p>
            <a:pPr algn="just"/>
            <a:r>
              <a:rPr lang="el-GR" sz="2800" dirty="0" smtClean="0">
                <a:solidFill>
                  <a:schemeClr val="tx1"/>
                </a:solidFill>
              </a:rPr>
              <a:t> </a:t>
            </a:r>
            <a:r>
              <a:rPr lang="el-GR" sz="2400" dirty="0">
                <a:solidFill>
                  <a:schemeClr val="tx1"/>
                </a:solidFill>
              </a:rPr>
              <a:t>Τα ομοιοπαθητικά φάρμακα είναι ουσίες που προέρχονται από την φύση </a:t>
            </a:r>
            <a:r>
              <a:rPr lang="el-GR" sz="2400" dirty="0" smtClean="0">
                <a:solidFill>
                  <a:schemeClr val="tx1"/>
                </a:solidFill>
              </a:rPr>
              <a:t>και </a:t>
            </a:r>
            <a:r>
              <a:rPr lang="el-GR" sz="2400" dirty="0">
                <a:solidFill>
                  <a:schemeClr val="tx1"/>
                </a:solidFill>
              </a:rPr>
              <a:t>παρασκευάζονται με φυσικό τρόπο και δεν έχουν καμία σχέση με τα χημικά φάρμακα. </a:t>
            </a:r>
            <a:endParaRPr lang="en-US" sz="2400" dirty="0" smtClean="0">
              <a:solidFill>
                <a:schemeClr val="tx1"/>
              </a:solidFill>
            </a:endParaRPr>
          </a:p>
          <a:p>
            <a:pPr algn="just"/>
            <a:r>
              <a:rPr lang="el-GR" sz="2400" dirty="0" smtClean="0">
                <a:solidFill>
                  <a:schemeClr val="tx1"/>
                </a:solidFill>
              </a:rPr>
              <a:t>Ενεργούν </a:t>
            </a:r>
            <a:r>
              <a:rPr lang="el-GR" sz="2400" dirty="0">
                <a:solidFill>
                  <a:schemeClr val="tx1"/>
                </a:solidFill>
              </a:rPr>
              <a:t>πάνω σε ολόκληρο τον οργανισμό, ενισχύοντας τον αμυντικό του μηχανισμό με αποτέλεσμα την θεραπεία και ανανέωση του οργανισμού και κατά συνέπεια την εξαφάνιση των επί μέρους συμπτωμάτων. </a:t>
            </a:r>
            <a:r>
              <a:rPr lang="el-GR" sz="2400" dirty="0" smtClean="0">
                <a:solidFill>
                  <a:schemeClr val="tx1"/>
                </a:solidFill>
              </a:rPr>
              <a:t>Τα ομοιοπαθητικ</a:t>
            </a:r>
            <a:r>
              <a:rPr lang="el-GR" sz="2400" dirty="0">
                <a:solidFill>
                  <a:schemeClr val="tx1"/>
                </a:solidFill>
              </a:rPr>
              <a:t>ά</a:t>
            </a:r>
            <a:r>
              <a:rPr lang="el-GR" sz="2400" dirty="0" smtClean="0">
                <a:solidFill>
                  <a:schemeClr val="tx1"/>
                </a:solidFill>
              </a:rPr>
              <a:t> φάρμακα </a:t>
            </a:r>
            <a:r>
              <a:rPr lang="el-GR" sz="2400" dirty="0">
                <a:solidFill>
                  <a:schemeClr val="tx1"/>
                </a:solidFill>
              </a:rPr>
              <a:t>διατίθενται σε πολλά φαρμακεία και είναι αναγνωρισμένα από τον Ελληνικό Οργανισμό Φαρμάκων (Ε.Ο.Φ.) από το 1994, σύμφωνα με τη σχετική Ευρωπαϊκή οδηγία.</a:t>
            </a:r>
            <a:endParaRPr lang="en-US" sz="2400" dirty="0" smtClean="0">
              <a:solidFill>
                <a:schemeClr val="tx1"/>
              </a:solidFill>
            </a:endParaRPr>
          </a:p>
          <a:p>
            <a:pPr algn="just"/>
            <a:endParaRPr lang="el-GR" sz="2800"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251520" y="332656"/>
            <a:ext cx="8640960" cy="6264696"/>
          </a:xfrm>
        </p:spPr>
        <p:txBody>
          <a:bodyPr>
            <a:normAutofit lnSpcReduction="10000"/>
          </a:bodyPr>
          <a:lstStyle/>
          <a:p>
            <a:pPr algn="just"/>
            <a:r>
              <a:rPr lang="el-GR" sz="2800" b="1" dirty="0" smtClean="0">
                <a:solidFill>
                  <a:schemeClr val="accent1"/>
                </a:solidFill>
              </a:rPr>
              <a:t>Ομοιοπαθητική</a:t>
            </a:r>
          </a:p>
          <a:p>
            <a:pPr algn="l" fontAlgn="t"/>
            <a:r>
              <a:rPr lang="el-GR" sz="2800" b="1" dirty="0">
                <a:solidFill>
                  <a:schemeClr val="tx1"/>
                </a:solidFill>
              </a:rPr>
              <a:t>Πόσο κοστίζουν τα ομοιοπαθητικά φάρμακα;</a:t>
            </a:r>
            <a:endParaRPr lang="el-GR" sz="2800" dirty="0">
              <a:solidFill>
                <a:schemeClr val="tx1"/>
              </a:solidFill>
            </a:endParaRPr>
          </a:p>
          <a:p>
            <a:pPr algn="l" fontAlgn="t"/>
            <a:r>
              <a:rPr lang="el-GR" sz="2800" dirty="0">
                <a:solidFill>
                  <a:schemeClr val="tx1"/>
                </a:solidFill>
              </a:rPr>
              <a:t>Τα </a:t>
            </a:r>
            <a:r>
              <a:rPr lang="el-GR" sz="2800" dirty="0" smtClean="0">
                <a:solidFill>
                  <a:schemeClr val="tx1"/>
                </a:solidFill>
              </a:rPr>
              <a:t>ομοιοπαθητικά φάρμακα </a:t>
            </a:r>
            <a:r>
              <a:rPr lang="el-GR" sz="2800" dirty="0">
                <a:solidFill>
                  <a:schemeClr val="tx1"/>
                </a:solidFill>
              </a:rPr>
              <a:t>είναι πολύ χαμηλά σε κόστος. </a:t>
            </a:r>
            <a:endParaRPr lang="el-GR" sz="2800" dirty="0" smtClean="0">
              <a:solidFill>
                <a:schemeClr val="tx1"/>
              </a:solidFill>
            </a:endParaRPr>
          </a:p>
          <a:p>
            <a:pPr algn="l" fontAlgn="t"/>
            <a:r>
              <a:rPr lang="el-GR" sz="2800" b="1" dirty="0">
                <a:solidFill>
                  <a:schemeClr val="tx1"/>
                </a:solidFill>
              </a:rPr>
              <a:t>Είναι επικίνδυνα τα ομοιοπαθητικά </a:t>
            </a:r>
            <a:r>
              <a:rPr lang="el-GR" sz="2800" b="1" dirty="0" smtClean="0">
                <a:solidFill>
                  <a:schemeClr val="tx1"/>
                </a:solidFill>
              </a:rPr>
              <a:t>φάρμακα</a:t>
            </a:r>
            <a:r>
              <a:rPr lang="en-US" sz="2800" b="1" dirty="0" smtClean="0">
                <a:solidFill>
                  <a:schemeClr val="tx1"/>
                </a:solidFill>
              </a:rPr>
              <a:t>;</a:t>
            </a:r>
            <a:endParaRPr lang="el-GR" sz="2800" dirty="0">
              <a:solidFill>
                <a:schemeClr val="tx1"/>
              </a:solidFill>
            </a:endParaRPr>
          </a:p>
          <a:p>
            <a:pPr algn="l" fontAlgn="t"/>
            <a:r>
              <a:rPr lang="el-GR" sz="2800" dirty="0">
                <a:solidFill>
                  <a:schemeClr val="tx1"/>
                </a:solidFill>
              </a:rPr>
              <a:t>Ποτέ και σε </a:t>
            </a:r>
            <a:r>
              <a:rPr lang="el-GR" sz="2800" dirty="0" smtClean="0">
                <a:solidFill>
                  <a:schemeClr val="tx1"/>
                </a:solidFill>
              </a:rPr>
              <a:t>καμία </a:t>
            </a:r>
            <a:r>
              <a:rPr lang="el-GR" sz="2800" dirty="0">
                <a:solidFill>
                  <a:schemeClr val="tx1"/>
                </a:solidFill>
              </a:rPr>
              <a:t>περίπτωση. Κατά τη διαδικασία παρασκευής τους έχουν αραιωθεί σε τέτοιο βαθμό ώστε να καταργηθεί οποιαδήποτε πιθανότητα παρενέργειας, ενώ αντίθετα έχει ενισχυθεί η θεραπευτική τους ικανότητα. Γι αυτό το λόγο τα ομοιοπαθητικά φάρμακα δίνονται και σε περιπτώσεις που άλλα φάρμακα αντενδείκνυνται, όπως η κύηση, η βρεφική ηλικία, η τρίτη ηλικία κ.α.</a:t>
            </a:r>
          </a:p>
          <a:p>
            <a:pPr algn="l" fontAlgn="t"/>
            <a:endParaRPr lang="el-GR" sz="2800" dirty="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251520" y="332656"/>
            <a:ext cx="8640960" cy="6264696"/>
          </a:xfrm>
        </p:spPr>
        <p:txBody>
          <a:bodyPr>
            <a:normAutofit fontScale="62500" lnSpcReduction="20000"/>
          </a:bodyPr>
          <a:lstStyle/>
          <a:p>
            <a:pPr algn="just"/>
            <a:endParaRPr lang="el-GR" sz="2800" b="1" dirty="0" smtClean="0">
              <a:solidFill>
                <a:schemeClr val="accent1"/>
              </a:solidFill>
            </a:endParaRPr>
          </a:p>
          <a:p>
            <a:pPr algn="l" fontAlgn="t"/>
            <a:r>
              <a:rPr lang="el-GR" sz="3400" b="1" dirty="0">
                <a:solidFill>
                  <a:schemeClr val="tx1"/>
                </a:solidFill>
              </a:rPr>
              <a:t>Πως παρασκευάζονται τα ομοιοπαθητικά φάρμακα;</a:t>
            </a:r>
            <a:endParaRPr lang="el-GR" sz="3400" dirty="0">
              <a:solidFill>
                <a:schemeClr val="tx1"/>
              </a:solidFill>
            </a:endParaRPr>
          </a:p>
          <a:p>
            <a:pPr algn="just" fontAlgn="t"/>
            <a:r>
              <a:rPr lang="el-GR" sz="3400" dirty="0">
                <a:solidFill>
                  <a:schemeClr val="tx1"/>
                </a:solidFill>
              </a:rPr>
              <a:t>Το ομοιοπαθητικό φάρμακο είναι ουσία φυσικής προέλευσης </a:t>
            </a:r>
            <a:r>
              <a:rPr lang="el-GR" sz="3400" dirty="0" smtClean="0">
                <a:solidFill>
                  <a:schemeClr val="tx1"/>
                </a:solidFill>
              </a:rPr>
              <a:t>που </a:t>
            </a:r>
            <a:r>
              <a:rPr lang="el-GR" sz="3400" dirty="0">
                <a:solidFill>
                  <a:schemeClr val="tx1"/>
                </a:solidFill>
              </a:rPr>
              <a:t>έχει αραιωθεί πάρα πολύ και έχει υποστεί ομοιοπαθητική δυναμοποίηση δηλ. το ομοιοπαθητικό διάλυμα κατά τη διαδικασία της αραίωσης του έχει υποστεί και μια σειρά από κρούσεις (δονήσεις). Αυτή είναι λοιπόν όλη η ιστορία. </a:t>
            </a:r>
            <a:r>
              <a:rPr lang="en-US" sz="3400" dirty="0" smtClean="0">
                <a:solidFill>
                  <a:schemeClr val="tx1"/>
                </a:solidFill>
              </a:rPr>
              <a:t>;E</a:t>
            </a:r>
            <a:r>
              <a:rPr lang="el-GR" sz="3400" dirty="0" smtClean="0">
                <a:solidFill>
                  <a:schemeClr val="tx1"/>
                </a:solidFill>
              </a:rPr>
              <a:t>χουμε </a:t>
            </a:r>
            <a:r>
              <a:rPr lang="el-GR" sz="3400" dirty="0">
                <a:solidFill>
                  <a:schemeClr val="tx1"/>
                </a:solidFill>
              </a:rPr>
              <a:t>δηλ. ένα διάλυμα με απειροελάχιστη δόση ουσίας φυσικής προέλευσης που έχει υποστεί δονήσεις. Δεν είναι ούτε προσμίξεις χημικών φαρμακευτικών ουσιών, ούτε προσμίξεις μιγμάτων βοτάνων, ούτε τίποτε άλλο. Πρόκειται για μία απόλυτη φυσική κατεργασία μιας φυσικής ουσίας. Μέσω της διαδικασία της δυναμοποίησης ακόμη και ουσίες που στη φυσική τους μορφή είναι δηλητηριώδεις όπως π.χ. συμβαίνει με ορισμένα φυτά, μετά την ομοιοπαθητική κατεργασία τους </a:t>
            </a:r>
            <a:r>
              <a:rPr lang="el-GR" sz="3400" b="1" dirty="0">
                <a:solidFill>
                  <a:schemeClr val="tx1"/>
                </a:solidFill>
              </a:rPr>
              <a:t>έχει απομακρυνθεί κάθε πιθανότητα τοξικής δράσης στον οργανισμό</a:t>
            </a:r>
            <a:r>
              <a:rPr lang="el-GR" sz="3400" dirty="0">
                <a:solidFill>
                  <a:schemeClr val="tx1"/>
                </a:solidFill>
              </a:rPr>
              <a:t>. Και αυτό δεν είναι μία απλή εικασία. Είναι παρατήρηση με ιστορία 200 χρόνων, είναι παρατήρηση που έγινε στα εκατομμύρια ασθενείς που ακολούθησαν ή ακολουθούν ομοιοπαθητική αγωγή. </a:t>
            </a:r>
            <a:endParaRPr lang="el-GR" sz="3100"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0" y="0"/>
            <a:ext cx="9144000" cy="6858000"/>
          </a:xfrm>
        </p:spPr>
        <p:txBody>
          <a:bodyPr>
            <a:normAutofit lnSpcReduction="10000"/>
          </a:bodyPr>
          <a:lstStyle/>
          <a:p>
            <a:pPr algn="just" fontAlgn="t"/>
            <a:r>
              <a:rPr lang="el-GR" sz="2600" b="1" dirty="0">
                <a:solidFill>
                  <a:schemeClr val="tx1"/>
                </a:solidFill>
              </a:rPr>
              <a:t>Μπορώ να δοκιμάσω μόνος μου ομοιοπαθητικά φάρμακα;</a:t>
            </a:r>
            <a:endParaRPr lang="el-GR" sz="2600" dirty="0">
              <a:solidFill>
                <a:schemeClr val="tx1"/>
              </a:solidFill>
            </a:endParaRPr>
          </a:p>
          <a:p>
            <a:pPr algn="just" fontAlgn="t">
              <a:buFont typeface="Wingdings" pitchFamily="2" charset="2"/>
              <a:buChar char="v"/>
            </a:pPr>
            <a:r>
              <a:rPr lang="el-GR" sz="2600" dirty="0" smtClean="0">
                <a:solidFill>
                  <a:schemeClr val="tx1"/>
                </a:solidFill>
              </a:rPr>
              <a:t> </a:t>
            </a:r>
            <a:r>
              <a:rPr lang="el-GR" sz="2600" b="0" dirty="0" smtClean="0">
                <a:solidFill>
                  <a:schemeClr val="tx1"/>
                </a:solidFill>
              </a:rPr>
              <a:t>Τα </a:t>
            </a:r>
            <a:r>
              <a:rPr lang="el-GR" sz="2600" b="0" dirty="0">
                <a:solidFill>
                  <a:schemeClr val="tx1"/>
                </a:solidFill>
              </a:rPr>
              <a:t>ομοιοπαθητικά φάρμακα είναι ασφαλή και </a:t>
            </a:r>
            <a:r>
              <a:rPr lang="el-GR" sz="2600" b="0" dirty="0" smtClean="0">
                <a:solidFill>
                  <a:schemeClr val="tx1"/>
                </a:solidFill>
              </a:rPr>
              <a:t>μη τοξικά</a:t>
            </a:r>
            <a:r>
              <a:rPr lang="el-GR" sz="2600" b="0" dirty="0">
                <a:solidFill>
                  <a:schemeClr val="tx1"/>
                </a:solidFill>
              </a:rPr>
              <a:t>, όμως είναι απαραίτητη η ορθολογική τους χρήση, και είναι αυτή που θα καθορίσει και το θεραπευτικό αποτέλεσμα. </a:t>
            </a:r>
            <a:endParaRPr lang="el-GR" sz="2600" b="0" dirty="0" smtClean="0">
              <a:solidFill>
                <a:schemeClr val="tx1"/>
              </a:solidFill>
            </a:endParaRPr>
          </a:p>
          <a:p>
            <a:pPr algn="just" fontAlgn="t"/>
            <a:endParaRPr lang="el-GR" sz="2600" b="0" dirty="0" smtClean="0">
              <a:solidFill>
                <a:schemeClr val="tx1"/>
              </a:solidFill>
            </a:endParaRPr>
          </a:p>
          <a:p>
            <a:pPr algn="just" fontAlgn="t">
              <a:buFont typeface="Wingdings" pitchFamily="2" charset="2"/>
              <a:buChar char="v"/>
            </a:pPr>
            <a:r>
              <a:rPr lang="el-GR" sz="2600" b="0" dirty="0" smtClean="0">
                <a:solidFill>
                  <a:schemeClr val="tx1"/>
                </a:solidFill>
              </a:rPr>
              <a:t> Η </a:t>
            </a:r>
            <a:r>
              <a:rPr lang="el-GR" sz="2600" b="0" dirty="0">
                <a:solidFill>
                  <a:schemeClr val="tx1"/>
                </a:solidFill>
              </a:rPr>
              <a:t>σε βάθος και μόνιμη θεραπεία, απαιτεί βαθιά γνώση της ομοιοπαθητικής θεωρίας και φαρμακολογίας, καθώς και γνώση της παθολογίας που αντιμετωπίζει ο ασθενής. </a:t>
            </a:r>
            <a:endParaRPr lang="el-GR" sz="2600" b="0" dirty="0" smtClean="0">
              <a:solidFill>
                <a:schemeClr val="tx1"/>
              </a:solidFill>
            </a:endParaRPr>
          </a:p>
          <a:p>
            <a:pPr algn="just" fontAlgn="t"/>
            <a:endParaRPr lang="el-GR" sz="2600" b="0" dirty="0">
              <a:solidFill>
                <a:schemeClr val="tx1"/>
              </a:solidFill>
            </a:endParaRPr>
          </a:p>
          <a:p>
            <a:pPr algn="just" fontAlgn="t">
              <a:buFont typeface="Wingdings" pitchFamily="2" charset="2"/>
              <a:buChar char="v"/>
            </a:pPr>
            <a:r>
              <a:rPr lang="el-GR" sz="2600" b="0" dirty="0" smtClean="0">
                <a:solidFill>
                  <a:schemeClr val="tx1"/>
                </a:solidFill>
              </a:rPr>
              <a:t>Η </a:t>
            </a:r>
            <a:r>
              <a:rPr lang="el-GR" sz="2600" b="0" dirty="0">
                <a:solidFill>
                  <a:schemeClr val="tx1"/>
                </a:solidFill>
              </a:rPr>
              <a:t>αφελής και επιπόλαια λήψη ομοιοπαθητικών φαρμάκων, θα έχει επιφανειακά αποτελέσματα, προκαλώντας απλώς τροποποίηση των συμπτωμάτων, και καθιστώντας δυσχερέστερη την εύρεση του κατάλληλου φαρμάκου από τον γιατρό. Για αυτό και δεν συνίσταται να παίρνετε τα ομοιοπαθητικά φάρμακα μόνοι σας, χωρίς την καθοδήγηση ενός καταρτισμένου ομοιοπαθητικού γιατρού</a:t>
            </a:r>
            <a:r>
              <a:rPr lang="el-GR" sz="2800" b="0" dirty="0"/>
              <a:t>.</a:t>
            </a:r>
          </a:p>
          <a:p>
            <a:pPr algn="just"/>
            <a:endParaRPr lang="el-GR" sz="2800" b="1" dirty="0" smtClean="0">
              <a:solidFill>
                <a:schemeClr val="accent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0" y="0"/>
            <a:ext cx="9144000" cy="6858000"/>
          </a:xfrm>
        </p:spPr>
        <p:txBody>
          <a:bodyPr>
            <a:normAutofit/>
          </a:bodyPr>
          <a:lstStyle/>
          <a:p>
            <a:pPr algn="just" fontAlgn="t"/>
            <a:r>
              <a:rPr lang="el-GR" sz="2800" b="1" dirty="0">
                <a:solidFill>
                  <a:schemeClr val="tx1"/>
                </a:solidFill>
              </a:rPr>
              <a:t>Προκαλούν αντιδράσεις τα ομοιοπαθητικά φάρμακα;</a:t>
            </a:r>
            <a:endParaRPr lang="el-GR" sz="2800" dirty="0">
              <a:solidFill>
                <a:schemeClr val="tx1"/>
              </a:solidFill>
            </a:endParaRPr>
          </a:p>
          <a:p>
            <a:pPr algn="just" fontAlgn="t"/>
            <a:endParaRPr lang="el-GR" sz="2400" b="0" dirty="0" smtClean="0">
              <a:solidFill>
                <a:schemeClr val="tx1"/>
              </a:solidFill>
            </a:endParaRPr>
          </a:p>
          <a:p>
            <a:pPr algn="just" fontAlgn="t"/>
            <a:r>
              <a:rPr lang="el-GR" sz="2400" b="0" dirty="0" smtClean="0">
                <a:solidFill>
                  <a:schemeClr val="tx1"/>
                </a:solidFill>
              </a:rPr>
              <a:t>Ένα </a:t>
            </a:r>
            <a:r>
              <a:rPr lang="el-GR" sz="2400" b="0" dirty="0">
                <a:solidFill>
                  <a:schemeClr val="tx1"/>
                </a:solidFill>
              </a:rPr>
              <a:t>μικρό ποσοστό ασθενών, τις πρώτες ημέρες της αγωγής, πιθανόν να παρουσιάσει εντονότερα κάποιο από τα συμπτώματα που ήδη είχε, σε όρια τελείως ακίνδυνα για τον οργανισμό. Αυτό αποτελεί ένδειξη ισχυρή ότι έχει αρχίσει η ενδυνάμωση του οργανισμού άρα και η θεραπεία του. Ωστόσο, μόνο ο </a:t>
            </a:r>
            <a:r>
              <a:rPr lang="el-GR" sz="2400" b="0" dirty="0" smtClean="0">
                <a:solidFill>
                  <a:schemeClr val="tx1"/>
                </a:solidFill>
              </a:rPr>
              <a:t>ειδικός ομοιοπαθητικός</a:t>
            </a:r>
            <a:r>
              <a:rPr lang="el-GR" sz="2400" b="0" dirty="0">
                <a:solidFill>
                  <a:schemeClr val="tx1"/>
                </a:solidFill>
              </a:rPr>
              <a:t> γιατρός είναι σε θέση να εκτιμήσει αν πρόκειται για την θεραπευτική επιδείνωση ή κάτι άλλο όπως π.χ. ένα τυχαίο κρυολόγημα, μια διάρροια από τροφική δηλητηρίαση κ.τ.λ. συνεπώς αυτόν και πρέπει να συμβουλεύονται σε κάθε περίπτωση οι ασθενείς.</a:t>
            </a:r>
          </a:p>
          <a:p>
            <a:pPr algn="just" fontAlgn="t"/>
            <a:endParaRPr lang="el-GR" sz="2800" dirty="0"/>
          </a:p>
          <a:p>
            <a:pPr algn="just"/>
            <a:endParaRPr lang="el-GR" sz="2800" b="1" dirty="0" smtClean="0">
              <a:solidFill>
                <a:schemeClr val="accent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0" y="0"/>
            <a:ext cx="9144000" cy="6858000"/>
          </a:xfrm>
        </p:spPr>
        <p:txBody>
          <a:bodyPr>
            <a:normAutofit fontScale="77500" lnSpcReduction="20000"/>
          </a:bodyPr>
          <a:lstStyle/>
          <a:p>
            <a:pPr algn="just" fontAlgn="t"/>
            <a:r>
              <a:rPr lang="el-GR" sz="2800" b="1" dirty="0">
                <a:solidFill>
                  <a:schemeClr val="tx1"/>
                </a:solidFill>
              </a:rPr>
              <a:t>Η αύξηση των συμπτωμάτων είναι απαραίτητη για να αρχίσει μια ομοιοπαθητική θεραπεία;</a:t>
            </a:r>
            <a:endParaRPr lang="el-GR" sz="2800" dirty="0">
              <a:solidFill>
                <a:schemeClr val="tx1"/>
              </a:solidFill>
            </a:endParaRPr>
          </a:p>
          <a:p>
            <a:pPr algn="just" fontAlgn="t">
              <a:buFont typeface="Wingdings" pitchFamily="2" charset="2"/>
              <a:buChar char="v"/>
            </a:pPr>
            <a:r>
              <a:rPr lang="el-GR" sz="2800" b="0" dirty="0">
                <a:solidFill>
                  <a:schemeClr val="tx1"/>
                </a:solidFill>
              </a:rPr>
              <a:t>Δεν είναι απαραίτητο κάτι τέτοιο. Πολύ συχνά η θεραπεία επέρχεται δίχως να παρουσιαστεί έξαρση στα συμπτώματα. Στην ομοιοπαθητική θεραπεία βέβαια το φαινόμενο της λεγόμενης "θεραπευτικής επιδείνωσης" δεν είναι ασυνήθιστο μια κι ο οργανισμός βοηθείται να βρει μια νέα ισορροπία μέσα από την ομοιοπαθητική αγωγή. </a:t>
            </a:r>
            <a:endParaRPr lang="el-GR" sz="2800" b="0" dirty="0" smtClean="0">
              <a:solidFill>
                <a:schemeClr val="tx1"/>
              </a:solidFill>
            </a:endParaRPr>
          </a:p>
          <a:p>
            <a:pPr algn="just" fontAlgn="t">
              <a:buFont typeface="Wingdings" pitchFamily="2" charset="2"/>
              <a:buChar char="v"/>
            </a:pPr>
            <a:r>
              <a:rPr lang="el-GR" sz="2800" b="0" dirty="0" smtClean="0">
                <a:solidFill>
                  <a:schemeClr val="tx1"/>
                </a:solidFill>
              </a:rPr>
              <a:t>Κάτι </a:t>
            </a:r>
            <a:r>
              <a:rPr lang="el-GR" sz="2800" b="0" dirty="0">
                <a:solidFill>
                  <a:schemeClr val="tx1"/>
                </a:solidFill>
              </a:rPr>
              <a:t>τέτοιο όμως γίνεται πάντοτε μέσα στα πλαίσια της ασφαλούς οικονομίας του όλου οργανισμού και δεν ενέχει </a:t>
            </a:r>
            <a:r>
              <a:rPr lang="el-GR" sz="2800" b="0" dirty="0" smtClean="0">
                <a:solidFill>
                  <a:schemeClr val="tx1"/>
                </a:solidFill>
              </a:rPr>
              <a:t>καμία </a:t>
            </a:r>
            <a:r>
              <a:rPr lang="el-GR" sz="2800" b="0" dirty="0">
                <a:solidFill>
                  <a:schemeClr val="tx1"/>
                </a:solidFill>
              </a:rPr>
              <a:t>απολύτως επικινδυνότητα. </a:t>
            </a:r>
            <a:endParaRPr lang="el-GR" sz="2800" b="0" dirty="0" smtClean="0">
              <a:solidFill>
                <a:schemeClr val="tx1"/>
              </a:solidFill>
            </a:endParaRPr>
          </a:p>
          <a:p>
            <a:pPr algn="just" fontAlgn="t">
              <a:buFont typeface="Wingdings" pitchFamily="2" charset="2"/>
              <a:buChar char="v"/>
            </a:pPr>
            <a:r>
              <a:rPr lang="el-GR" sz="2800" b="0" dirty="0" smtClean="0">
                <a:solidFill>
                  <a:schemeClr val="tx1"/>
                </a:solidFill>
              </a:rPr>
              <a:t>Αυτή </a:t>
            </a:r>
            <a:r>
              <a:rPr lang="el-GR" sz="2800" b="0" dirty="0">
                <a:solidFill>
                  <a:schemeClr val="tx1"/>
                </a:solidFill>
              </a:rPr>
              <a:t>η "αντίδραση" δεν είναι τίποτε άλλο από μία συνήθως ολιγόωρη ή ολιγοήμερη κι επομένως παροδική επιδείνωση κάποιου ή κάποιων απλών συμπτωμάτων όπως πονοκέφαλοι, κνησμός κ.λπ. σχετικών ή άσχετων με την παθολογία του ασθενούς και ποτέ βέβαια δεν πρόκειται για συμπτώματα που είναι σοβαρά και κρίσιμα ίσως για την ζωή τους σθένους (π.χ. αρτηριακή πίεση, αιμορραγία κλπ). </a:t>
            </a:r>
            <a:endParaRPr lang="el-GR" sz="2800" b="0" dirty="0" smtClean="0">
              <a:solidFill>
                <a:schemeClr val="tx1"/>
              </a:solidFill>
            </a:endParaRPr>
          </a:p>
          <a:p>
            <a:pPr algn="just" fontAlgn="t">
              <a:buFont typeface="Wingdings" pitchFamily="2" charset="2"/>
              <a:buChar char="v"/>
            </a:pPr>
            <a:r>
              <a:rPr lang="el-GR" sz="2800" b="0" dirty="0">
                <a:solidFill>
                  <a:schemeClr val="tx1"/>
                </a:solidFill>
              </a:rPr>
              <a:t>Π</a:t>
            </a:r>
            <a:r>
              <a:rPr lang="el-GR" sz="2800" b="0" dirty="0" smtClean="0">
                <a:solidFill>
                  <a:schemeClr val="tx1"/>
                </a:solidFill>
              </a:rPr>
              <a:t>ρόκειται </a:t>
            </a:r>
            <a:r>
              <a:rPr lang="el-GR" sz="2800" b="0" dirty="0">
                <a:solidFill>
                  <a:schemeClr val="tx1"/>
                </a:solidFill>
              </a:rPr>
              <a:t>για κατάσταση που όχι μόνο δεν είναι προβληματική ή ανεπιθύμητη για την αγωγή αλλά είναι ενδεικτική της δράσης του ομοιοπαθητικού φαρμάκου και βέβαια ποτέ δεν χρειάζεται να διακοπεί η αγωγή αφού δεν είναι ποτέ αυτή η αρχική επιδείνωση επικίνδυνη.</a:t>
            </a:r>
          </a:p>
          <a:p>
            <a:pPr algn="just"/>
            <a:endParaRPr lang="el-GR" sz="2800" b="1" dirty="0" smtClean="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0" y="0"/>
            <a:ext cx="9144000" cy="6858000"/>
          </a:xfrm>
        </p:spPr>
        <p:txBody>
          <a:bodyPr>
            <a:normAutofit/>
          </a:bodyPr>
          <a:lstStyle/>
          <a:p>
            <a:pPr fontAlgn="t"/>
            <a:r>
              <a:rPr lang="el-GR" sz="2800" dirty="0" smtClean="0"/>
              <a:t>Είναι απαραίτητο να συνεχίζει ο ασθενής </a:t>
            </a:r>
            <a:r>
              <a:rPr lang="el-GR" sz="2800" dirty="0" err="1" smtClean="0"/>
              <a:t>επ'άπειρον</a:t>
            </a:r>
            <a:r>
              <a:rPr lang="el-GR" sz="2800" dirty="0" smtClean="0"/>
              <a:t> την ομοιοπαθητική αγωγή;</a:t>
            </a:r>
            <a:endParaRPr lang="el-GR" sz="2800" b="0" dirty="0" smtClean="0"/>
          </a:p>
          <a:p>
            <a:pPr fontAlgn="t"/>
            <a:endParaRPr lang="el-GR" sz="2800" b="0" dirty="0" smtClean="0"/>
          </a:p>
          <a:p>
            <a:pPr fontAlgn="t"/>
            <a:r>
              <a:rPr lang="el-GR" sz="2800" b="0" dirty="0" smtClean="0"/>
              <a:t>Όχι</a:t>
            </a:r>
            <a:r>
              <a:rPr lang="el-GR" sz="2800" b="0" dirty="0" smtClean="0"/>
              <a:t>. Από τη στιγμή που θα αισθανθεί αρκετά καλά, συμβουλευόμενος και τον</a:t>
            </a:r>
            <a:r>
              <a:rPr lang="el-GR" sz="2800" dirty="0" smtClean="0"/>
              <a:t> ομοιοπαθητικό γιατρό</a:t>
            </a:r>
            <a:r>
              <a:rPr lang="el-GR" sz="2800" b="0" dirty="0" smtClean="0"/>
              <a:t> του, μπορεί να σταματήσει την αγωγή του και να επανέλθει στο γιατρό μόνο σε περίπτωση υποτροπής της αρχικής ασθένειας ή σε εμφάνιση κάποιας άλλης.</a:t>
            </a:r>
          </a:p>
          <a:p>
            <a:pPr algn="just"/>
            <a:endParaRPr lang="el-GR" sz="2800" b="1" dirty="0" smtClean="0">
              <a:solidFill>
                <a:schemeClr val="tx1"/>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εξοχή">
  <a:themeElements>
    <a:clrScheme name="Προεξοχή">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Προεξοχή">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Προεξοχή">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507</TotalTime>
  <Words>882</Words>
  <Application>Microsoft Office PowerPoint</Application>
  <PresentationFormat>Προβολή στην οθόνη (4:3)</PresentationFormat>
  <Paragraphs>45</Paragraphs>
  <Slides>11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Προεξοχή</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ελένη κηπουργού</dc:creator>
  <cp:lastModifiedBy>ελένη κηπουργού</cp:lastModifiedBy>
  <cp:revision>26</cp:revision>
  <dcterms:created xsi:type="dcterms:W3CDTF">2023-03-12T10:12:54Z</dcterms:created>
  <dcterms:modified xsi:type="dcterms:W3CDTF">2023-03-12T18:40:39Z</dcterms:modified>
</cp:coreProperties>
</file>