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8" r:id="rId4"/>
    <p:sldId id="260" r:id="rId5"/>
    <p:sldId id="262" r:id="rId6"/>
    <p:sldId id="266" r:id="rId7"/>
    <p:sldId id="263" r:id="rId8"/>
    <p:sldId id="264" r:id="rId9"/>
    <p:sldId id="265" r:id="rId10"/>
    <p:sldId id="267" r:id="rId11"/>
    <p:sldId id="269" r:id="rId12"/>
    <p:sldId id="268" r:id="rId13"/>
  </p:sldIdLst>
  <p:sldSz cx="9144000" cy="6858000" type="screen4x3"/>
  <p:notesSz cx="7104063" cy="10234613"/>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0000"/>
    <a:srgbClr val="D6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55" d="100"/>
          <a:sy n="55" d="100"/>
        </p:scale>
        <p:origin x="-1267" y="-3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79366162-4292-4644-B0FB-B417178886A5}" type="datetimeFigureOut">
              <a:rPr lang="el-GR" smtClean="0"/>
              <a:pPr/>
              <a:t>3/12/2022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0035530-0436-4487-91A0-1DD4FEA9413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79366162-4292-4644-B0FB-B417178886A5}" type="datetimeFigureOut">
              <a:rPr lang="el-GR" smtClean="0"/>
              <a:pPr/>
              <a:t>3/12/2022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0035530-0436-4487-91A0-1DD4FEA9413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79366162-4292-4644-B0FB-B417178886A5}" type="datetimeFigureOut">
              <a:rPr lang="el-GR" smtClean="0"/>
              <a:pPr/>
              <a:t>3/12/2022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0035530-0436-4487-91A0-1DD4FEA9413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79366162-4292-4644-B0FB-B417178886A5}" type="datetimeFigureOut">
              <a:rPr lang="el-GR" smtClean="0"/>
              <a:pPr/>
              <a:t>3/12/2022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0035530-0436-4487-91A0-1DD4FEA9413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79366162-4292-4644-B0FB-B417178886A5}" type="datetimeFigureOut">
              <a:rPr lang="el-GR" smtClean="0"/>
              <a:pPr/>
              <a:t>3/12/2022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0035530-0436-4487-91A0-1DD4FEA9413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79366162-4292-4644-B0FB-B417178886A5}" type="datetimeFigureOut">
              <a:rPr lang="el-GR" smtClean="0"/>
              <a:pPr/>
              <a:t>3/12/2022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0035530-0436-4487-91A0-1DD4FEA9413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79366162-4292-4644-B0FB-B417178886A5}" type="datetimeFigureOut">
              <a:rPr lang="el-GR" smtClean="0"/>
              <a:pPr/>
              <a:t>3/12/2022</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F0035530-0436-4487-91A0-1DD4FEA9413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79366162-4292-4644-B0FB-B417178886A5}" type="datetimeFigureOut">
              <a:rPr lang="el-GR" smtClean="0"/>
              <a:pPr/>
              <a:t>3/12/2022</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F0035530-0436-4487-91A0-1DD4FEA9413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79366162-4292-4644-B0FB-B417178886A5}" type="datetimeFigureOut">
              <a:rPr lang="el-GR" smtClean="0"/>
              <a:pPr/>
              <a:t>3/12/2022</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F0035530-0436-4487-91A0-1DD4FEA9413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9366162-4292-4644-B0FB-B417178886A5}" type="datetimeFigureOut">
              <a:rPr lang="el-GR" smtClean="0"/>
              <a:pPr/>
              <a:t>3/12/2022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0035530-0436-4487-91A0-1DD4FEA9413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9366162-4292-4644-B0FB-B417178886A5}" type="datetimeFigureOut">
              <a:rPr lang="el-GR" smtClean="0"/>
              <a:pPr/>
              <a:t>3/12/2022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0035530-0436-4487-91A0-1DD4FEA9413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366162-4292-4644-B0FB-B417178886A5}" type="datetimeFigureOut">
              <a:rPr lang="el-GR" smtClean="0"/>
              <a:pPr/>
              <a:t>3/12/2022</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035530-0436-4487-91A0-1DD4FEA9413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57158" y="357166"/>
            <a:ext cx="5227374" cy="3849574"/>
          </a:xfrm>
        </p:spPr>
        <p:txBody>
          <a:bodyPr>
            <a:normAutofit/>
          </a:bodyPr>
          <a:lstStyle/>
          <a:p>
            <a:r>
              <a:rPr lang="el-GR" b="1" dirty="0" smtClean="0">
                <a:solidFill>
                  <a:srgbClr val="D60000"/>
                </a:solidFill>
                <a:effectLst>
                  <a:outerShdw blurRad="38100" dist="38100" dir="2700000" algn="tl">
                    <a:srgbClr val="000000">
                      <a:alpha val="43137"/>
                    </a:srgbClr>
                  </a:outerShdw>
                </a:effectLst>
                <a:latin typeface="Arial Black" pitchFamily="34" charset="0"/>
              </a:rPr>
              <a:t>ΞΕΝΟ </a:t>
            </a:r>
            <a:r>
              <a:rPr lang="el-GR" b="1" dirty="0">
                <a:solidFill>
                  <a:srgbClr val="D60000"/>
                </a:solidFill>
                <a:effectLst>
                  <a:outerShdw blurRad="38100" dist="38100" dir="2700000" algn="tl">
                    <a:srgbClr val="000000">
                      <a:alpha val="43137"/>
                    </a:srgbClr>
                  </a:outerShdw>
                </a:effectLst>
                <a:latin typeface="Arial Black" pitchFamily="34" charset="0"/>
              </a:rPr>
              <a:t>ΣΩΜΑ ΣΤΟ </a:t>
            </a:r>
            <a:r>
              <a:rPr lang="el-GR" b="1" dirty="0" smtClean="0">
                <a:solidFill>
                  <a:srgbClr val="D60000"/>
                </a:solidFill>
                <a:effectLst>
                  <a:outerShdw blurRad="38100" dist="38100" dir="2700000" algn="tl">
                    <a:srgbClr val="000000">
                      <a:alpha val="43137"/>
                    </a:srgbClr>
                  </a:outerShdw>
                </a:effectLst>
                <a:latin typeface="Arial Black" pitchFamily="34" charset="0"/>
              </a:rPr>
              <a:t>ΛΑΡΥΓΓΑ </a:t>
            </a:r>
            <a:r>
              <a:rPr lang="el-GR" b="1" dirty="0">
                <a:solidFill>
                  <a:srgbClr val="D60000"/>
                </a:solidFill>
                <a:effectLst>
                  <a:outerShdw blurRad="38100" dist="38100" dir="2700000" algn="tl">
                    <a:srgbClr val="000000">
                      <a:alpha val="43137"/>
                    </a:srgbClr>
                  </a:outerShdw>
                </a:effectLst>
                <a:latin typeface="Arial Black" pitchFamily="34" charset="0"/>
              </a:rPr>
              <a:t/>
            </a:r>
            <a:br>
              <a:rPr lang="el-GR" b="1" dirty="0">
                <a:solidFill>
                  <a:srgbClr val="D60000"/>
                </a:solidFill>
                <a:effectLst>
                  <a:outerShdw blurRad="38100" dist="38100" dir="2700000" algn="tl">
                    <a:srgbClr val="000000">
                      <a:alpha val="43137"/>
                    </a:srgbClr>
                  </a:outerShdw>
                </a:effectLst>
                <a:latin typeface="Arial Black" pitchFamily="34" charset="0"/>
              </a:rPr>
            </a:br>
            <a:r>
              <a:rPr lang="el-GR" b="1" dirty="0" smtClean="0">
                <a:solidFill>
                  <a:srgbClr val="D60000"/>
                </a:solidFill>
                <a:effectLst>
                  <a:outerShdw blurRad="38100" dist="38100" dir="2700000" algn="tl">
                    <a:srgbClr val="000000">
                      <a:alpha val="43137"/>
                    </a:srgbClr>
                  </a:outerShdw>
                </a:effectLst>
                <a:latin typeface="Arial Black" pitchFamily="34" charset="0"/>
              </a:rPr>
              <a:t>ΠΝΙΓΜΟΝΗ</a:t>
            </a:r>
            <a:endParaRPr lang="el-GR" dirty="0">
              <a:solidFill>
                <a:srgbClr val="D60000"/>
              </a:solidFill>
              <a:effectLst>
                <a:outerShdw blurRad="38100" dist="38100" dir="2700000" algn="tl">
                  <a:srgbClr val="000000">
                    <a:alpha val="43137"/>
                  </a:srgbClr>
                </a:outerShdw>
              </a:effectLst>
              <a:latin typeface="Arial Black" pitchFamily="34" charset="0"/>
            </a:endParaRPr>
          </a:p>
        </p:txBody>
      </p:sp>
      <p:pic>
        <p:nvPicPr>
          <p:cNvPr id="11268" name="Picture 4" descr="Σχετική εικόνα"/>
          <p:cNvPicPr>
            <a:picLocks noChangeAspect="1" noChangeArrowheads="1"/>
          </p:cNvPicPr>
          <p:nvPr/>
        </p:nvPicPr>
        <p:blipFill>
          <a:blip r:embed="rId2"/>
          <a:srcRect/>
          <a:stretch>
            <a:fillRect/>
          </a:stretch>
        </p:blipFill>
        <p:spPr bwMode="auto">
          <a:xfrm>
            <a:off x="1571604" y="3357562"/>
            <a:ext cx="3286148" cy="2643206"/>
          </a:xfrm>
          <a:prstGeom prst="rect">
            <a:avLst/>
          </a:prstGeom>
          <a:noFill/>
        </p:spPr>
      </p:pic>
      <p:pic>
        <p:nvPicPr>
          <p:cNvPr id="6" name="Picture 2" descr="Αποτέλεσμα εικόνας για πνιγμονη πρωτες βοηθειες"/>
          <p:cNvPicPr>
            <a:picLocks noChangeAspect="1" noChangeArrowheads="1"/>
          </p:cNvPicPr>
          <p:nvPr/>
        </p:nvPicPr>
        <p:blipFill>
          <a:blip r:embed="rId3"/>
          <a:srcRect/>
          <a:stretch>
            <a:fillRect/>
          </a:stretch>
        </p:blipFill>
        <p:spPr bwMode="auto">
          <a:xfrm>
            <a:off x="5500694" y="1142984"/>
            <a:ext cx="3357586" cy="485778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939784"/>
          </a:xfrm>
        </p:spPr>
        <p:txBody>
          <a:bodyPr>
            <a:normAutofit/>
          </a:bodyPr>
          <a:lstStyle/>
          <a:p>
            <a:r>
              <a:rPr lang="el-GR" sz="3600" dirty="0" smtClean="0">
                <a:solidFill>
                  <a:srgbClr val="F20000"/>
                </a:solidFill>
                <a:effectLst>
                  <a:outerShdw blurRad="38100" dist="38100" dir="2700000" algn="tl">
                    <a:srgbClr val="000000">
                      <a:alpha val="43137"/>
                    </a:srgbClr>
                  </a:outerShdw>
                </a:effectLst>
                <a:latin typeface="Arial Black" pitchFamily="34" charset="0"/>
              </a:rPr>
              <a:t>ΠΝΙΓΜΟΣ - ΒΗΜΑΤΑ</a:t>
            </a:r>
            <a:endParaRPr lang="el-GR" sz="3600" dirty="0">
              <a:solidFill>
                <a:srgbClr val="F20000"/>
              </a:solidFill>
              <a:effectLst>
                <a:outerShdw blurRad="38100" dist="38100" dir="2700000" algn="tl">
                  <a:srgbClr val="000000">
                    <a:alpha val="43137"/>
                  </a:srgbClr>
                </a:outerShdw>
              </a:effectLst>
              <a:latin typeface="Arial Black" pitchFamily="34" charset="0"/>
            </a:endParaRPr>
          </a:p>
        </p:txBody>
      </p:sp>
      <p:sp>
        <p:nvSpPr>
          <p:cNvPr id="3" name="2 - Θέση περιεχομένου"/>
          <p:cNvSpPr>
            <a:spLocks noGrp="1"/>
          </p:cNvSpPr>
          <p:nvPr>
            <p:ph idx="1"/>
          </p:nvPr>
        </p:nvSpPr>
        <p:spPr/>
        <p:txBody>
          <a:bodyPr/>
          <a:lstStyle/>
          <a:p>
            <a:endParaRPr lang="el-GR"/>
          </a:p>
        </p:txBody>
      </p:sp>
      <p:pic>
        <p:nvPicPr>
          <p:cNvPr id="23554" name="Picture 2" descr="http://www.todaysparent.com/wp-content/uploads/2014/10/choking-step1-nov14-article.jpg"/>
          <p:cNvPicPr>
            <a:picLocks noChangeAspect="1" noChangeArrowheads="1"/>
          </p:cNvPicPr>
          <p:nvPr/>
        </p:nvPicPr>
        <p:blipFill>
          <a:blip r:embed="rId2"/>
          <a:srcRect l="9449" t="11596" r="8160"/>
          <a:stretch>
            <a:fillRect/>
          </a:stretch>
        </p:blipFill>
        <p:spPr bwMode="auto">
          <a:xfrm>
            <a:off x="428596" y="1357298"/>
            <a:ext cx="3286148" cy="4243739"/>
          </a:xfrm>
          <a:prstGeom prst="rect">
            <a:avLst/>
          </a:prstGeom>
          <a:noFill/>
        </p:spPr>
      </p:pic>
      <p:pic>
        <p:nvPicPr>
          <p:cNvPr id="23556" name="Picture 4" descr="choking-step2-nov14-article"/>
          <p:cNvPicPr>
            <a:picLocks noChangeAspect="1" noChangeArrowheads="1"/>
          </p:cNvPicPr>
          <p:nvPr/>
        </p:nvPicPr>
        <p:blipFill>
          <a:blip r:embed="rId3"/>
          <a:srcRect l="22334" t="13314" r="22334"/>
          <a:stretch>
            <a:fillRect/>
          </a:stretch>
        </p:blipFill>
        <p:spPr bwMode="auto">
          <a:xfrm>
            <a:off x="3786182" y="1357298"/>
            <a:ext cx="2428892" cy="4286280"/>
          </a:xfrm>
          <a:prstGeom prst="rect">
            <a:avLst/>
          </a:prstGeom>
          <a:noFill/>
        </p:spPr>
      </p:pic>
      <p:pic>
        <p:nvPicPr>
          <p:cNvPr id="23558" name="Picture 6" descr="choking-step3-nov14-article"/>
          <p:cNvPicPr>
            <a:picLocks noChangeAspect="1" noChangeArrowheads="1"/>
          </p:cNvPicPr>
          <p:nvPr/>
        </p:nvPicPr>
        <p:blipFill>
          <a:blip r:embed="rId4"/>
          <a:srcRect l="27487" t="12885" r="25340"/>
          <a:stretch>
            <a:fillRect/>
          </a:stretch>
        </p:blipFill>
        <p:spPr bwMode="auto">
          <a:xfrm>
            <a:off x="6357950" y="1357298"/>
            <a:ext cx="2465430" cy="435771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18434" name="Picture 2" descr="Σχετική εικόνα"/>
          <p:cNvPicPr>
            <a:picLocks noChangeAspect="1" noChangeArrowheads="1"/>
          </p:cNvPicPr>
          <p:nvPr/>
        </p:nvPicPr>
        <p:blipFill>
          <a:blip r:embed="rId2"/>
          <a:srcRect/>
          <a:stretch>
            <a:fillRect/>
          </a:stretch>
        </p:blipFill>
        <p:spPr bwMode="auto">
          <a:xfrm>
            <a:off x="1" y="1"/>
            <a:ext cx="9123546" cy="727841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25602" name="Picture 2" descr="https://2.bp.blogspot.com/-R3eSTsj0abY/V6B-FfUjo0I/AAAAAAAAN1o/3IRcZDEqO9QmbP82ImsSYIdWBqzuF3_pwCLcB/s1600/PKEiG7c.jpg"/>
          <p:cNvPicPr>
            <a:picLocks noChangeAspect="1" noChangeArrowheads="1"/>
          </p:cNvPicPr>
          <p:nvPr/>
        </p:nvPicPr>
        <p:blipFill>
          <a:blip r:embed="rId2"/>
          <a:srcRect/>
          <a:stretch>
            <a:fillRect/>
          </a:stretch>
        </p:blipFill>
        <p:spPr bwMode="auto">
          <a:xfrm>
            <a:off x="1000100" y="500042"/>
            <a:ext cx="7500990" cy="5715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57158" y="571480"/>
            <a:ext cx="5786478" cy="6286520"/>
          </a:xfrm>
        </p:spPr>
        <p:txBody>
          <a:bodyPr>
            <a:noAutofit/>
          </a:bodyPr>
          <a:lstStyle/>
          <a:p>
            <a:r>
              <a:rPr lang="el-GR" sz="2200" b="1" dirty="0" smtClean="0"/>
              <a:t>Πνιγμονή</a:t>
            </a:r>
            <a:r>
              <a:rPr lang="el-GR" sz="2200" dirty="0" smtClean="0"/>
              <a:t> </a:t>
            </a:r>
            <a:r>
              <a:rPr lang="el-GR" sz="2200" dirty="0"/>
              <a:t>είναι μια μορφή ασφυξίας </a:t>
            </a:r>
            <a:r>
              <a:rPr lang="el-GR" sz="2200" dirty="0" smtClean="0"/>
              <a:t>που</a:t>
            </a:r>
            <a:r>
              <a:rPr lang="en-US" sz="2200" dirty="0" smtClean="0"/>
              <a:t> </a:t>
            </a:r>
            <a:r>
              <a:rPr lang="el-GR" sz="2200" dirty="0" smtClean="0"/>
              <a:t>οφείλεται </a:t>
            </a:r>
            <a:r>
              <a:rPr lang="el-GR" sz="2200" dirty="0"/>
              <a:t>σε </a:t>
            </a:r>
            <a:r>
              <a:rPr lang="el-GR" sz="2200" b="1" dirty="0"/>
              <a:t>μηχανική απόφραξη </a:t>
            </a:r>
            <a:r>
              <a:rPr lang="el-GR" sz="2200" b="1" dirty="0" smtClean="0"/>
              <a:t>της</a:t>
            </a:r>
            <a:r>
              <a:rPr lang="en-US" sz="2200" b="1" dirty="0" smtClean="0"/>
              <a:t> </a:t>
            </a:r>
            <a:r>
              <a:rPr lang="el-GR" sz="2200" b="1" dirty="0" smtClean="0"/>
              <a:t>αναπνευστικής </a:t>
            </a:r>
            <a:r>
              <a:rPr lang="el-GR" sz="2200" b="1" dirty="0"/>
              <a:t>οδού. </a:t>
            </a:r>
            <a:endParaRPr lang="en-US" sz="2200" b="1" dirty="0" smtClean="0"/>
          </a:p>
          <a:p>
            <a:r>
              <a:rPr lang="el-GR" sz="2200" dirty="0" smtClean="0"/>
              <a:t>Τα </a:t>
            </a:r>
            <a:r>
              <a:rPr lang="el-GR" sz="2200" dirty="0"/>
              <a:t>συνηθέστερα αίτια </a:t>
            </a:r>
            <a:r>
              <a:rPr lang="el-GR" sz="2200" dirty="0" smtClean="0"/>
              <a:t>πνιγμονής </a:t>
            </a:r>
            <a:r>
              <a:rPr lang="el-GR" sz="2200" dirty="0"/>
              <a:t>στη χώρα μας είναι </a:t>
            </a:r>
            <a:r>
              <a:rPr lang="el-GR" sz="2200" dirty="0" smtClean="0"/>
              <a:t>από</a:t>
            </a:r>
            <a:r>
              <a:rPr lang="en-US" sz="2200" dirty="0" smtClean="0"/>
              <a:t> </a:t>
            </a:r>
            <a:r>
              <a:rPr lang="el-GR" sz="2200" dirty="0" smtClean="0"/>
              <a:t>νερό </a:t>
            </a:r>
            <a:r>
              <a:rPr lang="el-GR" sz="2200" dirty="0"/>
              <a:t>ή από φαγητό. </a:t>
            </a:r>
            <a:endParaRPr lang="en-US" sz="2200" dirty="0" smtClean="0"/>
          </a:p>
          <a:p>
            <a:r>
              <a:rPr lang="el-GR" sz="2200" dirty="0" smtClean="0"/>
              <a:t>Στα </a:t>
            </a:r>
            <a:r>
              <a:rPr lang="el-GR" sz="2200" dirty="0"/>
              <a:t>παιδιά πνιγμονή μπορεί να συμβεί από κάθε </a:t>
            </a:r>
            <a:r>
              <a:rPr lang="el-GR" sz="2200" dirty="0" smtClean="0"/>
              <a:t>λογής</a:t>
            </a:r>
            <a:r>
              <a:rPr lang="en-US" sz="2200" dirty="0" smtClean="0"/>
              <a:t> </a:t>
            </a:r>
            <a:r>
              <a:rPr lang="el-GR" sz="2200" dirty="0" smtClean="0"/>
              <a:t>ξένο </a:t>
            </a:r>
            <a:r>
              <a:rPr lang="el-GR" sz="2200" dirty="0"/>
              <a:t>σώμα. </a:t>
            </a:r>
            <a:endParaRPr lang="en-US" sz="2200" dirty="0" smtClean="0"/>
          </a:p>
          <a:p>
            <a:r>
              <a:rPr lang="el-GR" sz="2200" dirty="0" smtClean="0"/>
              <a:t>Εάν </a:t>
            </a:r>
            <a:r>
              <a:rPr lang="el-GR" sz="2200" dirty="0"/>
              <a:t>η απόφραξη του αεραγωγού είναι μερική, </a:t>
            </a:r>
            <a:r>
              <a:rPr lang="el-GR" sz="2200" b="1" dirty="0"/>
              <a:t>τότε το θύμα με </a:t>
            </a:r>
            <a:r>
              <a:rPr lang="el-GR" sz="2200" b="1" dirty="0" smtClean="0"/>
              <a:t>το</a:t>
            </a:r>
            <a:r>
              <a:rPr lang="en-US" sz="2200" b="1" dirty="0" smtClean="0"/>
              <a:t> </a:t>
            </a:r>
            <a:r>
              <a:rPr lang="el-GR" sz="2200" b="1" dirty="0" smtClean="0"/>
              <a:t>βήχα </a:t>
            </a:r>
            <a:r>
              <a:rPr lang="el-GR" sz="2200" b="1" dirty="0"/>
              <a:t>μπορεί να απομακρύνει το ξένο σώμα. </a:t>
            </a:r>
            <a:endParaRPr lang="en-US" sz="2200" b="1" dirty="0" smtClean="0"/>
          </a:p>
          <a:p>
            <a:r>
              <a:rPr lang="el-GR" sz="2200" dirty="0" smtClean="0"/>
              <a:t>Εάν </a:t>
            </a:r>
            <a:r>
              <a:rPr lang="el-GR" sz="2200" dirty="0"/>
              <a:t>η απόφραξη είναι </a:t>
            </a:r>
            <a:r>
              <a:rPr lang="el-GR" sz="2200" dirty="0" smtClean="0"/>
              <a:t>πλήρης,</a:t>
            </a:r>
            <a:r>
              <a:rPr lang="en-US" sz="2200" dirty="0" smtClean="0"/>
              <a:t> </a:t>
            </a:r>
            <a:r>
              <a:rPr lang="el-GR" sz="2200" dirty="0" smtClean="0"/>
              <a:t>κάτι </a:t>
            </a:r>
            <a:r>
              <a:rPr lang="el-GR" sz="2200" dirty="0"/>
              <a:t>τέτοιο είναι αδύνατο. </a:t>
            </a:r>
            <a:endParaRPr lang="en-US" sz="2200" dirty="0" smtClean="0"/>
          </a:p>
          <a:p>
            <a:r>
              <a:rPr lang="el-GR" sz="2200" dirty="0" smtClean="0"/>
              <a:t>Το </a:t>
            </a:r>
            <a:r>
              <a:rPr lang="el-GR" sz="2200" dirty="0"/>
              <a:t>θύμα συνήθως </a:t>
            </a:r>
            <a:r>
              <a:rPr lang="el-GR" sz="2200" b="1" dirty="0"/>
              <a:t>φέρνει τα χέρια του στο λαιμό </a:t>
            </a:r>
            <a:r>
              <a:rPr lang="el-GR" sz="2200" b="1" dirty="0" smtClean="0"/>
              <a:t>και</a:t>
            </a:r>
            <a:r>
              <a:rPr lang="en-US" sz="2200" b="1" dirty="0" smtClean="0"/>
              <a:t> </a:t>
            </a:r>
            <a:r>
              <a:rPr lang="el-GR" sz="2200" b="1" dirty="0" smtClean="0"/>
              <a:t>δεν </a:t>
            </a:r>
            <a:r>
              <a:rPr lang="el-GR" sz="2200" b="1" dirty="0"/>
              <a:t>μπορεί να μιλήσει</a:t>
            </a:r>
            <a:r>
              <a:rPr lang="el-GR" sz="2200" dirty="0"/>
              <a:t>, το χρώμα του δέρματος γίνεται μπλε και στη </a:t>
            </a:r>
            <a:r>
              <a:rPr lang="el-GR" sz="2200" dirty="0" smtClean="0"/>
              <a:t>συνέχεια</a:t>
            </a:r>
            <a:r>
              <a:rPr lang="en-US" sz="2200" dirty="0" smtClean="0"/>
              <a:t> </a:t>
            </a:r>
            <a:r>
              <a:rPr lang="el-GR" sz="2200" dirty="0" smtClean="0"/>
              <a:t>χάνει </a:t>
            </a:r>
            <a:r>
              <a:rPr lang="el-GR" sz="2200" dirty="0"/>
              <a:t>τις αισθήσεις του.</a:t>
            </a:r>
            <a:r>
              <a:rPr lang="el-GR" sz="2200" dirty="0" smtClean="0"/>
              <a:t> </a:t>
            </a:r>
            <a:br>
              <a:rPr lang="el-GR" sz="2200" dirty="0" smtClean="0"/>
            </a:br>
            <a:endParaRPr lang="el-GR" sz="2200" dirty="0"/>
          </a:p>
        </p:txBody>
      </p:sp>
      <p:pic>
        <p:nvPicPr>
          <p:cNvPr id="14338" name="Picture 2" descr="7188"/>
          <p:cNvPicPr>
            <a:picLocks noChangeAspect="1" noChangeArrowheads="1"/>
          </p:cNvPicPr>
          <p:nvPr/>
        </p:nvPicPr>
        <p:blipFill>
          <a:blip r:embed="rId2"/>
          <a:srcRect l="29004" t="2270" r="5438" b="9080"/>
          <a:stretch>
            <a:fillRect/>
          </a:stretch>
        </p:blipFill>
        <p:spPr bwMode="auto">
          <a:xfrm>
            <a:off x="6500826" y="214291"/>
            <a:ext cx="2071702" cy="2272188"/>
          </a:xfrm>
          <a:prstGeom prst="rect">
            <a:avLst/>
          </a:prstGeom>
          <a:noFill/>
        </p:spPr>
      </p:pic>
      <p:pic>
        <p:nvPicPr>
          <p:cNvPr id="14340" name="Picture 4" descr="Αποτέλεσμα εικόνας για πνιγμονη πρωτες βοηθειες"/>
          <p:cNvPicPr>
            <a:picLocks noChangeAspect="1" noChangeArrowheads="1"/>
          </p:cNvPicPr>
          <p:nvPr/>
        </p:nvPicPr>
        <p:blipFill>
          <a:blip r:embed="rId3"/>
          <a:srcRect/>
          <a:stretch>
            <a:fillRect/>
          </a:stretch>
        </p:blipFill>
        <p:spPr bwMode="auto">
          <a:xfrm>
            <a:off x="6715140" y="4429132"/>
            <a:ext cx="1928826" cy="2111716"/>
          </a:xfrm>
          <a:prstGeom prst="rect">
            <a:avLst/>
          </a:prstGeom>
          <a:noFill/>
        </p:spPr>
      </p:pic>
      <p:pic>
        <p:nvPicPr>
          <p:cNvPr id="14342" name="Picture 6" descr="Αποτέλεσμα εικόνας για πνιγμονη πρωτες βοηθειες"/>
          <p:cNvPicPr>
            <a:picLocks noChangeAspect="1" noChangeArrowheads="1"/>
          </p:cNvPicPr>
          <p:nvPr/>
        </p:nvPicPr>
        <p:blipFill>
          <a:blip r:embed="rId4"/>
          <a:srcRect/>
          <a:stretch>
            <a:fillRect/>
          </a:stretch>
        </p:blipFill>
        <p:spPr bwMode="auto">
          <a:xfrm>
            <a:off x="6643702" y="2643182"/>
            <a:ext cx="1905000" cy="178117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82594"/>
          </a:xfrm>
        </p:spPr>
        <p:txBody>
          <a:bodyPr>
            <a:normAutofit fontScale="90000"/>
          </a:bodyPr>
          <a:lstStyle/>
          <a:p>
            <a:r>
              <a:rPr lang="el-GR" b="1" dirty="0" smtClean="0">
                <a:solidFill>
                  <a:srgbClr val="F20000"/>
                </a:solidFill>
                <a:effectLst>
                  <a:outerShdw blurRad="38100" dist="38100" dir="2700000" algn="tl">
                    <a:srgbClr val="000000">
                      <a:alpha val="43137"/>
                    </a:srgbClr>
                  </a:outerShdw>
                </a:effectLst>
              </a:rPr>
              <a:t>Α΄ Βοήθειες</a:t>
            </a:r>
            <a:endParaRPr lang="el-GR" dirty="0">
              <a:solidFill>
                <a:srgbClr val="F20000"/>
              </a:solidFill>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a:xfrm>
            <a:off x="642910" y="1071546"/>
            <a:ext cx="7929618" cy="2500330"/>
          </a:xfrm>
        </p:spPr>
        <p:txBody>
          <a:bodyPr>
            <a:noAutofit/>
          </a:bodyPr>
          <a:lstStyle/>
          <a:p>
            <a:pPr>
              <a:buNone/>
            </a:pPr>
            <a:r>
              <a:rPr lang="el-GR" sz="2800" b="1" dirty="0" smtClean="0">
                <a:solidFill>
                  <a:srgbClr val="F20000"/>
                </a:solidFill>
                <a:effectLst>
                  <a:outerShdw blurRad="38100" dist="38100" dir="2700000" algn="tl">
                    <a:srgbClr val="000000">
                      <a:alpha val="43137"/>
                    </a:srgbClr>
                  </a:outerShdw>
                </a:effectLst>
              </a:rPr>
              <a:t> 1. Ενήλικες</a:t>
            </a:r>
          </a:p>
          <a:p>
            <a:pPr>
              <a:buNone/>
            </a:pPr>
            <a:r>
              <a:rPr lang="el-GR" sz="2400" b="1" dirty="0" smtClean="0"/>
              <a:t>Α. Αν ο ασθενής μπορεί να αναπνεύσει και να βήξει δυνατά </a:t>
            </a:r>
            <a:r>
              <a:rPr lang="el-GR" sz="2400" dirty="0" smtClean="0"/>
              <a:t>τότε υπάρχει</a:t>
            </a:r>
            <a:r>
              <a:rPr lang="en-US" sz="2400" dirty="0" smtClean="0"/>
              <a:t> </a:t>
            </a:r>
            <a:r>
              <a:rPr lang="el-GR" sz="2400" dirty="0" smtClean="0"/>
              <a:t>μερική μόνο απόφραξη. Ο βήχας είναι το πιο αποτελεσματικό μέτρο</a:t>
            </a:r>
            <a:r>
              <a:rPr lang="en-US" sz="2400" dirty="0" smtClean="0"/>
              <a:t> </a:t>
            </a:r>
            <a:r>
              <a:rPr lang="el-GR" sz="2400" dirty="0" smtClean="0"/>
              <a:t>από οποιαδήποτε άλλη βοήθεια.</a:t>
            </a:r>
            <a:endParaRPr lang="en-US" sz="2400" dirty="0" smtClean="0"/>
          </a:p>
          <a:p>
            <a:r>
              <a:rPr lang="el-GR" sz="2400" dirty="0" smtClean="0"/>
              <a:t>Στην περίπτωση αυτή ενθαρρύνουμε και παροτρύνουμε τον ασθενή να</a:t>
            </a:r>
            <a:r>
              <a:rPr lang="en-US" sz="2400" dirty="0" smtClean="0"/>
              <a:t> </a:t>
            </a:r>
            <a:r>
              <a:rPr lang="el-GR" sz="2400" dirty="0" smtClean="0"/>
              <a:t>βήχει συνεχώς μέχρι να βγει το ξένο σώμα.</a:t>
            </a:r>
            <a:endParaRPr lang="el-GR" sz="2400" dirty="0"/>
          </a:p>
        </p:txBody>
      </p:sp>
      <p:pic>
        <p:nvPicPr>
          <p:cNvPr id="15364" name="Picture 4" descr="Σχετική εικόνα"/>
          <p:cNvPicPr>
            <a:picLocks noChangeAspect="1" noChangeArrowheads="1"/>
          </p:cNvPicPr>
          <p:nvPr/>
        </p:nvPicPr>
        <p:blipFill>
          <a:blip r:embed="rId2" cstate="print"/>
          <a:srcRect/>
          <a:stretch>
            <a:fillRect/>
          </a:stretch>
        </p:blipFill>
        <p:spPr bwMode="auto">
          <a:xfrm>
            <a:off x="5286380" y="4000504"/>
            <a:ext cx="2952771" cy="2214578"/>
          </a:xfrm>
          <a:prstGeom prst="rect">
            <a:avLst/>
          </a:prstGeom>
          <a:noFill/>
        </p:spPr>
      </p:pic>
      <p:pic>
        <p:nvPicPr>
          <p:cNvPr id="15366" name="Picture 6" descr="Αποτέλεσμα εικόνας για πνιγμονη πρωτες βοηθειες"/>
          <p:cNvPicPr>
            <a:picLocks noChangeAspect="1" noChangeArrowheads="1"/>
          </p:cNvPicPr>
          <p:nvPr/>
        </p:nvPicPr>
        <p:blipFill>
          <a:blip r:embed="rId3"/>
          <a:srcRect/>
          <a:stretch>
            <a:fillRect/>
          </a:stretch>
        </p:blipFill>
        <p:spPr bwMode="auto">
          <a:xfrm>
            <a:off x="1357290" y="4000504"/>
            <a:ext cx="2786082" cy="2185574"/>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περιεχομένου"/>
          <p:cNvSpPr>
            <a:spLocks noGrp="1"/>
          </p:cNvSpPr>
          <p:nvPr>
            <p:ph idx="1"/>
          </p:nvPr>
        </p:nvSpPr>
        <p:spPr>
          <a:xfrm>
            <a:off x="428596" y="857232"/>
            <a:ext cx="5572164" cy="5484578"/>
          </a:xfrm>
          <a:prstGeom prst="rect">
            <a:avLst/>
          </a:prstGeom>
        </p:spPr>
        <p:txBody>
          <a:bodyPr wrap="square">
            <a:spAutoFit/>
          </a:bodyPr>
          <a:lstStyle/>
          <a:p>
            <a:pPr>
              <a:buNone/>
            </a:pPr>
            <a:r>
              <a:rPr lang="el-GR" sz="2400" b="1" dirty="0" smtClean="0">
                <a:solidFill>
                  <a:srgbClr val="F20000"/>
                </a:solidFill>
                <a:effectLst>
                  <a:outerShdw blurRad="38100" dist="38100" dir="2700000" algn="tl">
                    <a:srgbClr val="000000">
                      <a:alpha val="43137"/>
                    </a:srgbClr>
                  </a:outerShdw>
                </a:effectLst>
              </a:rPr>
              <a:t> Ενήλικες</a:t>
            </a:r>
            <a:endParaRPr lang="el-GR" sz="2400" b="1" dirty="0" smtClean="0"/>
          </a:p>
          <a:p>
            <a:pPr>
              <a:buNone/>
            </a:pPr>
            <a:r>
              <a:rPr lang="el-GR" sz="2400" b="1" dirty="0" smtClean="0"/>
              <a:t>Β. Αν δεν μπορεί να μιλήσει ή να βήξει </a:t>
            </a:r>
            <a:r>
              <a:rPr lang="el-GR" sz="2400" dirty="0" smtClean="0"/>
              <a:t>αποτελεσματικά και προσπαθεί να</a:t>
            </a:r>
            <a:r>
              <a:rPr lang="en-US" sz="2400" dirty="0" smtClean="0"/>
              <a:t> </a:t>
            </a:r>
            <a:r>
              <a:rPr lang="el-GR" sz="2400" dirty="0" smtClean="0"/>
              <a:t>αναπνεύσει τότε:</a:t>
            </a:r>
            <a:endParaRPr lang="en-US" sz="2400" dirty="0" smtClean="0"/>
          </a:p>
          <a:p>
            <a:r>
              <a:rPr lang="el-GR" sz="2400" dirty="0" smtClean="0"/>
              <a:t>Γέρνουμε προς τα εμπρός και δίνουμε </a:t>
            </a:r>
            <a:r>
              <a:rPr lang="el-GR" sz="2400" b="1" dirty="0" smtClean="0"/>
              <a:t>5 δυνατά</a:t>
            </a:r>
            <a:r>
              <a:rPr lang="en-US" sz="2400" b="1" dirty="0" smtClean="0"/>
              <a:t> </a:t>
            </a:r>
            <a:r>
              <a:rPr lang="el-GR" sz="2400" b="1" dirty="0" smtClean="0"/>
              <a:t>χτυπήματα με τη βάση της παλάμης ανάμεσα στις</a:t>
            </a:r>
            <a:r>
              <a:rPr lang="en-US" sz="2400" b="1" dirty="0" smtClean="0"/>
              <a:t> </a:t>
            </a:r>
            <a:r>
              <a:rPr lang="el-GR" sz="2400" b="1" dirty="0" smtClean="0"/>
              <a:t>ωμοπλάτες του. </a:t>
            </a:r>
            <a:r>
              <a:rPr lang="el-GR" sz="2400" dirty="0" smtClean="0"/>
              <a:t>Η φορά του χτυπήματος πρέπει να είναι</a:t>
            </a:r>
            <a:r>
              <a:rPr lang="en-US" sz="2400" dirty="0" smtClean="0"/>
              <a:t> </a:t>
            </a:r>
            <a:r>
              <a:rPr lang="el-GR" sz="2400" dirty="0" smtClean="0"/>
              <a:t>προς τα έξω (για να προκαλέσει τράνταγμα) και όχι</a:t>
            </a:r>
            <a:r>
              <a:rPr lang="en-US" sz="2400" dirty="0" smtClean="0"/>
              <a:t> </a:t>
            </a:r>
            <a:r>
              <a:rPr lang="el-GR" sz="2400" dirty="0" smtClean="0"/>
              <a:t>κάθετα. Κεφάλι λίγο πιο κάτω από το θώρακα.</a:t>
            </a:r>
            <a:endParaRPr lang="en-US" sz="2400" dirty="0" smtClean="0"/>
          </a:p>
          <a:p>
            <a:r>
              <a:rPr lang="el-GR" sz="2400" b="1" dirty="0" smtClean="0"/>
              <a:t>Αν δεν βγει,</a:t>
            </a:r>
            <a:r>
              <a:rPr lang="en-US" sz="2400" b="1" dirty="0" smtClean="0"/>
              <a:t> </a:t>
            </a:r>
            <a:r>
              <a:rPr lang="el-GR" sz="2400" dirty="0" smtClean="0"/>
              <a:t>εφαρμόζουμε </a:t>
            </a:r>
            <a:r>
              <a:rPr lang="en-US" sz="2400" b="1" dirty="0" smtClean="0"/>
              <a:t>5</a:t>
            </a:r>
            <a:r>
              <a:rPr lang="en-US" sz="2400" dirty="0" smtClean="0"/>
              <a:t> </a:t>
            </a:r>
            <a:r>
              <a:rPr lang="el-GR" sz="2400" b="1" dirty="0" smtClean="0"/>
              <a:t>κοιλιακές πιέσεις -</a:t>
            </a:r>
            <a:r>
              <a:rPr lang="en-US" sz="2400" b="1" dirty="0" smtClean="0"/>
              <a:t> </a:t>
            </a:r>
            <a:r>
              <a:rPr lang="el-GR" sz="2400" dirty="0" smtClean="0"/>
              <a:t>ωθήσεις, μεταξύ</a:t>
            </a:r>
            <a:r>
              <a:rPr lang="en-US" sz="2400" dirty="0" smtClean="0"/>
              <a:t> </a:t>
            </a:r>
            <a:r>
              <a:rPr lang="el-GR" sz="2400" dirty="0" smtClean="0"/>
              <a:t>στέρνου και κοιλιάς </a:t>
            </a:r>
            <a:r>
              <a:rPr lang="el-GR" sz="2400" b="1" dirty="0" smtClean="0"/>
              <a:t>(χειρισμός </a:t>
            </a:r>
            <a:r>
              <a:rPr lang="el-GR" sz="2400" b="1" dirty="0" err="1" smtClean="0"/>
              <a:t>Heimlich</a:t>
            </a:r>
            <a:r>
              <a:rPr lang="el-GR" sz="2400" b="1" dirty="0" smtClean="0"/>
              <a:t>).</a:t>
            </a:r>
            <a:endParaRPr lang="el-GR" sz="2400" b="1" dirty="0"/>
          </a:p>
        </p:txBody>
      </p:sp>
      <p:pic>
        <p:nvPicPr>
          <p:cNvPr id="17412" name="Picture 4" descr="Αποτέλεσμα εικόνας για πνιγμονη πρωτες βοηθειες"/>
          <p:cNvPicPr>
            <a:picLocks noChangeAspect="1" noChangeArrowheads="1"/>
          </p:cNvPicPr>
          <p:nvPr/>
        </p:nvPicPr>
        <p:blipFill>
          <a:blip r:embed="rId2"/>
          <a:srcRect b="18241"/>
          <a:stretch>
            <a:fillRect/>
          </a:stretch>
        </p:blipFill>
        <p:spPr bwMode="auto">
          <a:xfrm>
            <a:off x="6500826" y="571480"/>
            <a:ext cx="2214578" cy="2854146"/>
          </a:xfrm>
          <a:prstGeom prst="rect">
            <a:avLst/>
          </a:prstGeom>
          <a:noFill/>
        </p:spPr>
      </p:pic>
      <p:pic>
        <p:nvPicPr>
          <p:cNvPr id="17414" name="Picture 6" descr="Αποτέλεσμα εικόνας για πνιγμονη πρωτες βοηθειες"/>
          <p:cNvPicPr>
            <a:picLocks noChangeAspect="1" noChangeArrowheads="1"/>
          </p:cNvPicPr>
          <p:nvPr/>
        </p:nvPicPr>
        <p:blipFill>
          <a:blip r:embed="rId3"/>
          <a:srcRect l="16198" r="19438" b="4951"/>
          <a:stretch>
            <a:fillRect/>
          </a:stretch>
        </p:blipFill>
        <p:spPr bwMode="auto">
          <a:xfrm>
            <a:off x="6500826" y="3714752"/>
            <a:ext cx="2145731" cy="2820059"/>
          </a:xfrm>
          <a:prstGeom prst="rect">
            <a:avLst/>
          </a:prstGeom>
          <a:noFill/>
        </p:spPr>
      </p:pic>
      <p:sp>
        <p:nvSpPr>
          <p:cNvPr id="8" name="1 - Τίτλος"/>
          <p:cNvSpPr>
            <a:spLocks noGrp="1"/>
          </p:cNvSpPr>
          <p:nvPr>
            <p:ph type="title"/>
          </p:nvPr>
        </p:nvSpPr>
        <p:spPr>
          <a:xfrm>
            <a:off x="457200" y="274638"/>
            <a:ext cx="5686436" cy="582594"/>
          </a:xfrm>
        </p:spPr>
        <p:txBody>
          <a:bodyPr>
            <a:normAutofit fontScale="90000"/>
          </a:bodyPr>
          <a:lstStyle/>
          <a:p>
            <a:r>
              <a:rPr lang="el-GR" b="1" dirty="0" smtClean="0">
                <a:solidFill>
                  <a:srgbClr val="F20000"/>
                </a:solidFill>
                <a:effectLst>
                  <a:outerShdw blurRad="38100" dist="38100" dir="2700000" algn="tl">
                    <a:srgbClr val="000000">
                      <a:alpha val="43137"/>
                    </a:srgbClr>
                  </a:outerShdw>
                </a:effectLst>
              </a:rPr>
              <a:t>Α΄ Βοήθειες</a:t>
            </a:r>
            <a:endParaRPr lang="el-GR" dirty="0">
              <a:solidFill>
                <a:srgbClr val="F2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96908"/>
          </a:xfrm>
        </p:spPr>
        <p:txBody>
          <a:bodyPr/>
          <a:lstStyle/>
          <a:p>
            <a:r>
              <a:rPr lang="el-GR" b="1" dirty="0" smtClean="0">
                <a:solidFill>
                  <a:srgbClr val="F20000"/>
                </a:solidFill>
                <a:effectLst>
                  <a:outerShdw blurRad="38100" dist="38100" dir="2700000" algn="tl">
                    <a:srgbClr val="000000">
                      <a:alpha val="43137"/>
                    </a:srgbClr>
                  </a:outerShdw>
                </a:effectLst>
              </a:rPr>
              <a:t>χειρισμός </a:t>
            </a:r>
            <a:r>
              <a:rPr lang="el-GR" b="1" dirty="0" err="1" smtClean="0">
                <a:solidFill>
                  <a:srgbClr val="F20000"/>
                </a:solidFill>
                <a:effectLst>
                  <a:outerShdw blurRad="38100" dist="38100" dir="2700000" algn="tl">
                    <a:srgbClr val="000000">
                      <a:alpha val="43137"/>
                    </a:srgbClr>
                  </a:outerShdw>
                </a:effectLst>
              </a:rPr>
              <a:t>Heimlich</a:t>
            </a:r>
            <a:endParaRPr lang="el-GR" dirty="0">
              <a:solidFill>
                <a:srgbClr val="F20000"/>
              </a:solidFill>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a:xfrm>
            <a:off x="142844" y="1071546"/>
            <a:ext cx="8858312" cy="3857652"/>
          </a:xfrm>
        </p:spPr>
        <p:txBody>
          <a:bodyPr>
            <a:normAutofit fontScale="70000" lnSpcReduction="20000"/>
          </a:bodyPr>
          <a:lstStyle/>
          <a:p>
            <a:r>
              <a:rPr lang="el-GR" dirty="0"/>
              <a:t>Περνάμε τα χέρια στην κοιλιακή χώρα, κάνουμε τη μια παλάμη </a:t>
            </a:r>
            <a:r>
              <a:rPr lang="el-GR" b="1" dirty="0" smtClean="0"/>
              <a:t>γροθιά </a:t>
            </a:r>
            <a:r>
              <a:rPr lang="el-GR" dirty="0" smtClean="0"/>
              <a:t>και </a:t>
            </a:r>
            <a:r>
              <a:rPr lang="el-GR" dirty="0"/>
              <a:t>την τοποθετούμε στην ευθεία στέρνου-ομφαλού, λίγο πιο </a:t>
            </a:r>
            <a:r>
              <a:rPr lang="el-GR" dirty="0" smtClean="0"/>
              <a:t>πάνω από </a:t>
            </a:r>
            <a:r>
              <a:rPr lang="el-GR" dirty="0"/>
              <a:t>τον ομφαλό</a:t>
            </a:r>
            <a:r>
              <a:rPr lang="el-GR" dirty="0" smtClean="0"/>
              <a:t>.</a:t>
            </a:r>
          </a:p>
          <a:p>
            <a:r>
              <a:rPr lang="el-GR" dirty="0" smtClean="0"/>
              <a:t>Τοποθετούμε </a:t>
            </a:r>
            <a:r>
              <a:rPr lang="el-GR" b="1" dirty="0"/>
              <a:t>την άλλη παλάμη πάνω και πιέζουμε απότομα με </a:t>
            </a:r>
            <a:r>
              <a:rPr lang="el-GR" b="1" dirty="0" smtClean="0"/>
              <a:t>φορά μέσα </a:t>
            </a:r>
            <a:r>
              <a:rPr lang="el-GR" b="1" dirty="0"/>
              <a:t>και πάνω</a:t>
            </a:r>
            <a:r>
              <a:rPr lang="el-GR" dirty="0"/>
              <a:t>. Το ξένο σώμα με τον τρόπο αυτό πετάγεται προς </a:t>
            </a:r>
            <a:r>
              <a:rPr lang="el-GR" dirty="0" smtClean="0"/>
              <a:t>τα έξω.</a:t>
            </a:r>
          </a:p>
          <a:p>
            <a:r>
              <a:rPr lang="el-GR" dirty="0" smtClean="0"/>
              <a:t>Αν </a:t>
            </a:r>
            <a:r>
              <a:rPr lang="el-GR" dirty="0"/>
              <a:t>δεν έχουμε επιτυχία με την πρώτη </a:t>
            </a:r>
            <a:r>
              <a:rPr lang="el-GR" dirty="0" smtClean="0"/>
              <a:t>φορά </a:t>
            </a:r>
            <a:r>
              <a:rPr lang="el-GR" b="1" dirty="0" smtClean="0"/>
              <a:t>επαναλαμβάνουμε με 5 χτυπήματα </a:t>
            </a:r>
            <a:r>
              <a:rPr lang="el-GR" b="1" dirty="0"/>
              <a:t>και 5 κοιλιακές ωθήσεις </a:t>
            </a:r>
            <a:r>
              <a:rPr lang="el-GR" dirty="0" smtClean="0"/>
              <a:t>ώσπου να </a:t>
            </a:r>
            <a:r>
              <a:rPr lang="el-GR" dirty="0"/>
              <a:t>βγει το ξένο σώμα ή να </a:t>
            </a:r>
            <a:r>
              <a:rPr lang="el-GR" dirty="0" smtClean="0"/>
              <a:t>χάσει το θύμα  τις αισθήσεις </a:t>
            </a:r>
            <a:r>
              <a:rPr lang="el-GR" dirty="0"/>
              <a:t>του </a:t>
            </a:r>
            <a:r>
              <a:rPr lang="el-GR" dirty="0" smtClean="0"/>
              <a:t>-συνήθως μετά τους 3 κύκλους-.</a:t>
            </a:r>
          </a:p>
          <a:p>
            <a:r>
              <a:rPr lang="el-GR" i="1" dirty="0" smtClean="0"/>
              <a:t>Το θύμα τις ενδέχεται να χάσει τις αισθήσεις του στα 20΄΄.</a:t>
            </a:r>
            <a:r>
              <a:rPr lang="el-GR" dirty="0" smtClean="0"/>
              <a:t> </a:t>
            </a:r>
          </a:p>
          <a:p>
            <a:r>
              <a:rPr lang="el-GR" dirty="0" smtClean="0"/>
              <a:t>Αν το θύμα χάσει </a:t>
            </a:r>
            <a:r>
              <a:rPr lang="el-GR" dirty="0"/>
              <a:t>τις αισθήσεις </a:t>
            </a:r>
            <a:r>
              <a:rPr lang="el-GR" dirty="0" smtClean="0"/>
              <a:t>του, καλούμε βοήθεια </a:t>
            </a:r>
            <a:r>
              <a:rPr lang="el-GR" dirty="0"/>
              <a:t>από το ΕΚΑΒ και κάνουμε ΚΑΡΠΑ.</a:t>
            </a:r>
            <a:r>
              <a:rPr lang="el-GR" dirty="0" smtClean="0"/>
              <a:t> </a:t>
            </a:r>
            <a:br>
              <a:rPr lang="el-GR" dirty="0" smtClean="0"/>
            </a:br>
            <a:endParaRPr lang="el-GR" dirty="0"/>
          </a:p>
        </p:txBody>
      </p:sp>
      <p:pic>
        <p:nvPicPr>
          <p:cNvPr id="20482" name="Picture 2" descr="Σχετική εικόνα"/>
          <p:cNvPicPr>
            <a:picLocks noChangeAspect="1" noChangeArrowheads="1"/>
          </p:cNvPicPr>
          <p:nvPr/>
        </p:nvPicPr>
        <p:blipFill>
          <a:blip r:embed="rId2"/>
          <a:srcRect b="22233"/>
          <a:stretch>
            <a:fillRect/>
          </a:stretch>
        </p:blipFill>
        <p:spPr bwMode="auto">
          <a:xfrm>
            <a:off x="1785918" y="4339461"/>
            <a:ext cx="5791200" cy="2518539"/>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71480"/>
            <a:ext cx="7901014" cy="500066"/>
          </a:xfrm>
        </p:spPr>
        <p:txBody>
          <a:bodyPr>
            <a:noAutofit/>
          </a:bodyPr>
          <a:lstStyle/>
          <a:p>
            <a:r>
              <a:rPr lang="el-GR" sz="2800" b="1" dirty="0">
                <a:solidFill>
                  <a:srgbClr val="F20000"/>
                </a:solidFill>
                <a:effectLst>
                  <a:outerShdw blurRad="38100" dist="38100" dir="2700000" algn="tl">
                    <a:srgbClr val="000000">
                      <a:alpha val="43137"/>
                    </a:srgbClr>
                  </a:outerShdw>
                </a:effectLst>
              </a:rPr>
              <a:t>Χ</a:t>
            </a:r>
            <a:r>
              <a:rPr lang="el-GR" sz="2800" b="1" dirty="0" smtClean="0">
                <a:solidFill>
                  <a:srgbClr val="F20000"/>
                </a:solidFill>
                <a:effectLst>
                  <a:outerShdw blurRad="38100" dist="38100" dir="2700000" algn="tl">
                    <a:srgbClr val="000000">
                      <a:alpha val="43137"/>
                    </a:srgbClr>
                  </a:outerShdw>
                </a:effectLst>
              </a:rPr>
              <a:t>ειρισμός </a:t>
            </a:r>
            <a:r>
              <a:rPr lang="el-GR" sz="2800" b="1" dirty="0" err="1" smtClean="0">
                <a:solidFill>
                  <a:srgbClr val="F20000"/>
                </a:solidFill>
                <a:effectLst>
                  <a:outerShdw blurRad="38100" dist="38100" dir="2700000" algn="tl">
                    <a:srgbClr val="000000">
                      <a:alpha val="43137"/>
                    </a:srgbClr>
                  </a:outerShdw>
                </a:effectLst>
              </a:rPr>
              <a:t>Heimlich</a:t>
            </a:r>
            <a:r>
              <a:rPr lang="el-GR" sz="2800" b="1" dirty="0" smtClean="0">
                <a:solidFill>
                  <a:srgbClr val="F20000"/>
                </a:solidFill>
                <a:effectLst>
                  <a:outerShdw blurRad="38100" dist="38100" dir="2700000" algn="tl">
                    <a:srgbClr val="000000">
                      <a:alpha val="43137"/>
                    </a:srgbClr>
                  </a:outerShdw>
                </a:effectLst>
              </a:rPr>
              <a:t> στον Εαυτό μας</a:t>
            </a:r>
            <a:endParaRPr lang="el-GR" sz="2800" dirty="0">
              <a:solidFill>
                <a:srgbClr val="F20000"/>
              </a:solidFill>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a:xfrm>
            <a:off x="500034" y="1357298"/>
            <a:ext cx="4286280" cy="5500702"/>
          </a:xfrm>
        </p:spPr>
        <p:txBody>
          <a:bodyPr>
            <a:normAutofit fontScale="77500" lnSpcReduction="20000"/>
          </a:bodyPr>
          <a:lstStyle/>
          <a:p>
            <a:r>
              <a:rPr lang="el-GR" sz="3100" dirty="0" smtClean="0"/>
              <a:t>Τοποθετούμε </a:t>
            </a:r>
            <a:r>
              <a:rPr lang="el-GR" sz="3100" dirty="0"/>
              <a:t>τη γροθιά μας</a:t>
            </a:r>
            <a:br>
              <a:rPr lang="el-GR" sz="3100" dirty="0"/>
            </a:br>
            <a:r>
              <a:rPr lang="el-GR" sz="3100" dirty="0"/>
              <a:t>πάνω από τον ομφαλό, με το</a:t>
            </a:r>
            <a:br>
              <a:rPr lang="el-GR" sz="3100" dirty="0"/>
            </a:br>
            <a:r>
              <a:rPr lang="el-GR" sz="3100" dirty="0"/>
              <a:t>άλλο χέρι πιάνουμε τη γροθιά</a:t>
            </a:r>
            <a:br>
              <a:rPr lang="el-GR" sz="3100" dirty="0"/>
            </a:br>
            <a:r>
              <a:rPr lang="el-GR" sz="3100" dirty="0"/>
              <a:t>και πιέζουμε προς τα μέσα </a:t>
            </a:r>
            <a:r>
              <a:rPr lang="el-GR" sz="3100" dirty="0" smtClean="0"/>
              <a:t>και πάνω.</a:t>
            </a:r>
          </a:p>
          <a:p>
            <a:r>
              <a:rPr lang="el-GR" sz="3100" dirty="0" smtClean="0"/>
              <a:t>Γέρνοντας </a:t>
            </a:r>
            <a:r>
              <a:rPr lang="el-GR" sz="3100" dirty="0"/>
              <a:t>πάνω από μια</a:t>
            </a:r>
            <a:br>
              <a:rPr lang="el-GR" sz="3100" dirty="0"/>
            </a:br>
            <a:r>
              <a:rPr lang="el-GR" sz="3100" dirty="0"/>
              <a:t>σταθερή επιφάνεια όπως τη</a:t>
            </a:r>
            <a:br>
              <a:rPr lang="el-GR" sz="3100" dirty="0"/>
            </a:br>
            <a:r>
              <a:rPr lang="el-GR" sz="3100" dirty="0"/>
              <a:t>ράχη της καρέκλας, το τραπέζι ή</a:t>
            </a:r>
            <a:br>
              <a:rPr lang="el-GR" sz="3100" dirty="0"/>
            </a:br>
            <a:r>
              <a:rPr lang="el-GR" sz="3100" dirty="0"/>
              <a:t>την άκρη του νεροχύτη,</a:t>
            </a:r>
            <a:r>
              <a:rPr lang="el-GR" sz="3100" dirty="0" smtClean="0"/>
              <a:t> </a:t>
            </a:r>
            <a:r>
              <a:rPr lang="el-GR" sz="3100" dirty="0"/>
              <a:t>πιέζουμε με πολύ δύναμη την περιοχή που αντιστοιχεί στο στομάχι.</a:t>
            </a:r>
            <a:r>
              <a:rPr lang="el-GR" sz="3100" dirty="0" smtClean="0"/>
              <a:t> </a:t>
            </a:r>
            <a:r>
              <a:rPr lang="el-GR" dirty="0" smtClean="0"/>
              <a:t/>
            </a:r>
            <a:br>
              <a:rPr lang="el-GR" dirty="0" smtClean="0"/>
            </a:br>
            <a:r>
              <a:rPr lang="el-GR" dirty="0" smtClean="0"/>
              <a:t> </a:t>
            </a:r>
            <a:br>
              <a:rPr lang="el-GR" dirty="0" smtClean="0"/>
            </a:br>
            <a:endParaRPr lang="el-GR" dirty="0"/>
          </a:p>
        </p:txBody>
      </p:sp>
      <p:pic>
        <p:nvPicPr>
          <p:cNvPr id="24578" name="Picture 2" descr="http://1.bp.blogspot.com/-ITv-oQU1X34/UJKSsFMHNjI/AAAAAAAADDQ/35Mg0WFhOtU/s1600/heimlich-maneuver-on-oneself.jpg"/>
          <p:cNvPicPr>
            <a:picLocks noChangeAspect="1" noChangeArrowheads="1"/>
          </p:cNvPicPr>
          <p:nvPr/>
        </p:nvPicPr>
        <p:blipFill>
          <a:blip r:embed="rId2"/>
          <a:srcRect t="7610" r="34873"/>
          <a:stretch>
            <a:fillRect/>
          </a:stretch>
        </p:blipFill>
        <p:spPr bwMode="auto">
          <a:xfrm>
            <a:off x="4714876" y="3155781"/>
            <a:ext cx="3286148" cy="3702219"/>
          </a:xfrm>
          <a:prstGeom prst="rect">
            <a:avLst/>
          </a:prstGeom>
          <a:noFill/>
        </p:spPr>
      </p:pic>
      <p:pic>
        <p:nvPicPr>
          <p:cNvPr id="24580" name="Picture 4" descr="Σχετική εικόνα"/>
          <p:cNvPicPr>
            <a:picLocks noChangeAspect="1" noChangeArrowheads="1"/>
          </p:cNvPicPr>
          <p:nvPr/>
        </p:nvPicPr>
        <p:blipFill>
          <a:blip r:embed="rId3"/>
          <a:srcRect t="7087" r="39685" b="4724"/>
          <a:stretch>
            <a:fillRect/>
          </a:stretch>
        </p:blipFill>
        <p:spPr bwMode="auto">
          <a:xfrm>
            <a:off x="6572265" y="1214422"/>
            <a:ext cx="2357453" cy="2830924"/>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73" name="Picture 17" descr="Σχετική εικόνα"/>
          <p:cNvPicPr>
            <a:picLocks noChangeAspect="1" noChangeArrowheads="1"/>
          </p:cNvPicPr>
          <p:nvPr/>
        </p:nvPicPr>
        <p:blipFill>
          <a:blip r:embed="rId2"/>
          <a:srcRect l="2062" t="1549" r="2062" b="1549"/>
          <a:stretch>
            <a:fillRect/>
          </a:stretch>
        </p:blipFill>
        <p:spPr bwMode="auto">
          <a:xfrm>
            <a:off x="7000892" y="4714884"/>
            <a:ext cx="1785950" cy="2143116"/>
          </a:xfrm>
          <a:prstGeom prst="rect">
            <a:avLst/>
          </a:prstGeom>
          <a:noFill/>
        </p:spPr>
      </p:pic>
      <p:pic>
        <p:nvPicPr>
          <p:cNvPr id="19466" name="Picture 10" descr="http://4.bp.blogspot.com/-jTS_OSIQ4q8/UrM54T0H4yI/AAAAAAAAAnc/uDJXhGpvZNc/s1600/choking+child1.jpg"/>
          <p:cNvPicPr>
            <a:picLocks noChangeAspect="1" noChangeArrowheads="1"/>
          </p:cNvPicPr>
          <p:nvPr/>
        </p:nvPicPr>
        <p:blipFill>
          <a:blip r:embed="rId3"/>
          <a:srcRect t="8399"/>
          <a:stretch>
            <a:fillRect/>
          </a:stretch>
        </p:blipFill>
        <p:spPr bwMode="auto">
          <a:xfrm>
            <a:off x="2643174" y="4786322"/>
            <a:ext cx="1857388" cy="2071678"/>
          </a:xfrm>
          <a:prstGeom prst="rect">
            <a:avLst/>
          </a:prstGeom>
          <a:noFill/>
        </p:spPr>
      </p:pic>
      <p:sp>
        <p:nvSpPr>
          <p:cNvPr id="2" name="1 - Τίτλος"/>
          <p:cNvSpPr>
            <a:spLocks noGrp="1"/>
          </p:cNvSpPr>
          <p:nvPr>
            <p:ph type="title"/>
          </p:nvPr>
        </p:nvSpPr>
        <p:spPr/>
        <p:txBody>
          <a:bodyPr>
            <a:normAutofit fontScale="90000"/>
          </a:bodyPr>
          <a:lstStyle/>
          <a:p>
            <a:r>
              <a:rPr lang="en-US" b="1" dirty="0" smtClean="0">
                <a:solidFill>
                  <a:srgbClr val="F20000"/>
                </a:solidFill>
                <a:effectLst>
                  <a:outerShdw blurRad="38100" dist="38100" dir="2700000" algn="tl">
                    <a:srgbClr val="000000">
                      <a:alpha val="43137"/>
                    </a:srgbClr>
                  </a:outerShdw>
                </a:effectLst>
              </a:rPr>
              <a:t/>
            </a:r>
            <a:br>
              <a:rPr lang="en-US" b="1" dirty="0" smtClean="0">
                <a:solidFill>
                  <a:srgbClr val="F20000"/>
                </a:solidFill>
                <a:effectLst>
                  <a:outerShdw blurRad="38100" dist="38100" dir="2700000" algn="tl">
                    <a:srgbClr val="000000">
                      <a:alpha val="43137"/>
                    </a:srgbClr>
                  </a:outerShdw>
                </a:effectLst>
              </a:rPr>
            </a:br>
            <a:endParaRPr lang="el-GR" dirty="0"/>
          </a:p>
        </p:txBody>
      </p:sp>
      <p:sp>
        <p:nvSpPr>
          <p:cNvPr id="3" name="2 - Θέση περιεχομένου"/>
          <p:cNvSpPr>
            <a:spLocks noGrp="1"/>
          </p:cNvSpPr>
          <p:nvPr>
            <p:ph idx="1"/>
          </p:nvPr>
        </p:nvSpPr>
        <p:spPr>
          <a:xfrm>
            <a:off x="285720" y="642918"/>
            <a:ext cx="8643998" cy="4857784"/>
          </a:xfrm>
        </p:spPr>
        <p:txBody>
          <a:bodyPr>
            <a:normAutofit fontScale="40000" lnSpcReduction="20000"/>
          </a:bodyPr>
          <a:lstStyle/>
          <a:p>
            <a:pPr>
              <a:buNone/>
            </a:pPr>
            <a:r>
              <a:rPr lang="el-GR" sz="6000" b="1" dirty="0" smtClean="0">
                <a:solidFill>
                  <a:srgbClr val="F20000"/>
                </a:solidFill>
                <a:effectLst>
                  <a:outerShdw blurRad="38100" dist="38100" dir="2700000" algn="tl">
                    <a:srgbClr val="000000">
                      <a:alpha val="43137"/>
                    </a:srgbClr>
                  </a:outerShdw>
                </a:effectLst>
              </a:rPr>
              <a:t>2.  Παιδιά (1-8 ετών)</a:t>
            </a:r>
          </a:p>
          <a:p>
            <a:pPr>
              <a:buNone/>
            </a:pPr>
            <a:r>
              <a:rPr lang="el-GR" sz="5000" b="1" dirty="0" smtClean="0"/>
              <a:t>Αν </a:t>
            </a:r>
            <a:r>
              <a:rPr lang="el-GR" sz="5000" b="1" dirty="0"/>
              <a:t>το παιδί μπορεί να βήξει, το </a:t>
            </a:r>
            <a:r>
              <a:rPr lang="el-GR" sz="5000" b="1" dirty="0" smtClean="0"/>
              <a:t>παροτρύνετε </a:t>
            </a:r>
            <a:r>
              <a:rPr lang="el-GR" sz="5000" b="1" dirty="0"/>
              <a:t>να βήξει </a:t>
            </a:r>
            <a:r>
              <a:rPr lang="el-GR" sz="5000" b="1" dirty="0" smtClean="0"/>
              <a:t>δυνατά</a:t>
            </a:r>
            <a:r>
              <a:rPr lang="el-GR" sz="5000" dirty="0" smtClean="0"/>
              <a:t>.</a:t>
            </a:r>
          </a:p>
          <a:p>
            <a:pPr>
              <a:spcBef>
                <a:spcPts val="0"/>
              </a:spcBef>
              <a:buNone/>
            </a:pPr>
            <a:r>
              <a:rPr lang="el-GR" sz="5000" b="1" dirty="0" smtClean="0"/>
              <a:t>Αν δεν μπορεί να βήξει </a:t>
            </a:r>
            <a:r>
              <a:rPr lang="el-GR" sz="5000" dirty="0" smtClean="0"/>
              <a:t>αποτελεσματικά τότε:</a:t>
            </a:r>
          </a:p>
          <a:p>
            <a:pPr>
              <a:spcBef>
                <a:spcPts val="0"/>
              </a:spcBef>
            </a:pPr>
            <a:r>
              <a:rPr lang="el-GR" sz="5000" dirty="0"/>
              <a:t>Σκύψτε ελαφρά το παιδί προς τα εμπρός, κρατώντας το με το αντιβράχιο σας διαγώνια στο στήθος.</a:t>
            </a:r>
          </a:p>
          <a:p>
            <a:pPr>
              <a:spcBef>
                <a:spcPts val="0"/>
              </a:spcBef>
            </a:pPr>
            <a:r>
              <a:rPr lang="el-GR" sz="5000" dirty="0"/>
              <a:t> Αν το παιδί είναι μικρό, μπορείτε να το </a:t>
            </a:r>
            <a:r>
              <a:rPr lang="el-GR" sz="5000" b="1" dirty="0"/>
              <a:t>βάλετε διαγώνια στην αγκαλιά σας, </a:t>
            </a:r>
            <a:r>
              <a:rPr lang="el-GR" sz="5000" dirty="0"/>
              <a:t>με το κεφάλι πιο κάτω.</a:t>
            </a:r>
          </a:p>
          <a:p>
            <a:pPr>
              <a:spcBef>
                <a:spcPts val="0"/>
              </a:spcBef>
            </a:pPr>
            <a:r>
              <a:rPr lang="el-GR" sz="5000" b="1" dirty="0" smtClean="0"/>
              <a:t>Δίνουμε 5 χτυπήματα ανάμεσα στις ωμοπλάτες.</a:t>
            </a:r>
          </a:p>
          <a:p>
            <a:pPr>
              <a:spcBef>
                <a:spcPts val="0"/>
              </a:spcBef>
              <a:buNone/>
            </a:pPr>
            <a:r>
              <a:rPr lang="el-GR" sz="5000" b="1" dirty="0" smtClean="0"/>
              <a:t>Αν το ξένο σώμα δεν βγει</a:t>
            </a:r>
            <a:r>
              <a:rPr lang="el-GR" sz="5000" dirty="0" smtClean="0"/>
              <a:t>:</a:t>
            </a:r>
          </a:p>
          <a:p>
            <a:pPr>
              <a:spcBef>
                <a:spcPts val="0"/>
              </a:spcBef>
            </a:pPr>
            <a:r>
              <a:rPr lang="el-GR" sz="5000" dirty="0" smtClean="0"/>
              <a:t>Αφού σταθείτε </a:t>
            </a:r>
            <a:r>
              <a:rPr lang="el-GR" sz="5000" dirty="0"/>
              <a:t>ή γονατίστε πίσω από το </a:t>
            </a:r>
            <a:r>
              <a:rPr lang="el-GR" sz="5000" dirty="0" smtClean="0"/>
              <a:t>παιδί, </a:t>
            </a:r>
            <a:r>
              <a:rPr lang="el-GR" sz="5000" b="1" dirty="0" smtClean="0"/>
              <a:t>εφαρμόστε 5 κοιλιακές ωθήσεις</a:t>
            </a:r>
            <a:r>
              <a:rPr lang="el-GR" sz="5000" dirty="0" smtClean="0"/>
              <a:t> όπως στους ενήλικες.</a:t>
            </a:r>
          </a:p>
          <a:p>
            <a:pPr>
              <a:spcBef>
                <a:spcPts val="0"/>
              </a:spcBef>
              <a:buNone/>
            </a:pPr>
            <a:r>
              <a:rPr lang="el-GR" sz="5000" b="1" dirty="0" smtClean="0"/>
              <a:t>Εάν δεν έχουμε επιτυχία την πρώτη φορά επαναλαμβάνουμε </a:t>
            </a:r>
            <a:r>
              <a:rPr lang="el-GR" sz="5000" dirty="0" smtClean="0"/>
              <a:t>με 5 χτυπήματα και 5 κοιλιακές ωθήσεις. </a:t>
            </a:r>
          </a:p>
          <a:p>
            <a:pPr>
              <a:spcBef>
                <a:spcPts val="0"/>
              </a:spcBef>
            </a:pPr>
            <a:r>
              <a:rPr lang="el-GR" sz="5000" dirty="0" smtClean="0"/>
              <a:t>Αν δεν βγει το ξένο σώμα</a:t>
            </a:r>
            <a:r>
              <a:rPr lang="el-GR" sz="5000" b="1" dirty="0" smtClean="0"/>
              <a:t> σε 3 κύκλους </a:t>
            </a:r>
            <a:r>
              <a:rPr lang="el-GR" sz="5000" dirty="0" smtClean="0"/>
              <a:t>καλούμε βοήθεια από το ΕΚΑΒ </a:t>
            </a:r>
          </a:p>
          <a:p>
            <a:pPr algn="r">
              <a:buNone/>
            </a:pPr>
            <a:r>
              <a:rPr lang="el-GR" sz="5000" dirty="0" smtClean="0"/>
              <a:t>(Σε 20΄΄ ενδέχεται να χάσει το θύμα τις αισθήσεις </a:t>
            </a:r>
            <a:r>
              <a:rPr lang="el-GR" sz="5000" dirty="0" smtClean="0"/>
              <a:t>του)</a:t>
            </a:r>
            <a:endParaRPr lang="el-GR" sz="5000" dirty="0" smtClean="0"/>
          </a:p>
          <a:p>
            <a:r>
              <a:rPr lang="el-GR" sz="5000" dirty="0" smtClean="0"/>
              <a:t>Αν το θύμα χάσει τις αισθήσεις του, καλούμε βοήθεια από το ΕΚΑΒ</a:t>
            </a:r>
          </a:p>
          <a:p>
            <a:pPr>
              <a:buNone/>
            </a:pPr>
            <a:r>
              <a:rPr lang="el-GR" sz="5000" dirty="0" smtClean="0"/>
              <a:t>      και κάνουμε ΚΑΡΠΑ. </a:t>
            </a:r>
            <a:br>
              <a:rPr lang="el-GR" sz="5000" dirty="0" smtClean="0"/>
            </a:br>
            <a:endParaRPr lang="el-GR" sz="5000" dirty="0"/>
          </a:p>
        </p:txBody>
      </p:sp>
      <p:sp>
        <p:nvSpPr>
          <p:cNvPr id="7" name="1 - Τίτλος"/>
          <p:cNvSpPr txBox="1">
            <a:spLocks/>
          </p:cNvSpPr>
          <p:nvPr/>
        </p:nvSpPr>
        <p:spPr>
          <a:xfrm>
            <a:off x="500034" y="214290"/>
            <a:ext cx="8229600" cy="500066"/>
          </a:xfrm>
          <a:prstGeom prst="rect">
            <a:avLst/>
          </a:prstGeom>
        </p:spPr>
        <p:txBody>
          <a:bodyPr vert="horz" lIns="91440" tIns="45720" rIns="91440" bIns="45720" rtlCol="0" anchor="ctr">
            <a:normAutofit fontScale="7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400" b="1" i="0" u="none" strike="noStrike" kern="1200" cap="none" spc="0" normalizeH="0" baseline="0" noProof="0" dirty="0" smtClean="0">
                <a:ln>
                  <a:noFill/>
                </a:ln>
                <a:solidFill>
                  <a:srgbClr val="F20000"/>
                </a:solidFill>
                <a:effectLst>
                  <a:outerShdw blurRad="38100" dist="38100" dir="2700000" algn="tl">
                    <a:srgbClr val="000000">
                      <a:alpha val="43137"/>
                    </a:srgbClr>
                  </a:outerShdw>
                </a:effectLst>
                <a:uLnTx/>
                <a:uFillTx/>
                <a:latin typeface="+mj-lt"/>
                <a:ea typeface="+mj-ea"/>
                <a:cs typeface="+mj-cs"/>
              </a:rPr>
              <a:t>Α΄ Βοήθειες</a:t>
            </a:r>
            <a:endParaRPr kumimoji="0" lang="el-GR" sz="4400" b="0" i="0" u="none" strike="noStrike" kern="1200" cap="none" spc="0" normalizeH="0" baseline="0" noProof="0" dirty="0" smtClean="0">
              <a:ln>
                <a:noFill/>
              </a:ln>
              <a:solidFill>
                <a:srgbClr val="F20000"/>
              </a:solidFill>
              <a:effectLst>
                <a:outerShdw blurRad="38100" dist="38100" dir="2700000" algn="tl">
                  <a:srgbClr val="000000">
                    <a:alpha val="43137"/>
                  </a:srgbClr>
                </a:outerShdw>
              </a:effectLst>
              <a:uLnTx/>
              <a:uFillTx/>
              <a:latin typeface="+mj-lt"/>
              <a:ea typeface="+mj-ea"/>
              <a:cs typeface="+mj-cs"/>
            </a:endParaRPr>
          </a:p>
        </p:txBody>
      </p:sp>
      <p:pic>
        <p:nvPicPr>
          <p:cNvPr id="19464" name="Picture 8" descr="Σχετική εικόνα"/>
          <p:cNvPicPr>
            <a:picLocks noChangeAspect="1" noChangeArrowheads="1"/>
          </p:cNvPicPr>
          <p:nvPr/>
        </p:nvPicPr>
        <p:blipFill>
          <a:blip r:embed="rId4"/>
          <a:srcRect l="62795" t="14992" b="9469"/>
          <a:stretch>
            <a:fillRect/>
          </a:stretch>
        </p:blipFill>
        <p:spPr bwMode="auto">
          <a:xfrm>
            <a:off x="4786314" y="4804156"/>
            <a:ext cx="2071702" cy="205384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71472" y="500042"/>
            <a:ext cx="8015286" cy="571504"/>
          </a:xfrm>
        </p:spPr>
        <p:txBody>
          <a:bodyPr>
            <a:normAutofit/>
          </a:bodyPr>
          <a:lstStyle/>
          <a:p>
            <a:pPr algn="l"/>
            <a:r>
              <a:rPr lang="el-GR" sz="3100" b="1" dirty="0" smtClean="0">
                <a:solidFill>
                  <a:srgbClr val="F20000"/>
                </a:solidFill>
                <a:effectLst>
                  <a:outerShdw blurRad="38100" dist="38100" dir="2700000" algn="tl">
                    <a:srgbClr val="000000">
                      <a:alpha val="43137"/>
                    </a:srgbClr>
                  </a:outerShdw>
                </a:effectLst>
              </a:rPr>
              <a:t>Βρέφη (0-12 μηνών)</a:t>
            </a:r>
            <a:endParaRPr lang="el-GR" dirty="0"/>
          </a:p>
        </p:txBody>
      </p:sp>
      <p:sp>
        <p:nvSpPr>
          <p:cNvPr id="3" name="2 - Θέση περιεχομένου"/>
          <p:cNvSpPr>
            <a:spLocks noGrp="1"/>
          </p:cNvSpPr>
          <p:nvPr>
            <p:ph idx="1"/>
          </p:nvPr>
        </p:nvSpPr>
        <p:spPr>
          <a:xfrm>
            <a:off x="642910" y="3500438"/>
            <a:ext cx="5214974" cy="3071834"/>
          </a:xfrm>
        </p:spPr>
        <p:txBody>
          <a:bodyPr>
            <a:normAutofit fontScale="70000" lnSpcReduction="20000"/>
          </a:bodyPr>
          <a:lstStyle/>
          <a:p>
            <a:r>
              <a:rPr lang="el-GR" dirty="0" smtClean="0"/>
              <a:t>Εάν </a:t>
            </a:r>
            <a:r>
              <a:rPr lang="el-GR" dirty="0"/>
              <a:t>το βρέφος έχει γαλαζωπό χρώμα </a:t>
            </a:r>
            <a:r>
              <a:rPr lang="el-GR" dirty="0" smtClean="0"/>
              <a:t>ιστών.</a:t>
            </a:r>
          </a:p>
          <a:p>
            <a:r>
              <a:rPr lang="el-GR" dirty="0" smtClean="0"/>
              <a:t>Εάν </a:t>
            </a:r>
            <a:r>
              <a:rPr lang="el-GR" dirty="0"/>
              <a:t>το πρόσωπό του είναι μελανό</a:t>
            </a:r>
            <a:r>
              <a:rPr lang="el-GR" dirty="0" smtClean="0"/>
              <a:t>.</a:t>
            </a:r>
          </a:p>
          <a:p>
            <a:r>
              <a:rPr lang="el-GR" dirty="0" smtClean="0"/>
              <a:t> </a:t>
            </a:r>
            <a:r>
              <a:rPr lang="el-GR" dirty="0"/>
              <a:t>Εάν το βρέφος δεν μπορεί να κλάψει.</a:t>
            </a:r>
            <a:r>
              <a:rPr lang="el-GR" dirty="0" smtClean="0"/>
              <a:t> </a:t>
            </a:r>
          </a:p>
          <a:p>
            <a:r>
              <a:rPr lang="el-GR" dirty="0"/>
              <a:t>Εάν αντιμετωπίζει τρομερή δυσκολία στην προσπάθειά του </a:t>
            </a:r>
            <a:r>
              <a:rPr lang="el-GR" dirty="0" smtClean="0"/>
              <a:t>να αναπνεύσει  (ακούγονται </a:t>
            </a:r>
            <a:r>
              <a:rPr lang="el-GR" dirty="0"/>
              <a:t>σχεδόν συριγμοί)</a:t>
            </a:r>
            <a:r>
              <a:rPr lang="el-GR" dirty="0" smtClean="0"/>
              <a:t> </a:t>
            </a:r>
            <a:br>
              <a:rPr lang="el-GR" dirty="0" smtClean="0"/>
            </a:br>
            <a:r>
              <a:rPr lang="el-GR" dirty="0" smtClean="0"/>
              <a:t> </a:t>
            </a:r>
            <a:br>
              <a:rPr lang="el-GR" dirty="0" smtClean="0"/>
            </a:br>
            <a:endParaRPr lang="el-GR" dirty="0"/>
          </a:p>
        </p:txBody>
      </p:sp>
      <p:sp>
        <p:nvSpPr>
          <p:cNvPr id="7" name="1 - Τίτλος"/>
          <p:cNvSpPr txBox="1">
            <a:spLocks/>
          </p:cNvSpPr>
          <p:nvPr/>
        </p:nvSpPr>
        <p:spPr>
          <a:xfrm>
            <a:off x="571472" y="428604"/>
            <a:ext cx="8229600" cy="582594"/>
          </a:xfrm>
          <a:prstGeom prst="rect">
            <a:avLst/>
          </a:prstGeom>
        </p:spPr>
        <p:txBody>
          <a:bodyPr vert="horz" lIns="91440" tIns="45720" rIns="91440" bIns="45720" rtlCol="0" anchor="ctr">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l-GR" sz="4400" b="0" i="0" u="none" strike="noStrike" kern="1200" cap="none" spc="0" normalizeH="0" baseline="0" noProof="0" dirty="0" smtClean="0">
              <a:ln>
                <a:noFill/>
              </a:ln>
              <a:solidFill>
                <a:srgbClr val="F20000"/>
              </a:solidFill>
              <a:effectLst>
                <a:outerShdw blurRad="38100" dist="38100" dir="2700000" algn="tl">
                  <a:srgbClr val="000000">
                    <a:alpha val="43137"/>
                  </a:srgbClr>
                </a:outerShdw>
              </a:effectLst>
              <a:uLnTx/>
              <a:uFillTx/>
              <a:latin typeface="+mj-lt"/>
              <a:ea typeface="+mj-ea"/>
              <a:cs typeface="+mj-cs"/>
            </a:endParaRPr>
          </a:p>
        </p:txBody>
      </p:sp>
      <p:pic>
        <p:nvPicPr>
          <p:cNvPr id="21506" name="Picture 2" descr="Αποτέλεσμα εικόνας για πνιγμονη πρωτες βοηθειες"/>
          <p:cNvPicPr>
            <a:picLocks noChangeAspect="1" noChangeArrowheads="1"/>
          </p:cNvPicPr>
          <p:nvPr/>
        </p:nvPicPr>
        <p:blipFill>
          <a:blip r:embed="rId2"/>
          <a:srcRect/>
          <a:stretch>
            <a:fillRect/>
          </a:stretch>
        </p:blipFill>
        <p:spPr bwMode="auto">
          <a:xfrm>
            <a:off x="6000760" y="3357562"/>
            <a:ext cx="2413370" cy="3080143"/>
          </a:xfrm>
          <a:prstGeom prst="rect">
            <a:avLst/>
          </a:prstGeom>
          <a:noFill/>
        </p:spPr>
      </p:pic>
      <p:sp>
        <p:nvSpPr>
          <p:cNvPr id="9" name="8 - Ορθογώνιο"/>
          <p:cNvSpPr/>
          <p:nvPr/>
        </p:nvSpPr>
        <p:spPr>
          <a:xfrm>
            <a:off x="571472" y="928670"/>
            <a:ext cx="7786742" cy="2400657"/>
          </a:xfrm>
          <a:prstGeom prst="rect">
            <a:avLst/>
          </a:prstGeom>
        </p:spPr>
        <p:txBody>
          <a:bodyPr wrap="square">
            <a:spAutoFit/>
          </a:bodyPr>
          <a:lstStyle/>
          <a:p>
            <a:pPr>
              <a:buNone/>
            </a:pPr>
            <a:r>
              <a:rPr lang="el-GR" b="1" dirty="0" smtClean="0"/>
              <a:t/>
            </a:r>
            <a:br>
              <a:rPr lang="el-GR" b="1" dirty="0" smtClean="0"/>
            </a:br>
            <a:r>
              <a:rPr lang="el-GR" sz="2200" dirty="0" smtClean="0"/>
              <a:t>Τα μωρά αυτής της ηλικίας έχουν τις δικές τους ιδιαιτερότητες είτε αυτές είναι ανατομικές είτε σωματομετρικές. Για το λόγο αυτό χρειάζονται επιδέξιες και μαλακές κινήσεις προκειμένου να τα βοηθήσουμε σε περίπτωση που αντιμετωπίζουν κάποιο αναπνευστικό πρόβλημα. Επειδή ένα βρέφος δεν μπορεί να μας δείξει ότι έχει κάτι στο λαιμό του πρέπει να δούμε τα εξής:</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85720" y="857232"/>
            <a:ext cx="3571900" cy="428628"/>
          </a:xfrm>
        </p:spPr>
        <p:txBody>
          <a:bodyPr>
            <a:normAutofit lnSpcReduction="10000"/>
          </a:bodyPr>
          <a:lstStyle/>
          <a:p>
            <a:pPr>
              <a:buNone/>
            </a:pPr>
            <a:r>
              <a:rPr lang="el-GR" sz="2400" b="1" dirty="0" smtClean="0">
                <a:solidFill>
                  <a:srgbClr val="F20000"/>
                </a:solidFill>
                <a:effectLst>
                  <a:outerShdw blurRad="38100" dist="38100" dir="2700000" algn="tl">
                    <a:srgbClr val="000000">
                      <a:alpha val="43137"/>
                    </a:srgbClr>
                  </a:outerShdw>
                </a:effectLst>
              </a:rPr>
              <a:t>3.  Βρέφη </a:t>
            </a:r>
            <a:r>
              <a:rPr lang="el-GR" sz="2400" b="1" dirty="0">
                <a:solidFill>
                  <a:srgbClr val="F20000"/>
                </a:solidFill>
                <a:effectLst>
                  <a:outerShdw blurRad="38100" dist="38100" dir="2700000" algn="tl">
                    <a:srgbClr val="000000">
                      <a:alpha val="43137"/>
                    </a:srgbClr>
                  </a:outerShdw>
                </a:effectLst>
              </a:rPr>
              <a:t>(0-12 μηνών</a:t>
            </a:r>
            <a:r>
              <a:rPr lang="el-GR" sz="2400" b="1" dirty="0" smtClean="0">
                <a:solidFill>
                  <a:srgbClr val="F20000"/>
                </a:solidFill>
                <a:effectLst>
                  <a:outerShdw blurRad="38100" dist="38100" dir="2700000" algn="tl">
                    <a:srgbClr val="000000">
                      <a:alpha val="43137"/>
                    </a:srgbClr>
                  </a:outerShdw>
                </a:effectLst>
              </a:rPr>
              <a:t>)</a:t>
            </a:r>
            <a:endParaRPr lang="el-GR" dirty="0"/>
          </a:p>
        </p:txBody>
      </p:sp>
      <p:pic>
        <p:nvPicPr>
          <p:cNvPr id="19458" name="Picture 2" descr="Αποτέλεσμα εικόνας για πνιγμονη πρωτες βοηθειες"/>
          <p:cNvPicPr>
            <a:picLocks noChangeAspect="1" noChangeArrowheads="1"/>
          </p:cNvPicPr>
          <p:nvPr/>
        </p:nvPicPr>
        <p:blipFill>
          <a:blip r:embed="rId2"/>
          <a:srcRect/>
          <a:stretch>
            <a:fillRect/>
          </a:stretch>
        </p:blipFill>
        <p:spPr bwMode="auto">
          <a:xfrm>
            <a:off x="6858016" y="714356"/>
            <a:ext cx="2285984" cy="2020903"/>
          </a:xfrm>
          <a:prstGeom prst="rect">
            <a:avLst/>
          </a:prstGeom>
          <a:noFill/>
        </p:spPr>
      </p:pic>
      <p:pic>
        <p:nvPicPr>
          <p:cNvPr id="19462" name="Picture 6" descr="Σχετική εικόνα"/>
          <p:cNvPicPr>
            <a:picLocks noChangeAspect="1" noChangeArrowheads="1"/>
          </p:cNvPicPr>
          <p:nvPr/>
        </p:nvPicPr>
        <p:blipFill>
          <a:blip r:embed="rId3"/>
          <a:srcRect l="9449" t="12992" r="10394" b="7087"/>
          <a:stretch>
            <a:fillRect/>
          </a:stretch>
        </p:blipFill>
        <p:spPr bwMode="auto">
          <a:xfrm>
            <a:off x="6786578" y="2857496"/>
            <a:ext cx="2157070" cy="1720539"/>
          </a:xfrm>
          <a:prstGeom prst="rect">
            <a:avLst/>
          </a:prstGeom>
          <a:noFill/>
        </p:spPr>
      </p:pic>
      <p:sp>
        <p:nvSpPr>
          <p:cNvPr id="7" name="1 - Τίτλος"/>
          <p:cNvSpPr txBox="1">
            <a:spLocks/>
          </p:cNvSpPr>
          <p:nvPr/>
        </p:nvSpPr>
        <p:spPr>
          <a:xfrm>
            <a:off x="500034" y="0"/>
            <a:ext cx="6000792" cy="1000108"/>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000" b="1" i="0" u="none" strike="noStrike" kern="1200" cap="none" spc="0" normalizeH="0" baseline="0" noProof="0" dirty="0" smtClean="0">
                <a:ln>
                  <a:noFill/>
                </a:ln>
                <a:solidFill>
                  <a:srgbClr val="F20000"/>
                </a:solidFill>
                <a:effectLst>
                  <a:outerShdw blurRad="38100" dist="38100" dir="2700000" algn="tl">
                    <a:srgbClr val="000000">
                      <a:alpha val="43137"/>
                    </a:srgbClr>
                  </a:outerShdw>
                </a:effectLst>
                <a:uLnTx/>
                <a:uFillTx/>
                <a:latin typeface="+mj-lt"/>
                <a:ea typeface="+mj-ea"/>
                <a:cs typeface="+mj-cs"/>
              </a:rPr>
              <a:t>Α΄ Βοήθειες</a:t>
            </a:r>
            <a:endParaRPr kumimoji="0" lang="el-GR" sz="4000" b="0" i="0" u="none" strike="noStrike" kern="1200" cap="none" spc="0" normalizeH="0" baseline="0" noProof="0" dirty="0" smtClean="0">
              <a:ln>
                <a:noFill/>
              </a:ln>
              <a:solidFill>
                <a:srgbClr val="F20000"/>
              </a:solidFill>
              <a:effectLst>
                <a:outerShdw blurRad="38100" dist="38100" dir="2700000" algn="tl">
                  <a:srgbClr val="000000">
                    <a:alpha val="43137"/>
                  </a:srgbClr>
                </a:outerShdw>
              </a:effectLst>
              <a:uLnTx/>
              <a:uFillTx/>
              <a:latin typeface="+mj-lt"/>
              <a:ea typeface="+mj-ea"/>
              <a:cs typeface="+mj-cs"/>
            </a:endParaRPr>
          </a:p>
        </p:txBody>
      </p:sp>
      <p:sp>
        <p:nvSpPr>
          <p:cNvPr id="9" name="8 - Ορθογώνιο"/>
          <p:cNvSpPr/>
          <p:nvPr/>
        </p:nvSpPr>
        <p:spPr>
          <a:xfrm>
            <a:off x="285720" y="1214422"/>
            <a:ext cx="6429420" cy="5324535"/>
          </a:xfrm>
          <a:prstGeom prst="rect">
            <a:avLst/>
          </a:prstGeom>
        </p:spPr>
        <p:txBody>
          <a:bodyPr wrap="square">
            <a:spAutoFit/>
          </a:bodyPr>
          <a:lstStyle/>
          <a:p>
            <a:pPr marL="342900" indent="-342900">
              <a:buFont typeface="Arial" pitchFamily="34" charset="0"/>
              <a:buChar char="•"/>
            </a:pPr>
            <a:r>
              <a:rPr lang="el-GR" sz="2000" dirty="0" smtClean="0"/>
              <a:t>Τοποθετούμε </a:t>
            </a:r>
            <a:r>
              <a:rPr lang="el-GR" sz="2000" dirty="0"/>
              <a:t>το </a:t>
            </a:r>
            <a:r>
              <a:rPr lang="el-GR" sz="2000" b="1" dirty="0"/>
              <a:t>βρέφος </a:t>
            </a:r>
            <a:r>
              <a:rPr lang="el-GR" sz="2000" b="1" dirty="0" smtClean="0"/>
              <a:t>μπρούμυτα στηρίζοντας </a:t>
            </a:r>
            <a:r>
              <a:rPr lang="el-GR" sz="2000" b="1" dirty="0"/>
              <a:t>τον κορμό του στον </a:t>
            </a:r>
            <a:r>
              <a:rPr lang="el-GR" sz="2000" b="1" dirty="0" smtClean="0"/>
              <a:t>πήχη μα</a:t>
            </a:r>
            <a:r>
              <a:rPr lang="el-GR" sz="2000" dirty="0" smtClean="0"/>
              <a:t>ς</a:t>
            </a:r>
            <a:r>
              <a:rPr lang="el-GR" sz="2000" dirty="0"/>
              <a:t>, και την κεφαλή του στην </a:t>
            </a:r>
            <a:r>
              <a:rPr lang="el-GR" sz="2000" dirty="0" smtClean="0"/>
              <a:t>παλάμη μας</a:t>
            </a:r>
            <a:r>
              <a:rPr lang="el-GR" sz="2000" dirty="0"/>
              <a:t>. </a:t>
            </a:r>
            <a:r>
              <a:rPr lang="el-GR" sz="2000" dirty="0" smtClean="0"/>
              <a:t>(Διατηρούμε </a:t>
            </a:r>
            <a:r>
              <a:rPr lang="el-GR" sz="2000" dirty="0"/>
              <a:t>ελαφρά κλήση </a:t>
            </a:r>
            <a:r>
              <a:rPr lang="el-GR" sz="2000" dirty="0" smtClean="0"/>
              <a:t>προς τα </a:t>
            </a:r>
            <a:r>
              <a:rPr lang="el-GR" sz="2000" dirty="0"/>
              <a:t>κάτω</a:t>
            </a:r>
            <a:r>
              <a:rPr lang="el-GR" sz="2000" dirty="0" smtClean="0"/>
              <a:t>).</a:t>
            </a:r>
          </a:p>
          <a:p>
            <a:pPr marL="342900" indent="-342900">
              <a:buFont typeface="Arial" pitchFamily="34" charset="0"/>
              <a:buChar char="•"/>
            </a:pPr>
            <a:r>
              <a:rPr lang="el-GR" sz="2000" dirty="0" smtClean="0"/>
              <a:t> </a:t>
            </a:r>
            <a:r>
              <a:rPr lang="el-GR" sz="2000" dirty="0"/>
              <a:t>Χτυπάμε </a:t>
            </a:r>
            <a:r>
              <a:rPr lang="el-GR" sz="2000" b="1" dirty="0"/>
              <a:t>5 φορές με το σκληρό </a:t>
            </a:r>
            <a:r>
              <a:rPr lang="el-GR" sz="2000" b="1" dirty="0" smtClean="0"/>
              <a:t>της παλάμης </a:t>
            </a:r>
            <a:r>
              <a:rPr lang="el-GR" sz="2000" b="1" dirty="0"/>
              <a:t>μας ανάμεσα από </a:t>
            </a:r>
            <a:r>
              <a:rPr lang="el-GR" sz="2000" b="1" dirty="0" smtClean="0"/>
              <a:t>τις δύο </a:t>
            </a:r>
            <a:r>
              <a:rPr lang="el-GR" sz="2000" b="1" dirty="0"/>
              <a:t>ωμοπλάτες </a:t>
            </a:r>
            <a:r>
              <a:rPr lang="el-GR" sz="2000" dirty="0"/>
              <a:t>του </a:t>
            </a:r>
            <a:r>
              <a:rPr lang="el-GR" sz="2000" dirty="0" smtClean="0"/>
              <a:t>βρέφους. </a:t>
            </a:r>
          </a:p>
          <a:p>
            <a:pPr marL="342900" indent="-342900">
              <a:buFont typeface="Arial" pitchFamily="34" charset="0"/>
              <a:buChar char="•"/>
            </a:pPr>
            <a:r>
              <a:rPr lang="el-GR" sz="2000" dirty="0" smtClean="0"/>
              <a:t>Προσπαθούμε </a:t>
            </a:r>
            <a:r>
              <a:rPr lang="el-GR" sz="2000" dirty="0"/>
              <a:t>να αφαιρέσουμε από </a:t>
            </a:r>
            <a:r>
              <a:rPr lang="el-GR" sz="2000" dirty="0" smtClean="0"/>
              <a:t>τη στοματική </a:t>
            </a:r>
            <a:r>
              <a:rPr lang="el-GR" sz="2000" dirty="0"/>
              <a:t>κοιλότητα </a:t>
            </a:r>
            <a:r>
              <a:rPr lang="el-GR" sz="2000" b="1" dirty="0"/>
              <a:t>ΜΟΝΟ ΟΤΙ ΒΛΕΠΟΥΜΕ</a:t>
            </a:r>
            <a:r>
              <a:rPr lang="el-GR" sz="2000" dirty="0"/>
              <a:t>.</a:t>
            </a:r>
            <a:r>
              <a:rPr lang="el-GR" sz="2000" dirty="0" smtClean="0"/>
              <a:t> </a:t>
            </a:r>
          </a:p>
          <a:p>
            <a:pPr marL="342900" indent="-342900">
              <a:buFont typeface="Arial" pitchFamily="34" charset="0"/>
              <a:buChar char="•"/>
            </a:pPr>
            <a:r>
              <a:rPr lang="el-GR" sz="2000" b="1" dirty="0"/>
              <a:t>Αν το ξένο σώμα δεν βγει</a:t>
            </a:r>
            <a:r>
              <a:rPr lang="el-GR" sz="2000" dirty="0"/>
              <a:t>, </a:t>
            </a:r>
            <a:r>
              <a:rPr lang="el-GR" sz="2000" dirty="0" smtClean="0"/>
              <a:t>τότε τοποθετούμε </a:t>
            </a:r>
            <a:r>
              <a:rPr lang="el-GR" sz="2000" dirty="0"/>
              <a:t>το βρέφος στο άλλο </a:t>
            </a:r>
            <a:r>
              <a:rPr lang="el-GR" sz="2000" dirty="0" smtClean="0"/>
              <a:t>χέρι </a:t>
            </a:r>
            <a:r>
              <a:rPr lang="el-GR" sz="2000" b="1" dirty="0" smtClean="0"/>
              <a:t>αλλά </a:t>
            </a:r>
            <a:r>
              <a:rPr lang="el-GR" sz="2000" b="1" i="1" dirty="0"/>
              <a:t>ανάσκελα</a:t>
            </a:r>
            <a:r>
              <a:rPr lang="el-GR" sz="2000" b="1" dirty="0"/>
              <a:t>. Έπειτα συμπιέζουμε </a:t>
            </a:r>
            <a:r>
              <a:rPr lang="el-GR" sz="2000" b="1" dirty="0" smtClean="0"/>
              <a:t>5 φορές </a:t>
            </a:r>
            <a:r>
              <a:rPr lang="el-GR" sz="2000" b="1" dirty="0"/>
              <a:t>το θώρακά του ανάμεσα από </a:t>
            </a:r>
            <a:r>
              <a:rPr lang="el-GR" sz="2000" b="1" dirty="0" smtClean="0"/>
              <a:t>τις δύο </a:t>
            </a:r>
            <a:r>
              <a:rPr lang="el-GR" sz="2000" b="1" dirty="0"/>
              <a:t>θηλές με τα δύο δάχτυλα.</a:t>
            </a:r>
            <a:r>
              <a:rPr lang="el-GR" sz="2000" b="1" dirty="0" smtClean="0"/>
              <a:t> </a:t>
            </a:r>
            <a:endParaRPr lang="el-GR" sz="2000" b="1" dirty="0"/>
          </a:p>
          <a:p>
            <a:pPr marL="342900" indent="-342900">
              <a:buFont typeface="Arial" pitchFamily="34" charset="0"/>
              <a:buChar char="•"/>
            </a:pPr>
            <a:r>
              <a:rPr lang="el-GR" sz="2000" dirty="0" smtClean="0"/>
              <a:t>Εάν </a:t>
            </a:r>
            <a:r>
              <a:rPr lang="el-GR" sz="2000" dirty="0"/>
              <a:t>δεν έχουμε επιτυχία την πρώτη </a:t>
            </a:r>
            <a:r>
              <a:rPr lang="el-GR" sz="2000" dirty="0" smtClean="0"/>
              <a:t>φορά επαναλαμβάνουμε έως 3 κύκλους.</a:t>
            </a:r>
          </a:p>
          <a:p>
            <a:pPr marL="342900" indent="-342900">
              <a:buFont typeface="Arial" pitchFamily="34" charset="0"/>
              <a:buChar char="•"/>
            </a:pPr>
            <a:r>
              <a:rPr lang="el-GR" sz="2000" dirty="0" smtClean="0"/>
              <a:t>Αν στους 3 κύκλους δεν βγει το ξένο σώμα, καλούμε βοήθεια από το ΕΚΑΒ.</a:t>
            </a:r>
          </a:p>
          <a:p>
            <a:pPr marL="342900" indent="-342900">
              <a:buFont typeface="Arial" pitchFamily="34" charset="0"/>
              <a:buChar char="•"/>
            </a:pPr>
            <a:r>
              <a:rPr lang="el-GR" sz="2000" dirty="0" smtClean="0"/>
              <a:t>Εάν το βρέφος χάσει τις αισθήσεις του εφαρμόζουμε ΚΑΡΠΑ βρέφους.</a:t>
            </a:r>
            <a:endParaRPr lang="el-GR" sz="2000" dirty="0"/>
          </a:p>
        </p:txBody>
      </p:sp>
      <p:pic>
        <p:nvPicPr>
          <p:cNvPr id="22530" name="Picture 2" descr="Σχετική εικόνα"/>
          <p:cNvPicPr>
            <a:picLocks noChangeAspect="1" noChangeArrowheads="1"/>
          </p:cNvPicPr>
          <p:nvPr/>
        </p:nvPicPr>
        <p:blipFill>
          <a:blip r:embed="rId4"/>
          <a:srcRect l="10394" t="14173" r="11339" b="8268"/>
          <a:stretch>
            <a:fillRect/>
          </a:stretch>
        </p:blipFill>
        <p:spPr bwMode="auto">
          <a:xfrm>
            <a:off x="6726156" y="4857760"/>
            <a:ext cx="2205307" cy="1748212"/>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707</TotalTime>
  <Words>611</Words>
  <Application>Microsoft Office PowerPoint</Application>
  <PresentationFormat>Προβολή στην οθόνη (4:3)</PresentationFormat>
  <Paragraphs>56</Paragraphs>
  <Slides>12</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12</vt:i4>
      </vt:variant>
    </vt:vector>
  </HeadingPairs>
  <TitlesOfParts>
    <vt:vector size="13" baseType="lpstr">
      <vt:lpstr>Θέμα του Office</vt:lpstr>
      <vt:lpstr>ΞΕΝΟ ΣΩΜΑ ΣΤΟ ΛΑΡΥΓΓΑ  ΠΝΙΓΜΟΝΗ</vt:lpstr>
      <vt:lpstr>Διαφάνεια 2</vt:lpstr>
      <vt:lpstr>Α΄ Βοήθειες</vt:lpstr>
      <vt:lpstr>Α΄ Βοήθειες</vt:lpstr>
      <vt:lpstr>χειρισμός Heimlich</vt:lpstr>
      <vt:lpstr>Χειρισμός Heimlich στον Εαυτό μας</vt:lpstr>
      <vt:lpstr> </vt:lpstr>
      <vt:lpstr>Βρέφη (0-12 μηνών)</vt:lpstr>
      <vt:lpstr>Διαφάνεια 9</vt:lpstr>
      <vt:lpstr>ΠΝΙΓΜΟΣ - ΒΗΜΑΤΑ</vt:lpstr>
      <vt:lpstr>Διαφάνεια 11</vt:lpstr>
      <vt:lpstr>Διαφάνεια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ΞΕΝΟ ΣΩΜΑ ΣΤΟ ΛΑΡΓΓΑ  ΠΝΙΓΜΟΝΗ</dc:title>
  <dc:creator>user</dc:creator>
  <cp:lastModifiedBy>sia4448@YAHOO.GR</cp:lastModifiedBy>
  <cp:revision>29</cp:revision>
  <dcterms:created xsi:type="dcterms:W3CDTF">2017-03-16T09:43:50Z</dcterms:created>
  <dcterms:modified xsi:type="dcterms:W3CDTF">2022-12-03T18:24:51Z</dcterms:modified>
</cp:coreProperties>
</file>