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1813" cy="100028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>
        <p:scale>
          <a:sx n="80" d="100"/>
          <a:sy n="80" d="100"/>
        </p:scale>
        <p:origin x="-31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105A78-3F8D-4EA2-8B6C-515CFA4C230A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0AF8245-538C-4B2C-996E-475C0D646CFD}">
      <dgm:prSet phldrT="[Text]" custT="1"/>
      <dgm:spPr/>
      <dgm:t>
        <a:bodyPr/>
        <a:lstStyle/>
        <a:p>
          <a:r>
            <a:rPr lang="el-GR" sz="1200" b="1" dirty="0"/>
            <a:t>Τέλεια ανταγωνιστική αγορά</a:t>
          </a:r>
        </a:p>
      </dgm:t>
    </dgm:pt>
    <dgm:pt modelId="{FC06D062-1C34-4A84-9B93-2A285B51BF21}" type="parTrans" cxnId="{2BFD346C-D6BC-44EF-9CC7-F07FAE578C0F}">
      <dgm:prSet/>
      <dgm:spPr/>
      <dgm:t>
        <a:bodyPr/>
        <a:lstStyle/>
        <a:p>
          <a:endParaRPr lang="el-GR" sz="1200"/>
        </a:p>
      </dgm:t>
    </dgm:pt>
    <dgm:pt modelId="{D5639F37-8697-4D3B-A356-03C697EE62FC}" type="sibTrans" cxnId="{2BFD346C-D6BC-44EF-9CC7-F07FAE578C0F}">
      <dgm:prSet/>
      <dgm:spPr/>
      <dgm:t>
        <a:bodyPr/>
        <a:lstStyle/>
        <a:p>
          <a:endParaRPr lang="el-GR" sz="1200"/>
        </a:p>
      </dgm:t>
    </dgm:pt>
    <dgm:pt modelId="{0F312E40-D744-4C0B-9561-859A135A30D8}">
      <dgm:prSet phldrT="[Text]" custT="1"/>
      <dgm:spPr/>
      <dgm:t>
        <a:bodyPr/>
        <a:lstStyle/>
        <a:p>
          <a:pPr>
            <a:buNone/>
          </a:pPr>
          <a:r>
            <a:rPr lang="el-GR" sz="1200" b="1" u="sng" dirty="0"/>
            <a:t>Πλήρης – Ελεύθερος Ανταγωνισμός</a:t>
          </a:r>
        </a:p>
        <a:p>
          <a:pPr>
            <a:buFont typeface="Wingdings" panose="05000000000000000000" pitchFamily="2" charset="2"/>
            <a:buChar char="v"/>
          </a:pPr>
          <a:r>
            <a:rPr lang="el-GR" sz="1200" dirty="0"/>
            <a:t> • Δραστηριοποιούνται πολλές επιχειρήσεις με πολύ μικρά μερίδια στην αγορά </a:t>
          </a:r>
        </a:p>
        <a:p>
          <a:pPr>
            <a:buFont typeface="Arial" panose="020B0604020202020204" pitchFamily="34" charset="0"/>
            <a:buChar char="•"/>
          </a:pPr>
          <a:r>
            <a:rPr lang="el-GR" sz="1200" dirty="0"/>
            <a:t> • Η τιμή είναι δεδομένη - Δεν επηρεάζουν τις τιμές – ούτε τη συνολική προσφερόμενη ποσότητα </a:t>
          </a:r>
        </a:p>
        <a:p>
          <a:pPr>
            <a:buFont typeface="Arial" panose="020B0604020202020204" pitchFamily="34" charset="0"/>
            <a:buChar char="•"/>
          </a:pPr>
          <a:r>
            <a:rPr lang="el-GR" sz="1200" dirty="0"/>
            <a:t> • Τα προϊόντα τους είναι ομοιογενή </a:t>
          </a:r>
        </a:p>
        <a:p>
          <a:pPr>
            <a:buFont typeface="Arial" panose="020B0604020202020204" pitchFamily="34" charset="0"/>
            <a:buChar char="•"/>
          </a:pPr>
          <a:r>
            <a:rPr lang="el-GR" sz="1200" dirty="0"/>
            <a:t> • Πλήρης πληροφόρηση</a:t>
          </a:r>
        </a:p>
        <a:p>
          <a:pPr>
            <a:buFont typeface="Arial" panose="020B0604020202020204" pitchFamily="34" charset="0"/>
            <a:buChar char="•"/>
          </a:pPr>
          <a:r>
            <a:rPr lang="el-GR" sz="1200" dirty="0"/>
            <a:t> • Ελεύθερη είσοδος &amp; έξοδος στην αγορά</a:t>
          </a:r>
        </a:p>
        <a:p>
          <a:pPr>
            <a:buFont typeface="Arial" panose="020B0604020202020204" pitchFamily="34" charset="0"/>
            <a:buChar char="•"/>
          </a:pPr>
          <a:r>
            <a:rPr lang="el-GR" sz="1200" dirty="0"/>
            <a:t> • Κεφάλαιο &amp; Εργασία είναι τέλεια κινητά</a:t>
          </a:r>
        </a:p>
      </dgm:t>
    </dgm:pt>
    <dgm:pt modelId="{718D0A6A-D4E2-4ED3-A3AC-96246260B4B7}" type="parTrans" cxnId="{2F1B6D3A-FCD2-40E4-8B62-579897816A9C}">
      <dgm:prSet/>
      <dgm:spPr/>
      <dgm:t>
        <a:bodyPr/>
        <a:lstStyle/>
        <a:p>
          <a:endParaRPr lang="el-GR" sz="1200"/>
        </a:p>
      </dgm:t>
    </dgm:pt>
    <dgm:pt modelId="{63FF92FC-0137-4775-AFD0-C24DB81BBC8F}" type="sibTrans" cxnId="{2F1B6D3A-FCD2-40E4-8B62-579897816A9C}">
      <dgm:prSet/>
      <dgm:spPr/>
      <dgm:t>
        <a:bodyPr/>
        <a:lstStyle/>
        <a:p>
          <a:endParaRPr lang="el-GR" sz="1200"/>
        </a:p>
      </dgm:t>
    </dgm:pt>
    <dgm:pt modelId="{3A685DB0-FA80-4F4B-9665-82C2564DD75A}">
      <dgm:prSet phldrT="[Text]" custT="1"/>
      <dgm:spPr/>
      <dgm:t>
        <a:bodyPr/>
        <a:lstStyle/>
        <a:p>
          <a:pPr algn="ctr"/>
          <a:r>
            <a:rPr lang="el-GR" sz="1200" b="1" dirty="0"/>
            <a:t>Μονοπωλιακός ανταγωνισμός</a:t>
          </a:r>
        </a:p>
      </dgm:t>
    </dgm:pt>
    <dgm:pt modelId="{B64D35D6-B7EB-4AD9-9315-716E25E07AAA}" type="parTrans" cxnId="{D9B30492-E9FA-4EFF-9A03-A87A3443C4F3}">
      <dgm:prSet/>
      <dgm:spPr/>
      <dgm:t>
        <a:bodyPr/>
        <a:lstStyle/>
        <a:p>
          <a:endParaRPr lang="el-GR" sz="1200"/>
        </a:p>
      </dgm:t>
    </dgm:pt>
    <dgm:pt modelId="{1C7DFA1D-1AC7-40C0-B515-1AC3855A6C7E}" type="sibTrans" cxnId="{D9B30492-E9FA-4EFF-9A03-A87A3443C4F3}">
      <dgm:prSet/>
      <dgm:spPr/>
      <dgm:t>
        <a:bodyPr/>
        <a:lstStyle/>
        <a:p>
          <a:endParaRPr lang="el-GR" sz="1200"/>
        </a:p>
      </dgm:t>
    </dgm:pt>
    <dgm:pt modelId="{B6B6300A-EC0B-4AE6-B08D-9035F65AFD71}">
      <dgm:prSet phldrT="[Text]" custT="1"/>
      <dgm:spPr/>
      <dgm:t>
        <a:bodyPr/>
        <a:lstStyle/>
        <a:p>
          <a:r>
            <a:rPr lang="el-GR" sz="1200" b="1" u="sng" dirty="0"/>
            <a:t>Μονοπωλιακός Ανταγωνισμός</a:t>
          </a:r>
        </a:p>
        <a:p>
          <a:r>
            <a:rPr lang="el-GR" sz="1200" dirty="0"/>
            <a:t>• Δραστηριοποιούνται πολλές επιχειρήσεις με μικρά κατά κανόνα μερίδια </a:t>
          </a:r>
        </a:p>
        <a:p>
          <a:r>
            <a:rPr lang="el-GR" sz="1200" dirty="0"/>
            <a:t> • Τα προϊόντα τους είναι ανομοιογενή – είναι διαφοροποιημένα</a:t>
          </a:r>
        </a:p>
        <a:p>
          <a:r>
            <a:rPr lang="el-GR" sz="1200" dirty="0"/>
            <a:t> • Οι τιμές των προϊόντων έχουν μερικές  διαφοροποιήσεις – αλλά δεν επηρεάζουν την συνολική προσφερόμενη ποσότητα </a:t>
          </a:r>
        </a:p>
        <a:p>
          <a:r>
            <a:rPr lang="el-GR" sz="1200" dirty="0"/>
            <a:t> • Δεν υπάρχουν σημαντικά εμπόδια εισόδου – εξόδου στην αγορά</a:t>
          </a:r>
        </a:p>
        <a:p>
          <a:r>
            <a:rPr lang="el-GR" sz="1200" dirty="0"/>
            <a:t>• Κεφάλαιο &amp; Εργασία είναι σχετικά εύκολα κινητά </a:t>
          </a:r>
        </a:p>
        <a:p>
          <a:r>
            <a:rPr lang="el-GR" sz="1200" dirty="0"/>
            <a:t> </a:t>
          </a:r>
        </a:p>
      </dgm:t>
    </dgm:pt>
    <dgm:pt modelId="{0F581C82-846D-4B1B-B53E-13CBA999BA4C}" type="parTrans" cxnId="{0A63ED5A-F596-4466-8031-0842C979AE8B}">
      <dgm:prSet/>
      <dgm:spPr/>
      <dgm:t>
        <a:bodyPr/>
        <a:lstStyle/>
        <a:p>
          <a:endParaRPr lang="el-GR" sz="1200"/>
        </a:p>
      </dgm:t>
    </dgm:pt>
    <dgm:pt modelId="{35DE73D2-17C9-45BE-AC13-DDCC24B3BC8E}" type="sibTrans" cxnId="{0A63ED5A-F596-4466-8031-0842C979AE8B}">
      <dgm:prSet/>
      <dgm:spPr/>
      <dgm:t>
        <a:bodyPr/>
        <a:lstStyle/>
        <a:p>
          <a:endParaRPr lang="el-GR" sz="1200"/>
        </a:p>
      </dgm:t>
    </dgm:pt>
    <dgm:pt modelId="{484FAB6C-E204-4FFC-B2F5-612B8C33CFB1}">
      <dgm:prSet phldrT="[Text]" custT="1"/>
      <dgm:spPr/>
      <dgm:t>
        <a:bodyPr/>
        <a:lstStyle/>
        <a:p>
          <a:pPr algn="ctr"/>
          <a:r>
            <a:rPr lang="el-GR" sz="1200" b="1" dirty="0"/>
            <a:t>Ασθενές Ολιγοπώλιο</a:t>
          </a:r>
        </a:p>
      </dgm:t>
    </dgm:pt>
    <dgm:pt modelId="{0730EC5A-354D-432E-BA9A-815A79149A09}" type="parTrans" cxnId="{00BEC337-72D6-41BE-BF37-F3B1D5FFD1F7}">
      <dgm:prSet/>
      <dgm:spPr/>
      <dgm:t>
        <a:bodyPr/>
        <a:lstStyle/>
        <a:p>
          <a:endParaRPr lang="el-GR" sz="1200"/>
        </a:p>
      </dgm:t>
    </dgm:pt>
    <dgm:pt modelId="{370ED70F-8997-4213-99CE-33E0711FEB46}" type="sibTrans" cxnId="{00BEC337-72D6-41BE-BF37-F3B1D5FFD1F7}">
      <dgm:prSet/>
      <dgm:spPr/>
      <dgm:t>
        <a:bodyPr/>
        <a:lstStyle/>
        <a:p>
          <a:endParaRPr lang="el-GR" sz="1200"/>
        </a:p>
      </dgm:t>
    </dgm:pt>
    <dgm:pt modelId="{626BDD28-D502-449F-9615-93FFDE0B3160}">
      <dgm:prSet phldrT="[Text]" custT="1"/>
      <dgm:spPr/>
      <dgm:t>
        <a:bodyPr/>
        <a:lstStyle/>
        <a:p>
          <a:r>
            <a:rPr lang="el-GR" sz="1200" b="1" u="sng" dirty="0">
              <a:effectLst/>
            </a:rPr>
            <a:t>Ασθενές Ολιγοπώλιο</a:t>
          </a:r>
        </a:p>
        <a:p>
          <a:r>
            <a:rPr lang="el-GR" sz="1200" dirty="0"/>
            <a:t> • Υπάρχουν 4-5 μεγάλες επιχειρήσεις που όμως το συνολικό του μερίδιο δεν ξεπερνά το 40% της αγοράς – δεν έχουν τη δύναμη να «συμπράξουν» και να επηρεάσουν τιμές και ποσότητες</a:t>
          </a:r>
        </a:p>
        <a:p>
          <a:r>
            <a:rPr lang="el-GR" sz="1200" dirty="0"/>
            <a:t> •Τα υπόλοιπο 60% το κατέχει μια πλειάδα επιχειρήσεων με πολύ μικρά μερίδια</a:t>
          </a:r>
        </a:p>
        <a:p>
          <a:r>
            <a:rPr lang="el-GR" sz="1200" dirty="0"/>
            <a:t> • Και εδώ τα προϊόντα είναι μερικώς ανομοιογενή</a:t>
          </a:r>
        </a:p>
      </dgm:t>
    </dgm:pt>
    <dgm:pt modelId="{4A92781D-06D9-4C09-9BE1-788F1184C079}" type="parTrans" cxnId="{3AFB5C88-7D98-4BDF-95EA-CA81FE263924}">
      <dgm:prSet/>
      <dgm:spPr/>
      <dgm:t>
        <a:bodyPr/>
        <a:lstStyle/>
        <a:p>
          <a:endParaRPr lang="el-GR" sz="1200"/>
        </a:p>
      </dgm:t>
    </dgm:pt>
    <dgm:pt modelId="{13D75A18-13DB-4423-89C1-F0FC36063D9D}" type="sibTrans" cxnId="{3AFB5C88-7D98-4BDF-95EA-CA81FE263924}">
      <dgm:prSet/>
      <dgm:spPr/>
      <dgm:t>
        <a:bodyPr/>
        <a:lstStyle/>
        <a:p>
          <a:endParaRPr lang="el-GR" sz="1200"/>
        </a:p>
      </dgm:t>
    </dgm:pt>
    <dgm:pt modelId="{D6E6BE45-8103-4431-A3EA-31B00D95A148}">
      <dgm:prSet custT="1"/>
      <dgm:spPr/>
      <dgm:t>
        <a:bodyPr/>
        <a:lstStyle/>
        <a:p>
          <a:pPr algn="ctr"/>
          <a:r>
            <a:rPr lang="el-GR" sz="1200" dirty="0"/>
            <a:t> </a:t>
          </a:r>
          <a:r>
            <a:rPr lang="el-GR" sz="1200" b="1" dirty="0"/>
            <a:t>Ισχυρό Ολιγοπώλιο</a:t>
          </a:r>
        </a:p>
      </dgm:t>
    </dgm:pt>
    <dgm:pt modelId="{745299FE-C765-48D8-84C7-897D7DCABFA0}" type="parTrans" cxnId="{AF760DAC-9162-4EBA-9FB6-CBFDB2EA6BB0}">
      <dgm:prSet/>
      <dgm:spPr/>
      <dgm:t>
        <a:bodyPr/>
        <a:lstStyle/>
        <a:p>
          <a:endParaRPr lang="el-GR" sz="1200"/>
        </a:p>
      </dgm:t>
    </dgm:pt>
    <dgm:pt modelId="{40EEC371-10EF-4FC0-895A-24B06F51EFE4}" type="sibTrans" cxnId="{AF760DAC-9162-4EBA-9FB6-CBFDB2EA6BB0}">
      <dgm:prSet/>
      <dgm:spPr/>
      <dgm:t>
        <a:bodyPr/>
        <a:lstStyle/>
        <a:p>
          <a:endParaRPr lang="el-GR" sz="1200"/>
        </a:p>
      </dgm:t>
    </dgm:pt>
    <dgm:pt modelId="{D4B1F33E-E8B8-42A0-93A9-568885E65790}">
      <dgm:prSet custT="1"/>
      <dgm:spPr/>
      <dgm:t>
        <a:bodyPr/>
        <a:lstStyle/>
        <a:p>
          <a:r>
            <a:rPr lang="el-GR" sz="1200" b="1" u="sng" dirty="0"/>
            <a:t>Ισχυρό Ολιγοπώλιο</a:t>
          </a:r>
        </a:p>
        <a:p>
          <a:r>
            <a:rPr lang="el-GR" sz="1200" dirty="0"/>
            <a:t> • Οι 4-5 μεγάλες επιχειρήσεις έχουν συλλογικό μερίδιο &gt; 60% της αγοράς – και μπορούν σχετικά εύκολα να «συμπράξουν» για να καθορίσουν τιμές και ποσότητες</a:t>
          </a:r>
        </a:p>
        <a:p>
          <a:r>
            <a:rPr lang="el-GR" sz="1200" dirty="0"/>
            <a:t> • Φυσικά και εδώ υπάρχει μια πλειάδα από επιχειρήσεις με πολύ μικρά μερίδια </a:t>
          </a:r>
        </a:p>
        <a:p>
          <a:endParaRPr lang="el-GR" sz="1200" dirty="0"/>
        </a:p>
      </dgm:t>
    </dgm:pt>
    <dgm:pt modelId="{DDE09AEC-973F-4AAE-B1A0-AFE07FCEBA68}" type="parTrans" cxnId="{5B57D560-D4B6-4F4A-8C76-E0ADB11FAE8E}">
      <dgm:prSet/>
      <dgm:spPr/>
      <dgm:t>
        <a:bodyPr/>
        <a:lstStyle/>
        <a:p>
          <a:endParaRPr lang="el-GR" sz="1200"/>
        </a:p>
      </dgm:t>
    </dgm:pt>
    <dgm:pt modelId="{751580D4-D080-417F-8DB0-34179DA9E420}" type="sibTrans" cxnId="{5B57D560-D4B6-4F4A-8C76-E0ADB11FAE8E}">
      <dgm:prSet/>
      <dgm:spPr/>
      <dgm:t>
        <a:bodyPr/>
        <a:lstStyle/>
        <a:p>
          <a:endParaRPr lang="el-GR" sz="1200"/>
        </a:p>
      </dgm:t>
    </dgm:pt>
    <dgm:pt modelId="{8BEB1F2E-AB29-408D-A5C9-061CD4370549}">
      <dgm:prSet custT="1"/>
      <dgm:spPr/>
      <dgm:t>
        <a:bodyPr/>
        <a:lstStyle/>
        <a:p>
          <a:pPr algn="ctr"/>
          <a:r>
            <a:rPr lang="el-GR" sz="1200" b="1" dirty="0"/>
            <a:t>Αμιγές Μονοπώλιο</a:t>
          </a:r>
        </a:p>
      </dgm:t>
    </dgm:pt>
    <dgm:pt modelId="{61327B05-CA76-49C5-84B3-606E7B565CBC}" type="parTrans" cxnId="{E098D398-5A66-4F8F-AF76-946A6C96BED8}">
      <dgm:prSet/>
      <dgm:spPr/>
      <dgm:t>
        <a:bodyPr/>
        <a:lstStyle/>
        <a:p>
          <a:endParaRPr lang="el-GR" sz="1200"/>
        </a:p>
      </dgm:t>
    </dgm:pt>
    <dgm:pt modelId="{5DC5D065-0246-4061-9918-368C96642713}" type="sibTrans" cxnId="{E098D398-5A66-4F8F-AF76-946A6C96BED8}">
      <dgm:prSet/>
      <dgm:spPr/>
      <dgm:t>
        <a:bodyPr/>
        <a:lstStyle/>
        <a:p>
          <a:endParaRPr lang="el-GR" sz="1200"/>
        </a:p>
      </dgm:t>
    </dgm:pt>
    <dgm:pt modelId="{856B8FD2-33E4-4C7A-9E80-17D60182AF6E}">
      <dgm:prSet custT="1"/>
      <dgm:spPr/>
      <dgm:t>
        <a:bodyPr/>
        <a:lstStyle/>
        <a:p>
          <a:r>
            <a:rPr lang="el-GR" sz="1200" b="1" u="sng" dirty="0"/>
            <a:t>Αμιγές – Απόλυτο Μονοπώλιο</a:t>
          </a:r>
        </a:p>
        <a:p>
          <a:r>
            <a:rPr lang="el-GR" sz="1200" dirty="0"/>
            <a:t> • Μια επιχείρηση κατέχει το 100% της αγοράς</a:t>
          </a:r>
        </a:p>
        <a:p>
          <a:r>
            <a:rPr lang="el-GR" sz="1200" dirty="0"/>
            <a:t> • ή ένα καρτέλ από μερικές (έως 5 επιχειρήσεις) που εναρμονίζονται και συμπράττουν τουλάχιστον ως προς τις τιμές και ποσότητες</a:t>
          </a:r>
        </a:p>
        <a:p>
          <a:r>
            <a:rPr lang="el-GR" sz="1200" dirty="0"/>
            <a:t> </a:t>
          </a:r>
          <a:r>
            <a:rPr lang="el-GR" sz="1200" u="sng" dirty="0"/>
            <a:t>Που οφείλεται</a:t>
          </a:r>
          <a:r>
            <a:rPr lang="en-US" sz="1200" u="sng" dirty="0"/>
            <a:t>:</a:t>
          </a:r>
          <a:endParaRPr lang="el-GR" sz="1200" u="sng" dirty="0"/>
        </a:p>
        <a:p>
          <a:r>
            <a:rPr lang="el-GR" sz="1200" dirty="0"/>
            <a:t> ↗</a:t>
          </a:r>
          <a:r>
            <a:rPr lang="en-US" sz="1200" dirty="0"/>
            <a:t> </a:t>
          </a:r>
          <a:r>
            <a:rPr lang="el-GR" sz="1200" dirty="0"/>
            <a:t>Δικαιώματα ευρεσιτεχνίας / πατέντες </a:t>
          </a:r>
        </a:p>
        <a:p>
          <a:r>
            <a:rPr lang="el-GR" sz="1200" dirty="0"/>
            <a:t>↗</a:t>
          </a:r>
          <a:r>
            <a:rPr lang="en-US" sz="1200" dirty="0"/>
            <a:t> </a:t>
          </a:r>
          <a:r>
            <a:rPr lang="el-GR" sz="1200" dirty="0"/>
            <a:t>Απόλυτος έλεγχος μιας Α ύλης </a:t>
          </a:r>
        </a:p>
        <a:p>
          <a:r>
            <a:rPr lang="el-GR" sz="1200" dirty="0"/>
            <a:t>↗</a:t>
          </a:r>
          <a:r>
            <a:rPr lang="en-US" sz="1200" dirty="0"/>
            <a:t> </a:t>
          </a:r>
          <a:r>
            <a:rPr lang="el-GR" sz="1200" dirty="0"/>
            <a:t>Συνήθως ένα μόνο προϊόν</a:t>
          </a:r>
        </a:p>
        <a:p>
          <a:r>
            <a:rPr lang="el-GR" sz="1200" dirty="0"/>
            <a:t>↗</a:t>
          </a:r>
          <a:r>
            <a:rPr lang="en-US" sz="1200" dirty="0"/>
            <a:t> </a:t>
          </a:r>
          <a:r>
            <a:rPr lang="el-GR" sz="1200" dirty="0"/>
            <a:t>Προηγμένη τεχνολογία κλίμακας   </a:t>
          </a:r>
        </a:p>
      </dgm:t>
    </dgm:pt>
    <dgm:pt modelId="{4F948A4B-2281-4839-A47A-A0C008DCD53E}" type="parTrans" cxnId="{D462760E-6D01-414D-A9FA-E37A8E2B8F33}">
      <dgm:prSet/>
      <dgm:spPr/>
      <dgm:t>
        <a:bodyPr/>
        <a:lstStyle/>
        <a:p>
          <a:endParaRPr lang="el-GR" sz="1200"/>
        </a:p>
      </dgm:t>
    </dgm:pt>
    <dgm:pt modelId="{E6344948-1EFC-47FA-930D-5B10CB697DE9}" type="sibTrans" cxnId="{D462760E-6D01-414D-A9FA-E37A8E2B8F33}">
      <dgm:prSet/>
      <dgm:spPr/>
      <dgm:t>
        <a:bodyPr/>
        <a:lstStyle/>
        <a:p>
          <a:endParaRPr lang="el-GR" sz="1200"/>
        </a:p>
      </dgm:t>
    </dgm:pt>
    <dgm:pt modelId="{DB7E30DE-C455-4D9D-AAE4-E36015FDDDC4}" type="pres">
      <dgm:prSet presAssocID="{76105A78-3F8D-4EA2-8B6C-515CFA4C230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1E20042D-B775-4E65-AAF0-E3FCC0589968}" type="pres">
      <dgm:prSet presAssocID="{20AF8245-538C-4B2C-996E-475C0D646CFD}" presName="ParentComposite" presStyleCnt="0"/>
      <dgm:spPr/>
    </dgm:pt>
    <dgm:pt modelId="{6E920916-9794-46F3-B759-95189FEDAA6C}" type="pres">
      <dgm:prSet presAssocID="{20AF8245-538C-4B2C-996E-475C0D646CFD}" presName="Chord" presStyleLbl="bgShp" presStyleIdx="0" presStyleCnt="5"/>
      <dgm:spPr/>
    </dgm:pt>
    <dgm:pt modelId="{F6BDEE09-8ABB-4123-B0A2-9913121B6797}" type="pres">
      <dgm:prSet presAssocID="{20AF8245-538C-4B2C-996E-475C0D646CFD}" presName="Pie" presStyleLbl="alignNode1" presStyleIdx="0" presStyleCnt="5"/>
      <dgm:spPr/>
    </dgm:pt>
    <dgm:pt modelId="{BD79D5D7-0A03-4AEF-96B2-F5BC2897BEF1}" type="pres">
      <dgm:prSet presAssocID="{20AF8245-538C-4B2C-996E-475C0D646CFD}" presName="Parent" presStyleLbl="revTx" presStyleIdx="0" presStyleCnt="10" custScaleY="131777" custLinFactNeighborX="-5624" custLinFactNeighborY="17454">
        <dgm:presLayoutVars>
          <dgm:chMax val="1"/>
          <dgm:chPref val="1"/>
          <dgm:bulletEnabled val="1"/>
        </dgm:presLayoutVars>
      </dgm:prSet>
      <dgm:spPr/>
    </dgm:pt>
    <dgm:pt modelId="{5F1AC22B-B293-4292-8B7A-24A97EC87C05}" type="pres">
      <dgm:prSet presAssocID="{63FF92FC-0137-4775-AFD0-C24DB81BBC8F}" presName="negSibTrans" presStyleCnt="0"/>
      <dgm:spPr/>
    </dgm:pt>
    <dgm:pt modelId="{3C8937E5-0305-4627-92EE-0FA4C1D0D8C0}" type="pres">
      <dgm:prSet presAssocID="{20AF8245-538C-4B2C-996E-475C0D646CFD}" presName="composite" presStyleCnt="0"/>
      <dgm:spPr/>
    </dgm:pt>
    <dgm:pt modelId="{1E307761-6E15-4E4F-BA40-03D8081437B9}" type="pres">
      <dgm:prSet presAssocID="{20AF8245-538C-4B2C-996E-475C0D646CFD}" presName="Child" presStyleLbl="revTx" presStyleIdx="1" presStyleCnt="10" custScaleX="96226" custScaleY="125659" custLinFactNeighborX="1843" custLinFactNeighborY="9829">
        <dgm:presLayoutVars>
          <dgm:chMax val="0"/>
          <dgm:chPref val="0"/>
          <dgm:bulletEnabled val="1"/>
        </dgm:presLayoutVars>
      </dgm:prSet>
      <dgm:spPr/>
    </dgm:pt>
    <dgm:pt modelId="{46825DAD-9ADA-433B-B80D-C3F73B9007F8}" type="pres">
      <dgm:prSet presAssocID="{D5639F37-8697-4D3B-A356-03C697EE62FC}" presName="sibTrans" presStyleCnt="0"/>
      <dgm:spPr/>
    </dgm:pt>
    <dgm:pt modelId="{55F3A949-C390-4206-8ABA-F59A23ECFCB6}" type="pres">
      <dgm:prSet presAssocID="{3A685DB0-FA80-4F4B-9665-82C2564DD75A}" presName="ParentComposite" presStyleCnt="0"/>
      <dgm:spPr/>
    </dgm:pt>
    <dgm:pt modelId="{E2236F9D-78CE-4EC5-BFE9-3A558143D266}" type="pres">
      <dgm:prSet presAssocID="{3A685DB0-FA80-4F4B-9665-82C2564DD75A}" presName="Chord" presStyleLbl="bgShp" presStyleIdx="1" presStyleCnt="5" custLinFactNeighborY="4539"/>
      <dgm:spPr/>
    </dgm:pt>
    <dgm:pt modelId="{14C86110-E9C3-4272-B071-54048DCC9B18}" type="pres">
      <dgm:prSet presAssocID="{3A685DB0-FA80-4F4B-9665-82C2564DD75A}" presName="Pie" presStyleLbl="alignNode1" presStyleIdx="1" presStyleCnt="5"/>
      <dgm:spPr/>
    </dgm:pt>
    <dgm:pt modelId="{4E509C8F-3A97-4FE8-903B-8E471CE92B50}" type="pres">
      <dgm:prSet presAssocID="{3A685DB0-FA80-4F4B-9665-82C2564DD75A}" presName="Parent" presStyleLbl="revTx" presStyleIdx="2" presStyleCnt="10" custScaleX="94024" custScaleY="133081" custLinFactNeighborX="-1173" custLinFactNeighborY="17076">
        <dgm:presLayoutVars>
          <dgm:chMax val="1"/>
          <dgm:chPref val="1"/>
          <dgm:bulletEnabled val="1"/>
        </dgm:presLayoutVars>
      </dgm:prSet>
      <dgm:spPr/>
    </dgm:pt>
    <dgm:pt modelId="{F70B5199-03F4-47AF-BE55-480CE770F116}" type="pres">
      <dgm:prSet presAssocID="{35DE73D2-17C9-45BE-AC13-DDCC24B3BC8E}" presName="negSibTrans" presStyleCnt="0"/>
      <dgm:spPr/>
    </dgm:pt>
    <dgm:pt modelId="{D6FCC414-7179-41A4-8CF2-A17BBC072F6C}" type="pres">
      <dgm:prSet presAssocID="{3A685DB0-FA80-4F4B-9665-82C2564DD75A}" presName="composite" presStyleCnt="0"/>
      <dgm:spPr/>
    </dgm:pt>
    <dgm:pt modelId="{FD63A50E-365E-4405-B650-AE54C61A7549}" type="pres">
      <dgm:prSet presAssocID="{3A685DB0-FA80-4F4B-9665-82C2564DD75A}" presName="Child" presStyleLbl="revTx" presStyleIdx="3" presStyleCnt="10" custScaleY="130599" custLinFactNeighborX="-1229" custLinFactNeighborY="11979">
        <dgm:presLayoutVars>
          <dgm:chMax val="0"/>
          <dgm:chPref val="0"/>
          <dgm:bulletEnabled val="1"/>
        </dgm:presLayoutVars>
      </dgm:prSet>
      <dgm:spPr/>
    </dgm:pt>
    <dgm:pt modelId="{AB852E9D-9164-466C-87A3-933A902695F7}" type="pres">
      <dgm:prSet presAssocID="{1C7DFA1D-1AC7-40C0-B515-1AC3855A6C7E}" presName="sibTrans" presStyleCnt="0"/>
      <dgm:spPr/>
    </dgm:pt>
    <dgm:pt modelId="{AE88A66E-9C8F-471E-826C-41B35A40F322}" type="pres">
      <dgm:prSet presAssocID="{484FAB6C-E204-4FFC-B2F5-612B8C33CFB1}" presName="ParentComposite" presStyleCnt="0"/>
      <dgm:spPr/>
    </dgm:pt>
    <dgm:pt modelId="{DFC9F1C3-B395-44A7-91C4-7A839570B518}" type="pres">
      <dgm:prSet presAssocID="{484FAB6C-E204-4FFC-B2F5-612B8C33CFB1}" presName="Chord" presStyleLbl="bgShp" presStyleIdx="2" presStyleCnt="5"/>
      <dgm:spPr/>
    </dgm:pt>
    <dgm:pt modelId="{4A42FD22-85AA-4F7C-85C8-971CDBDB44A8}" type="pres">
      <dgm:prSet presAssocID="{484FAB6C-E204-4FFC-B2F5-612B8C33CFB1}" presName="Pie" presStyleLbl="alignNode1" presStyleIdx="2" presStyleCnt="5"/>
      <dgm:spPr/>
    </dgm:pt>
    <dgm:pt modelId="{A1779491-2778-49E3-95D3-C5095E9CE8C7}" type="pres">
      <dgm:prSet presAssocID="{484FAB6C-E204-4FFC-B2F5-612B8C33CFB1}" presName="Parent" presStyleLbl="revTx" presStyleIdx="4" presStyleCnt="10">
        <dgm:presLayoutVars>
          <dgm:chMax val="1"/>
          <dgm:chPref val="1"/>
          <dgm:bulletEnabled val="1"/>
        </dgm:presLayoutVars>
      </dgm:prSet>
      <dgm:spPr/>
    </dgm:pt>
    <dgm:pt modelId="{88D11430-6B76-4188-8EEB-96F6F46A65C3}" type="pres">
      <dgm:prSet presAssocID="{13D75A18-13DB-4423-89C1-F0FC36063D9D}" presName="negSibTrans" presStyleCnt="0"/>
      <dgm:spPr/>
    </dgm:pt>
    <dgm:pt modelId="{E664EA33-0242-4C0D-AE65-775440ADF912}" type="pres">
      <dgm:prSet presAssocID="{484FAB6C-E204-4FFC-B2F5-612B8C33CFB1}" presName="composite" presStyleCnt="0"/>
      <dgm:spPr/>
    </dgm:pt>
    <dgm:pt modelId="{E1174D42-2834-47EE-AC0F-BA30AFFF64B6}" type="pres">
      <dgm:prSet presAssocID="{484FAB6C-E204-4FFC-B2F5-612B8C33CFB1}" presName="Child" presStyleLbl="revTx" presStyleIdx="5" presStyleCnt="10">
        <dgm:presLayoutVars>
          <dgm:chMax val="0"/>
          <dgm:chPref val="0"/>
          <dgm:bulletEnabled val="1"/>
        </dgm:presLayoutVars>
      </dgm:prSet>
      <dgm:spPr/>
    </dgm:pt>
    <dgm:pt modelId="{D77CD9B2-ED3E-436D-B2C9-A9170A336DB9}" type="pres">
      <dgm:prSet presAssocID="{370ED70F-8997-4213-99CE-33E0711FEB46}" presName="sibTrans" presStyleCnt="0"/>
      <dgm:spPr/>
    </dgm:pt>
    <dgm:pt modelId="{0749CF09-DBEF-4AF7-8E11-119FD3B5F21E}" type="pres">
      <dgm:prSet presAssocID="{D6E6BE45-8103-4431-A3EA-31B00D95A148}" presName="ParentComposite" presStyleCnt="0"/>
      <dgm:spPr/>
    </dgm:pt>
    <dgm:pt modelId="{3EF3428E-B949-4157-A5DD-1A841CA14722}" type="pres">
      <dgm:prSet presAssocID="{D6E6BE45-8103-4431-A3EA-31B00D95A148}" presName="Chord" presStyleLbl="bgShp" presStyleIdx="3" presStyleCnt="5"/>
      <dgm:spPr/>
    </dgm:pt>
    <dgm:pt modelId="{6090174B-73DE-4E8B-B33E-DF43EA453A00}" type="pres">
      <dgm:prSet presAssocID="{D6E6BE45-8103-4431-A3EA-31B00D95A148}" presName="Pie" presStyleLbl="alignNode1" presStyleIdx="3" presStyleCnt="5"/>
      <dgm:spPr/>
    </dgm:pt>
    <dgm:pt modelId="{1DB62C2D-E494-44E3-A6D3-D6683EBFD399}" type="pres">
      <dgm:prSet presAssocID="{D6E6BE45-8103-4431-A3EA-31B00D95A148}" presName="Parent" presStyleLbl="revTx" presStyleIdx="6" presStyleCnt="10">
        <dgm:presLayoutVars>
          <dgm:chMax val="1"/>
          <dgm:chPref val="1"/>
          <dgm:bulletEnabled val="1"/>
        </dgm:presLayoutVars>
      </dgm:prSet>
      <dgm:spPr/>
    </dgm:pt>
    <dgm:pt modelId="{C862B8FC-8780-414B-87BC-956066FB2130}" type="pres">
      <dgm:prSet presAssocID="{751580D4-D080-417F-8DB0-34179DA9E420}" presName="negSibTrans" presStyleCnt="0"/>
      <dgm:spPr/>
    </dgm:pt>
    <dgm:pt modelId="{ABCA744F-030B-4EB0-A276-3A16A15EF925}" type="pres">
      <dgm:prSet presAssocID="{D6E6BE45-8103-4431-A3EA-31B00D95A148}" presName="composite" presStyleCnt="0"/>
      <dgm:spPr/>
    </dgm:pt>
    <dgm:pt modelId="{BC40F13B-0917-4277-B5B2-B0D893069333}" type="pres">
      <dgm:prSet presAssocID="{D6E6BE45-8103-4431-A3EA-31B00D95A148}" presName="Child" presStyleLbl="revTx" presStyleIdx="7" presStyleCnt="10">
        <dgm:presLayoutVars>
          <dgm:chMax val="0"/>
          <dgm:chPref val="0"/>
          <dgm:bulletEnabled val="1"/>
        </dgm:presLayoutVars>
      </dgm:prSet>
      <dgm:spPr/>
    </dgm:pt>
    <dgm:pt modelId="{0B1825DB-9757-4979-8BFC-BAEABD515F25}" type="pres">
      <dgm:prSet presAssocID="{40EEC371-10EF-4FC0-895A-24B06F51EFE4}" presName="sibTrans" presStyleCnt="0"/>
      <dgm:spPr/>
    </dgm:pt>
    <dgm:pt modelId="{62FF42E8-6817-46B9-A906-B8057E390C4C}" type="pres">
      <dgm:prSet presAssocID="{8BEB1F2E-AB29-408D-A5C9-061CD4370549}" presName="ParentComposite" presStyleCnt="0"/>
      <dgm:spPr/>
    </dgm:pt>
    <dgm:pt modelId="{DF6BC49D-CA07-4030-937B-FB15E3319548}" type="pres">
      <dgm:prSet presAssocID="{8BEB1F2E-AB29-408D-A5C9-061CD4370549}" presName="Chord" presStyleLbl="bgShp" presStyleIdx="4" presStyleCnt="5"/>
      <dgm:spPr/>
    </dgm:pt>
    <dgm:pt modelId="{B00B52F4-E97E-4B8E-9B36-FBDBCF09013D}" type="pres">
      <dgm:prSet presAssocID="{8BEB1F2E-AB29-408D-A5C9-061CD4370549}" presName="Pie" presStyleLbl="alignNode1" presStyleIdx="4" presStyleCnt="5"/>
      <dgm:spPr/>
    </dgm:pt>
    <dgm:pt modelId="{B429888A-8E3D-4E3F-9994-BF0A63EBD28F}" type="pres">
      <dgm:prSet presAssocID="{8BEB1F2E-AB29-408D-A5C9-061CD4370549}" presName="Parent" presStyleLbl="revTx" presStyleIdx="8" presStyleCnt="10">
        <dgm:presLayoutVars>
          <dgm:chMax val="1"/>
          <dgm:chPref val="1"/>
          <dgm:bulletEnabled val="1"/>
        </dgm:presLayoutVars>
      </dgm:prSet>
      <dgm:spPr/>
    </dgm:pt>
    <dgm:pt modelId="{DCD6C3D7-6B02-4A81-BF91-A31038AF5DB5}" type="pres">
      <dgm:prSet presAssocID="{E6344948-1EFC-47FA-930D-5B10CB697DE9}" presName="negSibTrans" presStyleCnt="0"/>
      <dgm:spPr/>
    </dgm:pt>
    <dgm:pt modelId="{B98B6159-2F11-4235-BB7B-4348510892A1}" type="pres">
      <dgm:prSet presAssocID="{8BEB1F2E-AB29-408D-A5C9-061CD4370549}" presName="composite" presStyleCnt="0"/>
      <dgm:spPr/>
    </dgm:pt>
    <dgm:pt modelId="{7506A9B3-4BE1-4882-96E6-0A3652BA1CA3}" type="pres">
      <dgm:prSet presAssocID="{8BEB1F2E-AB29-408D-A5C9-061CD4370549}" presName="Child" presStyleLbl="revTx" presStyleIdx="9" presStyleCnt="10">
        <dgm:presLayoutVars>
          <dgm:chMax val="0"/>
          <dgm:chPref val="0"/>
          <dgm:bulletEnabled val="1"/>
        </dgm:presLayoutVars>
      </dgm:prSet>
      <dgm:spPr/>
    </dgm:pt>
  </dgm:ptLst>
  <dgm:cxnLst>
    <dgm:cxn modelId="{EB5F0703-201F-4772-A865-9D6839904270}" type="presOf" srcId="{D4B1F33E-E8B8-42A0-93A9-568885E65790}" destId="{BC40F13B-0917-4277-B5B2-B0D893069333}" srcOrd="0" destOrd="0" presId="urn:microsoft.com/office/officeart/2009/3/layout/PieProcess"/>
    <dgm:cxn modelId="{D462760E-6D01-414D-A9FA-E37A8E2B8F33}" srcId="{8BEB1F2E-AB29-408D-A5C9-061CD4370549}" destId="{856B8FD2-33E4-4C7A-9E80-17D60182AF6E}" srcOrd="0" destOrd="0" parTransId="{4F948A4B-2281-4839-A47A-A0C008DCD53E}" sibTransId="{E6344948-1EFC-47FA-930D-5B10CB697DE9}"/>
    <dgm:cxn modelId="{DFCE601C-BC27-4B98-8A00-FDC632A9E650}" type="presOf" srcId="{B6B6300A-EC0B-4AE6-B08D-9035F65AFD71}" destId="{FD63A50E-365E-4405-B650-AE54C61A7549}" srcOrd="0" destOrd="0" presId="urn:microsoft.com/office/officeart/2009/3/layout/PieProcess"/>
    <dgm:cxn modelId="{CBFEBD1F-6D40-498F-BEDA-4DF3907E658E}" type="presOf" srcId="{626BDD28-D502-449F-9615-93FFDE0B3160}" destId="{E1174D42-2834-47EE-AC0F-BA30AFFF64B6}" srcOrd="0" destOrd="0" presId="urn:microsoft.com/office/officeart/2009/3/layout/PieProcess"/>
    <dgm:cxn modelId="{00BEC337-72D6-41BE-BF37-F3B1D5FFD1F7}" srcId="{76105A78-3F8D-4EA2-8B6C-515CFA4C230A}" destId="{484FAB6C-E204-4FFC-B2F5-612B8C33CFB1}" srcOrd="2" destOrd="0" parTransId="{0730EC5A-354D-432E-BA9A-815A79149A09}" sibTransId="{370ED70F-8997-4213-99CE-33E0711FEB46}"/>
    <dgm:cxn modelId="{CBD03A3A-7328-4AF3-A508-55E7DB9EC39F}" type="presOf" srcId="{0F312E40-D744-4C0B-9561-859A135A30D8}" destId="{1E307761-6E15-4E4F-BA40-03D8081437B9}" srcOrd="0" destOrd="0" presId="urn:microsoft.com/office/officeart/2009/3/layout/PieProcess"/>
    <dgm:cxn modelId="{2F1B6D3A-FCD2-40E4-8B62-579897816A9C}" srcId="{20AF8245-538C-4B2C-996E-475C0D646CFD}" destId="{0F312E40-D744-4C0B-9561-859A135A30D8}" srcOrd="0" destOrd="0" parTransId="{718D0A6A-D4E2-4ED3-A3AC-96246260B4B7}" sibTransId="{63FF92FC-0137-4775-AFD0-C24DB81BBC8F}"/>
    <dgm:cxn modelId="{5B57D560-D4B6-4F4A-8C76-E0ADB11FAE8E}" srcId="{D6E6BE45-8103-4431-A3EA-31B00D95A148}" destId="{D4B1F33E-E8B8-42A0-93A9-568885E65790}" srcOrd="0" destOrd="0" parTransId="{DDE09AEC-973F-4AAE-B1A0-AFE07FCEBA68}" sibTransId="{751580D4-D080-417F-8DB0-34179DA9E420}"/>
    <dgm:cxn modelId="{C25D8864-3897-450A-B273-B95DB11FEEF6}" type="presOf" srcId="{76105A78-3F8D-4EA2-8B6C-515CFA4C230A}" destId="{DB7E30DE-C455-4D9D-AAE4-E36015FDDDC4}" srcOrd="0" destOrd="0" presId="urn:microsoft.com/office/officeart/2009/3/layout/PieProcess"/>
    <dgm:cxn modelId="{2BFD346C-D6BC-44EF-9CC7-F07FAE578C0F}" srcId="{76105A78-3F8D-4EA2-8B6C-515CFA4C230A}" destId="{20AF8245-538C-4B2C-996E-475C0D646CFD}" srcOrd="0" destOrd="0" parTransId="{FC06D062-1C34-4A84-9B93-2A285B51BF21}" sibTransId="{D5639F37-8697-4D3B-A356-03C697EE62FC}"/>
    <dgm:cxn modelId="{0A63ED5A-F596-4466-8031-0842C979AE8B}" srcId="{3A685DB0-FA80-4F4B-9665-82C2564DD75A}" destId="{B6B6300A-EC0B-4AE6-B08D-9035F65AFD71}" srcOrd="0" destOrd="0" parTransId="{0F581C82-846D-4B1B-B53E-13CBA999BA4C}" sibTransId="{35DE73D2-17C9-45BE-AC13-DDCC24B3BC8E}"/>
    <dgm:cxn modelId="{3AFB5C88-7D98-4BDF-95EA-CA81FE263924}" srcId="{484FAB6C-E204-4FFC-B2F5-612B8C33CFB1}" destId="{626BDD28-D502-449F-9615-93FFDE0B3160}" srcOrd="0" destOrd="0" parTransId="{4A92781D-06D9-4C09-9BE1-788F1184C079}" sibTransId="{13D75A18-13DB-4423-89C1-F0FC36063D9D}"/>
    <dgm:cxn modelId="{D9B30492-E9FA-4EFF-9A03-A87A3443C4F3}" srcId="{76105A78-3F8D-4EA2-8B6C-515CFA4C230A}" destId="{3A685DB0-FA80-4F4B-9665-82C2564DD75A}" srcOrd="1" destOrd="0" parTransId="{B64D35D6-B7EB-4AD9-9315-716E25E07AAA}" sibTransId="{1C7DFA1D-1AC7-40C0-B515-1AC3855A6C7E}"/>
    <dgm:cxn modelId="{308D9797-BB81-4537-9C4B-04B43D881BC9}" type="presOf" srcId="{8BEB1F2E-AB29-408D-A5C9-061CD4370549}" destId="{B429888A-8E3D-4E3F-9994-BF0A63EBD28F}" srcOrd="0" destOrd="0" presId="urn:microsoft.com/office/officeart/2009/3/layout/PieProcess"/>
    <dgm:cxn modelId="{E098D398-5A66-4F8F-AF76-946A6C96BED8}" srcId="{76105A78-3F8D-4EA2-8B6C-515CFA4C230A}" destId="{8BEB1F2E-AB29-408D-A5C9-061CD4370549}" srcOrd="4" destOrd="0" parTransId="{61327B05-CA76-49C5-84B3-606E7B565CBC}" sibTransId="{5DC5D065-0246-4061-9918-368C96642713}"/>
    <dgm:cxn modelId="{AF760DAC-9162-4EBA-9FB6-CBFDB2EA6BB0}" srcId="{76105A78-3F8D-4EA2-8B6C-515CFA4C230A}" destId="{D6E6BE45-8103-4431-A3EA-31B00D95A148}" srcOrd="3" destOrd="0" parTransId="{745299FE-C765-48D8-84C7-897D7DCABFA0}" sibTransId="{40EEC371-10EF-4FC0-895A-24B06F51EFE4}"/>
    <dgm:cxn modelId="{B9B3C8B0-4FAF-416B-987C-473274255522}" type="presOf" srcId="{484FAB6C-E204-4FFC-B2F5-612B8C33CFB1}" destId="{A1779491-2778-49E3-95D3-C5095E9CE8C7}" srcOrd="0" destOrd="0" presId="urn:microsoft.com/office/officeart/2009/3/layout/PieProcess"/>
    <dgm:cxn modelId="{32285CB5-8508-48F5-A19E-7FAF7F6D3B19}" type="presOf" srcId="{3A685DB0-FA80-4F4B-9665-82C2564DD75A}" destId="{4E509C8F-3A97-4FE8-903B-8E471CE92B50}" srcOrd="0" destOrd="0" presId="urn:microsoft.com/office/officeart/2009/3/layout/PieProcess"/>
    <dgm:cxn modelId="{D099F2E1-B5B7-4A11-B221-C0609089A310}" type="presOf" srcId="{20AF8245-538C-4B2C-996E-475C0D646CFD}" destId="{BD79D5D7-0A03-4AEF-96B2-F5BC2897BEF1}" srcOrd="0" destOrd="0" presId="urn:microsoft.com/office/officeart/2009/3/layout/PieProcess"/>
    <dgm:cxn modelId="{7BC6A8E2-A52F-45BF-9D50-FD23590D0F84}" type="presOf" srcId="{D6E6BE45-8103-4431-A3EA-31B00D95A148}" destId="{1DB62C2D-E494-44E3-A6D3-D6683EBFD399}" srcOrd="0" destOrd="0" presId="urn:microsoft.com/office/officeart/2009/3/layout/PieProcess"/>
    <dgm:cxn modelId="{B4EC78F8-CA67-4219-80DE-D1DE5A8090B7}" type="presOf" srcId="{856B8FD2-33E4-4C7A-9E80-17D60182AF6E}" destId="{7506A9B3-4BE1-4882-96E6-0A3652BA1CA3}" srcOrd="0" destOrd="0" presId="urn:microsoft.com/office/officeart/2009/3/layout/PieProcess"/>
    <dgm:cxn modelId="{8CC8BC3E-5DA4-4A00-B5D6-DFE3FD229F70}" type="presParOf" srcId="{DB7E30DE-C455-4D9D-AAE4-E36015FDDDC4}" destId="{1E20042D-B775-4E65-AAF0-E3FCC0589968}" srcOrd="0" destOrd="0" presId="urn:microsoft.com/office/officeart/2009/3/layout/PieProcess"/>
    <dgm:cxn modelId="{2A8D0BF6-88E3-4C5E-A7C0-6210B1655D4C}" type="presParOf" srcId="{1E20042D-B775-4E65-AAF0-E3FCC0589968}" destId="{6E920916-9794-46F3-B759-95189FEDAA6C}" srcOrd="0" destOrd="0" presId="urn:microsoft.com/office/officeart/2009/3/layout/PieProcess"/>
    <dgm:cxn modelId="{81FA10ED-5FA4-42CC-95A9-00B668F70B6F}" type="presParOf" srcId="{1E20042D-B775-4E65-AAF0-E3FCC0589968}" destId="{F6BDEE09-8ABB-4123-B0A2-9913121B6797}" srcOrd="1" destOrd="0" presId="urn:microsoft.com/office/officeart/2009/3/layout/PieProcess"/>
    <dgm:cxn modelId="{71E6D59E-B91A-451C-9B12-DEF37BA69D0B}" type="presParOf" srcId="{1E20042D-B775-4E65-AAF0-E3FCC0589968}" destId="{BD79D5D7-0A03-4AEF-96B2-F5BC2897BEF1}" srcOrd="2" destOrd="0" presId="urn:microsoft.com/office/officeart/2009/3/layout/PieProcess"/>
    <dgm:cxn modelId="{1AADF26F-851C-4589-8B9E-0DCBD1650674}" type="presParOf" srcId="{DB7E30DE-C455-4D9D-AAE4-E36015FDDDC4}" destId="{5F1AC22B-B293-4292-8B7A-24A97EC87C05}" srcOrd="1" destOrd="0" presId="urn:microsoft.com/office/officeart/2009/3/layout/PieProcess"/>
    <dgm:cxn modelId="{88688B91-37A6-4365-8343-9621C635231A}" type="presParOf" srcId="{DB7E30DE-C455-4D9D-AAE4-E36015FDDDC4}" destId="{3C8937E5-0305-4627-92EE-0FA4C1D0D8C0}" srcOrd="2" destOrd="0" presId="urn:microsoft.com/office/officeart/2009/3/layout/PieProcess"/>
    <dgm:cxn modelId="{6582FA30-8331-4813-8551-23B4BC019627}" type="presParOf" srcId="{3C8937E5-0305-4627-92EE-0FA4C1D0D8C0}" destId="{1E307761-6E15-4E4F-BA40-03D8081437B9}" srcOrd="0" destOrd="0" presId="urn:microsoft.com/office/officeart/2009/3/layout/PieProcess"/>
    <dgm:cxn modelId="{5C7E27F7-BB61-4ABB-89D3-7A84F50BA0FD}" type="presParOf" srcId="{DB7E30DE-C455-4D9D-AAE4-E36015FDDDC4}" destId="{46825DAD-9ADA-433B-B80D-C3F73B9007F8}" srcOrd="3" destOrd="0" presId="urn:microsoft.com/office/officeart/2009/3/layout/PieProcess"/>
    <dgm:cxn modelId="{7D8A2DCB-4444-42E9-8540-C5738AB64570}" type="presParOf" srcId="{DB7E30DE-C455-4D9D-AAE4-E36015FDDDC4}" destId="{55F3A949-C390-4206-8ABA-F59A23ECFCB6}" srcOrd="4" destOrd="0" presId="urn:microsoft.com/office/officeart/2009/3/layout/PieProcess"/>
    <dgm:cxn modelId="{083F7032-0D89-4AF0-80C6-F4AF4F5546C9}" type="presParOf" srcId="{55F3A949-C390-4206-8ABA-F59A23ECFCB6}" destId="{E2236F9D-78CE-4EC5-BFE9-3A558143D266}" srcOrd="0" destOrd="0" presId="urn:microsoft.com/office/officeart/2009/3/layout/PieProcess"/>
    <dgm:cxn modelId="{701614F8-0AFF-43E5-9478-65796A8318DA}" type="presParOf" srcId="{55F3A949-C390-4206-8ABA-F59A23ECFCB6}" destId="{14C86110-E9C3-4272-B071-54048DCC9B18}" srcOrd="1" destOrd="0" presId="urn:microsoft.com/office/officeart/2009/3/layout/PieProcess"/>
    <dgm:cxn modelId="{AF9A5822-E56E-4856-9153-86169AC7AC84}" type="presParOf" srcId="{55F3A949-C390-4206-8ABA-F59A23ECFCB6}" destId="{4E509C8F-3A97-4FE8-903B-8E471CE92B50}" srcOrd="2" destOrd="0" presId="urn:microsoft.com/office/officeart/2009/3/layout/PieProcess"/>
    <dgm:cxn modelId="{17B38FFA-FDD5-418C-B566-E9CBCE09ADF9}" type="presParOf" srcId="{DB7E30DE-C455-4D9D-AAE4-E36015FDDDC4}" destId="{F70B5199-03F4-47AF-BE55-480CE770F116}" srcOrd="5" destOrd="0" presId="urn:microsoft.com/office/officeart/2009/3/layout/PieProcess"/>
    <dgm:cxn modelId="{FE0003C6-D434-49D8-AC24-B7ECD2B5123F}" type="presParOf" srcId="{DB7E30DE-C455-4D9D-AAE4-E36015FDDDC4}" destId="{D6FCC414-7179-41A4-8CF2-A17BBC072F6C}" srcOrd="6" destOrd="0" presId="urn:microsoft.com/office/officeart/2009/3/layout/PieProcess"/>
    <dgm:cxn modelId="{51CB48A6-B96B-4CB3-8841-24883E869A7B}" type="presParOf" srcId="{D6FCC414-7179-41A4-8CF2-A17BBC072F6C}" destId="{FD63A50E-365E-4405-B650-AE54C61A7549}" srcOrd="0" destOrd="0" presId="urn:microsoft.com/office/officeart/2009/3/layout/PieProcess"/>
    <dgm:cxn modelId="{D77378A6-0C26-467A-B0C0-F84C21DAE5B7}" type="presParOf" srcId="{DB7E30DE-C455-4D9D-AAE4-E36015FDDDC4}" destId="{AB852E9D-9164-466C-87A3-933A902695F7}" srcOrd="7" destOrd="0" presId="urn:microsoft.com/office/officeart/2009/3/layout/PieProcess"/>
    <dgm:cxn modelId="{7527AAA8-377F-48DB-911E-0AB6C0369917}" type="presParOf" srcId="{DB7E30DE-C455-4D9D-AAE4-E36015FDDDC4}" destId="{AE88A66E-9C8F-471E-826C-41B35A40F322}" srcOrd="8" destOrd="0" presId="urn:microsoft.com/office/officeart/2009/3/layout/PieProcess"/>
    <dgm:cxn modelId="{60228EF2-75D9-4600-A4AB-54CFE9A171E5}" type="presParOf" srcId="{AE88A66E-9C8F-471E-826C-41B35A40F322}" destId="{DFC9F1C3-B395-44A7-91C4-7A839570B518}" srcOrd="0" destOrd="0" presId="urn:microsoft.com/office/officeart/2009/3/layout/PieProcess"/>
    <dgm:cxn modelId="{989CCAE3-DE48-4047-9A6A-2605D48483F9}" type="presParOf" srcId="{AE88A66E-9C8F-471E-826C-41B35A40F322}" destId="{4A42FD22-85AA-4F7C-85C8-971CDBDB44A8}" srcOrd="1" destOrd="0" presId="urn:microsoft.com/office/officeart/2009/3/layout/PieProcess"/>
    <dgm:cxn modelId="{75667D8B-01AB-4CA5-985F-AE7F53E7F1CE}" type="presParOf" srcId="{AE88A66E-9C8F-471E-826C-41B35A40F322}" destId="{A1779491-2778-49E3-95D3-C5095E9CE8C7}" srcOrd="2" destOrd="0" presId="urn:microsoft.com/office/officeart/2009/3/layout/PieProcess"/>
    <dgm:cxn modelId="{F8BB9163-A899-416F-A6EB-5EC720B15916}" type="presParOf" srcId="{DB7E30DE-C455-4D9D-AAE4-E36015FDDDC4}" destId="{88D11430-6B76-4188-8EEB-96F6F46A65C3}" srcOrd="9" destOrd="0" presId="urn:microsoft.com/office/officeart/2009/3/layout/PieProcess"/>
    <dgm:cxn modelId="{8AFABFAE-E0F1-4C0C-B38D-2BA9473C5673}" type="presParOf" srcId="{DB7E30DE-C455-4D9D-AAE4-E36015FDDDC4}" destId="{E664EA33-0242-4C0D-AE65-775440ADF912}" srcOrd="10" destOrd="0" presId="urn:microsoft.com/office/officeart/2009/3/layout/PieProcess"/>
    <dgm:cxn modelId="{F1A806F6-20B7-437A-A159-326A72BC2F2E}" type="presParOf" srcId="{E664EA33-0242-4C0D-AE65-775440ADF912}" destId="{E1174D42-2834-47EE-AC0F-BA30AFFF64B6}" srcOrd="0" destOrd="0" presId="urn:microsoft.com/office/officeart/2009/3/layout/PieProcess"/>
    <dgm:cxn modelId="{23FDBB21-E29D-4CDC-A0B8-9C890E8C8C0B}" type="presParOf" srcId="{DB7E30DE-C455-4D9D-AAE4-E36015FDDDC4}" destId="{D77CD9B2-ED3E-436D-B2C9-A9170A336DB9}" srcOrd="11" destOrd="0" presId="urn:microsoft.com/office/officeart/2009/3/layout/PieProcess"/>
    <dgm:cxn modelId="{154D1709-197B-477A-A362-0BDE74ECA946}" type="presParOf" srcId="{DB7E30DE-C455-4D9D-AAE4-E36015FDDDC4}" destId="{0749CF09-DBEF-4AF7-8E11-119FD3B5F21E}" srcOrd="12" destOrd="0" presId="urn:microsoft.com/office/officeart/2009/3/layout/PieProcess"/>
    <dgm:cxn modelId="{AC94BAF9-B47B-44D7-8E5D-F933F343ED42}" type="presParOf" srcId="{0749CF09-DBEF-4AF7-8E11-119FD3B5F21E}" destId="{3EF3428E-B949-4157-A5DD-1A841CA14722}" srcOrd="0" destOrd="0" presId="urn:microsoft.com/office/officeart/2009/3/layout/PieProcess"/>
    <dgm:cxn modelId="{A98B91C4-8EEF-4D2D-913D-5E8ADF6D5C99}" type="presParOf" srcId="{0749CF09-DBEF-4AF7-8E11-119FD3B5F21E}" destId="{6090174B-73DE-4E8B-B33E-DF43EA453A00}" srcOrd="1" destOrd="0" presId="urn:microsoft.com/office/officeart/2009/3/layout/PieProcess"/>
    <dgm:cxn modelId="{FF6E0F1C-E60F-478F-AF47-D41ACCDAC1CD}" type="presParOf" srcId="{0749CF09-DBEF-4AF7-8E11-119FD3B5F21E}" destId="{1DB62C2D-E494-44E3-A6D3-D6683EBFD399}" srcOrd="2" destOrd="0" presId="urn:microsoft.com/office/officeart/2009/3/layout/PieProcess"/>
    <dgm:cxn modelId="{56FDC3F0-9947-41CF-9752-40BB91A7688F}" type="presParOf" srcId="{DB7E30DE-C455-4D9D-AAE4-E36015FDDDC4}" destId="{C862B8FC-8780-414B-87BC-956066FB2130}" srcOrd="13" destOrd="0" presId="urn:microsoft.com/office/officeart/2009/3/layout/PieProcess"/>
    <dgm:cxn modelId="{26C5590B-D2EC-4AEA-A510-402362A14169}" type="presParOf" srcId="{DB7E30DE-C455-4D9D-AAE4-E36015FDDDC4}" destId="{ABCA744F-030B-4EB0-A276-3A16A15EF925}" srcOrd="14" destOrd="0" presId="urn:microsoft.com/office/officeart/2009/3/layout/PieProcess"/>
    <dgm:cxn modelId="{4759E5AB-B26C-45A5-AE1D-A835E8EF04CE}" type="presParOf" srcId="{ABCA744F-030B-4EB0-A276-3A16A15EF925}" destId="{BC40F13B-0917-4277-B5B2-B0D893069333}" srcOrd="0" destOrd="0" presId="urn:microsoft.com/office/officeart/2009/3/layout/PieProcess"/>
    <dgm:cxn modelId="{88BE146A-C8D3-45DE-BC58-EFEDE70AACB8}" type="presParOf" srcId="{DB7E30DE-C455-4D9D-AAE4-E36015FDDDC4}" destId="{0B1825DB-9757-4979-8BFC-BAEABD515F25}" srcOrd="15" destOrd="0" presId="urn:microsoft.com/office/officeart/2009/3/layout/PieProcess"/>
    <dgm:cxn modelId="{F1A6F6CA-966F-4AA4-B348-5009AD759540}" type="presParOf" srcId="{DB7E30DE-C455-4D9D-AAE4-E36015FDDDC4}" destId="{62FF42E8-6817-46B9-A906-B8057E390C4C}" srcOrd="16" destOrd="0" presId="urn:microsoft.com/office/officeart/2009/3/layout/PieProcess"/>
    <dgm:cxn modelId="{930948B9-9ACE-4370-89FD-1C04292CAAB0}" type="presParOf" srcId="{62FF42E8-6817-46B9-A906-B8057E390C4C}" destId="{DF6BC49D-CA07-4030-937B-FB15E3319548}" srcOrd="0" destOrd="0" presId="urn:microsoft.com/office/officeart/2009/3/layout/PieProcess"/>
    <dgm:cxn modelId="{72BF6EDC-A7F6-4F7E-ACA6-EC4554E61C59}" type="presParOf" srcId="{62FF42E8-6817-46B9-A906-B8057E390C4C}" destId="{B00B52F4-E97E-4B8E-9B36-FBDBCF09013D}" srcOrd="1" destOrd="0" presId="urn:microsoft.com/office/officeart/2009/3/layout/PieProcess"/>
    <dgm:cxn modelId="{845AF013-3937-4B20-AFCE-D6A8AEFD0B0A}" type="presParOf" srcId="{62FF42E8-6817-46B9-A906-B8057E390C4C}" destId="{B429888A-8E3D-4E3F-9994-BF0A63EBD28F}" srcOrd="2" destOrd="0" presId="urn:microsoft.com/office/officeart/2009/3/layout/PieProcess"/>
    <dgm:cxn modelId="{C9D0259A-9A29-4D37-A233-25919043889C}" type="presParOf" srcId="{DB7E30DE-C455-4D9D-AAE4-E36015FDDDC4}" destId="{DCD6C3D7-6B02-4A81-BF91-A31038AF5DB5}" srcOrd="17" destOrd="0" presId="urn:microsoft.com/office/officeart/2009/3/layout/PieProcess"/>
    <dgm:cxn modelId="{329AFED0-6DF3-4003-BC13-7111632B3F91}" type="presParOf" srcId="{DB7E30DE-C455-4D9D-AAE4-E36015FDDDC4}" destId="{B98B6159-2F11-4235-BB7B-4348510892A1}" srcOrd="18" destOrd="0" presId="urn:microsoft.com/office/officeart/2009/3/layout/PieProcess"/>
    <dgm:cxn modelId="{9F5D053A-18DE-43CE-8152-77D6C4FF137E}" type="presParOf" srcId="{B98B6159-2F11-4235-BB7B-4348510892A1}" destId="{7506A9B3-4BE1-4882-96E6-0A3652BA1CA3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20916-9794-46F3-B759-95189FEDAA6C}">
      <dsp:nvSpPr>
        <dsp:cNvPr id="0" name=""/>
        <dsp:cNvSpPr/>
      </dsp:nvSpPr>
      <dsp:spPr>
        <a:xfrm>
          <a:off x="4800" y="945248"/>
          <a:ext cx="795229" cy="79522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DEE09-8ABB-4123-B0A2-9913121B6797}">
      <dsp:nvSpPr>
        <dsp:cNvPr id="0" name=""/>
        <dsp:cNvSpPr/>
      </dsp:nvSpPr>
      <dsp:spPr>
        <a:xfrm>
          <a:off x="84323" y="1024771"/>
          <a:ext cx="636183" cy="636183"/>
        </a:xfrm>
        <a:prstGeom prst="pie">
          <a:avLst>
            <a:gd name="adj1" fmla="val 1404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9D5D7-0A03-4AEF-96B2-F5BC2897BEF1}">
      <dsp:nvSpPr>
        <dsp:cNvPr id="0" name=""/>
        <dsp:cNvSpPr/>
      </dsp:nvSpPr>
      <dsp:spPr>
        <a:xfrm rot="16200000">
          <a:off x="-1280928" y="3137032"/>
          <a:ext cx="3038995" cy="477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Τέλεια ανταγωνιστική αγορά</a:t>
          </a:r>
        </a:p>
      </dsp:txBody>
      <dsp:txXfrm>
        <a:off x="-1280928" y="3137032"/>
        <a:ext cx="3038995" cy="477137"/>
      </dsp:txXfrm>
    </dsp:sp>
    <dsp:sp modelId="{1E307761-6E15-4E4F-BA40-03D8081437B9}">
      <dsp:nvSpPr>
        <dsp:cNvPr id="0" name=""/>
        <dsp:cNvSpPr/>
      </dsp:nvSpPr>
      <dsp:spPr>
        <a:xfrm>
          <a:off x="590772" y="1033012"/>
          <a:ext cx="1530434" cy="3997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u="sng" kern="1200" dirty="0"/>
            <a:t>Πλήρης – Ελεύθερος Ανταγωνισμός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l-GR" sz="1200" kern="1200" dirty="0"/>
            <a:t> • Δραστηριοποιούνται πολλές επιχειρήσεις με πολύ μικρά μερίδια στην αγορά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l-GR" sz="1200" kern="1200" dirty="0"/>
            <a:t> • Η τιμή είναι δεδομένη - Δεν επηρεάζουν τις τιμές – ούτε τη συνολική προσφερόμενη ποσότητα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l-GR" sz="1200" kern="1200" dirty="0"/>
            <a:t> • Τα προϊόντα τους είναι ομοιογενή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l-GR" sz="1200" kern="1200" dirty="0"/>
            <a:t> • Πλήρης πληροφόρηση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l-GR" sz="1200" kern="1200" dirty="0"/>
            <a:t> • Ελεύθερη είσοδος &amp; έξοδος στην αγορά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l-GR" sz="1200" kern="1200" dirty="0"/>
            <a:t> • Κεφάλαιο &amp; Εργασία είναι τέλεια κινητά</a:t>
          </a:r>
        </a:p>
      </dsp:txBody>
      <dsp:txXfrm>
        <a:off x="590772" y="1033012"/>
        <a:ext cx="1530434" cy="3997109"/>
      </dsp:txXfrm>
    </dsp:sp>
    <dsp:sp modelId="{E2236F9D-78CE-4EC5-BFE9-3A558143D266}">
      <dsp:nvSpPr>
        <dsp:cNvPr id="0" name=""/>
        <dsp:cNvSpPr/>
      </dsp:nvSpPr>
      <dsp:spPr>
        <a:xfrm>
          <a:off x="2386871" y="973825"/>
          <a:ext cx="795229" cy="79522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86110-E9C3-4272-B071-54048DCC9B18}">
      <dsp:nvSpPr>
        <dsp:cNvPr id="0" name=""/>
        <dsp:cNvSpPr/>
      </dsp:nvSpPr>
      <dsp:spPr>
        <a:xfrm>
          <a:off x="2466394" y="1017253"/>
          <a:ext cx="636183" cy="636183"/>
        </a:xfrm>
        <a:prstGeom prst="pie">
          <a:avLst>
            <a:gd name="adj1" fmla="val 1188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509C8F-3A97-4FE8-903B-8E471CE92B50}">
      <dsp:nvSpPr>
        <dsp:cNvPr id="0" name=""/>
        <dsp:cNvSpPr/>
      </dsp:nvSpPr>
      <dsp:spPr>
        <a:xfrm rot="16200000">
          <a:off x="1085309" y="3135053"/>
          <a:ext cx="3069067" cy="448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Μονοπωλιακός ανταγωνισμός</a:t>
          </a:r>
        </a:p>
      </dsp:txBody>
      <dsp:txXfrm>
        <a:off x="1085309" y="3135053"/>
        <a:ext cx="3069067" cy="448623"/>
      </dsp:txXfrm>
    </dsp:sp>
    <dsp:sp modelId="{FD63A50E-365E-4405-B650-AE54C61A7549}">
      <dsp:nvSpPr>
        <dsp:cNvPr id="0" name=""/>
        <dsp:cNvSpPr/>
      </dsp:nvSpPr>
      <dsp:spPr>
        <a:xfrm>
          <a:off x="2923985" y="1022833"/>
          <a:ext cx="1590458" cy="4154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u="sng" kern="1200" dirty="0"/>
            <a:t>Μονοπωλιακός Ανταγωνισμός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• Δραστηριοποιούνται πολλές επιχειρήσεις με μικρά κατά κανόνα μερίδια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 Τα προϊόντα τους είναι ανομοιογενή – είναι διαφοροποιημένα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 Οι τιμές των προϊόντων έχουν μερικές  διαφοροποιήσεις – αλλά δεν επηρεάζουν την συνολική προσφερόμενη ποσότητα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 Δεν υπάρχουν σημαντικά εμπόδια εισόδου – εξόδου στην αγορά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• Κεφάλαιο &amp; Εργασία είναι σχετικά εύκολα κινητά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</a:t>
          </a:r>
        </a:p>
      </dsp:txBody>
      <dsp:txXfrm>
        <a:off x="2923985" y="1022833"/>
        <a:ext cx="1590458" cy="4154246"/>
      </dsp:txXfrm>
    </dsp:sp>
    <dsp:sp modelId="{DFC9F1C3-B395-44A7-91C4-7A839570B518}">
      <dsp:nvSpPr>
        <dsp:cNvPr id="0" name=""/>
        <dsp:cNvSpPr/>
      </dsp:nvSpPr>
      <dsp:spPr>
        <a:xfrm>
          <a:off x="4828966" y="1128455"/>
          <a:ext cx="795229" cy="79522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42FD22-85AA-4F7C-85C8-971CDBDB44A8}">
      <dsp:nvSpPr>
        <dsp:cNvPr id="0" name=""/>
        <dsp:cNvSpPr/>
      </dsp:nvSpPr>
      <dsp:spPr>
        <a:xfrm>
          <a:off x="4908489" y="1207978"/>
          <a:ext cx="636183" cy="636183"/>
        </a:xfrm>
        <a:prstGeom prst="pie">
          <a:avLst>
            <a:gd name="adj1" fmla="val 972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79491-2778-49E3-95D3-C5095E9CE8C7}">
      <dsp:nvSpPr>
        <dsp:cNvPr id="0" name=""/>
        <dsp:cNvSpPr/>
      </dsp:nvSpPr>
      <dsp:spPr>
        <a:xfrm rot="16200000">
          <a:off x="3914452" y="2917721"/>
          <a:ext cx="2306165" cy="477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Ασθενές Ολιγοπώλιο</a:t>
          </a:r>
        </a:p>
      </dsp:txBody>
      <dsp:txXfrm>
        <a:off x="3914452" y="2917721"/>
        <a:ext cx="2306165" cy="477137"/>
      </dsp:txXfrm>
    </dsp:sp>
    <dsp:sp modelId="{E1174D42-2834-47EE-AC0F-BA30AFFF64B6}">
      <dsp:nvSpPr>
        <dsp:cNvPr id="0" name=""/>
        <dsp:cNvSpPr/>
      </dsp:nvSpPr>
      <dsp:spPr>
        <a:xfrm>
          <a:off x="5385626" y="1128455"/>
          <a:ext cx="1590458" cy="3180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u="sng" kern="1200" dirty="0">
              <a:effectLst/>
            </a:rPr>
            <a:t>Ασθενές Ολιγοπώλιο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 Υπάρχουν 4-5 μεγάλες επιχειρήσεις που όμως το συνολικό του μερίδιο δεν ξεπερνά το 40% της αγοράς – δεν έχουν τη δύναμη να «συμπράξουν» και να επηρεάσουν τιμές και ποσότητες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•Τα υπόλοιπο 60% το κατέχει μια πλειάδα επιχειρήσεων με πολύ μικρά μερίδια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 Και εδώ τα προϊόντα είναι μερικώς ανομοιογενή</a:t>
          </a:r>
        </a:p>
      </dsp:txBody>
      <dsp:txXfrm>
        <a:off x="5385626" y="1128455"/>
        <a:ext cx="1590458" cy="3180917"/>
      </dsp:txXfrm>
    </dsp:sp>
    <dsp:sp modelId="{3EF3428E-B949-4157-A5DD-1A841CA14722}">
      <dsp:nvSpPr>
        <dsp:cNvPr id="0" name=""/>
        <dsp:cNvSpPr/>
      </dsp:nvSpPr>
      <dsp:spPr>
        <a:xfrm>
          <a:off x="7271061" y="1128455"/>
          <a:ext cx="795229" cy="79522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90174B-73DE-4E8B-B33E-DF43EA453A00}">
      <dsp:nvSpPr>
        <dsp:cNvPr id="0" name=""/>
        <dsp:cNvSpPr/>
      </dsp:nvSpPr>
      <dsp:spPr>
        <a:xfrm>
          <a:off x="7350584" y="1207978"/>
          <a:ext cx="636183" cy="636183"/>
        </a:xfrm>
        <a:prstGeom prst="pie">
          <a:avLst>
            <a:gd name="adj1" fmla="val 756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B62C2D-E494-44E3-A6D3-D6683EBFD399}">
      <dsp:nvSpPr>
        <dsp:cNvPr id="0" name=""/>
        <dsp:cNvSpPr/>
      </dsp:nvSpPr>
      <dsp:spPr>
        <a:xfrm rot="16200000">
          <a:off x="6356547" y="2917721"/>
          <a:ext cx="2306165" cy="477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</a:t>
          </a:r>
          <a:r>
            <a:rPr lang="el-GR" sz="1200" b="1" kern="1200" dirty="0"/>
            <a:t>Ισχυρό Ολιγοπώλιο</a:t>
          </a:r>
        </a:p>
      </dsp:txBody>
      <dsp:txXfrm>
        <a:off x="6356547" y="2917721"/>
        <a:ext cx="2306165" cy="477137"/>
      </dsp:txXfrm>
    </dsp:sp>
    <dsp:sp modelId="{BC40F13B-0917-4277-B5B2-B0D893069333}">
      <dsp:nvSpPr>
        <dsp:cNvPr id="0" name=""/>
        <dsp:cNvSpPr/>
      </dsp:nvSpPr>
      <dsp:spPr>
        <a:xfrm>
          <a:off x="7827722" y="1128455"/>
          <a:ext cx="1590458" cy="3180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u="sng" kern="1200" dirty="0"/>
            <a:t>Ισχυρό Ολιγοπώλιο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 Οι 4-5 μεγάλες επιχειρήσεις έχουν συλλογικό μερίδιο &gt; 60% της αγοράς – και μπορούν σχετικά εύκολα να «συμπράξουν» για να καθορίσουν τιμές και ποσότητες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 Φυσικά και εδώ υπάρχει μια πλειάδα από επιχειρήσεις με πολύ μικρά μερίδια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200" kern="1200" dirty="0"/>
        </a:p>
      </dsp:txBody>
      <dsp:txXfrm>
        <a:off x="7827722" y="1128455"/>
        <a:ext cx="1590458" cy="3180917"/>
      </dsp:txXfrm>
    </dsp:sp>
    <dsp:sp modelId="{DF6BC49D-CA07-4030-937B-FB15E3319548}">
      <dsp:nvSpPr>
        <dsp:cNvPr id="0" name=""/>
        <dsp:cNvSpPr/>
      </dsp:nvSpPr>
      <dsp:spPr>
        <a:xfrm>
          <a:off x="9713156" y="1128455"/>
          <a:ext cx="795229" cy="79522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0B52F4-E97E-4B8E-9B36-FBDBCF09013D}">
      <dsp:nvSpPr>
        <dsp:cNvPr id="0" name=""/>
        <dsp:cNvSpPr/>
      </dsp:nvSpPr>
      <dsp:spPr>
        <a:xfrm>
          <a:off x="9792679" y="1207978"/>
          <a:ext cx="636183" cy="63618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29888A-8E3D-4E3F-9994-BF0A63EBD28F}">
      <dsp:nvSpPr>
        <dsp:cNvPr id="0" name=""/>
        <dsp:cNvSpPr/>
      </dsp:nvSpPr>
      <dsp:spPr>
        <a:xfrm rot="16200000">
          <a:off x="8798642" y="2917721"/>
          <a:ext cx="2306165" cy="477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/>
            <a:t>Αμιγές Μονοπώλιο</a:t>
          </a:r>
        </a:p>
      </dsp:txBody>
      <dsp:txXfrm>
        <a:off x="8798642" y="2917721"/>
        <a:ext cx="2306165" cy="477137"/>
      </dsp:txXfrm>
    </dsp:sp>
    <dsp:sp modelId="{7506A9B3-4BE1-4882-96E6-0A3652BA1CA3}">
      <dsp:nvSpPr>
        <dsp:cNvPr id="0" name=""/>
        <dsp:cNvSpPr/>
      </dsp:nvSpPr>
      <dsp:spPr>
        <a:xfrm>
          <a:off x="10269817" y="1128455"/>
          <a:ext cx="1590458" cy="3180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u="sng" kern="1200" dirty="0"/>
            <a:t>Αμιγές – Απόλυτο Μονοπώλιο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 Μια επιχείρηση κατέχει το 100% της αγοράς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• ή ένα καρτέλ από μερικές (έως 5 επιχειρήσεις) που εναρμονίζονται και συμπράττουν τουλάχιστον ως προς τις τιμές και ποσότητες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</a:t>
          </a:r>
          <a:r>
            <a:rPr lang="el-GR" sz="1200" u="sng" kern="1200" dirty="0"/>
            <a:t>Που οφείλεται</a:t>
          </a:r>
          <a:r>
            <a:rPr lang="en-US" sz="1200" u="sng" kern="1200" dirty="0"/>
            <a:t>:</a:t>
          </a:r>
          <a:endParaRPr lang="el-GR" sz="1200" u="sng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 ↗</a:t>
          </a:r>
          <a:r>
            <a:rPr lang="en-US" sz="1200" kern="1200" dirty="0"/>
            <a:t> </a:t>
          </a:r>
          <a:r>
            <a:rPr lang="el-GR" sz="1200" kern="1200" dirty="0"/>
            <a:t>Δικαιώματα ευρεσιτεχνίας / πατέντες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↗</a:t>
          </a:r>
          <a:r>
            <a:rPr lang="en-US" sz="1200" kern="1200" dirty="0"/>
            <a:t> </a:t>
          </a:r>
          <a:r>
            <a:rPr lang="el-GR" sz="1200" kern="1200" dirty="0"/>
            <a:t>Απόλυτος έλεγχος μιας Α ύλης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↗</a:t>
          </a:r>
          <a:r>
            <a:rPr lang="en-US" sz="1200" kern="1200" dirty="0"/>
            <a:t> </a:t>
          </a:r>
          <a:r>
            <a:rPr lang="el-GR" sz="1200" kern="1200" dirty="0"/>
            <a:t>Συνήθως ένα μόνο προϊόν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↗</a:t>
          </a:r>
          <a:r>
            <a:rPr lang="en-US" sz="1200" kern="1200" dirty="0"/>
            <a:t> </a:t>
          </a:r>
          <a:r>
            <a:rPr lang="el-GR" sz="1200" kern="1200" dirty="0"/>
            <a:t>Προηγμένη τεχνολογία κλίμακας   </a:t>
          </a:r>
        </a:p>
      </dsp:txBody>
      <dsp:txXfrm>
        <a:off x="10269817" y="1128455"/>
        <a:ext cx="1590458" cy="3180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33C0E-0422-4473-B9D2-028E40811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8171D-A2A3-41D1-80F4-0EE1570D2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AE199-C150-4D7C-9621-552A796C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E612A-45BC-4EAF-9E3A-BCDBBBB36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EADA1-61DE-4CF3-94C4-53857671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690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C4FD4-5332-445A-AE28-8FB33DF39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473E7-275F-438E-B4B0-0740A97E4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9CFE3-F37A-425D-820B-306B82FA6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99E37-3667-4014-B9B4-4170C4C39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49F73-E36F-44DF-ABDD-3718FF326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84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AA153C-5776-4BCE-91F7-C1649F1C2D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17024-81A5-466F-B82E-A51A0C4A4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F2921-7911-47D7-9DFA-FDC72FE8E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8CDE5-3341-4DA5-B47D-CE185766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B27C3-8460-4CEF-8EE5-9949C2958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819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F60E7-274B-4D35-9732-906FC68B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2D260-0201-4EF8-A89F-F7169BEEB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8F08E-74FB-4EF5-9B58-F3886C0E2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59196-D287-44AC-8DCE-B5B128AB0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27841-F225-4282-964F-3C0AE54C3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431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3D67-B2CC-42C1-8A06-D2E599269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71518-74B7-4F3A-AD5E-504526A04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A5C64-1851-4FA1-A7C9-766A32CFC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984E9-426B-4ADD-AE58-7D2F2EB64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21D1A-8C3E-4B7A-82BA-727C22D32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38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92862-E899-40D3-BDDB-32ABE2147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6A9EF-9889-4BA3-90B0-2C42356AC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EF95B-70D5-4261-8010-F80B77E0C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EC5064-3926-4FC5-8468-983D761D6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A71DD-C28F-4B43-9C6A-F57432E7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4DFCD-1494-4445-B07E-DB8A8860A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699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50C27-59A8-4465-B81B-51743FD4E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FEE44-5982-4BCC-9729-E3216EC81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A46034-B5F1-4F7B-AE3E-4584C36FA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A75C30-248A-4261-AD0F-0314B98FC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7DF205-85C3-4915-9A12-92EBD0CE0D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B0CECC-E60A-4E2C-B85F-A4C19830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7DF09D-BC89-4544-950C-56E747389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3FB3DF-53C7-4EF8-AFB0-E8ECA5270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225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533A-030E-40F1-A75B-B9B4C2A1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0E1274-2F43-4D6B-9411-D3A9DD85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490DC-9783-4B30-9B76-082297E04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4E743C-4503-4A8F-8EDF-73FC2F85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328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B195CB-19BF-450B-91F4-EA22C5E91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E8C17A-9AEA-4FF4-92C7-FD529A37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04082-2B5A-4EAE-B5EA-F322FC80B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615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6046-E056-48F2-847F-16AF9E08D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96903-1B10-42C4-AF4D-C1A6663F0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1E3589-F258-4E86-8C71-45B5FE2C8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DA1F6-BB3B-4B53-B6CA-0132DEF5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F3902-504F-4740-AF18-70B879F5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18A9A1-FA4F-4BB3-8110-DC263143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263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BECCC-9CEC-44A0-B63A-11270A345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6B4109-A231-4881-9D68-6F12D0AC2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215F3-CE66-4780-B0B1-50E323FA8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6CF25-9E58-4184-9F10-25CDC3C13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E6A1-71FF-4903-8143-D102B6294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B0E40-B84F-46DA-BA50-05CF1601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40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7CB556-7802-4624-83D7-D9F5C385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27CED-1A6D-4736-9573-63F81E23D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78CF4-5F56-478A-9012-0BD7733629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49C39-DEB8-4724-A0F5-92279293973E}" type="datetimeFigureOut">
              <a:rPr lang="el-GR" smtClean="0"/>
              <a:t>9/4/2022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864DE-ECDD-4A95-9732-9EEF94C1D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794F0-340F-476A-B9E2-46BB7DBB7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DE1AF-F5B7-4337-8EAC-5DAC0C7C56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454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F86C83C-471A-453A-9108-ABCDF908EE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066017"/>
              </p:ext>
            </p:extLst>
          </p:nvPr>
        </p:nvGraphicFramePr>
        <p:xfrm>
          <a:off x="163462" y="995127"/>
          <a:ext cx="11865076" cy="5437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4846D99-3100-483D-BABE-ED3676EA03FD}"/>
              </a:ext>
            </a:extLst>
          </p:cNvPr>
          <p:cNvSpPr txBox="1"/>
          <p:nvPr/>
        </p:nvSpPr>
        <p:spPr>
          <a:xfrm>
            <a:off x="2874383" y="466128"/>
            <a:ext cx="5325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Μορφές Αγοράς </a:t>
            </a:r>
            <a:r>
              <a:rPr lang="el-GR" sz="2400" b="1" dirty="0"/>
              <a:t>Ατελούς Ανταγωνισμού</a:t>
            </a: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6BCC8F98-B492-42FF-BCF5-521662A917F1}"/>
              </a:ext>
            </a:extLst>
          </p:cNvPr>
          <p:cNvSpPr/>
          <p:nvPr/>
        </p:nvSpPr>
        <p:spPr>
          <a:xfrm>
            <a:off x="661737" y="968966"/>
            <a:ext cx="10708105" cy="520151"/>
          </a:xfrm>
          <a:custGeom>
            <a:avLst/>
            <a:gdLst>
              <a:gd name="connsiteX0" fmla="*/ 0 w 2105526"/>
              <a:gd name="connsiteY0" fmla="*/ 500046 h 500046"/>
              <a:gd name="connsiteX1" fmla="*/ 0 w 2105526"/>
              <a:gd name="connsiteY1" fmla="*/ 0 h 500046"/>
              <a:gd name="connsiteX2" fmla="*/ 2105526 w 2105526"/>
              <a:gd name="connsiteY2" fmla="*/ 500046 h 500046"/>
              <a:gd name="connsiteX3" fmla="*/ 0 w 2105526"/>
              <a:gd name="connsiteY3" fmla="*/ 500046 h 500046"/>
              <a:gd name="connsiteX0" fmla="*/ 0 w 2105526"/>
              <a:gd name="connsiteY0" fmla="*/ 331604 h 331604"/>
              <a:gd name="connsiteX1" fmla="*/ 36094 w 2105526"/>
              <a:gd name="connsiteY1" fmla="*/ 0 h 331604"/>
              <a:gd name="connsiteX2" fmla="*/ 2105526 w 2105526"/>
              <a:gd name="connsiteY2" fmla="*/ 331604 h 331604"/>
              <a:gd name="connsiteX3" fmla="*/ 0 w 2105526"/>
              <a:gd name="connsiteY3" fmla="*/ 331604 h 331604"/>
              <a:gd name="connsiteX0" fmla="*/ 0 w 2105526"/>
              <a:gd name="connsiteY0" fmla="*/ 343636 h 343636"/>
              <a:gd name="connsiteX1" fmla="*/ 6275 w 2105526"/>
              <a:gd name="connsiteY1" fmla="*/ 0 h 343636"/>
              <a:gd name="connsiteX2" fmla="*/ 2105526 w 2105526"/>
              <a:gd name="connsiteY2" fmla="*/ 343636 h 343636"/>
              <a:gd name="connsiteX3" fmla="*/ 0 w 2105526"/>
              <a:gd name="connsiteY3" fmla="*/ 343636 h 343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526" h="343636">
                <a:moveTo>
                  <a:pt x="0" y="343636"/>
                </a:moveTo>
                <a:lnTo>
                  <a:pt x="6275" y="0"/>
                </a:lnTo>
                <a:lnTo>
                  <a:pt x="2105526" y="343636"/>
                </a:lnTo>
                <a:lnTo>
                  <a:pt x="0" y="343636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1402ED8-E65D-43C7-8D54-DED402A31243}"/>
              </a:ext>
            </a:extLst>
          </p:cNvPr>
          <p:cNvSpPr/>
          <p:nvPr/>
        </p:nvSpPr>
        <p:spPr>
          <a:xfrm>
            <a:off x="2899611" y="36096"/>
            <a:ext cx="1407694" cy="42110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AE43D35-3713-4A99-B587-0441D9644090}"/>
              </a:ext>
            </a:extLst>
          </p:cNvPr>
          <p:cNvGrpSpPr/>
          <p:nvPr/>
        </p:nvGrpSpPr>
        <p:grpSpPr>
          <a:xfrm>
            <a:off x="5174883" y="5624339"/>
            <a:ext cx="4980094" cy="1077218"/>
            <a:chOff x="5174883" y="5624339"/>
            <a:chExt cx="4980094" cy="107721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E60988E-B298-4E3D-ABC3-5D9C3BDF923D}"/>
                </a:ext>
              </a:extLst>
            </p:cNvPr>
            <p:cNvSpPr txBox="1"/>
            <p:nvPr/>
          </p:nvSpPr>
          <p:spPr>
            <a:xfrm>
              <a:off x="5174883" y="5624339"/>
              <a:ext cx="423381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- </a:t>
              </a:r>
              <a:r>
                <a:rPr lang="el-GR" sz="1600" dirty="0"/>
                <a:t>Η ελεύθερη είσοδος / έξοδος</a:t>
              </a:r>
            </a:p>
            <a:p>
              <a:r>
                <a:rPr lang="el-GR" sz="1600" dirty="0"/>
                <a:t>-</a:t>
              </a:r>
              <a:r>
                <a:rPr lang="en-US" sz="1600" dirty="0"/>
                <a:t> </a:t>
              </a:r>
              <a:r>
                <a:rPr lang="el-GR" sz="1600" dirty="0"/>
                <a:t>Η πλήρης πληροφόρηση</a:t>
              </a:r>
            </a:p>
            <a:p>
              <a:r>
                <a:rPr lang="el-GR" sz="1600" dirty="0"/>
                <a:t>- Η πρόσβαση σε παραγωγικούς συντελεστές (κεφάλαιο / τεχνολογία, Α ύλες κλπ.)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73EC58E-6CB8-4707-9D9C-FD5AFCD8CF63}"/>
                </a:ext>
              </a:extLst>
            </p:cNvPr>
            <p:cNvSpPr txBox="1"/>
            <p:nvPr/>
          </p:nvSpPr>
          <p:spPr>
            <a:xfrm>
              <a:off x="9180095" y="5978282"/>
              <a:ext cx="974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φθίνουν</a:t>
              </a:r>
            </a:p>
          </p:txBody>
        </p:sp>
        <p:sp>
          <p:nvSpPr>
            <p:cNvPr id="9" name="Right Brace 8">
              <a:extLst>
                <a:ext uri="{FF2B5EF4-FFF2-40B4-BE49-F238E27FC236}">
                  <a16:creationId xmlns:a16="http://schemas.microsoft.com/office/drawing/2014/main" id="{4A554C4E-6C3B-45A6-8A5A-3E864CF68A35}"/>
                </a:ext>
              </a:extLst>
            </p:cNvPr>
            <p:cNvSpPr/>
            <p:nvPr/>
          </p:nvSpPr>
          <p:spPr>
            <a:xfrm>
              <a:off x="8867275" y="5624339"/>
              <a:ext cx="360948" cy="1077218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FE64A12-34D6-435C-9F8B-CF928E8718A0}"/>
              </a:ext>
            </a:extLst>
          </p:cNvPr>
          <p:cNvSpPr txBox="1"/>
          <p:nvPr/>
        </p:nvSpPr>
        <p:spPr>
          <a:xfrm>
            <a:off x="11125919" y="6417811"/>
            <a:ext cx="902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err="1"/>
              <a:t>GKarras</a:t>
            </a:r>
            <a:endParaRPr lang="el-GR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43BFC3-ED16-48B5-9BF4-E1B47E667BAF}"/>
              </a:ext>
            </a:extLst>
          </p:cNvPr>
          <p:cNvSpPr txBox="1"/>
          <p:nvPr/>
        </p:nvSpPr>
        <p:spPr>
          <a:xfrm>
            <a:off x="5636794" y="2965784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455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328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GREGORIS KARRAS</dc:creator>
  <cp:lastModifiedBy>GREGORIS KARRAS</cp:lastModifiedBy>
  <cp:revision>8</cp:revision>
  <cp:lastPrinted>2022-04-09T16:36:02Z</cp:lastPrinted>
  <dcterms:created xsi:type="dcterms:W3CDTF">2022-04-09T09:40:45Z</dcterms:created>
  <dcterms:modified xsi:type="dcterms:W3CDTF">2022-04-09T16:47:05Z</dcterms:modified>
</cp:coreProperties>
</file>