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264" y="-1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80A85A99-49B5-4764-9E4A-6D3E1FC7EC4B}" type="datetimeFigureOut">
              <a:rPr lang="el-GR" smtClean="0"/>
              <a:t>2/3/2022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02A5FBDF-A9D4-4D34-88EB-EFA1234025B8}" type="slidenum">
              <a:rPr lang="el-GR" smtClean="0"/>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0A85A99-49B5-4764-9E4A-6D3E1FC7EC4B}" type="datetimeFigureOut">
              <a:rPr lang="el-GR" smtClean="0"/>
              <a:t>2/3/2022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2A5FBDF-A9D4-4D34-88EB-EFA1234025B8}"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0A85A99-49B5-4764-9E4A-6D3E1FC7EC4B}" type="datetimeFigureOut">
              <a:rPr lang="el-GR" smtClean="0"/>
              <a:t>2/3/2022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2A5FBDF-A9D4-4D34-88EB-EFA1234025B8}"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0A85A99-49B5-4764-9E4A-6D3E1FC7EC4B}" type="datetimeFigureOut">
              <a:rPr lang="el-GR" smtClean="0"/>
              <a:t>2/3/2022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2A5FBDF-A9D4-4D34-88EB-EFA1234025B8}"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0A85A99-49B5-4764-9E4A-6D3E1FC7EC4B}" type="datetimeFigureOut">
              <a:rPr lang="el-GR" smtClean="0"/>
              <a:t>2/3/2022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02A5FBDF-A9D4-4D34-88EB-EFA1234025B8}"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0A85A99-49B5-4764-9E4A-6D3E1FC7EC4B}" type="datetimeFigureOut">
              <a:rPr lang="el-GR" smtClean="0"/>
              <a:t>2/3/2022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2A5FBDF-A9D4-4D34-88EB-EFA1234025B8}"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80A85A99-49B5-4764-9E4A-6D3E1FC7EC4B}" type="datetimeFigureOut">
              <a:rPr lang="el-GR" smtClean="0"/>
              <a:t>2/3/2022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2A5FBDF-A9D4-4D34-88EB-EFA1234025B8}"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0A85A99-49B5-4764-9E4A-6D3E1FC7EC4B}" type="datetimeFigureOut">
              <a:rPr lang="el-GR" smtClean="0"/>
              <a:t>2/3/2022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2A5FBDF-A9D4-4D34-88EB-EFA1234025B8}"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0A85A99-49B5-4764-9E4A-6D3E1FC7EC4B}" type="datetimeFigureOut">
              <a:rPr lang="el-GR" smtClean="0"/>
              <a:t>2/3/2022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2A5FBDF-A9D4-4D34-88EB-EFA1234025B8}"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0A85A99-49B5-4764-9E4A-6D3E1FC7EC4B}" type="datetimeFigureOut">
              <a:rPr lang="el-GR" smtClean="0"/>
              <a:t>2/3/2022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2A5FBDF-A9D4-4D34-88EB-EFA1234025B8}"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0A85A99-49B5-4764-9E4A-6D3E1FC7EC4B}" type="datetimeFigureOut">
              <a:rPr lang="el-GR" smtClean="0"/>
              <a:t>2/3/2022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2A5FBDF-A9D4-4D34-88EB-EFA1234025B8}"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0A85A99-49B5-4764-9E4A-6D3E1FC7EC4B}" type="datetimeFigureOut">
              <a:rPr lang="el-GR" smtClean="0"/>
              <a:t>2/3/2022</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2A5FBDF-A9D4-4D34-88EB-EFA1234025B8}"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1.bp.blogspot.com/-fjAJmXCgSZc/VAqr2-5-_WI/AAAAAAAAC2M/lnNtv8Wm5qg/s1600/Floges.png" TargetMode="External"/><Relationship Id="rId2" Type="http://schemas.openxmlformats.org/officeDocument/2006/relationships/hyperlink" Target="http://2.bp.blogspot.com/-OwEIOqv3AkA/VAqr1EhjxbI/AAAAAAAAC1w/oqRI7FBSnzw/s1600/1223473781-a-Untitled-54.jp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3.bp.blogspot.com/-znt2zEdNuXE/VAqr3Bz8LvI/AAAAAAAAC2Q/Ync0_K7BuQY/s1600/KOI_80496.jpg" TargetMode="External"/><Relationship Id="rId2" Type="http://schemas.openxmlformats.org/officeDocument/2006/relationships/hyperlink" Target="http://2.bp.blogspot.com/-gurM-Uen1F0/VAqr1cPiMWI/AAAAAAAAC10/-X9G3cyzYjc/s1600/Exoplismos.jp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idx="4294967295"/>
          </p:nvPr>
        </p:nvSpPr>
        <p:spPr>
          <a:xfrm>
            <a:off x="0" y="428625"/>
            <a:ext cx="7772400" cy="1470025"/>
          </a:xfrm>
        </p:spPr>
        <p:txBody>
          <a:bodyPr/>
          <a:lstStyle/>
          <a:p>
            <a:r>
              <a:rPr lang="el-GR" dirty="0" smtClean="0"/>
              <a:t>ΟΞΥΓΟΝΟΚΟΛΛΗΣΕΙΣ</a:t>
            </a:r>
            <a:endParaRPr lang="el-GR" dirty="0"/>
          </a:p>
        </p:txBody>
      </p:sp>
      <p:sp>
        <p:nvSpPr>
          <p:cNvPr id="3" name="2 - Υπότιτλος"/>
          <p:cNvSpPr>
            <a:spLocks noGrp="1"/>
          </p:cNvSpPr>
          <p:nvPr>
            <p:ph type="subTitle" idx="4294967295"/>
          </p:nvPr>
        </p:nvSpPr>
        <p:spPr>
          <a:xfrm>
            <a:off x="0" y="2286000"/>
            <a:ext cx="7058025" cy="3571875"/>
          </a:xfrm>
        </p:spPr>
        <p:txBody>
          <a:bodyPr numCol="2">
            <a:normAutofit lnSpcReduction="10000"/>
          </a:bodyPr>
          <a:lstStyle/>
          <a:p>
            <a:pPr algn="just"/>
            <a:r>
              <a:rPr lang="el-GR" sz="1100" dirty="0">
                <a:solidFill>
                  <a:schemeClr val="tx1"/>
                </a:solidFill>
              </a:rPr>
              <a:t>Ονομάζεται και </a:t>
            </a:r>
            <a:r>
              <a:rPr lang="el-GR" sz="1100" b="1" dirty="0" err="1">
                <a:solidFill>
                  <a:schemeClr val="tx1"/>
                </a:solidFill>
              </a:rPr>
              <a:t>οξυγονοσυγκόλληση</a:t>
            </a:r>
            <a:r>
              <a:rPr lang="el-GR" sz="1100" dirty="0">
                <a:solidFill>
                  <a:schemeClr val="tx1"/>
                </a:solidFill>
              </a:rPr>
              <a:t> ή </a:t>
            </a:r>
            <a:r>
              <a:rPr lang="el-GR" sz="1100" b="1" dirty="0">
                <a:solidFill>
                  <a:schemeClr val="tx1"/>
                </a:solidFill>
              </a:rPr>
              <a:t>συγκόλληση με </a:t>
            </a:r>
            <a:r>
              <a:rPr lang="el-GR" sz="1100" b="1" dirty="0" err="1">
                <a:solidFill>
                  <a:schemeClr val="tx1"/>
                </a:solidFill>
              </a:rPr>
              <a:t>οξυγονοασετυλίνη</a:t>
            </a:r>
            <a:r>
              <a:rPr lang="el-GR" sz="1100" dirty="0">
                <a:solidFill>
                  <a:schemeClr val="tx1"/>
                </a:solidFill>
              </a:rPr>
              <a:t>.</a:t>
            </a:r>
          </a:p>
          <a:p>
            <a:pPr algn="just"/>
            <a:r>
              <a:rPr lang="el-GR" sz="1100" dirty="0">
                <a:solidFill>
                  <a:schemeClr val="tx1"/>
                </a:solidFill>
              </a:rPr>
              <a:t>Εμφανίστηκε στις αρχές του 20ου αιώνα. Χρησιμοποιείται για τη συγκόλληση μεταλλικών ελασμάτων ή δοκών, ράβδων, σωλήνων κ.λπ.</a:t>
            </a:r>
          </a:p>
          <a:p>
            <a:pPr algn="just"/>
            <a:r>
              <a:rPr lang="el-GR" sz="1100" dirty="0">
                <a:solidFill>
                  <a:schemeClr val="tx1"/>
                </a:solidFill>
              </a:rPr>
              <a:t>Χρησιμοποιείται για </a:t>
            </a:r>
            <a:r>
              <a:rPr lang="el-GR" sz="1100" b="1" dirty="0">
                <a:solidFill>
                  <a:schemeClr val="tx1"/>
                </a:solidFill>
              </a:rPr>
              <a:t>αυτογενή συγκόλληση</a:t>
            </a:r>
            <a:r>
              <a:rPr lang="el-GR" sz="1100" dirty="0">
                <a:solidFill>
                  <a:schemeClr val="tx1"/>
                </a:solidFill>
              </a:rPr>
              <a:t>, όταν πραγματοποιείται μέσω της τήξης των άκρων των δύο προς συγκόλληση τεμαχίων και με προσθήκη ή όχι συγκολλητικού υλικού όμοιο με τα </a:t>
            </a:r>
            <a:r>
              <a:rPr lang="el-GR" sz="1100" dirty="0" err="1">
                <a:solidFill>
                  <a:schemeClr val="tx1"/>
                </a:solidFill>
              </a:rPr>
              <a:t>συγκολλούμενα</a:t>
            </a:r>
            <a:r>
              <a:rPr lang="el-GR" sz="1100" dirty="0">
                <a:solidFill>
                  <a:schemeClr val="tx1"/>
                </a:solidFill>
              </a:rPr>
              <a:t> τεμάχια.</a:t>
            </a:r>
          </a:p>
          <a:p>
            <a:pPr algn="just"/>
            <a:r>
              <a:rPr lang="el-GR" sz="1100" dirty="0">
                <a:solidFill>
                  <a:schemeClr val="tx1"/>
                </a:solidFill>
              </a:rPr>
              <a:t>Χρησιμοποιείται επίσης και για </a:t>
            </a:r>
            <a:r>
              <a:rPr lang="el-GR" sz="1100" b="1" dirty="0">
                <a:solidFill>
                  <a:schemeClr val="tx1"/>
                </a:solidFill>
              </a:rPr>
              <a:t>ετερογενείς σκληρές συγκολλήσεις</a:t>
            </a:r>
            <a:r>
              <a:rPr lang="el-GR" sz="1100" dirty="0">
                <a:solidFill>
                  <a:schemeClr val="tx1"/>
                </a:solidFill>
              </a:rPr>
              <a:t>, που απαιτούν υψηλές  θερμοκρασίες τήξης από 500</a:t>
            </a:r>
            <a:r>
              <a:rPr lang="el-GR" sz="1100" baseline="30000" dirty="0">
                <a:solidFill>
                  <a:schemeClr val="tx1"/>
                </a:solidFill>
              </a:rPr>
              <a:t>ο</a:t>
            </a:r>
            <a:r>
              <a:rPr lang="el-GR" sz="1100" dirty="0">
                <a:solidFill>
                  <a:schemeClr val="tx1"/>
                </a:solidFill>
              </a:rPr>
              <a:t>C έως 1100</a:t>
            </a:r>
            <a:r>
              <a:rPr lang="el-GR" sz="1100" baseline="30000" dirty="0">
                <a:solidFill>
                  <a:schemeClr val="tx1"/>
                </a:solidFill>
              </a:rPr>
              <a:t>ο</a:t>
            </a:r>
            <a:r>
              <a:rPr lang="el-GR" sz="1100" dirty="0">
                <a:solidFill>
                  <a:schemeClr val="tx1"/>
                </a:solidFill>
              </a:rPr>
              <a:t>C. Οι πιο συνηθισμένες κολλήσεις αυτού του τύπου είναι η </a:t>
            </a:r>
            <a:r>
              <a:rPr lang="el-GR" sz="1100" b="1" dirty="0" err="1">
                <a:solidFill>
                  <a:schemeClr val="tx1"/>
                </a:solidFill>
              </a:rPr>
              <a:t>μπρουντζοκόλληση</a:t>
            </a:r>
            <a:r>
              <a:rPr lang="el-GR" sz="1100" dirty="0">
                <a:solidFill>
                  <a:schemeClr val="tx1"/>
                </a:solidFill>
              </a:rPr>
              <a:t> και η </a:t>
            </a:r>
            <a:r>
              <a:rPr lang="el-GR" sz="1100" b="1" dirty="0" err="1">
                <a:solidFill>
                  <a:schemeClr val="tx1"/>
                </a:solidFill>
              </a:rPr>
              <a:t>ασημοκόλληση</a:t>
            </a:r>
            <a:r>
              <a:rPr lang="el-GR" sz="1100" dirty="0">
                <a:solidFill>
                  <a:schemeClr val="tx1"/>
                </a:solidFill>
              </a:rPr>
              <a:t>.</a:t>
            </a:r>
          </a:p>
          <a:p>
            <a:pPr algn="just"/>
            <a:r>
              <a:rPr lang="el-GR" sz="1100" dirty="0">
                <a:solidFill>
                  <a:schemeClr val="tx1"/>
                </a:solidFill>
              </a:rPr>
              <a:t>Η απαραίτητη θερμότητα για την  συγκόλληση παράγεται με τη βοήθεια του </a:t>
            </a:r>
            <a:r>
              <a:rPr lang="el-GR" sz="1100" b="1" dirty="0">
                <a:solidFill>
                  <a:schemeClr val="tx1"/>
                </a:solidFill>
              </a:rPr>
              <a:t>οξυγόνου</a:t>
            </a:r>
            <a:r>
              <a:rPr lang="el-GR" sz="1100" dirty="0">
                <a:solidFill>
                  <a:schemeClr val="tx1"/>
                </a:solidFill>
              </a:rPr>
              <a:t> (Ο</a:t>
            </a:r>
            <a:r>
              <a:rPr lang="el-GR" sz="1100" baseline="-25000" dirty="0">
                <a:solidFill>
                  <a:schemeClr val="tx1"/>
                </a:solidFill>
              </a:rPr>
              <a:t>2</a:t>
            </a:r>
            <a:r>
              <a:rPr lang="el-GR" sz="1100" dirty="0">
                <a:solidFill>
                  <a:schemeClr val="tx1"/>
                </a:solidFill>
              </a:rPr>
              <a:t>) και της </a:t>
            </a:r>
            <a:r>
              <a:rPr lang="el-GR" sz="1100" b="1" dirty="0" err="1">
                <a:solidFill>
                  <a:schemeClr val="tx1"/>
                </a:solidFill>
              </a:rPr>
              <a:t>ασετυλίνης</a:t>
            </a:r>
            <a:r>
              <a:rPr lang="el-GR" sz="1100" dirty="0">
                <a:solidFill>
                  <a:schemeClr val="tx1"/>
                </a:solidFill>
              </a:rPr>
              <a:t> (C</a:t>
            </a:r>
            <a:r>
              <a:rPr lang="el-GR" sz="1100" baseline="-25000" dirty="0">
                <a:solidFill>
                  <a:schemeClr val="tx1"/>
                </a:solidFill>
              </a:rPr>
              <a:t>2</a:t>
            </a:r>
            <a:r>
              <a:rPr lang="el-GR" sz="1100" dirty="0">
                <a:solidFill>
                  <a:schemeClr val="tx1"/>
                </a:solidFill>
              </a:rPr>
              <a:t>Η</a:t>
            </a:r>
            <a:r>
              <a:rPr lang="el-GR" sz="1100" baseline="-25000" dirty="0">
                <a:solidFill>
                  <a:schemeClr val="tx1"/>
                </a:solidFill>
              </a:rPr>
              <a:t>2</a:t>
            </a:r>
            <a:r>
              <a:rPr lang="el-GR" sz="1100" dirty="0">
                <a:solidFill>
                  <a:schemeClr val="tx1"/>
                </a:solidFill>
              </a:rPr>
              <a:t>). Η θερμοκρασία καύσης φτάνει τους 3200</a:t>
            </a:r>
            <a:r>
              <a:rPr lang="el-GR" sz="1100" baseline="30000" dirty="0">
                <a:solidFill>
                  <a:schemeClr val="tx1"/>
                </a:solidFill>
              </a:rPr>
              <a:t>ο</a:t>
            </a:r>
            <a:r>
              <a:rPr lang="el-GR" sz="1100" dirty="0">
                <a:solidFill>
                  <a:schemeClr val="tx1"/>
                </a:solidFill>
              </a:rPr>
              <a:t>C περίπου. Τέτοια θερμοκρασία δεν μπορεί να δώσει κανένα άλλο αέριο καιγόμενο µε το οξυγόνο, εκτός από την ασετιλίνη. Γιατί η ασετιλίνη έχει μεγάλη θερμογόνο δύναμη και καίγεται µε μεγάλη ταχύτητα.</a:t>
            </a:r>
          </a:p>
          <a:p>
            <a:pPr algn="just"/>
            <a:r>
              <a:rPr lang="el-GR" sz="1100" dirty="0">
                <a:solidFill>
                  <a:schemeClr val="tx1"/>
                </a:solidFill>
              </a:rPr>
              <a:t>Το οξυγόνο που είναι αέριο, άχρωμο, άγευστο, άοσμο και είναι απαραίτητο για την διατήρηση της καύσης. Παράγεται από τον υγροποιημένο ατμοσφαιρικό αέρα (µε ψύξη στους -200</a:t>
            </a:r>
            <a:r>
              <a:rPr lang="el-GR" sz="1100" baseline="30000" dirty="0">
                <a:solidFill>
                  <a:schemeClr val="tx1"/>
                </a:solidFill>
              </a:rPr>
              <a:t>ο</a:t>
            </a:r>
            <a:r>
              <a:rPr lang="el-GR" sz="1100" dirty="0">
                <a:solidFill>
                  <a:schemeClr val="tx1"/>
                </a:solidFill>
              </a:rPr>
              <a:t>C) ή µε ηλεκτρόλυση του νερού (διαχωρισμό του οξυγόνου από το υδρογόνο).</a:t>
            </a:r>
          </a:p>
          <a:p>
            <a:pPr algn="just"/>
            <a:r>
              <a:rPr lang="el-GR" sz="1100" dirty="0">
                <a:solidFill>
                  <a:schemeClr val="tx1"/>
                </a:solidFill>
              </a:rPr>
              <a:t>Η </a:t>
            </a:r>
            <a:r>
              <a:rPr lang="el-GR" sz="1100" dirty="0" err="1">
                <a:solidFill>
                  <a:schemeClr val="tx1"/>
                </a:solidFill>
              </a:rPr>
              <a:t>ασετυλίνη</a:t>
            </a:r>
            <a:r>
              <a:rPr lang="el-GR" sz="1100" dirty="0">
                <a:solidFill>
                  <a:schemeClr val="tx1"/>
                </a:solidFill>
              </a:rPr>
              <a:t> που καίγεται με την βοήθεια του οξυγόνου είναι επίσης αέριο άχρωμο, μη τοξικό με δυσάρεστη οσμή και εύφλεκτο. Παράγεται από το </a:t>
            </a:r>
            <a:r>
              <a:rPr lang="el-GR" sz="1100" dirty="0" err="1">
                <a:solidFill>
                  <a:schemeClr val="tx1"/>
                </a:solidFill>
              </a:rPr>
              <a:t>ανθρακασβέστιο</a:t>
            </a:r>
            <a:r>
              <a:rPr lang="el-GR" sz="1100" dirty="0">
                <a:solidFill>
                  <a:schemeClr val="tx1"/>
                </a:solidFill>
              </a:rPr>
              <a:t> (</a:t>
            </a:r>
            <a:r>
              <a:rPr lang="el-GR" sz="1100" dirty="0" err="1">
                <a:solidFill>
                  <a:schemeClr val="tx1"/>
                </a:solidFill>
              </a:rPr>
              <a:t>CaC</a:t>
            </a:r>
            <a:r>
              <a:rPr lang="el-GR" sz="1100" baseline="-25000" dirty="0" err="1">
                <a:solidFill>
                  <a:schemeClr val="tx1"/>
                </a:solidFill>
              </a:rPr>
              <a:t>2</a:t>
            </a:r>
            <a:r>
              <a:rPr lang="el-GR" sz="1100" dirty="0">
                <a:solidFill>
                  <a:schemeClr val="tx1"/>
                </a:solidFill>
              </a:rPr>
              <a:t>), όταν αντιδράσει µε νερό.</a:t>
            </a:r>
          </a:p>
          <a:p>
            <a:pPr algn="just"/>
            <a:r>
              <a:rPr lang="el-GR" sz="1100" dirty="0">
                <a:solidFill>
                  <a:schemeClr val="tx1"/>
                </a:solidFill>
              </a:rPr>
              <a:t>Και τα δύο αυτά αέρια τοποθετούνται σε φιάλες, οι οποίες είναι σημαδεμένες με </a:t>
            </a:r>
            <a:r>
              <a:rPr lang="el-GR" sz="1100" b="1" dirty="0">
                <a:solidFill>
                  <a:schemeClr val="tx1"/>
                </a:solidFill>
              </a:rPr>
              <a:t>χαρακτηριστικά χρώματα</a:t>
            </a:r>
            <a:r>
              <a:rPr lang="el-GR" sz="1100" dirty="0">
                <a:solidFill>
                  <a:schemeClr val="tx1"/>
                </a:solidFill>
              </a:rPr>
              <a:t> για να αναγνωρίζεται το περιεχόμενό τους (</a:t>
            </a:r>
            <a:r>
              <a:rPr lang="el-GR" sz="1100" b="1" dirty="0">
                <a:solidFill>
                  <a:schemeClr val="tx1"/>
                </a:solidFill>
              </a:rPr>
              <a:t>μπλε για το οξυγόνο</a:t>
            </a:r>
            <a:r>
              <a:rPr lang="el-GR" sz="1100" dirty="0">
                <a:solidFill>
                  <a:schemeClr val="tx1"/>
                </a:solidFill>
              </a:rPr>
              <a:t> και </a:t>
            </a:r>
            <a:r>
              <a:rPr lang="el-GR" sz="1100" b="1" dirty="0">
                <a:solidFill>
                  <a:schemeClr val="tx1"/>
                </a:solidFill>
              </a:rPr>
              <a:t>κίτρινο ή κόκκινο για την </a:t>
            </a:r>
            <a:r>
              <a:rPr lang="el-GR" sz="1100" b="1" dirty="0" err="1">
                <a:solidFill>
                  <a:schemeClr val="tx1"/>
                </a:solidFill>
              </a:rPr>
              <a:t>ασετυλίνη</a:t>
            </a:r>
            <a:r>
              <a:rPr lang="el-GR" sz="1100" dirty="0">
                <a:solidFill>
                  <a:schemeClr val="tx1"/>
                </a:solidFill>
              </a:rPr>
              <a:t>). </a:t>
            </a:r>
          </a:p>
          <a:p>
            <a:pPr algn="just"/>
            <a:endParaRPr lang="el-GR" sz="11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428604"/>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Άλλο στοιχείο</a:t>
            </a:r>
            <a:r>
              <a:rPr kumimoji="0" lang="el-GR"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l-G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χαρακτηριστικό αναγνώρισης</a:t>
            </a:r>
            <a:r>
              <a:rPr kumimoji="0" lang="el-GR"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του περιεχομένου είναι ο διαφορετικός ήχος που κάνουν οι δύο φιάλες, όταν χτυπηθούν ελαφρά με κάποιο μεταλλικό αντικείμενο. Η φιάλη του οξυγόνου κάνει ένα</a:t>
            </a:r>
            <a:r>
              <a:rPr kumimoji="0" lang="el-GR"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l-G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χαρακτηριστικό ήχο σαν καμπάνα</a:t>
            </a:r>
            <a:r>
              <a:rPr kumimoji="0" lang="el-GR"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(περιέχει οξυγόνο υπό πίεση), ενώ η φιάλη της </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ασετυλίνης</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κάνει</a:t>
            </a:r>
            <a:r>
              <a:rPr kumimoji="0" lang="el-GR"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l-G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υπόκωφο ήχο</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Ο υπόκωφος ήχος της φιάλης της </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ασετυλίνης</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οφείλεται στο πορώδες υλικό που χρησιμοποιείται για να συγκρατεί την ακετόνη, η οποία είναι απαραίτητη για να διαλυθεί σε αυτή η </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ασετυλίνη</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(η </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ασετυλίνη</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υπό πίεση είναι εκρηκτική και γι' αυτό διαλύεται στις φιάλες μέσα σε υγρή ακετόνη).</a:t>
            </a:r>
          </a:p>
          <a:p>
            <a:pPr marL="0" marR="0" lvl="0" indent="0" algn="l" defTabSz="914400" rtl="0" eaLnBrk="0" fontAlgn="base" latinLnBrk="0" hangingPunct="0">
              <a:lnSpc>
                <a:spcPct val="100000"/>
              </a:lnSpc>
              <a:spcBef>
                <a:spcPct val="0"/>
              </a:spcBef>
              <a:spcAft>
                <a:spcPct val="0"/>
              </a:spcAft>
              <a:buClrTx/>
              <a:buSzTx/>
              <a:buFontTx/>
              <a:buNone/>
              <a:tabLst/>
            </a:pPr>
            <a:endParaRPr lang="el-GR" sz="1200" dirty="0">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Μέτρα ασφαλείας σχετικά µε τις φιάλες Οξυγόνου – </a:t>
            </a:r>
            <a:r>
              <a:rPr kumimoji="0" lang="el-GR" sz="1200" b="1" i="0" u="none" strike="noStrike" cap="none" normalizeH="0" baseline="0" dirty="0" err="1" smtClean="0">
                <a:ln>
                  <a:noFill/>
                </a:ln>
                <a:effectLst/>
                <a:latin typeface="Verdana" pitchFamily="34" charset="0"/>
                <a:ea typeface="Times New Roman" pitchFamily="18" charset="0"/>
                <a:cs typeface="Arial" pitchFamily="34" charset="0"/>
              </a:rPr>
              <a:t>Ασετυλίνης</a:t>
            </a:r>
            <a:endParaRPr kumimoji="0" lang="el-GR" sz="1200" b="1" i="0" u="none" strike="noStrike" cap="none" normalizeH="0" baseline="0" dirty="0" smtClean="0">
              <a:ln>
                <a:noFill/>
              </a:ln>
              <a:effectLst/>
              <a:latin typeface="Verdana"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Tx/>
              <a:buAutoNum type="arabicPeriod"/>
              <a:tabLst/>
            </a:pP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Οι φιάλες πρέπει </a:t>
            </a: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να στερεώνονται σε τοίχο και να ασφαλίζονται µε αλυσίδες</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ή άλλο κατάλληλο µέσο. Με τον ίδιο τρόπο θα πρέπει να στερεώνονται κατά τη μετακίνησή τους πάνω σε αυτοκίνητο.</a:t>
            </a:r>
          </a:p>
          <a:p>
            <a:pPr marL="228600" marR="0" lvl="0" indent="-228600" algn="l" defTabSz="914400" rtl="0" eaLnBrk="0" fontAlgn="base" latinLnBrk="0" hangingPunct="0">
              <a:lnSpc>
                <a:spcPct val="100000"/>
              </a:lnSpc>
              <a:spcBef>
                <a:spcPct val="0"/>
              </a:spcBef>
              <a:spcAft>
                <a:spcPct val="0"/>
              </a:spcAft>
              <a:buClrTx/>
              <a:buSzTx/>
              <a:buFontTx/>
              <a:buAutoNum type="arabicPeriod"/>
              <a:tabLst/>
            </a:pP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2. </a:t>
            </a: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Η μετακίνηση των φιαλών δεν πρέπει ποτέ να γίνεται µε κύλιση</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σε οριζόντια θέση πάνω στο δάπεδο. Θα πρέπει πάντα να τοποθετούνται πάνω σε ειδικό καρότσι μετακίνησης φιαλών</a:t>
            </a:r>
            <a:r>
              <a:rPr kumimoji="0" lang="el-GR" sz="12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123" name="Rectangle 3"/>
          <p:cNvSpPr>
            <a:spLocks noChangeArrowheads="1"/>
          </p:cNvSpPr>
          <p:nvPr/>
        </p:nvSpPr>
        <p:spPr bwMode="auto">
          <a:xfrm>
            <a:off x="0" y="3357562"/>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3. </a:t>
            </a: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Οι φιάλες δεν πρέπει να εκτίθενται στον ήλιο ή κοντά σε άλλες πηγές θερμότητας</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διότι η πίεση στο εσωτερικό των φιαλών αυξάνεται πολύ και μπορεί να προκληθεί ατύχημα.</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4. </a:t>
            </a: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Οι φιάλες ασετιλίνης δεν επιτρέπεται να χρησιμοποιούνται σε οριζόντια θέση</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γιατί το διαλυτικό υγρό (ακετόνη) φεύγει από τη φιάλη και παρασύρεται προς τον καυστήρα µε κίνδυνο ατυχήματος.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5. </a:t>
            </a: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Στους χώρους εργασίας θα πρέπει να υπάρχουν µόνο οι φιάλες που χρησιμοποιούμε</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Η αποθήκευση φιαλών µε αέρια θα πρέπει να γίνεται µόνο σε ειδικούς χώρους κατάλληλα διαμορφωμένους και µε όλα τα προβλεπόμενα μέτρα ασφαλείας.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6. Κατά τη μεταφορά και τη φύλαξη των φιαλών </a:t>
            </a: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θα πρέπει να τοποθετούνται τα χαλύβδινα προστατευτικά καλύμματα τους</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a:t>
            </a:r>
            <a:endParaRPr kumimoji="0" lang="el-GR" sz="18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357166"/>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ΠΡΟΣΟΧΗ:</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Σε περίπτωση που εκδηλωθεί πυρκαγιά σε φιάλη ασετιλίνης, ο χειριστής της συ-σκευής πρέπει να ενεργήσει ψύχραιμα και γρήγορα, κάνοντας τα ακόλουθα:</a:t>
            </a: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Να </a:t>
            </a: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διακόψει αμέσως την παροχή της ασετιλίνης</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κλείνοντας το κλείστρο της.</a:t>
            </a: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Αν δεν μπορεί να φτάσει γρήγορα στο κλείστρο και να κλείσει την παροχή της ασετιλίνης, μπορεί </a:t>
            </a: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να χρησιμοποιήσει πυροσβεστήρα διοξειδίου του άνθρακα</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Η χρήση του πυροσβεστήρα μπορεί να γίνει για λίγα µόνο λεπτά της ώρας από την εκδήλωση της πυρκαγιάς. Όταν όμως στο εσωτερικό της φιάλης έχει αρχίσει η διάσπαση της ασετιλίνης, </a:t>
            </a: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θα πρέπει να εκτοξεύεται από μακριά μεγάλη ποσότητα νερού (µε μάνικα) για την ψύξη των φιαλών</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ώστε να αποφευχθεί η έκρηξη. Σ’ αυτή την περίπτωση θα πρέπει να πάρουμε μέτρα προφύλαξης, γιατί </a:t>
            </a: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τα θραύσματα των φιαλών μπορεί να εκτιναχτούν σε απόσταση εκατοντάδων μέτρων και να προξενήσουν θύματα</a:t>
            </a:r>
            <a:r>
              <a:rPr kumimoji="0" lang="el-GR" sz="12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098" name="Rectangle 2"/>
          <p:cNvSpPr>
            <a:spLocks noChangeArrowheads="1"/>
          </p:cNvSpPr>
          <p:nvPr/>
        </p:nvSpPr>
        <p:spPr bwMode="auto">
          <a:xfrm>
            <a:off x="0" y="2500306"/>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8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 </a:t>
            </a: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Εξαρτήματα συσκευής οξυγονοκόλλησης</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ΚΛΕΙΣΤΡΑ</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Με τα κλείστρα των φιαλών οξυγόνου και ασετιλίνης ελέγχεται το άνοιγμα και το κλείσιμο των φιαλών και, επομένως, η τροφοδότηση της συσκευής µε οξυγόνο και ασετιλίνη. Επίσης, στα κλείστρα συνδέονται και οι </a:t>
            </a:r>
            <a:r>
              <a:rPr kumimoji="0" lang="el-GR" sz="1200" b="0" i="0" u="none" strike="noStrike" cap="none" normalizeH="0" baseline="0" dirty="0" err="1" smtClean="0">
                <a:ln>
                  <a:noFill/>
                </a:ln>
                <a:effectLst/>
                <a:latin typeface="Verdana" pitchFamily="34" charset="0"/>
                <a:ea typeface="Times New Roman" pitchFamily="18" charset="0"/>
                <a:cs typeface="Arial" pitchFamily="34" charset="0"/>
              </a:rPr>
              <a:t>μανομετρικοί</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a:t>
            </a:r>
            <a:r>
              <a:rPr kumimoji="0" lang="el-GR" sz="1200" b="0" i="0" u="none" strike="noStrike" cap="none" normalizeH="0" baseline="0" dirty="0" err="1" smtClean="0">
                <a:ln>
                  <a:noFill/>
                </a:ln>
                <a:effectLst/>
                <a:latin typeface="Verdana" pitchFamily="34" charset="0"/>
                <a:ea typeface="Times New Roman" pitchFamily="18" charset="0"/>
                <a:cs typeface="Arial" pitchFamily="34" charset="0"/>
              </a:rPr>
              <a:t>εκτονωτές</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a:t>
            </a: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Ο χειρισμός του κλείστρου της ασετιλίνης γίνεται µε ειδικό κλειδί που πρέπει να φυλάγεται πάντα σε συγκεκριμένη θέση, κατά προτίμηση πάνω στο κλείστρο και δεμένο µε αλυσιδάκι. Το ίδιο κλειδί χρησιμοποιείται, επίσης, και για το σφίξιμο του σφιγκτήρα του </a:t>
            </a:r>
            <a:r>
              <a:rPr kumimoji="0" lang="el-GR" sz="1200" b="0" i="0" u="none" strike="noStrike" cap="none" normalizeH="0" baseline="0" dirty="0" err="1" smtClean="0">
                <a:ln>
                  <a:noFill/>
                </a:ln>
                <a:effectLst/>
                <a:latin typeface="Verdana" pitchFamily="34" charset="0"/>
                <a:ea typeface="Times New Roman" pitchFamily="18" charset="0"/>
                <a:cs typeface="Arial" pitchFamily="34" charset="0"/>
              </a:rPr>
              <a:t>μανοµετρικού</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a:t>
            </a:r>
            <a:r>
              <a:rPr kumimoji="0" lang="el-GR" sz="1200" b="0" i="0" u="none" strike="noStrike" cap="none" normalizeH="0" baseline="0" dirty="0" err="1" smtClean="0">
                <a:ln>
                  <a:noFill/>
                </a:ln>
                <a:effectLst/>
                <a:latin typeface="Verdana" pitchFamily="34" charset="0"/>
                <a:ea typeface="Times New Roman" pitchFamily="18" charset="0"/>
                <a:cs typeface="Arial" pitchFamily="34" charset="0"/>
              </a:rPr>
              <a:t>εκτονωτή</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πάνω στη φιάλη της ασετιλίνης</a:t>
            </a:r>
            <a:r>
              <a:rPr kumimoji="0" lang="el-GR" sz="12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099" name="Rectangle 3"/>
          <p:cNvSpPr>
            <a:spLocks noChangeArrowheads="1"/>
          </p:cNvSpPr>
          <p:nvPr/>
        </p:nvSpPr>
        <p:spPr bwMode="auto">
          <a:xfrm>
            <a:off x="0" y="4714884"/>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ΜΑΝΟΜΕΤΡΙΚΟΙ ΕΚΤΟΝΩΤΕΣ</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Το οξυγόνο και η </a:t>
            </a:r>
            <a:r>
              <a:rPr kumimoji="0" lang="el-GR" sz="1200" b="0" i="0" u="none" strike="noStrike" cap="none" normalizeH="0" baseline="0" dirty="0" err="1" smtClean="0">
                <a:ln>
                  <a:noFill/>
                </a:ln>
                <a:effectLst/>
                <a:latin typeface="Verdana" pitchFamily="34" charset="0"/>
                <a:ea typeface="Times New Roman" pitchFamily="18" charset="0"/>
                <a:cs typeface="Arial" pitchFamily="34" charset="0"/>
              </a:rPr>
              <a:t>ασετυλίνη</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βρίσκονται μέσα στις φιάλες σε </a:t>
            </a: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πολύ υψηλές </a:t>
            </a:r>
            <a:r>
              <a:rPr kumimoji="0" lang="el-GR" sz="1200" b="1" i="0" u="none" strike="noStrike" cap="none" normalizeH="0" baseline="0" dirty="0" err="1" smtClean="0">
                <a:ln>
                  <a:noFill/>
                </a:ln>
                <a:effectLst/>
                <a:latin typeface="Verdana" pitchFamily="34" charset="0"/>
                <a:ea typeface="Times New Roman" pitchFamily="18" charset="0"/>
                <a:cs typeface="Arial" pitchFamily="34" charset="0"/>
              </a:rPr>
              <a:t>πίεσεις</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(150bar το οξυγόνο και 15bar η </a:t>
            </a:r>
            <a:r>
              <a:rPr kumimoji="0" lang="el-GR" sz="1200" b="0" i="0" u="none" strike="noStrike" cap="none" normalizeH="0" baseline="0" dirty="0" err="1" smtClean="0">
                <a:ln>
                  <a:noFill/>
                </a:ln>
                <a:effectLst/>
                <a:latin typeface="Verdana" pitchFamily="34" charset="0"/>
                <a:ea typeface="Times New Roman" pitchFamily="18" charset="0"/>
                <a:cs typeface="Arial" pitchFamily="34" charset="0"/>
              </a:rPr>
              <a:t>ασετυλίνη</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).Για να χρησιμοποιηθούν με ασφάλεια αμέσως μετά τις φιάλες τοποθετούνται </a:t>
            </a:r>
            <a:r>
              <a:rPr kumimoji="0" lang="el-GR" sz="1200" b="1" i="0" u="none" strike="noStrike" cap="none" normalizeH="0" baseline="0" dirty="0" err="1" smtClean="0">
                <a:ln>
                  <a:noFill/>
                </a:ln>
                <a:effectLst/>
                <a:latin typeface="Verdana" pitchFamily="34" charset="0"/>
                <a:ea typeface="Times New Roman" pitchFamily="18" charset="0"/>
                <a:cs typeface="Arial" pitchFamily="34" charset="0"/>
              </a:rPr>
              <a:t>μανομετρικοί</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a:t>
            </a:r>
            <a:r>
              <a:rPr kumimoji="0" lang="el-GR" sz="1200" b="1" i="0" u="none" strike="noStrike" cap="none" normalizeH="0" baseline="0" dirty="0" err="1" smtClean="0">
                <a:ln>
                  <a:noFill/>
                </a:ln>
                <a:effectLst/>
                <a:latin typeface="Verdana" pitchFamily="34" charset="0"/>
                <a:ea typeface="Times New Roman" pitchFamily="18" charset="0"/>
                <a:cs typeface="Arial" pitchFamily="34" charset="0"/>
              </a:rPr>
              <a:t>εκτονωτές</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δηλαδή όργανα που ρίχνουν την πίεση.</a:t>
            </a: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Η πίεση που έχει κάθε αέριο στη φιάλη, αλλά και η πίεση της παροχής του, μετά τη μείωση από τον </a:t>
            </a:r>
            <a:r>
              <a:rPr kumimoji="0" lang="el-GR" sz="1200" b="0" i="0" u="none" strike="noStrike" cap="none" normalizeH="0" baseline="0" dirty="0" err="1" smtClean="0">
                <a:ln>
                  <a:noFill/>
                </a:ln>
                <a:effectLst/>
                <a:latin typeface="Verdana" pitchFamily="34" charset="0"/>
                <a:ea typeface="Times New Roman" pitchFamily="18" charset="0"/>
                <a:cs typeface="Arial" pitchFamily="34" charset="0"/>
              </a:rPr>
              <a:t>εκτονωτή</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φαίνονται σε δύο μανόμετρα που έχει πάνω κάθε φιάλη, το μανόμετρο υψηλής πίεσης (για τη φιάλη) και το μανόμετρο χαμηλής πίεσης (για την παροχή).</a:t>
            </a:r>
            <a:endParaRPr kumimoji="0" lang="el-GR" sz="18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142852"/>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ΕΛΑΣΤΙΚΟΙ ΣΩΛΗΝΕΣ</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Μετά την έξοδό τους από τους </a:t>
            </a:r>
            <a:r>
              <a:rPr kumimoji="0" lang="el-GR" sz="1200" b="0" i="0" u="none" strike="noStrike" cap="none" normalizeH="0" baseline="0" dirty="0" err="1" smtClean="0">
                <a:ln>
                  <a:noFill/>
                </a:ln>
                <a:solidFill>
                  <a:srgbClr val="000000"/>
                </a:solidFill>
                <a:effectLst/>
                <a:latin typeface="Verdana" pitchFamily="34" charset="0"/>
                <a:ea typeface="Times New Roman" pitchFamily="18" charset="0"/>
                <a:cs typeface="Arial" pitchFamily="34" charset="0"/>
              </a:rPr>
              <a:t>μανοεκτονωτές</a:t>
            </a:r>
            <a:r>
              <a:rPr kumimoji="0" lang="el-GR" sz="12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 τα αέρια οδηγούνται μέσω εύκαμπτων ελαστικών σωλήνων (</a:t>
            </a:r>
            <a:r>
              <a:rPr kumimoji="0" lang="el-GR" sz="1200" b="1"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μπλε ή γκρι για το οξυγόνο</a:t>
            </a:r>
            <a:r>
              <a:rPr kumimoji="0" lang="el-GR" sz="12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 και </a:t>
            </a:r>
            <a:r>
              <a:rPr kumimoji="0" lang="el-GR" sz="1200" b="1"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κόκκινο για την </a:t>
            </a:r>
            <a:r>
              <a:rPr kumimoji="0" lang="el-GR" sz="1200" b="1" i="0" u="none" strike="noStrike" cap="none" normalizeH="0" baseline="0" dirty="0" err="1" smtClean="0">
                <a:ln>
                  <a:noFill/>
                </a:ln>
                <a:solidFill>
                  <a:srgbClr val="000000"/>
                </a:solidFill>
                <a:effectLst/>
                <a:latin typeface="Verdana" pitchFamily="34" charset="0"/>
                <a:ea typeface="Times New Roman" pitchFamily="18" charset="0"/>
                <a:cs typeface="Arial" pitchFamily="34" charset="0"/>
              </a:rPr>
              <a:t>ασετυλίνη</a:t>
            </a:r>
            <a:r>
              <a:rPr kumimoji="0" lang="el-GR" sz="12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 προς τη θέση καύσης.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Η απόλυτη στεγανοποίηση των συνδέσεων των σωλήνων και των </a:t>
            </a:r>
            <a:r>
              <a:rPr kumimoji="0" lang="el-GR" sz="1200" b="0" i="0" u="none" strike="noStrike" cap="none" normalizeH="0" baseline="0" dirty="0" err="1" smtClean="0">
                <a:ln>
                  <a:noFill/>
                </a:ln>
                <a:solidFill>
                  <a:srgbClr val="000000"/>
                </a:solidFill>
                <a:effectLst/>
                <a:latin typeface="Verdana" pitchFamily="34" charset="0"/>
                <a:ea typeface="Times New Roman" pitchFamily="18" charset="0"/>
                <a:cs typeface="Arial" pitchFamily="34" charset="0"/>
              </a:rPr>
              <a:t>μανοεκτονωτών</a:t>
            </a:r>
            <a:r>
              <a:rPr kumimoji="0" lang="el-GR" sz="12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 με τις φιάλες είναι ιδιαίτερα σημαντική και απαιτεί μεγάλη προσοχή.</a:t>
            </a: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Οι συνδέσεις πρέπει να ελέγχονται ως εξής :</a:t>
            </a: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         Η διαρροή Οξυγόνου </a:t>
            </a:r>
            <a:r>
              <a:rPr kumimoji="0" lang="el-GR" sz="1200" b="1"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ακούγεται</a:t>
            </a:r>
            <a:r>
              <a:rPr kumimoji="0" lang="el-GR" sz="12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 μια και το αέριο αυτό είναι αποθηκευμένο υπό πίεση.</a:t>
            </a: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         Η διαρροή </a:t>
            </a:r>
            <a:r>
              <a:rPr kumimoji="0" lang="el-GR" sz="1200" b="0" i="0" u="none" strike="noStrike" cap="none" normalizeH="0" baseline="0" dirty="0" err="1" smtClean="0">
                <a:ln>
                  <a:noFill/>
                </a:ln>
                <a:solidFill>
                  <a:srgbClr val="000000"/>
                </a:solidFill>
                <a:effectLst/>
                <a:latin typeface="Verdana" pitchFamily="34" charset="0"/>
                <a:ea typeface="Times New Roman" pitchFamily="18" charset="0"/>
                <a:cs typeface="Arial" pitchFamily="34" charset="0"/>
              </a:rPr>
              <a:t>ασετυλίνης</a:t>
            </a:r>
            <a:r>
              <a:rPr kumimoji="0" lang="el-GR" sz="12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 </a:t>
            </a:r>
            <a:r>
              <a:rPr kumimoji="0" lang="el-GR" sz="1200" b="1"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διαπιστώνεται από τη μυρωδιά</a:t>
            </a:r>
            <a:r>
              <a:rPr kumimoji="0" lang="el-GR" sz="12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a:t>
            </a: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         Και στις δύο περιπτώσεις η διαρροή μπορεί να γίνει αντιληπτή </a:t>
            </a:r>
            <a:r>
              <a:rPr kumimoji="0" lang="el-GR" sz="1200" b="1"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με τη χρήση σαπουνάδας πάνω στις συνδέσεις</a:t>
            </a:r>
            <a:r>
              <a:rPr kumimoji="0" lang="el-GR" sz="12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 Αν δημιουργούνται φυσαλίδες, σημαίνει πως υπάρχει διαρροή κάποιου αερίου.</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5" name="Ορθογώνιο 4">
            <a:hlinkClick r:id="rId2"/>
          </p:cNvPr>
          <p:cNvSpPr>
            <a:spLocks noChangeAspect="1" noChangeArrowheads="1"/>
          </p:cNvSpPr>
          <p:nvPr/>
        </p:nvSpPr>
        <p:spPr bwMode="auto">
          <a:xfrm>
            <a:off x="0" y="457200"/>
            <a:ext cx="5075238" cy="152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3074" name="Ορθογώνιο 5">
            <a:hlinkClick r:id="rId3"/>
          </p:cNvPr>
          <p:cNvSpPr>
            <a:spLocks noChangeAspect="1" noChangeArrowheads="1"/>
          </p:cNvSpPr>
          <p:nvPr/>
        </p:nvSpPr>
        <p:spPr bwMode="auto">
          <a:xfrm>
            <a:off x="0" y="1981200"/>
            <a:ext cx="4068763" cy="3763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3076" name="Rectangle 4"/>
          <p:cNvSpPr>
            <a:spLocks noChangeArrowheads="1"/>
          </p:cNvSpPr>
          <p:nvPr/>
        </p:nvSpPr>
        <p:spPr bwMode="auto">
          <a:xfrm>
            <a:off x="0" y="2643182"/>
            <a:ext cx="9144000"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ΒΑΛΒΙΔΕΣ ΑΝΤΕΠΙΣΤΡΟΦΗΣ ή ΦΛΟΓΟΠΑΓΙΔΕΣ</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Σκοπός των βαλβίδων αντεπιστροφής (</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φλογοπαγίδων</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είναι</a:t>
            </a:r>
            <a:r>
              <a:rPr kumimoji="0" lang="el-GR"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l-G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να </a:t>
            </a:r>
            <a:r>
              <a:rPr kumimoji="0" lang="el-GR" sz="1200" b="1" i="0" u="none" strike="noStrike" cap="none" normalizeH="0" baseline="0" dirty="0" smtClean="0">
                <a:ln>
                  <a:noFill/>
                </a:ln>
                <a:solidFill>
                  <a:schemeClr val="tx1"/>
                </a:solidFill>
                <a:effectLst/>
                <a:latin typeface="Calibri"/>
                <a:ea typeface="Times New Roman" pitchFamily="18" charset="0"/>
                <a:cs typeface="Times New Roman" pitchFamily="18" charset="0"/>
              </a:rPr>
              <a:t>µ</a:t>
            </a:r>
            <a:r>
              <a:rPr kumimoji="0" lang="el-G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ην επιτρέπουν επιστροφή της φλόγας προς τις φιάλες</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Τοποθετούνται αμέσως μετά τους </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μανο</a:t>
            </a:r>
            <a:r>
              <a:rPr kumimoji="0" lang="el-GR" sz="1200" b="0" i="0" u="none" strike="noStrike" cap="none" normalizeH="0" baseline="0" dirty="0" err="1" smtClean="0">
                <a:ln>
                  <a:noFill/>
                </a:ln>
                <a:solidFill>
                  <a:schemeClr val="tx1"/>
                </a:solidFill>
                <a:effectLst/>
                <a:latin typeface="Calibri"/>
                <a:ea typeface="Times New Roman" pitchFamily="18" charset="0"/>
                <a:cs typeface="Times New Roman" pitchFamily="18" charset="0"/>
              </a:rPr>
              <a:t>µ</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ετρικούς</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εκτονωτές</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ή λίγο πριν από τον καυστήρα.</a:t>
            </a: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Οι </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φλογοπαγίδες</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είναι εξαρτήματα που </a:t>
            </a:r>
            <a:r>
              <a:rPr kumimoji="0" lang="el-GR"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µ</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ας εξασφαλίζουν ασφάλεια κατά τη χρήση της συσκευής, γι</a:t>
            </a:r>
            <a:r>
              <a:rPr kumimoji="0" lang="el-GR"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αυτό θα πρέπει πάντα να διατηρούνται σε καλή κατάσταση και να ελέγχεται η λειτουργία τους.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ΚΑΥΣΤΗΡΑΣ ή ΣΑΛΙΜΟ</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Το εξάρτημα εκείνο στο οποίο συναντώνται τα δύο αέρια είναι ο καυστήρας, στον οποίο συνδέονται οι δύο ελαστικοί σωλήνες τροφοδοσίας των αερίων.</a:t>
            </a:r>
            <a:r>
              <a:rPr kumimoji="0" lang="el-GR"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7" name="Rectangle 5"/>
          <p:cNvSpPr>
            <a:spLocks noChangeArrowheads="1"/>
          </p:cNvSpPr>
          <p:nvPr/>
        </p:nvSpPr>
        <p:spPr bwMode="auto">
          <a:xfrm>
            <a:off x="0" y="4786322"/>
            <a:ext cx="9144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Το άκρο του καυστήρα, που είναι το </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μπεκ</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μπορεί να είναι πολλών μεγεθών με διαφορετική διάμετρο οπής.</a:t>
            </a: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Στον καυστήρα γίνεται η ανάμειξη του οξυγόνου με την </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ασετυλίνη</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και παράγεται η φλόγα. Η σωστή αναλογία οξυγόνου και </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ασετυλίνης</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ρυθμίζει και την ποιότητα της φλόγας.</a:t>
            </a: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Η φλόγα που περιέχει περισσότερο οξυγόνο ονομάζεται</a:t>
            </a:r>
            <a:r>
              <a:rPr kumimoji="0" lang="el-GR"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l-G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οξειδωτική φλόγα</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ενώ η φλόγα που περιέχει περισσότερη </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ασετυλίνη</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ονομάζεται</a:t>
            </a:r>
            <a:r>
              <a:rPr kumimoji="0" lang="el-GR"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l-GR" sz="12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ανθρακωτική</a:t>
            </a:r>
            <a:r>
              <a:rPr kumimoji="0" lang="el-G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φλόγα</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Στη σωστή αναλογία ονομάζεται</a:t>
            </a:r>
            <a:r>
              <a:rPr kumimoji="0" lang="el-GR"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l-G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ουδέτερη φλόγα</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8" name="Rectangle 6"/>
          <p:cNvSpPr>
            <a:spLocks noChangeArrowheads="1"/>
          </p:cNvSpPr>
          <p:nvPr/>
        </p:nvSpPr>
        <p:spPr bwMode="auto">
          <a:xfrm>
            <a:off x="1" y="6000768"/>
            <a:ext cx="9001156"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Για την συγκόλληση πρέπει να χρησιμοποιείται πάντοτε ουδέτερη φλόγα.</a:t>
            </a: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Η παροχή του οξυγόνου και της ασετιλίνης προς καύση, γίνεται από τους </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ρυθ</a:t>
            </a:r>
            <a:r>
              <a:rPr kumimoji="0" lang="el-GR" sz="1200" b="0" i="0" u="none" strike="noStrike" cap="none" normalizeH="0" baseline="0" dirty="0" err="1" smtClean="0">
                <a:ln>
                  <a:noFill/>
                </a:ln>
                <a:solidFill>
                  <a:schemeClr val="tx1"/>
                </a:solidFill>
                <a:effectLst/>
                <a:latin typeface="Calibri"/>
                <a:ea typeface="Times New Roman" pitchFamily="18" charset="0"/>
                <a:cs typeface="Times New Roman" pitchFamily="18" charset="0"/>
              </a:rPr>
              <a:t>µ</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ιστικούς</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διακόπτες οξυγόνου και ασετιλίνης. Με τους διακόπτες αυτούς </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ρυθ</a:t>
            </a:r>
            <a:r>
              <a:rPr kumimoji="0" lang="el-GR" sz="1200" b="0" i="0" u="none" strike="noStrike" cap="none" normalizeH="0" baseline="0" dirty="0" err="1" smtClean="0">
                <a:ln>
                  <a:noFill/>
                </a:ln>
                <a:solidFill>
                  <a:schemeClr val="tx1"/>
                </a:solidFill>
                <a:effectLst/>
                <a:latin typeface="Calibri"/>
                <a:ea typeface="Times New Roman" pitchFamily="18" charset="0"/>
                <a:cs typeface="Times New Roman" pitchFamily="18" charset="0"/>
              </a:rPr>
              <a:t>µ</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ίζεται</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η </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απαιτού</a:t>
            </a:r>
            <a:r>
              <a:rPr kumimoji="0" lang="el-GR" sz="1200" b="0" i="0" u="none" strike="noStrike" cap="none" normalizeH="0" baseline="0" dirty="0" err="1" smtClean="0">
                <a:ln>
                  <a:noFill/>
                </a:ln>
                <a:solidFill>
                  <a:schemeClr val="tx1"/>
                </a:solidFill>
                <a:effectLst/>
                <a:latin typeface="Calibri"/>
                <a:ea typeface="Times New Roman" pitchFamily="18" charset="0"/>
                <a:cs typeface="Times New Roman" pitchFamily="18" charset="0"/>
              </a:rPr>
              <a:t>µ</a:t>
            </a:r>
            <a:r>
              <a:rPr kumimoji="0" lang="el-GR" sz="1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ενη</a:t>
            </a:r>
            <a:r>
              <a:rPr kumimoji="0" lang="el-GR"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φλόγα για την εργασία που πρόκειται να εκτελεσθεί.</a:t>
            </a: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Ορθογώνιο 6">
            <a:hlinkClick r:id="rId2"/>
          </p:cNvPr>
          <p:cNvSpPr>
            <a:spLocks noChangeAspect="1" noChangeArrowheads="1"/>
          </p:cNvSpPr>
          <p:nvPr/>
        </p:nvSpPr>
        <p:spPr bwMode="auto">
          <a:xfrm>
            <a:off x="0" y="1857364"/>
            <a:ext cx="5075238" cy="2730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2049" name="Ορθογώνιο 7">
            <a:hlinkClick r:id="rId3"/>
          </p:cNvPr>
          <p:cNvSpPr>
            <a:spLocks noChangeAspect="1" noChangeArrowheads="1"/>
          </p:cNvSpPr>
          <p:nvPr/>
        </p:nvSpPr>
        <p:spPr bwMode="auto">
          <a:xfrm>
            <a:off x="0" y="3187700"/>
            <a:ext cx="5075238" cy="2041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2051" name="Rectangle 3"/>
          <p:cNvSpPr>
            <a:spLocks noChangeArrowheads="1"/>
          </p:cNvSpPr>
          <p:nvPr/>
        </p:nvSpPr>
        <p:spPr bwMode="auto">
          <a:xfrm>
            <a:off x="0" y="0"/>
            <a:ext cx="8715404"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Εργαλεία και </a:t>
            </a:r>
            <a:r>
              <a:rPr kumimoji="0" lang="el-GR" sz="1200" b="1" i="0" u="none" strike="noStrike" cap="none" normalizeH="0" baseline="0" dirty="0" err="1" smtClean="0">
                <a:ln>
                  <a:noFill/>
                </a:ln>
                <a:effectLst/>
                <a:latin typeface="Verdana" pitchFamily="34" charset="0"/>
                <a:ea typeface="Times New Roman" pitchFamily="18" charset="0"/>
                <a:cs typeface="Arial" pitchFamily="34" charset="0"/>
              </a:rPr>
              <a:t>εξοπλισµός</a:t>
            </a: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 εργασίας του οξυγονοκολλητή</a:t>
            </a: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Ο οξυγονοκολλητής, εκτός από τη συσκευή οξυγόνου-ασετιλίνης και των παρελκόμενων εξαρτημάτων της, στην άσκηση της εργασίας του χρειάζεται και κάποια εργαλεία (γενικής χρήσης και ειδικά εργαλεία συγκολλητή). Τέτοια εργαλεία και προστατευτικά εξαρτήματα φαίνονται παρακάτω:</a:t>
            </a: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effectLst/>
              <a:latin typeface="Arial" pitchFamily="34" charset="0"/>
              <a:cs typeface="Arial" pitchFamily="34" charset="0"/>
            </a:endParaRPr>
          </a:p>
        </p:txBody>
      </p:sp>
      <p:sp>
        <p:nvSpPr>
          <p:cNvPr id="2052" name="Rectangle 4"/>
          <p:cNvSpPr>
            <a:spLocks noChangeArrowheads="1"/>
          </p:cNvSpPr>
          <p:nvPr/>
        </p:nvSpPr>
        <p:spPr bwMode="auto">
          <a:xfrm>
            <a:off x="0" y="1071546"/>
            <a:ext cx="91440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 </a:t>
            </a:r>
            <a:r>
              <a:rPr kumimoji="0" lang="el-GR" sz="1200" b="1" i="0" u="none" strike="noStrike" cap="none" normalizeH="0" baseline="0" dirty="0" err="1" smtClean="0">
                <a:ln>
                  <a:noFill/>
                </a:ln>
                <a:effectLst/>
                <a:latin typeface="Verdana" pitchFamily="34" charset="0"/>
                <a:ea typeface="Times New Roman" pitchFamily="18" charset="0"/>
                <a:cs typeface="Arial" pitchFamily="34" charset="0"/>
              </a:rPr>
              <a:t>Οξυγονοκοπή</a:t>
            </a: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Η φλόγα της </a:t>
            </a:r>
            <a:r>
              <a:rPr kumimoji="0" lang="el-GR" sz="1200" b="0" i="0" u="none" strike="noStrike" cap="none" normalizeH="0" baseline="0" dirty="0" err="1" smtClean="0">
                <a:ln>
                  <a:noFill/>
                </a:ln>
                <a:effectLst/>
                <a:latin typeface="Verdana" pitchFamily="34" charset="0"/>
                <a:ea typeface="Times New Roman" pitchFamily="18" charset="0"/>
                <a:cs typeface="Arial" pitchFamily="34" charset="0"/>
              </a:rPr>
              <a:t>οξυγονοασετυλίνης</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χρησιμοποιείται και για κοπή ελασμάτων. Ο καυστήρας που χρησιμοποιείται σε αυτή την περίπτωση είναι ειδικός και ονομάζεται </a:t>
            </a:r>
            <a:r>
              <a:rPr kumimoji="0" lang="el-GR" sz="1200" b="1" i="0" u="none" strike="noStrike" cap="none" normalizeH="0" baseline="0" dirty="0" err="1" smtClean="0">
                <a:ln>
                  <a:noFill/>
                </a:ln>
                <a:effectLst/>
                <a:latin typeface="Verdana" pitchFamily="34" charset="0"/>
                <a:ea typeface="Times New Roman" pitchFamily="18" charset="0"/>
                <a:cs typeface="Arial" pitchFamily="34" charset="0"/>
              </a:rPr>
              <a:t>οξυγονοκόφτης</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a:t>
            </a: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effectLst/>
              <a:latin typeface="Arial" pitchFamily="34" charset="0"/>
              <a:cs typeface="Arial" pitchFamily="34" charset="0"/>
            </a:endParaRPr>
          </a:p>
        </p:txBody>
      </p:sp>
      <p:sp>
        <p:nvSpPr>
          <p:cNvPr id="2053" name="Rectangle 5"/>
          <p:cNvSpPr>
            <a:spLocks noChangeArrowheads="1"/>
          </p:cNvSpPr>
          <p:nvPr/>
        </p:nvSpPr>
        <p:spPr bwMode="auto">
          <a:xfrm>
            <a:off x="142844" y="2000240"/>
            <a:ext cx="8858312" cy="29546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Ο </a:t>
            </a:r>
            <a:r>
              <a:rPr kumimoji="0" lang="el-GR" sz="1200" b="0" i="0" u="none" strike="noStrike" cap="none" normalizeH="0" baseline="0" dirty="0" err="1" smtClean="0">
                <a:ln>
                  <a:noFill/>
                </a:ln>
                <a:effectLst/>
                <a:latin typeface="Verdana" pitchFamily="34" charset="0"/>
                <a:ea typeface="Times New Roman" pitchFamily="18" charset="0"/>
                <a:cs typeface="Arial" pitchFamily="34" charset="0"/>
              </a:rPr>
              <a:t>οξυγονοκόφτης</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περιλαμβάνει ένα ακόμα αγωγό για παροχή καθαρού οξυγόνου που χρησιμοποιείται για τη στιγμιαία οξείδωση του σιδήρου, που θα προκαλέσει την κοπή (</a:t>
            </a: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η </a:t>
            </a:r>
            <a:r>
              <a:rPr kumimoji="0" lang="el-GR" sz="1200" b="1" i="0" u="none" strike="noStrike" cap="none" normalizeH="0" baseline="0" dirty="0" err="1" smtClean="0">
                <a:ln>
                  <a:noFill/>
                </a:ln>
                <a:effectLst/>
                <a:latin typeface="Verdana" pitchFamily="34" charset="0"/>
                <a:ea typeface="Times New Roman" pitchFamily="18" charset="0"/>
                <a:cs typeface="Arial" pitchFamily="34" charset="0"/>
              </a:rPr>
              <a:t>οξυγονοκοπή</a:t>
            </a: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 χρησιμοποιείται μόνο στα σιδηρούχα υλικά</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Στην πράξη θερμαίνεται το έλασμα μέσω της φλόγας της </a:t>
            </a:r>
            <a:r>
              <a:rPr kumimoji="0" lang="el-GR" sz="1200" b="0" i="0" u="none" strike="noStrike" cap="none" normalizeH="0" baseline="0" dirty="0" err="1" smtClean="0">
                <a:ln>
                  <a:noFill/>
                </a:ln>
                <a:effectLst/>
                <a:latin typeface="Verdana" pitchFamily="34" charset="0"/>
                <a:ea typeface="Times New Roman" pitchFamily="18" charset="0"/>
                <a:cs typeface="Arial" pitchFamily="34" charset="0"/>
              </a:rPr>
              <a:t>οξυγονοασετυλίνης</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και καθώς πυρώνεται τροφοδοτείται καθαρό οξυγόνο. Το οξυγόνο αυτό </a:t>
            </a:r>
            <a:r>
              <a:rPr kumimoji="0" lang="el-GR" sz="1200" b="1" i="0" u="none" strike="noStrike" cap="none" normalizeH="0" baseline="0" dirty="0" smtClean="0">
                <a:ln>
                  <a:noFill/>
                </a:ln>
                <a:effectLst/>
                <a:latin typeface="Verdana" pitchFamily="34" charset="0"/>
                <a:ea typeface="Times New Roman" pitchFamily="18" charset="0"/>
                <a:cs typeface="Arial" pitchFamily="34" charset="0"/>
              </a:rPr>
              <a:t>οξειδώνει</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το σίδηρο που περιέχεται στο έλασμα και παράγει την κοπή.</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Η θερμότητα από την κοπή είναι ικανή να διατηρεί την </a:t>
            </a:r>
            <a:r>
              <a:rPr kumimoji="0" lang="el-GR" sz="1200" b="0" i="0" u="none" strike="noStrike" cap="none" normalizeH="0" baseline="0" dirty="0" err="1" smtClean="0">
                <a:ln>
                  <a:noFill/>
                </a:ln>
                <a:effectLst/>
                <a:latin typeface="Verdana" pitchFamily="34" charset="0"/>
                <a:ea typeface="Times New Roman" pitchFamily="18" charset="0"/>
                <a:cs typeface="Arial" pitchFamily="34" charset="0"/>
              </a:rPr>
              <a:t>ερυθροπύρωση</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του ελάσματος, ώστε να μη χρειάζεται στη συνέχεια θέρμανση μέσω της </a:t>
            </a:r>
            <a:r>
              <a:rPr kumimoji="0" lang="el-GR" sz="1200" b="0" i="0" u="none" strike="noStrike" cap="none" normalizeH="0" baseline="0" dirty="0" err="1" smtClean="0">
                <a:ln>
                  <a:noFill/>
                </a:ln>
                <a:effectLst/>
                <a:latin typeface="Verdana" pitchFamily="34" charset="0"/>
                <a:ea typeface="Times New Roman" pitchFamily="18" charset="0"/>
                <a:cs typeface="Arial" pitchFamily="34" charset="0"/>
              </a:rPr>
              <a:t>οξυγονοασετυλίνης</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Η φλόγα δηλαδή της </a:t>
            </a:r>
            <a:r>
              <a:rPr kumimoji="0" lang="el-GR" sz="1200" b="0" i="0" u="none" strike="noStrike" cap="none" normalizeH="0" baseline="0" dirty="0" err="1" smtClean="0">
                <a:ln>
                  <a:noFill/>
                </a:ln>
                <a:effectLst/>
                <a:latin typeface="Verdana" pitchFamily="34" charset="0"/>
                <a:ea typeface="Times New Roman" pitchFamily="18" charset="0"/>
                <a:cs typeface="Arial" pitchFamily="34" charset="0"/>
              </a:rPr>
              <a:t>οξυγονοασετυλίνης</a:t>
            </a: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 χρησιμοποιείται μόνο για να ξεκινήσει η κοπή.</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effectLst/>
                <a:latin typeface="Verdana" pitchFamily="34" charset="0"/>
                <a:ea typeface="Times New Roman" pitchFamily="18" charset="0"/>
                <a:cs typeface="Arial" pitchFamily="34" charset="0"/>
              </a:rPr>
              <a:t>Η κοπή με οξυγόνο μπορεί να γίνεται είτε με το χέρι είτε μηχανικά. Υπάρχουν ειδικές εργαλειομηχανές κοπής ελασμάτων που πραγματοποιούν κοπή με οξυγόνο και μάλιστα οι πιο σύγχρονες από αυτές καθοδηγούνται από ηλεκτρονικό υπολογιστή.</a:t>
            </a:r>
            <a:endParaRPr kumimoji="0" lang="el-GR"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643174" y="1142984"/>
            <a:ext cx="3568606" cy="369332"/>
          </a:xfrm>
          <a:prstGeom prst="rect">
            <a:avLst/>
          </a:prstGeom>
        </p:spPr>
        <p:txBody>
          <a:bodyPr wrap="none">
            <a:spAutoFit/>
          </a:bodyPr>
          <a:lstStyle/>
          <a:p>
            <a:r>
              <a:rPr lang="en-US" dirty="0" smtClean="0">
                <a:solidFill>
                  <a:srgbClr val="FF0000"/>
                </a:solidFill>
              </a:rPr>
              <a:t>https://youtu.be/Dee3fIbOHQo</a:t>
            </a:r>
            <a:endParaRPr lang="el-GR" dirty="0">
              <a:solidFill>
                <a:srgbClr val="FF0000"/>
              </a:solidFill>
            </a:endParaRPr>
          </a:p>
        </p:txBody>
      </p:sp>
      <p:sp>
        <p:nvSpPr>
          <p:cNvPr id="3" name="2 - Ορθογώνιο"/>
          <p:cNvSpPr/>
          <p:nvPr/>
        </p:nvSpPr>
        <p:spPr>
          <a:xfrm>
            <a:off x="2643174" y="2000240"/>
            <a:ext cx="3602268" cy="369332"/>
          </a:xfrm>
          <a:prstGeom prst="rect">
            <a:avLst/>
          </a:prstGeom>
        </p:spPr>
        <p:txBody>
          <a:bodyPr wrap="none">
            <a:spAutoFit/>
          </a:bodyPr>
          <a:lstStyle/>
          <a:p>
            <a:r>
              <a:rPr lang="en-US" dirty="0" smtClean="0">
                <a:solidFill>
                  <a:srgbClr val="FF0000"/>
                </a:solidFill>
              </a:rPr>
              <a:t>https://youtu.be/Fm_spZRsKp0</a:t>
            </a:r>
            <a:endParaRPr lang="el-GR" dirty="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Διαβάθμιση του γκρι">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135</TotalTime>
  <Words>207</Words>
  <Application>Microsoft Office PowerPoint</Application>
  <PresentationFormat>Προβολή στην οθόνη (4:3)</PresentationFormat>
  <Paragraphs>74</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Αποκορύφωμα</vt:lpstr>
      <vt:lpstr>ΟΞΥΓΟΝΟΚΟΛΛΗΣΕΙΣ</vt:lpstr>
      <vt:lpstr>Διαφάνεια 2</vt:lpstr>
      <vt:lpstr>Διαφάνεια 3</vt:lpstr>
      <vt:lpstr>Διαφάνεια 4</vt:lpstr>
      <vt:lpstr>Διαφάνεια 5</vt:lpstr>
      <vt:lpstr>Διαφάνεια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ΟΞΥΓΟΝΟΚΟΛΛΗΣΕΙΣ</dc:title>
  <dc:creator>dimitris</dc:creator>
  <cp:lastModifiedBy>dimitris</cp:lastModifiedBy>
  <cp:revision>10</cp:revision>
  <dcterms:created xsi:type="dcterms:W3CDTF">2022-03-02T13:15:04Z</dcterms:created>
  <dcterms:modified xsi:type="dcterms:W3CDTF">2022-03-02T15:30:15Z</dcterms:modified>
</cp:coreProperties>
</file>