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707" r:id="rId2"/>
  </p:sldMasterIdLst>
  <p:notesMasterIdLst>
    <p:notesMasterId r:id="rId13"/>
  </p:notesMasterIdLst>
  <p:handoutMasterIdLst>
    <p:handoutMasterId r:id="rId14"/>
  </p:handoutMasterIdLst>
  <p:sldIdLst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</p:sldIdLst>
  <p:sldSz cx="9144000" cy="6858000" type="screen4x3"/>
  <p:notesSz cx="7104063" cy="10234613"/>
  <p:custDataLst>
    <p:tags r:id="rId1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BE7C3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135" autoAdjust="0"/>
    <p:restoredTop sz="94660"/>
  </p:normalViewPr>
  <p:slideViewPr>
    <p:cSldViewPr>
      <p:cViewPr>
        <p:scale>
          <a:sx n="114" d="100"/>
          <a:sy n="114" d="100"/>
        </p:scale>
        <p:origin x="-234" y="8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17/1/2022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17/1/2022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EA61F-53F1-49B5-BFAB-A8CE5B034A0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9810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DBE7C3"/>
          </a:solidFill>
        </p:spPr>
        <p:txBody>
          <a:bodyPr>
            <a:normAutofit/>
          </a:bodyPr>
          <a:lstStyle>
            <a:lvl1pPr marL="268288" indent="0"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5040560"/>
          </a:xfrm>
        </p:spPr>
        <p:txBody>
          <a:bodyPr>
            <a:normAutofit/>
          </a:bodyPr>
          <a:lstStyle>
            <a:lvl1pPr>
              <a:lnSpc>
                <a:spcPct val="112000"/>
              </a:lnSpc>
              <a:spcBef>
                <a:spcPts val="1200"/>
              </a:spcBef>
              <a:defRPr sz="2400"/>
            </a:lvl1pPr>
            <a:lvl2pPr marL="742950" indent="-285750">
              <a:lnSpc>
                <a:spcPct val="112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6001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4">
              <a:lumMod val="50000"/>
            </a:schemeClr>
          </a:solidFill>
        </p:spPr>
        <p:txBody>
          <a:bodyPr>
            <a:normAutofit/>
          </a:bodyPr>
          <a:lstStyle>
            <a:lvl1pPr marL="268288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328592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300"/>
            </a:lvl1pPr>
            <a:lvl2pPr marL="742950" indent="-285750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3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6149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Γενικά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800"/>
              </a:spcBef>
              <a:defRPr/>
            </a:pPr>
            <a:r>
              <a:rPr lang="el-GR" altLang="el-GR" sz="2200" b="1" dirty="0"/>
              <a:t>Σκοπός</a:t>
            </a:r>
            <a:r>
              <a:rPr lang="el-GR" altLang="el-GR" sz="2200" dirty="0"/>
              <a:t>: απομάκρυνση ρύπου από σμήγμα, σκόνη, </a:t>
            </a:r>
            <a:r>
              <a:rPr lang="el-GR" altLang="el-GR" sz="2200" dirty="0" smtClean="0"/>
              <a:t>υπολείμματα </a:t>
            </a:r>
            <a:r>
              <a:rPr lang="el-GR" altLang="el-GR" sz="2200" dirty="0"/>
              <a:t>καλλυντικών προϊόντων, νεκρά </a:t>
            </a:r>
            <a:r>
              <a:rPr lang="el-GR" altLang="el-GR" sz="2200" dirty="0" err="1"/>
              <a:t>κερατινοποιημένα</a:t>
            </a:r>
            <a:r>
              <a:rPr lang="el-GR" altLang="el-GR" sz="2200" dirty="0"/>
              <a:t> κύτταρα &amp; συστατικά </a:t>
            </a:r>
            <a:r>
              <a:rPr lang="el-GR" altLang="el-GR" sz="2200" dirty="0" smtClean="0"/>
              <a:t>ιδρώτα.</a:t>
            </a:r>
            <a:endParaRPr lang="el-GR" altLang="el-GR" sz="2200" dirty="0"/>
          </a:p>
          <a:p>
            <a:pPr>
              <a:spcBef>
                <a:spcPts val="800"/>
              </a:spcBef>
              <a:spcAft>
                <a:spcPts val="600"/>
              </a:spcAft>
              <a:defRPr/>
            </a:pPr>
            <a:r>
              <a:rPr lang="el-GR" altLang="el-GR" sz="2200" b="1" dirty="0" smtClean="0"/>
              <a:t>Δράση</a:t>
            </a:r>
            <a:r>
              <a:rPr lang="el-GR" altLang="el-GR" sz="2200" dirty="0"/>
              <a:t>: χρήση </a:t>
            </a:r>
            <a:r>
              <a:rPr lang="el-GR" altLang="el-GR" sz="2200" dirty="0" err="1"/>
              <a:t>επιφανειοδραστικών</a:t>
            </a:r>
            <a:r>
              <a:rPr lang="el-GR" altLang="el-GR" sz="2200" dirty="0"/>
              <a:t> </a:t>
            </a:r>
            <a:r>
              <a:rPr lang="el-GR" altLang="el-GR" sz="2200" dirty="0" smtClean="0"/>
              <a:t>ουσιών.</a:t>
            </a:r>
            <a:endParaRPr lang="el-GR" altLang="el-GR" sz="2200" dirty="0"/>
          </a:p>
          <a:p>
            <a:pPr marL="900112" indent="-457200">
              <a:spcBef>
                <a:spcPts val="8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altLang="el-GR" sz="2200" dirty="0"/>
              <a:t>Διαβροχή</a:t>
            </a:r>
            <a:r>
              <a:rPr lang="en-US" altLang="el-GR" sz="2200" dirty="0"/>
              <a:t> </a:t>
            </a:r>
            <a:r>
              <a:rPr lang="el-GR" altLang="el-GR" sz="2200" dirty="0"/>
              <a:t>τρίχας και ρύπου από την </a:t>
            </a:r>
            <a:r>
              <a:rPr lang="el-GR" altLang="el-GR" sz="2200" dirty="0" err="1"/>
              <a:t>επιφανειοδραστική</a:t>
            </a:r>
            <a:r>
              <a:rPr lang="el-GR" altLang="el-GR" sz="2200" dirty="0"/>
              <a:t> </a:t>
            </a:r>
            <a:r>
              <a:rPr lang="el-GR" altLang="el-GR" sz="2200" dirty="0" smtClean="0"/>
              <a:t>ουσία.</a:t>
            </a:r>
            <a:endParaRPr lang="el-GR" altLang="el-GR" sz="2200" dirty="0"/>
          </a:p>
          <a:p>
            <a:pPr marL="900112" indent="-457200">
              <a:spcBef>
                <a:spcPts val="8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altLang="el-GR" sz="2200" dirty="0"/>
              <a:t>Εξασθένιση φυσικοχημικών δυνάμεων που συγκρατούν το </a:t>
            </a:r>
            <a:r>
              <a:rPr lang="el-GR" altLang="el-GR" sz="2200" dirty="0" smtClean="0"/>
              <a:t>ρύπο.</a:t>
            </a:r>
            <a:endParaRPr lang="el-GR" altLang="el-GR" sz="2200" dirty="0"/>
          </a:p>
          <a:p>
            <a:pPr marL="900112" indent="-457200">
              <a:spcBef>
                <a:spcPts val="8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altLang="el-GR" sz="2200" dirty="0"/>
              <a:t>Διάλυση </a:t>
            </a:r>
            <a:r>
              <a:rPr lang="el-GR" altLang="el-GR" sz="2200" dirty="0" err="1"/>
              <a:t>υδατοδιαλυτού</a:t>
            </a:r>
            <a:r>
              <a:rPr lang="el-GR" altLang="el-GR" sz="2200" dirty="0"/>
              <a:t>, </a:t>
            </a:r>
            <a:r>
              <a:rPr lang="el-GR" altLang="el-GR" sz="2200" dirty="0" err="1"/>
              <a:t>διαλυτοποίηση</a:t>
            </a:r>
            <a:r>
              <a:rPr lang="el-GR" altLang="el-GR" sz="2200" dirty="0"/>
              <a:t>/</a:t>
            </a:r>
            <a:r>
              <a:rPr lang="el-GR" altLang="el-GR" sz="2200" dirty="0" err="1"/>
              <a:t>γαλακτωματοποίηση</a:t>
            </a:r>
            <a:r>
              <a:rPr lang="el-GR" altLang="el-GR" sz="2200" dirty="0"/>
              <a:t> λιποδιαλυτού, διασπορά αδιάλυτου ρύπου στην υδατική </a:t>
            </a:r>
            <a:r>
              <a:rPr lang="el-GR" altLang="el-GR" sz="2200" dirty="0" smtClean="0"/>
              <a:t>φάση.</a:t>
            </a:r>
            <a:endParaRPr lang="el-GR" altLang="el-GR" sz="2200" dirty="0"/>
          </a:p>
          <a:p>
            <a:pPr marL="900112" indent="-457200">
              <a:spcBef>
                <a:spcPts val="8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altLang="el-GR" sz="2200" dirty="0"/>
              <a:t>Αποφυγή επανατοποθέτησης ρύπου στα </a:t>
            </a:r>
            <a:r>
              <a:rPr lang="el-GR" altLang="el-GR" sz="2200" dirty="0" smtClean="0"/>
              <a:t>μαλλιά.</a:t>
            </a:r>
            <a:endParaRPr lang="el-GR" altLang="el-GR" sz="2200" dirty="0"/>
          </a:p>
          <a:p>
            <a:pPr>
              <a:spcBef>
                <a:spcPts val="800"/>
              </a:spcBef>
              <a:spcAft>
                <a:spcPts val="600"/>
              </a:spcAft>
              <a:defRPr/>
            </a:pPr>
            <a:r>
              <a:rPr lang="el-GR" altLang="el-GR" sz="2200" b="1" dirty="0"/>
              <a:t>Μορφή</a:t>
            </a:r>
            <a:r>
              <a:rPr lang="el-GR" altLang="el-GR" sz="2200" dirty="0"/>
              <a:t>: υγρά, αερολύματα, ξηρά (σκόνες</a:t>
            </a:r>
            <a:r>
              <a:rPr lang="el-GR" altLang="el-GR" sz="2200" dirty="0" smtClean="0"/>
              <a:t>).</a:t>
            </a:r>
            <a:endParaRPr lang="el-GR" sz="22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4077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5 - Ομάδα"/>
          <p:cNvGrpSpPr>
            <a:grpSpLocks/>
          </p:cNvGrpSpPr>
          <p:nvPr/>
        </p:nvGrpSpPr>
        <p:grpSpPr bwMode="auto">
          <a:xfrm>
            <a:off x="7452320" y="1772816"/>
            <a:ext cx="1150937" cy="3100387"/>
            <a:chOff x="7596336" y="2636912"/>
            <a:chExt cx="1152127" cy="3100190"/>
          </a:xfrm>
        </p:grpSpPr>
        <p:pic>
          <p:nvPicPr>
            <p:cNvPr id="12293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7074" y="2636912"/>
              <a:ext cx="1111389" cy="3100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4 - Ορθογώνιο"/>
            <p:cNvSpPr/>
            <p:nvPr/>
          </p:nvSpPr>
          <p:spPr>
            <a:xfrm>
              <a:off x="7596336" y="4221136"/>
              <a:ext cx="1117166" cy="5841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1600" b="1" dirty="0">
                  <a:solidFill>
                    <a:schemeClr val="accent6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Shampoo</a:t>
              </a:r>
            </a:p>
            <a:p>
              <a:pPr algn="ctr">
                <a:defRPr/>
              </a:pPr>
              <a:r>
                <a:rPr lang="en-US" sz="1600" b="1" dirty="0">
                  <a:solidFill>
                    <a:schemeClr val="accent6">
                      <a:lumMod val="20000"/>
                      <a:lumOff val="8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Normal</a:t>
              </a:r>
              <a:endParaRPr lang="el-GR" sz="1600" b="1" dirty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Παρατηρήσεις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7" y="1340768"/>
            <a:ext cx="6120680" cy="5328592"/>
          </a:xfrm>
        </p:spPr>
        <p:txBody>
          <a:bodyPr>
            <a:normAutofit/>
          </a:bodyPr>
          <a:lstStyle/>
          <a:p>
            <a:pPr marL="344488">
              <a:spcAft>
                <a:spcPts val="600"/>
              </a:spcAft>
              <a:defRPr/>
            </a:pPr>
            <a:r>
              <a:rPr lang="el-GR" altLang="el-GR" dirty="0"/>
              <a:t>Ήπια ανάδευση (</a:t>
            </a:r>
            <a:r>
              <a:rPr lang="el-GR" altLang="el-GR" dirty="0" err="1"/>
              <a:t>επιφανειοδραστικές</a:t>
            </a:r>
            <a:r>
              <a:rPr lang="el-GR" altLang="el-GR" dirty="0"/>
              <a:t> ουσίες </a:t>
            </a:r>
            <a:r>
              <a:rPr lang="el-GR" altLang="el-GR" dirty="0">
                <a:sym typeface="Wingdings" pitchFamily="2" charset="2"/>
              </a:rPr>
              <a:t> έντονος αφρισμός</a:t>
            </a:r>
            <a:r>
              <a:rPr lang="el-GR" altLang="el-GR" dirty="0" smtClean="0"/>
              <a:t>).</a:t>
            </a:r>
            <a:endParaRPr lang="el-GR" altLang="el-GR" dirty="0"/>
          </a:p>
          <a:p>
            <a:pPr marL="344488">
              <a:spcAft>
                <a:spcPts val="600"/>
              </a:spcAft>
              <a:defRPr/>
            </a:pPr>
            <a:r>
              <a:rPr lang="el-GR" altLang="el-GR" dirty="0"/>
              <a:t>Υπολογισμός απώλειας </a:t>
            </a:r>
            <a:r>
              <a:rPr lang="el-GR" altLang="el-GR" dirty="0" smtClean="0"/>
              <a:t>ύδατος.</a:t>
            </a:r>
            <a:endParaRPr lang="el-GR" altLang="el-GR" dirty="0"/>
          </a:p>
          <a:p>
            <a:pPr marL="744538" lvl="1">
              <a:defRPr/>
            </a:pPr>
            <a:r>
              <a:rPr lang="el-GR" altLang="el-GR" dirty="0" smtClean="0"/>
              <a:t>Προσθήκη </a:t>
            </a:r>
            <a:r>
              <a:rPr lang="el-GR" altLang="el-GR" dirty="0"/>
              <a:t>στο τέλος της παρασκευαστικής </a:t>
            </a:r>
            <a:r>
              <a:rPr lang="el-GR" altLang="el-GR" dirty="0" smtClean="0"/>
              <a:t>διαδικασίας.</a:t>
            </a:r>
            <a:endParaRPr lang="el-GR" altLang="el-GR" dirty="0"/>
          </a:p>
          <a:p>
            <a:pPr marL="344488">
              <a:defRPr/>
            </a:pPr>
            <a:r>
              <a:rPr lang="el-GR" altLang="el-GR" dirty="0"/>
              <a:t>Μέτρηση </a:t>
            </a:r>
            <a:r>
              <a:rPr lang="en-US" altLang="el-GR" dirty="0"/>
              <a:t>p</a:t>
            </a:r>
            <a:r>
              <a:rPr lang="el-GR" altLang="el-GR" dirty="0" smtClean="0"/>
              <a:t>Η.</a:t>
            </a:r>
            <a:endParaRPr lang="en-US" altLang="el-GR" dirty="0"/>
          </a:p>
          <a:p>
            <a:pPr marL="744538" lvl="1">
              <a:defRPr/>
            </a:pPr>
            <a:r>
              <a:rPr lang="el-GR" altLang="el-GR" dirty="0" smtClean="0"/>
              <a:t>Υδατικό </a:t>
            </a:r>
            <a:r>
              <a:rPr lang="el-GR" altLang="el-GR" dirty="0"/>
              <a:t>διάλυμα 10</a:t>
            </a:r>
            <a:r>
              <a:rPr lang="en-US" altLang="el-GR" dirty="0"/>
              <a:t> </a:t>
            </a:r>
            <a:r>
              <a:rPr lang="el-GR" altLang="el-GR" dirty="0"/>
              <a:t>% </a:t>
            </a:r>
            <a:r>
              <a:rPr lang="el-GR" altLang="el-GR" dirty="0" smtClean="0"/>
              <a:t>Β/Β.</a:t>
            </a:r>
            <a:endParaRPr lang="el-GR" alt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5225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0 - Ορθογώνιο"/>
          <p:cNvSpPr>
            <a:spLocks noChangeArrowheads="1"/>
          </p:cNvSpPr>
          <p:nvPr/>
        </p:nvSpPr>
        <p:spPr bwMode="auto">
          <a:xfrm>
            <a:off x="519113" y="6389513"/>
            <a:ext cx="1531937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el-GR" sz="1600" i="1" dirty="0">
                <a:latin typeface="+mn-lt"/>
              </a:rPr>
              <a:t>*INCI </a:t>
            </a:r>
            <a:r>
              <a:rPr lang="el-GR" altLang="el-GR" sz="1600" i="1" dirty="0">
                <a:latin typeface="+mn-lt"/>
              </a:rPr>
              <a:t>ονομασία </a:t>
            </a: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Συστατικά </a:t>
            </a:r>
            <a:r>
              <a:rPr lang="el-GR" sz="3000" b="0" dirty="0" smtClean="0"/>
              <a:t>1/3</a:t>
            </a:r>
            <a:endParaRPr lang="el-GR" sz="3000" b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260676"/>
          </a:xfrm>
        </p:spPr>
        <p:txBody>
          <a:bodyPr>
            <a:normAutofit/>
          </a:bodyPr>
          <a:lstStyle/>
          <a:p>
            <a:r>
              <a:rPr lang="en-US" altLang="el-GR" b="1" dirty="0" err="1">
                <a:latin typeface="Calibri" pitchFamily="34" charset="0"/>
              </a:rPr>
              <a:t>Sles</a:t>
            </a:r>
            <a:r>
              <a:rPr lang="en-US" altLang="el-GR" dirty="0">
                <a:latin typeface="Calibri" pitchFamily="34" charset="0"/>
              </a:rPr>
              <a:t> </a:t>
            </a:r>
            <a:r>
              <a:rPr lang="el-GR" altLang="el-GR" dirty="0" err="1">
                <a:latin typeface="Calibri" pitchFamily="34" charset="0"/>
              </a:rPr>
              <a:t>ανιονικό</a:t>
            </a:r>
            <a:r>
              <a:rPr lang="el-GR" altLang="el-GR" dirty="0">
                <a:latin typeface="Calibri" pitchFamily="34" charset="0"/>
              </a:rPr>
              <a:t> </a:t>
            </a:r>
            <a:r>
              <a:rPr lang="el-GR" altLang="el-GR" dirty="0" err="1">
                <a:latin typeface="Calibri" pitchFamily="34" charset="0"/>
              </a:rPr>
              <a:t>επιφανειοδραστικό</a:t>
            </a:r>
            <a:r>
              <a:rPr lang="el-GR" altLang="el-GR" dirty="0">
                <a:latin typeface="Calibri" pitchFamily="34" charset="0"/>
              </a:rPr>
              <a:t>, καθαριστική  και </a:t>
            </a:r>
            <a:r>
              <a:rPr lang="el-GR" altLang="el-GR" dirty="0" err="1">
                <a:latin typeface="Calibri" pitchFamily="34" charset="0"/>
              </a:rPr>
              <a:t>αφριστική</a:t>
            </a:r>
            <a:r>
              <a:rPr lang="el-GR" altLang="el-GR" dirty="0">
                <a:latin typeface="Calibri" pitchFamily="34" charset="0"/>
              </a:rPr>
              <a:t> </a:t>
            </a:r>
            <a:r>
              <a:rPr lang="el-GR" altLang="el-GR" dirty="0" smtClean="0">
                <a:latin typeface="Calibri" pitchFamily="34" charset="0"/>
              </a:rPr>
              <a:t>δράση.</a:t>
            </a:r>
            <a:endParaRPr lang="el-GR" altLang="el-GR" dirty="0">
              <a:latin typeface="Calibri" pitchFamily="34" charset="0"/>
            </a:endParaRPr>
          </a:p>
          <a:p>
            <a:r>
              <a:rPr lang="en-US" altLang="el-GR" b="1" dirty="0">
                <a:latin typeface="Calibri" pitchFamily="34" charset="0"/>
              </a:rPr>
              <a:t>TEA Lauryl Sulfate </a:t>
            </a:r>
            <a:r>
              <a:rPr lang="el-GR" altLang="el-GR" dirty="0" err="1">
                <a:latin typeface="Calibri" pitchFamily="34" charset="0"/>
              </a:rPr>
              <a:t>ανιονικό</a:t>
            </a:r>
            <a:r>
              <a:rPr lang="el-GR" altLang="el-GR" dirty="0">
                <a:latin typeface="Calibri" pitchFamily="34" charset="0"/>
              </a:rPr>
              <a:t> </a:t>
            </a:r>
            <a:r>
              <a:rPr lang="el-GR" altLang="el-GR" dirty="0" err="1">
                <a:latin typeface="Calibri" pitchFamily="34" charset="0"/>
              </a:rPr>
              <a:t>επιφανειοδραστικό</a:t>
            </a:r>
            <a:r>
              <a:rPr lang="el-GR" altLang="el-GR" dirty="0">
                <a:latin typeface="Calibri" pitchFamily="34" charset="0"/>
              </a:rPr>
              <a:t>, καθαριστική  και </a:t>
            </a:r>
            <a:r>
              <a:rPr lang="el-GR" altLang="el-GR" dirty="0" err="1">
                <a:latin typeface="Calibri" pitchFamily="34" charset="0"/>
              </a:rPr>
              <a:t>αφριστική</a:t>
            </a:r>
            <a:r>
              <a:rPr lang="el-GR" altLang="el-GR" dirty="0">
                <a:latin typeface="Calibri" pitchFamily="34" charset="0"/>
              </a:rPr>
              <a:t> </a:t>
            </a:r>
            <a:r>
              <a:rPr lang="el-GR" altLang="el-GR" dirty="0" smtClean="0">
                <a:latin typeface="Calibri" pitchFamily="34" charset="0"/>
              </a:rPr>
              <a:t>δράση.</a:t>
            </a:r>
            <a:endParaRPr lang="el-GR" altLang="el-GR" dirty="0">
              <a:latin typeface="Calibri" pitchFamily="34" charset="0"/>
            </a:endParaRPr>
          </a:p>
          <a:p>
            <a:r>
              <a:rPr lang="en-US" altLang="el-GR" b="1" dirty="0">
                <a:latin typeface="Calibri" pitchFamily="34" charset="0"/>
              </a:rPr>
              <a:t>Sodium </a:t>
            </a:r>
            <a:r>
              <a:rPr lang="en-US" altLang="el-GR" b="1" dirty="0" err="1">
                <a:latin typeface="Calibri" pitchFamily="34" charset="0"/>
              </a:rPr>
              <a:t>Lauroyl</a:t>
            </a:r>
            <a:r>
              <a:rPr lang="en-US" altLang="el-GR" b="1" dirty="0">
                <a:latin typeface="Calibri" pitchFamily="34" charset="0"/>
              </a:rPr>
              <a:t> Glutamate </a:t>
            </a:r>
            <a:r>
              <a:rPr lang="el-GR" altLang="el-GR" dirty="0" err="1">
                <a:latin typeface="Calibri" pitchFamily="34" charset="0"/>
              </a:rPr>
              <a:t>επιφανειοδραστικό</a:t>
            </a:r>
            <a:r>
              <a:rPr lang="el-GR" altLang="el-GR" dirty="0">
                <a:latin typeface="Calibri" pitchFamily="34" charset="0"/>
              </a:rPr>
              <a:t>, ήπια απαλή καθαριστική  δράση, μεταξένια αίσθηση, βελτιώνει χτένισμα, ήπια </a:t>
            </a:r>
            <a:r>
              <a:rPr lang="en-US" altLang="el-GR" dirty="0">
                <a:latin typeface="Calibri" pitchFamily="34" charset="0"/>
              </a:rPr>
              <a:t>conditioning </a:t>
            </a:r>
            <a:r>
              <a:rPr lang="el-GR" altLang="el-GR" dirty="0" smtClean="0">
                <a:latin typeface="Calibri" pitchFamily="34" charset="0"/>
              </a:rPr>
              <a:t>δράση.</a:t>
            </a:r>
            <a:endParaRPr lang="el-GR" altLang="el-GR" dirty="0">
              <a:latin typeface="Calibri" pitchFamily="34" charset="0"/>
            </a:endParaRPr>
          </a:p>
          <a:p>
            <a:r>
              <a:rPr lang="en-US" altLang="el-GR" b="1" dirty="0" err="1">
                <a:latin typeface="Calibri" pitchFamily="34" charset="0"/>
              </a:rPr>
              <a:t>Genagen</a:t>
            </a:r>
            <a:r>
              <a:rPr lang="en-US" altLang="el-GR" b="1" dirty="0">
                <a:latin typeface="Calibri" pitchFamily="34" charset="0"/>
              </a:rPr>
              <a:t> LDA</a:t>
            </a:r>
            <a:r>
              <a:rPr lang="el-GR" altLang="el-GR" b="1" dirty="0">
                <a:latin typeface="Calibri" pitchFamily="34" charset="0"/>
              </a:rPr>
              <a:t> </a:t>
            </a:r>
            <a:r>
              <a:rPr lang="el-GR" altLang="el-GR" dirty="0">
                <a:latin typeface="Calibri" pitchFamily="34" charset="0"/>
              </a:rPr>
              <a:t>(</a:t>
            </a:r>
            <a:r>
              <a:rPr lang="en-US" altLang="el-GR" dirty="0">
                <a:latin typeface="Calibri" pitchFamily="34" charset="0"/>
              </a:rPr>
              <a:t>Sodium Lauroamphoacetate</a:t>
            </a:r>
            <a:r>
              <a:rPr lang="el-GR" altLang="el-GR" dirty="0">
                <a:latin typeface="Calibri" pitchFamily="34" charset="0"/>
              </a:rPr>
              <a:t>)</a:t>
            </a:r>
            <a:r>
              <a:rPr lang="en-US" altLang="el-GR" dirty="0">
                <a:latin typeface="Calibri" pitchFamily="34" charset="0"/>
              </a:rPr>
              <a:t>*</a:t>
            </a:r>
            <a:r>
              <a:rPr lang="el-GR" altLang="el-GR" dirty="0">
                <a:latin typeface="Calibri" pitchFamily="34" charset="0"/>
              </a:rPr>
              <a:t> </a:t>
            </a:r>
            <a:r>
              <a:rPr lang="el-GR" altLang="el-GR" dirty="0" err="1">
                <a:latin typeface="Calibri" pitchFamily="34" charset="0"/>
              </a:rPr>
              <a:t>επιφανειοδραστικό</a:t>
            </a:r>
            <a:r>
              <a:rPr lang="el-GR" altLang="el-GR" dirty="0">
                <a:latin typeface="Calibri" pitchFamily="34" charset="0"/>
              </a:rPr>
              <a:t>, καθαριστική  και </a:t>
            </a:r>
            <a:r>
              <a:rPr lang="el-GR" altLang="el-GR" dirty="0" err="1">
                <a:latin typeface="Calibri" pitchFamily="34" charset="0"/>
              </a:rPr>
              <a:t>αφριστική</a:t>
            </a:r>
            <a:r>
              <a:rPr lang="el-GR" altLang="el-GR" dirty="0">
                <a:latin typeface="Calibri" pitchFamily="34" charset="0"/>
              </a:rPr>
              <a:t> </a:t>
            </a:r>
            <a:r>
              <a:rPr lang="el-GR" altLang="el-GR" dirty="0" smtClean="0">
                <a:latin typeface="Calibri" pitchFamily="34" charset="0"/>
              </a:rPr>
              <a:t>δράση.</a:t>
            </a:r>
            <a:endParaRPr lang="el-GR" altLang="el-GR" dirty="0">
              <a:latin typeface="Calibri" pitchFamily="34" charset="0"/>
            </a:endParaRPr>
          </a:p>
          <a:p>
            <a:r>
              <a:rPr lang="en-US" altLang="el-GR" b="1" dirty="0">
                <a:latin typeface="Calibri" pitchFamily="34" charset="0"/>
                <a:sym typeface="Wingdings" pitchFamily="2" charset="2"/>
              </a:rPr>
              <a:t>Saboderm CC </a:t>
            </a:r>
            <a:r>
              <a:rPr lang="el-GR" altLang="el-GR" dirty="0">
                <a:latin typeface="Calibri" pitchFamily="34" charset="0"/>
                <a:sym typeface="Wingdings" pitchFamily="2" charset="2"/>
              </a:rPr>
              <a:t>μη ιονικό </a:t>
            </a:r>
            <a:r>
              <a:rPr lang="el-GR" altLang="el-GR" dirty="0" err="1">
                <a:latin typeface="Calibri" pitchFamily="34" charset="0"/>
                <a:sym typeface="Wingdings" pitchFamily="2" charset="2"/>
              </a:rPr>
              <a:t>επιφανειοδραστικό</a:t>
            </a:r>
            <a:r>
              <a:rPr lang="el-GR" altLang="el-GR" dirty="0">
                <a:latin typeface="Calibri" pitchFamily="34" charset="0"/>
                <a:sym typeface="Wingdings" pitchFamily="2" charset="2"/>
              </a:rPr>
              <a:t>, μαλακτικό, </a:t>
            </a:r>
            <a:r>
              <a:rPr lang="el-GR" altLang="el-GR" dirty="0" err="1">
                <a:latin typeface="Calibri" pitchFamily="34" charset="0"/>
                <a:sym typeface="Wingdings" pitchFamily="2" charset="2"/>
              </a:rPr>
              <a:t>διαλυτοποιητής</a:t>
            </a:r>
            <a:r>
              <a:rPr lang="el-GR" altLang="el-GR" dirty="0">
                <a:latin typeface="Calibri" pitchFamily="34" charset="0"/>
                <a:sym typeface="Wingdings" pitchFamily="2" charset="2"/>
              </a:rPr>
              <a:t> </a:t>
            </a:r>
            <a:r>
              <a:rPr lang="el-GR" altLang="el-GR" dirty="0" smtClean="0">
                <a:latin typeface="Calibri" pitchFamily="34" charset="0"/>
                <a:sym typeface="Wingdings" pitchFamily="2" charset="2"/>
              </a:rPr>
              <a:t>αρωμάτων.</a:t>
            </a:r>
            <a:endParaRPr lang="el-GR" altLang="el-GR" dirty="0">
              <a:latin typeface="Calibri" pitchFamily="34" charset="0"/>
              <a:sym typeface="Wingdings" pitchFamily="2" charset="2"/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2375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Συστατικά </a:t>
            </a:r>
            <a:r>
              <a:rPr lang="el-GR" sz="3000" b="0" dirty="0" smtClean="0"/>
              <a:t>2/3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hangingPunct="0">
              <a:defRPr/>
            </a:pPr>
            <a:r>
              <a:rPr lang="en-US" b="1" dirty="0"/>
              <a:t>TEGOBETAIN</a:t>
            </a:r>
            <a:r>
              <a:rPr lang="el-GR" dirty="0"/>
              <a:t> </a:t>
            </a:r>
            <a:r>
              <a:rPr lang="el-GR" dirty="0" err="1"/>
              <a:t>επιφανειοδραστικό</a:t>
            </a:r>
            <a:r>
              <a:rPr lang="el-GR" dirty="0"/>
              <a:t>, καθαριστικό, ήπιο απορρυπαντικό (μη ερεθιστικό), </a:t>
            </a:r>
            <a:r>
              <a:rPr lang="el-GR" dirty="0" err="1"/>
              <a:t>αφριστικό</a:t>
            </a:r>
            <a:r>
              <a:rPr lang="el-GR" dirty="0"/>
              <a:t> (↓ στατικού </a:t>
            </a:r>
            <a:r>
              <a:rPr lang="el-GR" dirty="0" err="1"/>
              <a:t>ηλεκ</a:t>
            </a:r>
            <a:r>
              <a:rPr lang="el-GR" dirty="0"/>
              <a:t>/</a:t>
            </a:r>
            <a:r>
              <a:rPr lang="el-GR" dirty="0" err="1"/>
              <a:t>σμού</a:t>
            </a:r>
            <a:r>
              <a:rPr lang="el-GR" dirty="0"/>
              <a:t> τριχών, ↑ όγκου μαλλιών</a:t>
            </a:r>
            <a:r>
              <a:rPr lang="el-GR" dirty="0" smtClean="0"/>
              <a:t>).</a:t>
            </a:r>
            <a:endParaRPr lang="el-GR" b="1" dirty="0"/>
          </a:p>
          <a:p>
            <a:pPr eaLnBrk="0" hangingPunct="0">
              <a:defRPr/>
            </a:pPr>
            <a:r>
              <a:rPr lang="en-US" b="1" dirty="0" err="1"/>
              <a:t>Panthenol</a:t>
            </a:r>
            <a:r>
              <a:rPr lang="el-GR" b="1" dirty="0"/>
              <a:t> </a:t>
            </a:r>
            <a:r>
              <a:rPr lang="el-GR" dirty="0"/>
              <a:t>[→ </a:t>
            </a:r>
            <a:r>
              <a:rPr lang="el-GR" dirty="0" err="1"/>
              <a:t>παντοθενικό</a:t>
            </a:r>
            <a:r>
              <a:rPr lang="el-GR" dirty="0"/>
              <a:t> οξύ (Β</a:t>
            </a:r>
            <a:r>
              <a:rPr lang="el-GR" baseline="-25000" dirty="0"/>
              <a:t>5</a:t>
            </a:r>
            <a:r>
              <a:rPr lang="el-GR" dirty="0"/>
              <a:t>)] ενυδατικό,+ ελαστικότητα, αντιφλεγμονώδες, ήπιο </a:t>
            </a:r>
            <a:r>
              <a:rPr lang="el-GR" dirty="0" smtClean="0"/>
              <a:t>επουλωτικό.</a:t>
            </a:r>
            <a:endParaRPr lang="el-GR" dirty="0"/>
          </a:p>
          <a:p>
            <a:pPr eaLnBrk="0" hangingPunct="0">
              <a:defRPr/>
            </a:pPr>
            <a:r>
              <a:rPr lang="en-US" b="1" dirty="0"/>
              <a:t>Oat extract </a:t>
            </a:r>
            <a:r>
              <a:rPr lang="el-GR" dirty="0" err="1"/>
              <a:t>αντικνησμώδη</a:t>
            </a:r>
            <a:r>
              <a:rPr lang="el-GR" dirty="0"/>
              <a:t> και </a:t>
            </a:r>
            <a:r>
              <a:rPr lang="el-GR" dirty="0" err="1"/>
              <a:t>αντιερεθιστική</a:t>
            </a:r>
            <a:r>
              <a:rPr lang="el-GR" dirty="0"/>
              <a:t> </a:t>
            </a:r>
            <a:r>
              <a:rPr lang="el-GR" dirty="0" smtClean="0"/>
              <a:t>δράση.</a:t>
            </a:r>
            <a:endParaRPr lang="en-US" dirty="0"/>
          </a:p>
          <a:p>
            <a:pPr eaLnBrk="0" hangingPunct="0">
              <a:defRPr/>
            </a:pPr>
            <a:r>
              <a:rPr lang="en-US" b="1" dirty="0">
                <a:sym typeface="Wingdings" pitchFamily="2" charset="2"/>
              </a:rPr>
              <a:t>Sodium </a:t>
            </a:r>
            <a:r>
              <a:rPr lang="en-US" b="1" dirty="0" smtClean="0">
                <a:sym typeface="Wingdings" pitchFamily="2" charset="2"/>
              </a:rPr>
              <a:t>chloride</a:t>
            </a:r>
            <a:r>
              <a:rPr lang="el-GR" b="1" dirty="0" smtClean="0">
                <a:sym typeface="Wingdings" pitchFamily="2" charset="2"/>
              </a:rPr>
              <a:t> </a:t>
            </a:r>
            <a:r>
              <a:rPr lang="el-GR" dirty="0" smtClean="0">
                <a:sym typeface="Wingdings" pitchFamily="2" charset="2"/>
              </a:rPr>
              <a:t>↑ </a:t>
            </a:r>
            <a:r>
              <a:rPr lang="el-GR" dirty="0">
                <a:sym typeface="Wingdings" pitchFamily="2" charset="2"/>
              </a:rPr>
              <a:t>ιξώδες καθαριστικών προϊόντων με  </a:t>
            </a:r>
            <a:r>
              <a:rPr lang="el-GR" dirty="0" err="1">
                <a:sym typeface="Wingdings" pitchFamily="2" charset="2"/>
              </a:rPr>
              <a:t>ανιονικές</a:t>
            </a:r>
            <a:r>
              <a:rPr lang="el-GR" dirty="0">
                <a:sym typeface="Wingdings" pitchFamily="2" charset="2"/>
              </a:rPr>
              <a:t> </a:t>
            </a:r>
            <a:r>
              <a:rPr lang="el-GR" dirty="0" err="1">
                <a:sym typeface="Wingdings" pitchFamily="2" charset="2"/>
              </a:rPr>
              <a:t>επιφανειοδραστικές</a:t>
            </a:r>
            <a:r>
              <a:rPr lang="el-GR" dirty="0">
                <a:sym typeface="Wingdings" pitchFamily="2" charset="2"/>
              </a:rPr>
              <a:t> </a:t>
            </a:r>
            <a:r>
              <a:rPr lang="el-GR" dirty="0" smtClean="0">
                <a:sym typeface="Wingdings" pitchFamily="2" charset="2"/>
              </a:rPr>
              <a:t>ουσίες.</a:t>
            </a:r>
            <a:endParaRPr lang="el-GR" dirty="0">
              <a:sym typeface="Wingdings" pitchFamily="2" charset="2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0806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Συστατικά </a:t>
            </a:r>
            <a:r>
              <a:rPr lang="el-GR" sz="3000" b="0" dirty="0" smtClean="0"/>
              <a:t>3/3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hangingPunct="0">
              <a:spcBef>
                <a:spcPts val="900"/>
              </a:spcBef>
              <a:defRPr/>
            </a:pPr>
            <a:r>
              <a:rPr lang="en-US" b="1" dirty="0"/>
              <a:t>Saboderm SHO </a:t>
            </a:r>
            <a:r>
              <a:rPr lang="el-GR" dirty="0"/>
              <a:t>(</a:t>
            </a:r>
            <a:r>
              <a:rPr lang="en-US" dirty="0" err="1"/>
              <a:t>cetearyl</a:t>
            </a:r>
            <a:r>
              <a:rPr lang="en-US" dirty="0"/>
              <a:t> </a:t>
            </a:r>
            <a:r>
              <a:rPr lang="en-US" dirty="0" err="1"/>
              <a:t>ethylhexanoate</a:t>
            </a:r>
            <a:r>
              <a:rPr lang="el-GR" dirty="0"/>
              <a:t>) </a:t>
            </a:r>
            <a:r>
              <a:rPr lang="el-GR" dirty="0" smtClean="0"/>
              <a:t>μαλακτικό.</a:t>
            </a:r>
            <a:endParaRPr lang="el-GR" dirty="0"/>
          </a:p>
          <a:p>
            <a:pPr eaLnBrk="0" hangingPunct="0">
              <a:spcBef>
                <a:spcPts val="900"/>
              </a:spcBef>
              <a:defRPr/>
            </a:pPr>
            <a:r>
              <a:rPr lang="en-US" b="1" dirty="0"/>
              <a:t>DOW CORNING</a:t>
            </a:r>
            <a:r>
              <a:rPr lang="el-GR" b="1" dirty="0"/>
              <a:t> 2-8194 </a:t>
            </a:r>
            <a:r>
              <a:rPr lang="el-GR" dirty="0"/>
              <a:t>προσκολλάται στα μαλλιά </a:t>
            </a:r>
            <a:r>
              <a:rPr lang="el-GR" dirty="0">
                <a:sym typeface="Wingdings" pitchFamily="2" charset="2"/>
              </a:rPr>
              <a:t></a:t>
            </a:r>
            <a:r>
              <a:rPr lang="el-GR" dirty="0"/>
              <a:t> απαλά, λαμπερά και </a:t>
            </a:r>
            <a:r>
              <a:rPr lang="el-GR" dirty="0" err="1"/>
              <a:t>ευκολοχτένιστα</a:t>
            </a:r>
            <a:r>
              <a:rPr lang="el-GR" dirty="0"/>
              <a:t> (</a:t>
            </a:r>
            <a:r>
              <a:rPr lang="en-US" dirty="0">
                <a:sym typeface="Wingdings" pitchFamily="2" charset="2"/>
              </a:rPr>
              <a:t>conditioning agent</a:t>
            </a:r>
            <a:r>
              <a:rPr lang="el-GR" dirty="0" smtClean="0">
                <a:sym typeface="Wingdings" pitchFamily="2" charset="2"/>
              </a:rPr>
              <a:t>).</a:t>
            </a:r>
            <a:endParaRPr lang="el-GR" dirty="0">
              <a:sym typeface="Wingdings" pitchFamily="2" charset="2"/>
            </a:endParaRPr>
          </a:p>
          <a:p>
            <a:pPr eaLnBrk="0" hangingPunct="0">
              <a:spcBef>
                <a:spcPts val="900"/>
              </a:spcBef>
              <a:defRPr/>
            </a:pPr>
            <a:r>
              <a:rPr lang="en-US" b="1" dirty="0">
                <a:sym typeface="Wingdings" pitchFamily="2" charset="2"/>
              </a:rPr>
              <a:t>Hydrolyzed Wheat Protein</a:t>
            </a:r>
            <a:r>
              <a:rPr lang="el-GR" b="1" dirty="0">
                <a:sym typeface="Wingdings" pitchFamily="2" charset="2"/>
              </a:rPr>
              <a:t> </a:t>
            </a:r>
            <a:r>
              <a:rPr lang="el-GR" dirty="0">
                <a:sym typeface="Wingdings" pitchFamily="2" charset="2"/>
              </a:rPr>
              <a:t>επιδιόρθωση κατεστραμμένης κερατίνης, μαλακό </a:t>
            </a:r>
            <a:r>
              <a:rPr lang="el-GR" dirty="0" err="1">
                <a:sym typeface="Wingdings" pitchFamily="2" charset="2"/>
              </a:rPr>
              <a:t>υμένιο</a:t>
            </a:r>
            <a:r>
              <a:rPr lang="el-GR" dirty="0"/>
              <a:t> συγκράτηση υγρασίας, προλαμβάνει </a:t>
            </a:r>
            <a:r>
              <a:rPr lang="el-GR" dirty="0" err="1"/>
              <a:t>διαλυτοποίηση</a:t>
            </a:r>
            <a:r>
              <a:rPr lang="el-GR" dirty="0"/>
              <a:t> της κερατίνης (π</a:t>
            </a:r>
            <a:r>
              <a:rPr lang="en-US" dirty="0"/>
              <a:t>.</a:t>
            </a:r>
            <a:r>
              <a:rPr lang="el-GR" dirty="0"/>
              <a:t>χ</a:t>
            </a:r>
            <a:r>
              <a:rPr lang="en-US" dirty="0"/>
              <a:t>.</a:t>
            </a:r>
            <a:r>
              <a:rPr lang="el-GR" dirty="0"/>
              <a:t> κατά τη βαφή</a:t>
            </a:r>
            <a:r>
              <a:rPr lang="el-GR" dirty="0" smtClean="0"/>
              <a:t>).</a:t>
            </a:r>
            <a:endParaRPr lang="el-GR" dirty="0">
              <a:sym typeface="Wingdings" pitchFamily="2" charset="2"/>
            </a:endParaRPr>
          </a:p>
          <a:p>
            <a:pPr eaLnBrk="0" hangingPunct="0">
              <a:spcBef>
                <a:spcPts val="900"/>
              </a:spcBef>
              <a:defRPr/>
            </a:pPr>
            <a:r>
              <a:rPr lang="en-US" b="1" dirty="0" err="1">
                <a:sym typeface="Wingdings" pitchFamily="2" charset="2"/>
              </a:rPr>
              <a:t>Polyquaternium</a:t>
            </a:r>
            <a:r>
              <a:rPr lang="el-GR" b="1" dirty="0">
                <a:sym typeface="Wingdings" pitchFamily="2" charset="2"/>
              </a:rPr>
              <a:t>-7 </a:t>
            </a:r>
            <a:r>
              <a:rPr lang="el-GR" dirty="0">
                <a:sym typeface="Wingdings" pitchFamily="2" charset="2"/>
              </a:rPr>
              <a:t>προσκολλάται στα μαλλιά </a:t>
            </a:r>
            <a:r>
              <a:rPr lang="el-GR" dirty="0"/>
              <a:t> συνεχές μαλακτικό στρώμα </a:t>
            </a:r>
            <a:r>
              <a:rPr lang="el-GR" dirty="0">
                <a:sym typeface="Wingdings" pitchFamily="2" charset="2"/>
              </a:rPr>
              <a:t></a:t>
            </a:r>
            <a:r>
              <a:rPr lang="el-GR" dirty="0"/>
              <a:t> απαλά, λαμπερά (δ.</a:t>
            </a:r>
            <a:r>
              <a:rPr lang="en-US" dirty="0"/>
              <a:t> </a:t>
            </a:r>
            <a:r>
              <a:rPr lang="el-GR" dirty="0"/>
              <a:t>διάθλασης) και </a:t>
            </a:r>
            <a:r>
              <a:rPr lang="el-GR" dirty="0" err="1"/>
              <a:t>ευκολοχτένιστα</a:t>
            </a:r>
            <a:r>
              <a:rPr lang="el-GR" dirty="0"/>
              <a:t> (</a:t>
            </a:r>
            <a:r>
              <a:rPr lang="en-US" dirty="0">
                <a:sym typeface="Wingdings" pitchFamily="2" charset="2"/>
              </a:rPr>
              <a:t>conditioning agent</a:t>
            </a:r>
            <a:r>
              <a:rPr lang="el-GR" dirty="0" smtClean="0">
                <a:sym typeface="Wingdings" pitchFamily="2" charset="2"/>
              </a:rPr>
              <a:t>).</a:t>
            </a:r>
            <a:endParaRPr lang="en-US" dirty="0">
              <a:sym typeface="Wingdings" pitchFamily="2" charset="2"/>
            </a:endParaRPr>
          </a:p>
          <a:p>
            <a:pPr eaLnBrk="0" hangingPunct="0">
              <a:spcBef>
                <a:spcPts val="900"/>
              </a:spcBef>
              <a:defRPr/>
            </a:pPr>
            <a:r>
              <a:rPr lang="en-US" b="1" dirty="0" err="1"/>
              <a:t>Polyquaternium</a:t>
            </a:r>
            <a:r>
              <a:rPr lang="el-GR" b="1" dirty="0"/>
              <a:t>-10 </a:t>
            </a:r>
            <a:r>
              <a:rPr lang="el-GR" dirty="0"/>
              <a:t>προσκολλάται στα μαλλιά </a:t>
            </a:r>
            <a:r>
              <a:rPr lang="el-GR" dirty="0">
                <a:sym typeface="Wingdings" pitchFamily="2" charset="2"/>
              </a:rPr>
              <a:t></a:t>
            </a:r>
            <a:r>
              <a:rPr lang="el-GR" dirty="0"/>
              <a:t> συνεχές μαλακτικό στρώμα </a:t>
            </a:r>
            <a:r>
              <a:rPr lang="el-GR" dirty="0">
                <a:sym typeface="Wingdings" pitchFamily="2" charset="2"/>
              </a:rPr>
              <a:t></a:t>
            </a:r>
            <a:r>
              <a:rPr lang="el-GR" dirty="0"/>
              <a:t> απαλά, λαμπερά (δ</a:t>
            </a:r>
            <a:r>
              <a:rPr lang="en-US" dirty="0"/>
              <a:t>. </a:t>
            </a:r>
            <a:r>
              <a:rPr lang="el-GR" dirty="0"/>
              <a:t>διάθλασης) και </a:t>
            </a:r>
            <a:r>
              <a:rPr lang="el-GR" dirty="0" err="1"/>
              <a:t>ευκολοχτένιστα</a:t>
            </a:r>
            <a:r>
              <a:rPr lang="el-GR" dirty="0"/>
              <a:t>, σταθεροποιεί το </a:t>
            </a:r>
            <a:r>
              <a:rPr lang="el-GR" dirty="0" smtClean="0"/>
              <a:t>χτένισμα.</a:t>
            </a:r>
            <a:endParaRPr lang="el-GR" dirty="0"/>
          </a:p>
          <a:p>
            <a:pPr>
              <a:spcBef>
                <a:spcPts val="900"/>
              </a:spcBef>
            </a:pP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4143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Συντηρητικά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l-GR" sz="2400" b="1" dirty="0"/>
              <a:t>Disodium EDT</a:t>
            </a:r>
            <a:r>
              <a:rPr lang="el-GR" altLang="el-GR" sz="2400" b="1" dirty="0"/>
              <a:t>Α </a:t>
            </a:r>
            <a:r>
              <a:rPr lang="el-GR" altLang="el-GR" sz="2400" dirty="0"/>
              <a:t>↑ δραστικότητας συντηρητικών, προστασία συστατικών από οξείδωση/αλλοίωση (</a:t>
            </a:r>
            <a:r>
              <a:rPr lang="el-GR" altLang="el-GR" sz="2400" dirty="0" err="1"/>
              <a:t>↓τάγγιση</a:t>
            </a:r>
            <a:r>
              <a:rPr lang="el-GR" altLang="el-GR" sz="2400" dirty="0"/>
              <a:t> λιπών/ελαίων), σταθεροποιητής χρωμάτων, </a:t>
            </a:r>
            <a:r>
              <a:rPr lang="el-GR" altLang="el-GR" sz="2400" dirty="0" smtClean="0"/>
              <a:t>πηκτωμάτων.</a:t>
            </a:r>
            <a:endParaRPr lang="el-GR" altLang="el-GR" sz="2400" dirty="0"/>
          </a:p>
          <a:p>
            <a:r>
              <a:rPr lang="en-US" altLang="el-GR" sz="2400" b="1" dirty="0" err="1">
                <a:sym typeface="Wingdings" pitchFamily="2" charset="2"/>
              </a:rPr>
              <a:t>Sharomix</a:t>
            </a:r>
            <a:r>
              <a:rPr lang="en-US" altLang="el-GR" sz="2400" b="1" dirty="0">
                <a:sym typeface="Wingdings" pitchFamily="2" charset="2"/>
              </a:rPr>
              <a:t> MCI </a:t>
            </a:r>
            <a:r>
              <a:rPr lang="el-GR" altLang="el-GR" sz="2400" dirty="0">
                <a:sym typeface="Wingdings" pitchFamily="2" charset="2"/>
              </a:rPr>
              <a:t>συντηρητικό (μίγμα) </a:t>
            </a:r>
            <a:r>
              <a:rPr lang="en-US" altLang="el-GR" sz="2400" dirty="0">
                <a:sym typeface="Wingdings" pitchFamily="2" charset="2"/>
              </a:rPr>
              <a:t>pH</a:t>
            </a:r>
            <a:r>
              <a:rPr lang="el-GR" altLang="el-GR" sz="2400" dirty="0">
                <a:sym typeface="Wingdings" pitchFamily="2" charset="2"/>
              </a:rPr>
              <a:t>&lt;7 (</a:t>
            </a:r>
            <a:r>
              <a:rPr lang="el-GR" altLang="el-GR" sz="2400" dirty="0" err="1">
                <a:sym typeface="Wingdings" pitchFamily="2" charset="2"/>
              </a:rPr>
              <a:t>μή</a:t>
            </a:r>
            <a:r>
              <a:rPr lang="el-GR" altLang="el-GR" sz="2400" dirty="0">
                <a:sym typeface="Wingdings" pitchFamily="2" charset="2"/>
              </a:rPr>
              <a:t> σταθερό σε υψηλότερη τιμή), αποφυγή σε προϊόντα για χρήση ματιών και </a:t>
            </a:r>
            <a:r>
              <a:rPr lang="el-GR" altLang="el-GR" sz="2400" dirty="0" err="1">
                <a:sym typeface="Wingdings" pitchFamily="2" charset="2"/>
              </a:rPr>
              <a:t>βλενογόννους</a:t>
            </a:r>
            <a:r>
              <a:rPr lang="el-GR" altLang="el-GR" sz="2400" dirty="0">
                <a:sym typeface="Wingdings" pitchFamily="2" charset="2"/>
              </a:rPr>
              <a:t> (αλλεργική δερματίτιδα</a:t>
            </a:r>
            <a:r>
              <a:rPr lang="el-GR" altLang="el-GR" sz="2400" dirty="0" smtClean="0">
                <a:sym typeface="Wingdings" pitchFamily="2" charset="2"/>
              </a:rPr>
              <a:t>).</a:t>
            </a:r>
            <a:endParaRPr lang="el-GR" altLang="el-GR" sz="2400" dirty="0">
              <a:sym typeface="Wingdings" pitchFamily="2" charset="2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5548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Παρασκευή της προς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err="1" smtClean="0"/>
              <a:t>διαλυτοποίηση</a:t>
            </a:r>
            <a:r>
              <a:rPr lang="el-GR" dirty="0" smtClean="0"/>
              <a:t> φάσης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l-GR" altLang="el-GR" dirty="0" smtClean="0"/>
              <a:t>Ζύγιση </a:t>
            </a:r>
            <a:r>
              <a:rPr lang="el-GR" altLang="el-GR" dirty="0"/>
              <a:t>σε ποτήρι  των</a:t>
            </a:r>
            <a:r>
              <a:rPr lang="en-US" dirty="0"/>
              <a:t>:</a:t>
            </a:r>
            <a:r>
              <a:rPr lang="el-GR" altLang="el-GR" b="1" dirty="0"/>
              <a:t>  </a:t>
            </a:r>
          </a:p>
          <a:p>
            <a:pPr marL="754063" lvl="1">
              <a:defRPr/>
            </a:pPr>
            <a:r>
              <a:rPr lang="en-US" dirty="0">
                <a:ea typeface="Calibri" pitchFamily="34" charset="0"/>
                <a:cs typeface="Arial" pitchFamily="34" charset="0"/>
              </a:rPr>
              <a:t>Saboderm </a:t>
            </a:r>
            <a:r>
              <a:rPr lang="en-US" dirty="0" smtClean="0">
                <a:ea typeface="Calibri" pitchFamily="34" charset="0"/>
                <a:cs typeface="Arial" pitchFamily="34" charset="0"/>
              </a:rPr>
              <a:t>SHO</a:t>
            </a:r>
            <a:r>
              <a:rPr lang="el-GR" dirty="0" smtClean="0">
                <a:ea typeface="Calibri" pitchFamily="34" charset="0"/>
                <a:cs typeface="Arial" pitchFamily="34" charset="0"/>
              </a:rPr>
              <a:t>.</a:t>
            </a:r>
            <a:endParaRPr lang="en-US" dirty="0"/>
          </a:p>
          <a:p>
            <a:pPr marL="754063" lvl="1">
              <a:defRPr/>
            </a:pPr>
            <a:r>
              <a:rPr lang="en-US" dirty="0">
                <a:ea typeface="Calibri" pitchFamily="34" charset="0"/>
                <a:cs typeface="Arial" pitchFamily="34" charset="0"/>
                <a:sym typeface="Wingdings" pitchFamily="2" charset="2"/>
              </a:rPr>
              <a:t>Saboderm </a:t>
            </a:r>
            <a:r>
              <a:rPr lang="en-US" dirty="0" smtClean="0">
                <a:ea typeface="Calibri" pitchFamily="34" charset="0"/>
                <a:cs typeface="Arial" pitchFamily="34" charset="0"/>
                <a:sym typeface="Wingdings" pitchFamily="2" charset="2"/>
              </a:rPr>
              <a:t>CC</a:t>
            </a:r>
            <a:r>
              <a:rPr lang="el-GR" dirty="0" smtClean="0">
                <a:ea typeface="Calibri" pitchFamily="34" charset="0"/>
                <a:cs typeface="Arial" pitchFamily="34" charset="0"/>
                <a:sym typeface="Wingdings" pitchFamily="2" charset="2"/>
              </a:rPr>
              <a:t>.</a:t>
            </a:r>
            <a:endParaRPr lang="en-US" dirty="0"/>
          </a:p>
          <a:p>
            <a:pPr marL="754063" lvl="1">
              <a:defRPr/>
            </a:pPr>
            <a:r>
              <a:rPr lang="en-US" dirty="0" smtClean="0"/>
              <a:t>Perfume</a:t>
            </a:r>
            <a:r>
              <a:rPr lang="el-GR" dirty="0" smtClean="0"/>
              <a:t>.</a:t>
            </a:r>
            <a:endParaRPr lang="el-GR" dirty="0"/>
          </a:p>
          <a:p>
            <a:pPr>
              <a:defRPr/>
            </a:pPr>
            <a:r>
              <a:rPr lang="el-GR" altLang="el-GR" dirty="0"/>
              <a:t>Ανάδευση (γυάλινη ράβδο), διαυγές </a:t>
            </a:r>
            <a:r>
              <a:rPr lang="el-GR" altLang="el-GR" dirty="0" smtClean="0"/>
              <a:t>διάλυμα.</a:t>
            </a:r>
            <a:endParaRPr lang="el-GR" dirty="0"/>
          </a:p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9832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9" name="14 - Ομάδα"/>
          <p:cNvGrpSpPr>
            <a:grpSpLocks/>
          </p:cNvGrpSpPr>
          <p:nvPr/>
        </p:nvGrpSpPr>
        <p:grpSpPr bwMode="auto">
          <a:xfrm>
            <a:off x="6732588" y="3068638"/>
            <a:ext cx="1604962" cy="1944687"/>
            <a:chOff x="683568" y="4365104"/>
            <a:chExt cx="1604962" cy="1944448"/>
          </a:xfrm>
        </p:grpSpPr>
        <p:grpSp>
          <p:nvGrpSpPr>
            <p:cNvPr id="9220" name="17 - Ομάδα"/>
            <p:cNvGrpSpPr>
              <a:grpSpLocks/>
            </p:cNvGrpSpPr>
            <p:nvPr/>
          </p:nvGrpSpPr>
          <p:grpSpPr bwMode="auto">
            <a:xfrm>
              <a:off x="683568" y="4725144"/>
              <a:ext cx="1604962" cy="1584408"/>
              <a:chOff x="683494" y="4869160"/>
              <a:chExt cx="1605477" cy="1584738"/>
            </a:xfrm>
          </p:grpSpPr>
          <p:pic>
            <p:nvPicPr>
              <p:cNvPr id="9222" name="Picture 1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83494" y="5247023"/>
                <a:ext cx="1605477" cy="120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23" name="Picture 16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5414" y="4869160"/>
                <a:ext cx="590229" cy="7200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9221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-599414">
              <a:off x="1487466" y="4365104"/>
              <a:ext cx="391979" cy="3600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Παρασκευή υδατικής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φάσης </a:t>
            </a:r>
            <a:r>
              <a:rPr lang="el-GR" dirty="0"/>
              <a:t>Ι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l-GR" altLang="el-GR" dirty="0"/>
              <a:t>Ζύγιση νερού σε ποτήρι ζέσεως</a:t>
            </a:r>
            <a:r>
              <a:rPr lang="en-US" altLang="el-GR" dirty="0"/>
              <a:t>, </a:t>
            </a:r>
            <a:r>
              <a:rPr lang="el-GR" altLang="el-GR" dirty="0"/>
              <a:t>πλάκα θέρμανσης,  διασπορά του:</a:t>
            </a:r>
          </a:p>
          <a:p>
            <a:pPr marL="530225">
              <a:spcAft>
                <a:spcPts val="600"/>
              </a:spcAft>
              <a:buFont typeface="Courier New" pitchFamily="49" charset="0"/>
              <a:buChar char="o"/>
              <a:defRPr/>
            </a:pPr>
            <a:r>
              <a:rPr lang="en-US" dirty="0" err="1">
                <a:ea typeface="Calibri" pitchFamily="34" charset="0"/>
                <a:cs typeface="Arial" pitchFamily="34" charset="0"/>
                <a:sym typeface="Wingdings" pitchFamily="2" charset="2"/>
              </a:rPr>
              <a:t>Polyquaternium</a:t>
            </a:r>
            <a:r>
              <a:rPr lang="el-GR" dirty="0">
                <a:ea typeface="Calibri" pitchFamily="34" charset="0"/>
                <a:cs typeface="Arial" pitchFamily="34" charset="0"/>
                <a:sym typeface="Wingdings" pitchFamily="2" charset="2"/>
              </a:rPr>
              <a:t>-</a:t>
            </a:r>
            <a:r>
              <a:rPr lang="en-US" dirty="0" smtClean="0">
                <a:ea typeface="Calibri" pitchFamily="34" charset="0"/>
                <a:cs typeface="Arial" pitchFamily="34" charset="0"/>
                <a:sym typeface="Wingdings" pitchFamily="2" charset="2"/>
              </a:rPr>
              <a:t>10</a:t>
            </a:r>
            <a:r>
              <a:rPr lang="el-GR" dirty="0" smtClean="0">
                <a:ea typeface="Calibri" pitchFamily="34" charset="0"/>
                <a:cs typeface="Arial" pitchFamily="34" charset="0"/>
                <a:sym typeface="Wingdings" pitchFamily="2" charset="2"/>
              </a:rPr>
              <a:t>.</a:t>
            </a:r>
            <a:endParaRPr lang="el-GR" altLang="el-GR" dirty="0"/>
          </a:p>
          <a:p>
            <a:pPr>
              <a:defRPr/>
            </a:pPr>
            <a:r>
              <a:rPr lang="el-GR" altLang="el-GR" dirty="0"/>
              <a:t>70</a:t>
            </a:r>
            <a:r>
              <a:rPr lang="el-GR" altLang="el-GR" baseline="30000" dirty="0"/>
              <a:t>ο</a:t>
            </a:r>
            <a:r>
              <a:rPr lang="en-US" altLang="el-GR" dirty="0"/>
              <a:t>C</a:t>
            </a:r>
            <a:r>
              <a:rPr lang="el-GR" altLang="el-GR" dirty="0"/>
              <a:t>, ανάδευση (γυάλινη ράβδο</a:t>
            </a:r>
            <a:r>
              <a:rPr lang="el-GR" altLang="el-GR" dirty="0" smtClean="0"/>
              <a:t>).</a:t>
            </a:r>
            <a:endParaRPr lang="el-GR" altLang="el-GR" dirty="0"/>
          </a:p>
          <a:p>
            <a:pPr>
              <a:defRPr/>
            </a:pPr>
            <a:r>
              <a:rPr lang="el-GR" altLang="el-GR" dirty="0"/>
              <a:t>Ψύξη στο περιβάλλον, 50</a:t>
            </a:r>
            <a:r>
              <a:rPr lang="el-GR" altLang="el-GR" baseline="30000" dirty="0"/>
              <a:t>ο</a:t>
            </a:r>
            <a:r>
              <a:rPr lang="en-US" altLang="el-GR" dirty="0" smtClean="0"/>
              <a:t>C</a:t>
            </a:r>
            <a:r>
              <a:rPr lang="el-GR" altLang="el-GR" dirty="0" smtClean="0"/>
              <a:t>.</a:t>
            </a:r>
            <a:endParaRPr lang="el-GR" alt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7259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Παρασκευή υδατικής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φάσης ΙΙ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altLang="el-GR" dirty="0"/>
              <a:t>Ζύγιση του υπόλοιπου νερού σε ποτήρι ζέσεως </a:t>
            </a:r>
            <a:r>
              <a:rPr lang="el-GR" altLang="el-GR" dirty="0" smtClean="0"/>
              <a:t>και </a:t>
            </a:r>
            <a:r>
              <a:rPr lang="el-GR" altLang="el-GR" dirty="0"/>
              <a:t>προσθήκη με τη σειρά των:</a:t>
            </a:r>
          </a:p>
          <a:p>
            <a:pPr marL="530225">
              <a:buFont typeface="Courier New" pitchFamily="49" charset="0"/>
              <a:buChar char="o"/>
              <a:defRPr/>
            </a:pPr>
            <a:r>
              <a:rPr lang="en-US" dirty="0"/>
              <a:t>Disodium EDT</a:t>
            </a:r>
            <a:r>
              <a:rPr lang="el-GR" dirty="0" smtClean="0"/>
              <a:t>Α.</a:t>
            </a:r>
            <a:endParaRPr lang="el-GR" dirty="0"/>
          </a:p>
          <a:p>
            <a:pPr marL="530225">
              <a:buFont typeface="Courier New" pitchFamily="49" charset="0"/>
              <a:buChar char="o"/>
              <a:defRPr/>
            </a:pPr>
            <a:r>
              <a:rPr lang="en-US" dirty="0" err="1" smtClean="0"/>
              <a:t>Sles</a:t>
            </a:r>
            <a:r>
              <a:rPr lang="el-GR" dirty="0" smtClean="0"/>
              <a:t>.</a:t>
            </a:r>
            <a:endParaRPr lang="en-US" dirty="0"/>
          </a:p>
          <a:p>
            <a:pPr marL="530225">
              <a:buFont typeface="Courier New" pitchFamily="49" charset="0"/>
              <a:buChar char="o"/>
              <a:defRPr/>
            </a:pPr>
            <a:r>
              <a:rPr lang="en-US" dirty="0"/>
              <a:t>TEA Lauryl </a:t>
            </a:r>
            <a:r>
              <a:rPr lang="en-US" dirty="0" smtClean="0"/>
              <a:t>Sulfate</a:t>
            </a:r>
            <a:r>
              <a:rPr lang="el-GR" dirty="0" smtClean="0"/>
              <a:t>.</a:t>
            </a:r>
            <a:endParaRPr lang="en-US" dirty="0"/>
          </a:p>
          <a:p>
            <a:pPr marL="530225">
              <a:buFont typeface="Courier New" pitchFamily="49" charset="0"/>
              <a:buChar char="o"/>
              <a:defRPr/>
            </a:pPr>
            <a:r>
              <a:rPr lang="en-US" dirty="0"/>
              <a:t>Sodium </a:t>
            </a:r>
            <a:r>
              <a:rPr lang="en-US" dirty="0" err="1"/>
              <a:t>Lauroyl</a:t>
            </a:r>
            <a:r>
              <a:rPr lang="en-US" dirty="0"/>
              <a:t> </a:t>
            </a:r>
            <a:r>
              <a:rPr lang="en-US" dirty="0" smtClean="0"/>
              <a:t>Glutamate</a:t>
            </a:r>
            <a:r>
              <a:rPr lang="el-GR" dirty="0" smtClean="0"/>
              <a:t>.</a:t>
            </a:r>
            <a:endParaRPr lang="el-GR" dirty="0"/>
          </a:p>
          <a:p>
            <a:pPr marL="530225">
              <a:buFont typeface="Courier New" pitchFamily="49" charset="0"/>
              <a:buChar char="o"/>
              <a:defRPr/>
            </a:pPr>
            <a:r>
              <a:rPr lang="en-US" dirty="0" smtClean="0"/>
              <a:t>TEGOBETAIN</a:t>
            </a:r>
            <a:r>
              <a:rPr lang="el-GR" dirty="0" smtClean="0"/>
              <a:t>.</a:t>
            </a:r>
            <a:endParaRPr lang="el-GR" dirty="0"/>
          </a:p>
          <a:p>
            <a:pPr marL="530225">
              <a:buFont typeface="Courier New" pitchFamily="49" charset="0"/>
              <a:buChar char="o"/>
              <a:defRPr/>
            </a:pPr>
            <a:r>
              <a:rPr lang="en-US" dirty="0" err="1"/>
              <a:t>Genagen</a:t>
            </a:r>
            <a:r>
              <a:rPr lang="en-US" dirty="0"/>
              <a:t> </a:t>
            </a:r>
            <a:r>
              <a:rPr lang="en-US" dirty="0" smtClean="0"/>
              <a:t>LDA</a:t>
            </a:r>
            <a:r>
              <a:rPr lang="el-GR" dirty="0" smtClean="0"/>
              <a:t>.</a:t>
            </a:r>
            <a:endParaRPr lang="el-GR" dirty="0"/>
          </a:p>
          <a:p>
            <a:pPr>
              <a:defRPr/>
            </a:pPr>
            <a:r>
              <a:rPr lang="el-GR" altLang="el-GR" dirty="0"/>
              <a:t>Μετά την προσθήκη </a:t>
            </a:r>
            <a:r>
              <a:rPr lang="el-GR" altLang="el-GR" dirty="0" smtClean="0"/>
              <a:t>κάθε </a:t>
            </a:r>
            <a:r>
              <a:rPr lang="el-GR" altLang="el-GR" dirty="0"/>
              <a:t>συστατικού ανάδευση (γυάλινη ράβδο)</a:t>
            </a:r>
            <a:r>
              <a:rPr lang="en-US" altLang="el-GR" dirty="0"/>
              <a:t>, </a:t>
            </a:r>
            <a:r>
              <a:rPr lang="el-GR" altLang="el-GR" smtClean="0"/>
              <a:t>μέχρι πλήρους διάλυσής </a:t>
            </a:r>
            <a:r>
              <a:rPr lang="el-GR" altLang="el-GR" dirty="0" smtClean="0"/>
              <a:t>του.</a:t>
            </a:r>
            <a:endParaRPr lang="el-GR" altLang="el-GR" dirty="0"/>
          </a:p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48282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Ανάμιξη των </a:t>
            </a:r>
            <a:r>
              <a:rPr lang="el-GR" dirty="0" smtClean="0"/>
              <a:t>φάσεων</a:t>
            </a: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>
          <a:xfrm>
            <a:off x="457200" y="1340768"/>
            <a:ext cx="8686800" cy="3960440"/>
          </a:xfrm>
        </p:spPr>
        <p:txBody>
          <a:bodyPr numCol="2">
            <a:noAutofit/>
          </a:bodyPr>
          <a:lstStyle/>
          <a:p>
            <a:pPr marL="344488">
              <a:spcAft>
                <a:spcPts val="600"/>
              </a:spcAft>
              <a:defRPr/>
            </a:pPr>
            <a:r>
              <a:rPr lang="el-GR" dirty="0"/>
              <a:t>Στην </a:t>
            </a:r>
            <a:r>
              <a:rPr lang="el-GR" b="1" dirty="0"/>
              <a:t>υδατική φάση ΙΙ </a:t>
            </a:r>
            <a:r>
              <a:rPr lang="el-GR" dirty="0"/>
              <a:t>π</a:t>
            </a:r>
            <a:r>
              <a:rPr lang="el-GR" altLang="el-GR" dirty="0"/>
              <a:t>ροσθήκη με τη σειρά των:</a:t>
            </a:r>
          </a:p>
          <a:p>
            <a:pPr marL="744538" lvl="1" indent="-388938">
              <a:spcAft>
                <a:spcPts val="600"/>
              </a:spcAft>
              <a:defRPr/>
            </a:pPr>
            <a:r>
              <a:rPr lang="en-US" dirty="0"/>
              <a:t>Y</a:t>
            </a:r>
            <a:r>
              <a:rPr lang="el-GR" dirty="0" err="1"/>
              <a:t>δατική</a:t>
            </a:r>
            <a:r>
              <a:rPr lang="el-GR" dirty="0"/>
              <a:t> φάση </a:t>
            </a:r>
            <a:r>
              <a:rPr lang="el-GR" dirty="0" smtClean="0"/>
              <a:t>Ι.</a:t>
            </a:r>
            <a:endParaRPr lang="el-GR" altLang="el-GR" dirty="0"/>
          </a:p>
          <a:p>
            <a:pPr marL="744538" lvl="1" indent="-388938">
              <a:spcAft>
                <a:spcPts val="600"/>
              </a:spcAft>
              <a:defRPr/>
            </a:pPr>
            <a:r>
              <a:rPr lang="en-US" altLang="el-GR" dirty="0" err="1" smtClean="0"/>
              <a:t>Panthenol</a:t>
            </a:r>
            <a:r>
              <a:rPr lang="el-GR" altLang="el-GR" dirty="0" smtClean="0"/>
              <a:t>.</a:t>
            </a:r>
            <a:endParaRPr lang="en-US" altLang="el-GR" dirty="0"/>
          </a:p>
          <a:p>
            <a:pPr marL="744538" lvl="1" indent="-388938">
              <a:spcAft>
                <a:spcPts val="600"/>
              </a:spcAft>
              <a:defRPr/>
            </a:pPr>
            <a:r>
              <a:rPr lang="el-GR" dirty="0"/>
              <a:t>Προς </a:t>
            </a:r>
            <a:r>
              <a:rPr lang="el-GR" dirty="0" err="1"/>
              <a:t>διαλυτοποίηση</a:t>
            </a:r>
            <a:r>
              <a:rPr lang="el-GR" dirty="0"/>
              <a:t> </a:t>
            </a:r>
            <a:r>
              <a:rPr lang="el-GR" dirty="0" smtClean="0"/>
              <a:t>φάση.</a:t>
            </a:r>
            <a:endParaRPr lang="en-US" altLang="el-GR" dirty="0"/>
          </a:p>
          <a:p>
            <a:pPr marL="744538" lvl="1" indent="-388938">
              <a:spcAft>
                <a:spcPts val="600"/>
              </a:spcAft>
              <a:defRPr/>
            </a:pPr>
            <a:r>
              <a:rPr lang="en-US" altLang="el-GR" dirty="0"/>
              <a:t>DOW CORNING </a:t>
            </a:r>
            <a:r>
              <a:rPr lang="en-US" altLang="el-GR" dirty="0" smtClean="0"/>
              <a:t>2-8194</a:t>
            </a:r>
            <a:r>
              <a:rPr lang="el-GR" altLang="el-GR" dirty="0" smtClean="0"/>
              <a:t>.</a:t>
            </a:r>
            <a:endParaRPr lang="en-US" altLang="el-GR" dirty="0"/>
          </a:p>
          <a:p>
            <a:pPr marL="744538" lvl="1" indent="-388938">
              <a:spcAft>
                <a:spcPts val="600"/>
              </a:spcAft>
              <a:defRPr/>
            </a:pPr>
            <a:r>
              <a:rPr lang="en-US" altLang="el-GR" dirty="0"/>
              <a:t>SHAROMIX </a:t>
            </a:r>
            <a:r>
              <a:rPr lang="en-US" altLang="el-GR" dirty="0" smtClean="0"/>
              <a:t>MCI</a:t>
            </a:r>
            <a:r>
              <a:rPr lang="el-GR" altLang="el-GR" dirty="0" smtClean="0"/>
              <a:t>.</a:t>
            </a:r>
            <a:endParaRPr lang="en-US" altLang="el-GR" dirty="0"/>
          </a:p>
          <a:p>
            <a:pPr marL="744538" lvl="1" indent="-388938">
              <a:spcAft>
                <a:spcPts val="600"/>
              </a:spcAft>
              <a:defRPr/>
            </a:pPr>
            <a:r>
              <a:rPr lang="en-US" dirty="0">
                <a:ea typeface="Calibri" pitchFamily="34" charset="0"/>
                <a:cs typeface="Arial" pitchFamily="34" charset="0"/>
                <a:sym typeface="Wingdings" pitchFamily="2" charset="2"/>
              </a:rPr>
              <a:t>Hydrolyzed Wheat </a:t>
            </a:r>
            <a:r>
              <a:rPr lang="en-US" dirty="0" smtClean="0">
                <a:ea typeface="Calibri" pitchFamily="34" charset="0"/>
                <a:cs typeface="Arial" pitchFamily="34" charset="0"/>
                <a:sym typeface="Wingdings" pitchFamily="2" charset="2"/>
              </a:rPr>
              <a:t>Protein</a:t>
            </a:r>
            <a:r>
              <a:rPr lang="el-GR" dirty="0" smtClean="0">
                <a:ea typeface="Calibri" pitchFamily="34" charset="0"/>
                <a:cs typeface="Arial" pitchFamily="34" charset="0"/>
                <a:sym typeface="Wingdings" pitchFamily="2" charset="2"/>
              </a:rPr>
              <a:t>.</a:t>
            </a:r>
            <a:endParaRPr lang="en-US" altLang="el-GR" dirty="0"/>
          </a:p>
          <a:p>
            <a:pPr marL="744538" lvl="1" indent="-388938">
              <a:defRPr/>
            </a:pPr>
            <a:r>
              <a:rPr lang="en-US" dirty="0" err="1">
                <a:ea typeface="Calibri" pitchFamily="34" charset="0"/>
                <a:cs typeface="Arial" pitchFamily="34" charset="0"/>
                <a:sym typeface="Wingdings" pitchFamily="2" charset="2"/>
              </a:rPr>
              <a:t>Polyquaternium</a:t>
            </a:r>
            <a:r>
              <a:rPr lang="el-GR" dirty="0">
                <a:ea typeface="Calibri" pitchFamily="34" charset="0"/>
                <a:cs typeface="Arial" pitchFamily="34" charset="0"/>
                <a:sym typeface="Wingdings" pitchFamily="2" charset="2"/>
              </a:rPr>
              <a:t>-</a:t>
            </a:r>
            <a:r>
              <a:rPr lang="en-US" dirty="0" smtClean="0">
                <a:ea typeface="Calibri" pitchFamily="34" charset="0"/>
                <a:cs typeface="Arial" pitchFamily="34" charset="0"/>
                <a:sym typeface="Wingdings" pitchFamily="2" charset="2"/>
              </a:rPr>
              <a:t>7</a:t>
            </a:r>
            <a:r>
              <a:rPr lang="el-GR" dirty="0" smtClean="0">
                <a:ea typeface="Calibri" pitchFamily="34" charset="0"/>
                <a:cs typeface="Arial" pitchFamily="34" charset="0"/>
                <a:sym typeface="Wingdings" pitchFamily="2" charset="2"/>
              </a:rPr>
              <a:t>.</a:t>
            </a:r>
            <a:endParaRPr lang="en-US" altLang="el-GR" dirty="0"/>
          </a:p>
          <a:p>
            <a:pPr marL="744538" lvl="1" indent="-388938">
              <a:defRPr/>
            </a:pPr>
            <a:r>
              <a:rPr lang="en-US" dirty="0"/>
              <a:t>Oat </a:t>
            </a:r>
            <a:r>
              <a:rPr lang="en-US" dirty="0" smtClean="0"/>
              <a:t>extract</a:t>
            </a:r>
            <a:r>
              <a:rPr lang="el-GR" dirty="0" smtClean="0"/>
              <a:t>.</a:t>
            </a:r>
            <a:endParaRPr lang="en-US" dirty="0"/>
          </a:p>
          <a:p>
            <a:pPr marL="744538" lvl="1" indent="-388938">
              <a:defRPr/>
            </a:pPr>
            <a:r>
              <a:rPr lang="en-US" dirty="0">
                <a:ea typeface="Calibri" pitchFamily="34" charset="0"/>
                <a:cs typeface="Arial" pitchFamily="34" charset="0"/>
                <a:sym typeface="Wingdings" pitchFamily="2" charset="2"/>
              </a:rPr>
              <a:t>Sodium </a:t>
            </a:r>
            <a:r>
              <a:rPr lang="en-US" dirty="0" smtClean="0">
                <a:ea typeface="Calibri" pitchFamily="34" charset="0"/>
                <a:cs typeface="Arial" pitchFamily="34" charset="0"/>
                <a:sym typeface="Wingdings" pitchFamily="2" charset="2"/>
              </a:rPr>
              <a:t>chloride</a:t>
            </a:r>
            <a:r>
              <a:rPr lang="el-GR" dirty="0" smtClean="0">
                <a:sym typeface="Wingdings" pitchFamily="2" charset="2"/>
              </a:rPr>
              <a:t>.</a:t>
            </a:r>
            <a:endParaRPr lang="el-GR" alt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  <p:cxnSp>
        <p:nvCxnSpPr>
          <p:cNvPr id="7" name="Ευθεία γραμμή σύνδεσης 6"/>
          <p:cNvCxnSpPr/>
          <p:nvPr/>
        </p:nvCxnSpPr>
        <p:spPr>
          <a:xfrm>
            <a:off x="5004048" y="1484784"/>
            <a:ext cx="0" cy="396044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6146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xo-opistho_simeiomata">
  <a:themeElements>
    <a:clrScheme name="Προσαρμοσμένο 2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37</TotalTime>
  <Words>548</Words>
  <Application>Microsoft Office PowerPoint</Application>
  <PresentationFormat>Προβολή στην οθόνη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10</vt:i4>
      </vt:variant>
    </vt:vector>
  </HeadingPairs>
  <TitlesOfParts>
    <vt:vector size="12" baseType="lpstr">
      <vt:lpstr>template</vt:lpstr>
      <vt:lpstr>1_exo-opistho_simeiomata</vt:lpstr>
      <vt:lpstr>Γενικά</vt:lpstr>
      <vt:lpstr>Συστατικά 1/3</vt:lpstr>
      <vt:lpstr>Συστατικά 2/3</vt:lpstr>
      <vt:lpstr>Συστατικά 3/3</vt:lpstr>
      <vt:lpstr>Συντηρητικά</vt:lpstr>
      <vt:lpstr>Παρασκευή της προς  διαλυτοποίηση φάσης</vt:lpstr>
      <vt:lpstr>Παρασκευή υδατικής  φάσης Ι</vt:lpstr>
      <vt:lpstr>Παρασκευή υδατικής  φάσης ΙΙ</vt:lpstr>
      <vt:lpstr>Ανάμιξη των φάσεων</vt:lpstr>
      <vt:lpstr>Παρατηρήσεις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Κοσμητολογία ΙΙI (Ε)</dc:title>
  <dc:creator>opencourses@teiath.gr</dc:creator>
  <cp:lastModifiedBy>costas kavalarakis</cp:lastModifiedBy>
  <cp:revision>7</cp:revision>
  <dcterms:created xsi:type="dcterms:W3CDTF">2015-05-07T10:36:36Z</dcterms:created>
  <dcterms:modified xsi:type="dcterms:W3CDTF">2022-01-17T09:57:38Z</dcterms:modified>
</cp:coreProperties>
</file>