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17C57FC0-91B3-4339-9081-CE41E0DB99BA}" type="datetimeFigureOut">
              <a:rPr lang="el-GR" smtClean="0"/>
              <a:t>15/3/2022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1444099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7C57FC0-91B3-4339-9081-CE41E0DB99BA}" type="datetimeFigureOut">
              <a:rPr lang="el-GR" smtClean="0"/>
              <a:t>15/3/2022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64428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7C57FC0-91B3-4339-9081-CE41E0DB99BA}" type="datetimeFigureOut">
              <a:rPr lang="el-GR" smtClean="0"/>
              <a:t>15/3/2022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360282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7C57FC0-91B3-4339-9081-CE41E0DB99BA}" type="datetimeFigureOut">
              <a:rPr lang="el-GR" smtClean="0"/>
              <a:t>15/3/2022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273739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17C57FC0-91B3-4339-9081-CE41E0DB99BA}" type="datetimeFigureOut">
              <a:rPr lang="el-GR" smtClean="0"/>
              <a:t>15/3/2022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3862144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7C57FC0-91B3-4339-9081-CE41E0DB99BA}" type="datetimeFigureOut">
              <a:rPr lang="el-GR" smtClean="0"/>
              <a:t>15/3/2022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251516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7C57FC0-91B3-4339-9081-CE41E0DB99BA}" type="datetimeFigureOut">
              <a:rPr lang="el-GR" smtClean="0"/>
              <a:t>15/3/2022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3271280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7C57FC0-91B3-4339-9081-CE41E0DB99BA}" type="datetimeFigureOut">
              <a:rPr lang="el-GR" smtClean="0"/>
              <a:t>15/3/2022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3761378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7C57FC0-91B3-4339-9081-CE41E0DB99BA}" type="datetimeFigureOut">
              <a:rPr lang="el-GR" smtClean="0"/>
              <a:t>15/3/2022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199333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7C57FC0-91B3-4339-9081-CE41E0DB99BA}" type="datetimeFigureOut">
              <a:rPr lang="el-GR" smtClean="0"/>
              <a:t>15/3/2022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209643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7C57FC0-91B3-4339-9081-CE41E0DB99BA}" type="datetimeFigureOut">
              <a:rPr lang="el-GR" smtClean="0"/>
              <a:t>15/3/2022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EC5B950-B2DA-430E-8448-027BBD9B06E1}" type="slidenum">
              <a:rPr lang="el-GR" smtClean="0"/>
              <a:t>‹#›</a:t>
            </a:fld>
            <a:endParaRPr lang="el-GR"/>
          </a:p>
        </p:txBody>
      </p:sp>
    </p:spTree>
    <p:extLst>
      <p:ext uri="{BB962C8B-B14F-4D97-AF65-F5344CB8AC3E}">
        <p14:creationId xmlns:p14="http://schemas.microsoft.com/office/powerpoint/2010/main" val="211963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57FC0-91B3-4339-9081-CE41E0DB99BA}" type="datetimeFigureOut">
              <a:rPr lang="el-GR" smtClean="0"/>
              <a:t>15/3/2022</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C5B950-B2DA-430E-8448-027BBD9B06E1}" type="slidenum">
              <a:rPr lang="el-GR" smtClean="0"/>
              <a:t>‹#›</a:t>
            </a:fld>
            <a:endParaRPr lang="el-GR"/>
          </a:p>
        </p:txBody>
      </p:sp>
    </p:spTree>
    <p:extLst>
      <p:ext uri="{BB962C8B-B14F-4D97-AF65-F5344CB8AC3E}">
        <p14:creationId xmlns:p14="http://schemas.microsoft.com/office/powerpoint/2010/main" val="2073323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Ny94OR8bT5M" TargetMode="External"/><Relationship Id="rId2" Type="http://schemas.openxmlformats.org/officeDocument/2006/relationships/hyperlink" Target="https://www.youtube.com/watch?v=2Ts9hsv8p-Q"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261257"/>
            <a:ext cx="9144000" cy="3778898"/>
          </a:xfrm>
        </p:spPr>
        <p:txBody>
          <a:bodyPr anchor="ctr">
            <a:noAutofit/>
          </a:bodyPr>
          <a:lstStyle/>
          <a:p>
            <a:r>
              <a:rPr lang="el-GR" sz="2800" b="1" dirty="0" smtClean="0">
                <a:solidFill>
                  <a:srgbClr val="002060"/>
                </a:solidFill>
                <a:latin typeface="Arial" panose="020B0604020202020204" pitchFamily="34" charset="0"/>
                <a:cs typeface="Arial" panose="020B0604020202020204" pitchFamily="34" charset="0"/>
              </a:rPr>
              <a:t>ΙΕΚ Αμπελοκήπων</a:t>
            </a:r>
            <a:r>
              <a:rPr lang="el-GR" sz="3600" b="1" dirty="0" smtClean="0">
                <a:latin typeface="Arial" panose="020B0604020202020204" pitchFamily="34" charset="0"/>
                <a:cs typeface="Arial" panose="020B0604020202020204" pitchFamily="34" charset="0"/>
              </a:rPr>
              <a:t/>
            </a:r>
            <a:br>
              <a:rPr lang="el-GR" sz="3600" b="1" dirty="0" smtClean="0">
                <a:latin typeface="Arial" panose="020B0604020202020204" pitchFamily="34" charset="0"/>
                <a:cs typeface="Arial" panose="020B0604020202020204" pitchFamily="34" charset="0"/>
              </a:rPr>
            </a:br>
            <a:r>
              <a:rPr lang="el-GR" sz="2000" b="1" dirty="0" smtClean="0">
                <a:latin typeface="Arial" panose="020B0604020202020204" pitchFamily="34" charset="0"/>
                <a:cs typeface="Arial" panose="020B0604020202020204" pitchFamily="34" charset="0"/>
              </a:rPr>
              <a:t/>
            </a:r>
            <a:br>
              <a:rPr lang="el-GR" sz="2000" b="1" dirty="0" smtClean="0">
                <a:latin typeface="Arial" panose="020B0604020202020204" pitchFamily="34" charset="0"/>
                <a:cs typeface="Arial" panose="020B0604020202020204" pitchFamily="34" charset="0"/>
              </a:rPr>
            </a:br>
            <a:r>
              <a:rPr lang="el-GR" sz="3200" b="1" dirty="0" smtClean="0">
                <a:solidFill>
                  <a:srgbClr val="C00000"/>
                </a:solidFill>
                <a:latin typeface="Arial" panose="020B0604020202020204" pitchFamily="34" charset="0"/>
                <a:cs typeface="Arial" panose="020B0604020202020204" pitchFamily="34" charset="0"/>
              </a:rPr>
              <a:t>Βιολογικός καθαρισμός</a:t>
            </a:r>
            <a:r>
              <a:rPr lang="el-GR" sz="3600" b="1" dirty="0" smtClean="0">
                <a:latin typeface="Arial" panose="020B0604020202020204" pitchFamily="34" charset="0"/>
                <a:cs typeface="Arial" panose="020B0604020202020204" pitchFamily="34" charset="0"/>
              </a:rPr>
              <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
            </a:r>
            <a:br>
              <a:rPr lang="el-GR" sz="3600" b="1" dirty="0" smtClean="0">
                <a:latin typeface="Arial" panose="020B0604020202020204" pitchFamily="34" charset="0"/>
                <a:cs typeface="Arial" panose="020B0604020202020204" pitchFamily="34" charset="0"/>
              </a:rPr>
            </a:br>
            <a:r>
              <a:rPr lang="el-GR" sz="2000" b="1" i="1" dirty="0">
                <a:latin typeface="Arial" panose="020B0604020202020204" pitchFamily="34" charset="0"/>
                <a:cs typeface="Arial" panose="020B0604020202020204" pitchFamily="34" charset="0"/>
              </a:rPr>
              <a:t>Ειδικότητα: Τεχνικός </a:t>
            </a:r>
            <a:r>
              <a:rPr lang="el-GR" sz="2000" b="1" i="1" dirty="0" smtClean="0">
                <a:latin typeface="Arial" panose="020B0604020202020204" pitchFamily="34" charset="0"/>
                <a:cs typeface="Arial" panose="020B0604020202020204" pitchFamily="34" charset="0"/>
              </a:rPr>
              <a:t>Μηχανικός</a:t>
            </a:r>
            <a:br>
              <a:rPr lang="el-GR" sz="2000" b="1" i="1" dirty="0" smtClean="0">
                <a:latin typeface="Arial" panose="020B0604020202020204" pitchFamily="34" charset="0"/>
                <a:cs typeface="Arial" panose="020B0604020202020204" pitchFamily="34" charset="0"/>
              </a:rPr>
            </a:br>
            <a:r>
              <a:rPr lang="el-GR" sz="2000" b="1" i="1" dirty="0" smtClean="0">
                <a:latin typeface="Arial" panose="020B0604020202020204" pitchFamily="34" charset="0"/>
                <a:cs typeface="Arial" panose="020B0604020202020204" pitchFamily="34" charset="0"/>
              </a:rPr>
              <a:t>Θερμικών </a:t>
            </a:r>
            <a:r>
              <a:rPr lang="el-GR" sz="2000" b="1" i="1" dirty="0">
                <a:latin typeface="Arial" panose="020B0604020202020204" pitchFamily="34" charset="0"/>
                <a:cs typeface="Arial" panose="020B0604020202020204" pitchFamily="34" charset="0"/>
              </a:rPr>
              <a:t>Εγκαταστάσεων και </a:t>
            </a:r>
            <a:r>
              <a:rPr lang="el-GR" sz="2000" b="1" i="1" dirty="0" smtClean="0">
                <a:latin typeface="Arial" panose="020B0604020202020204" pitchFamily="34" charset="0"/>
                <a:cs typeface="Arial" panose="020B0604020202020204" pitchFamily="34" charset="0"/>
              </a:rPr>
              <a:t>Μηχανικός</a:t>
            </a:r>
            <a:br>
              <a:rPr lang="el-GR" sz="2000" b="1" i="1" dirty="0" smtClean="0">
                <a:latin typeface="Arial" panose="020B0604020202020204" pitchFamily="34" charset="0"/>
                <a:cs typeface="Arial" panose="020B0604020202020204" pitchFamily="34" charset="0"/>
              </a:rPr>
            </a:br>
            <a:r>
              <a:rPr lang="el-GR" sz="2000" b="1" i="1" dirty="0" smtClean="0">
                <a:latin typeface="Arial" panose="020B0604020202020204" pitchFamily="34" charset="0"/>
                <a:cs typeface="Arial" panose="020B0604020202020204" pitchFamily="34" charset="0"/>
              </a:rPr>
              <a:t>Τεχνολογίας </a:t>
            </a:r>
            <a:r>
              <a:rPr lang="el-GR" sz="2000" b="1" i="1" dirty="0">
                <a:latin typeface="Arial" panose="020B0604020202020204" pitchFamily="34" charset="0"/>
                <a:cs typeface="Arial" panose="020B0604020202020204" pitchFamily="34" charset="0"/>
              </a:rPr>
              <a:t>Πετρελαίου και Φυσικού Αερίου</a:t>
            </a:r>
            <a:br>
              <a:rPr lang="el-GR" sz="2000" b="1" i="1" dirty="0">
                <a:latin typeface="Arial" panose="020B0604020202020204" pitchFamily="34" charset="0"/>
                <a:cs typeface="Arial" panose="020B0604020202020204" pitchFamily="34" charset="0"/>
              </a:rPr>
            </a:br>
            <a:r>
              <a:rPr lang="el-GR" sz="3200" b="1" i="1" dirty="0">
                <a:latin typeface="Arial" panose="020B0604020202020204" pitchFamily="34" charset="0"/>
                <a:cs typeface="Arial" panose="020B0604020202020204" pitchFamily="34" charset="0"/>
              </a:rPr>
              <a:t/>
            </a:r>
            <a:br>
              <a:rPr lang="el-GR" sz="3200" b="1" i="1" dirty="0">
                <a:latin typeface="Arial" panose="020B0604020202020204" pitchFamily="34" charset="0"/>
                <a:cs typeface="Arial" panose="020B0604020202020204" pitchFamily="34" charset="0"/>
              </a:rPr>
            </a:br>
            <a:r>
              <a:rPr lang="el-GR" sz="2400" b="1" dirty="0" smtClean="0">
                <a:latin typeface="Arial" panose="020B0604020202020204" pitchFamily="34" charset="0"/>
                <a:cs typeface="Arial" panose="020B0604020202020204" pitchFamily="34" charset="0"/>
              </a:rPr>
              <a:t>Ανδρέας </a:t>
            </a:r>
            <a:r>
              <a:rPr lang="el-GR" sz="2400" b="1" dirty="0" err="1" smtClean="0">
                <a:latin typeface="Arial" panose="020B0604020202020204" pitchFamily="34" charset="0"/>
                <a:cs typeface="Arial" panose="020B0604020202020204" pitchFamily="34" charset="0"/>
              </a:rPr>
              <a:t>Δεμιρτζής</a:t>
            </a:r>
            <a:endParaRPr lang="el-GR" sz="2400" b="1" dirty="0">
              <a:latin typeface="Arial" panose="020B0604020202020204" pitchFamily="34" charset="0"/>
              <a:cs typeface="Arial" panose="020B0604020202020204" pitchFamily="34" charset="0"/>
            </a:endParaRPr>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5951" y="4040155"/>
            <a:ext cx="4462309" cy="2556588"/>
          </a:xfrm>
          <a:prstGeom prst="rect">
            <a:avLst/>
          </a:prstGeom>
        </p:spPr>
      </p:pic>
    </p:spTree>
    <p:extLst>
      <p:ext uri="{BB962C8B-B14F-4D97-AF65-F5344CB8AC3E}">
        <p14:creationId xmlns:p14="http://schemas.microsoft.com/office/powerpoint/2010/main" val="1003131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342899" y="365126"/>
            <a:ext cx="11315701" cy="997144"/>
          </a:xfrm>
          <a:gradFill>
            <a:gsLst>
              <a:gs pos="0">
                <a:schemeClr val="accent6">
                  <a:lumMod val="75000"/>
                </a:schemeClr>
              </a:gs>
              <a:gs pos="50000">
                <a:schemeClr val="accent6">
                  <a:lumMod val="105000"/>
                  <a:satMod val="103000"/>
                  <a:tint val="73000"/>
                </a:schemeClr>
              </a:gs>
              <a:gs pos="100000">
                <a:schemeClr val="accent6">
                  <a:lumMod val="105000"/>
                  <a:satMod val="109000"/>
                  <a:tint val="81000"/>
                </a:schemeClr>
              </a:gs>
            </a:gsLst>
          </a:gradFill>
        </p:spPr>
        <p:style>
          <a:lnRef idx="1">
            <a:schemeClr val="accent6"/>
          </a:lnRef>
          <a:fillRef idx="2">
            <a:schemeClr val="accent6"/>
          </a:fillRef>
          <a:effectRef idx="1">
            <a:schemeClr val="accent6"/>
          </a:effectRef>
          <a:fontRef idx="minor">
            <a:schemeClr val="dk1"/>
          </a:fontRef>
        </p:style>
        <p:txBody>
          <a:bodyPr>
            <a:normAutofit/>
          </a:bodyPr>
          <a:lstStyle/>
          <a:p>
            <a:pPr algn="ctr"/>
            <a:r>
              <a:rPr lang="el-GR" sz="2800" b="1" dirty="0" smtClean="0"/>
              <a:t>ΤΑ ΠΛΕΟΝΕΚΤΗΜΑΤΑ ΚΑΙ ΤΑ ΜΕΙΟΝΕΚΤΗΜΑΤΑ </a:t>
            </a:r>
            <a:br>
              <a:rPr lang="el-GR" sz="2800" b="1" dirty="0" smtClean="0"/>
            </a:br>
            <a:r>
              <a:rPr lang="el-GR" sz="2800" b="1" dirty="0" smtClean="0"/>
              <a:t>ΤΟΥ ΒΙΟΛΟΓΙΚΟΥ ΚΑΘΑΡΙΣΜΟΥ</a:t>
            </a:r>
            <a:endParaRPr lang="el-GR" sz="2800" b="1" dirty="0"/>
          </a:p>
        </p:txBody>
      </p:sp>
      <p:sp>
        <p:nvSpPr>
          <p:cNvPr id="3" name="Θέση περιεχομένου 2"/>
          <p:cNvSpPr>
            <a:spLocks noGrp="1"/>
          </p:cNvSpPr>
          <p:nvPr>
            <p:ph idx="1"/>
          </p:nvPr>
        </p:nvSpPr>
        <p:spPr>
          <a:xfrm>
            <a:off x="342899" y="1464906"/>
            <a:ext cx="6281836" cy="4497355"/>
          </a:xfrm>
        </p:spPr>
        <p:txBody>
          <a:bodyPr>
            <a:noAutofit/>
          </a:bodyPr>
          <a:lstStyle/>
          <a:p>
            <a:pPr marL="0" indent="0" algn="ctr">
              <a:buNone/>
            </a:pPr>
            <a:r>
              <a:rPr lang="el-GR" sz="2000" b="1" u="sng" dirty="0" smtClean="0">
                <a:solidFill>
                  <a:schemeClr val="accent6">
                    <a:lumMod val="50000"/>
                  </a:schemeClr>
                </a:solidFill>
              </a:rPr>
              <a:t>Τα </a:t>
            </a:r>
            <a:r>
              <a:rPr lang="el-GR" sz="2000" b="1" u="sng" dirty="0">
                <a:solidFill>
                  <a:schemeClr val="accent6">
                    <a:lumMod val="50000"/>
                  </a:schemeClr>
                </a:solidFill>
              </a:rPr>
              <a:t>πλεονεκτήματα του βιολογικού </a:t>
            </a:r>
            <a:r>
              <a:rPr lang="el-GR" sz="2000" b="1" u="sng" dirty="0" smtClean="0">
                <a:solidFill>
                  <a:schemeClr val="accent6">
                    <a:lumMod val="50000"/>
                  </a:schemeClr>
                </a:solidFill>
              </a:rPr>
              <a:t>καθαρισμού:</a:t>
            </a:r>
            <a:endParaRPr lang="el-GR" sz="2000" b="1" u="sng" dirty="0">
              <a:solidFill>
                <a:schemeClr val="accent6">
                  <a:lumMod val="50000"/>
                </a:schemeClr>
              </a:solidFill>
            </a:endParaRPr>
          </a:p>
          <a:p>
            <a:pPr marL="0" indent="0">
              <a:buNone/>
            </a:pPr>
            <a:r>
              <a:rPr lang="el-GR" sz="1400" b="1" dirty="0">
                <a:solidFill>
                  <a:srgbClr val="C00000"/>
                </a:solidFill>
              </a:rPr>
              <a:t> </a:t>
            </a:r>
            <a:r>
              <a:rPr lang="el-GR" sz="1500" b="1" dirty="0">
                <a:solidFill>
                  <a:srgbClr val="C00000"/>
                </a:solidFill>
              </a:rPr>
              <a:t>Για τον Δήμο:</a:t>
            </a:r>
          </a:p>
          <a:p>
            <a:pPr algn="just"/>
            <a:r>
              <a:rPr lang="el-GR" sz="1500" dirty="0" smtClean="0"/>
              <a:t>Δεν </a:t>
            </a:r>
            <a:r>
              <a:rPr lang="el-GR" sz="1500" dirty="0"/>
              <a:t>απαιτείται η κατασκευή </a:t>
            </a:r>
            <a:r>
              <a:rPr lang="el-GR" sz="1500" dirty="0" smtClean="0"/>
              <a:t>αποχετευτικό </a:t>
            </a:r>
            <a:r>
              <a:rPr lang="el-GR" sz="1500" dirty="0"/>
              <a:t>δικτύου με αποτέλεσμα την εξοικονόμηση σημαντικών χρηματικών πόρων οι οποίοι μπορούν να κατευθυνθούν σε άλλες παραγωγικές δράσεις.</a:t>
            </a:r>
          </a:p>
          <a:p>
            <a:pPr>
              <a:spcBef>
                <a:spcPts val="0"/>
              </a:spcBef>
            </a:pPr>
            <a:r>
              <a:rPr lang="el-GR" sz="1500" dirty="0" smtClean="0"/>
              <a:t>Κατασκευάζεται </a:t>
            </a:r>
            <a:r>
              <a:rPr lang="el-GR" sz="1500" dirty="0"/>
              <a:t>μόνο μια εγκατάσταση υποδοχής και επεξεργασίας </a:t>
            </a:r>
            <a:r>
              <a:rPr lang="el-GR" sz="1500" dirty="0" err="1" smtClean="0"/>
              <a:t>βοθρολυμάτων</a:t>
            </a:r>
            <a:r>
              <a:rPr lang="el-GR" sz="1500" dirty="0" smtClean="0"/>
              <a:t>.</a:t>
            </a:r>
            <a:endParaRPr lang="el-GR" sz="1500" dirty="0"/>
          </a:p>
          <a:p>
            <a:pPr>
              <a:spcBef>
                <a:spcPts val="0"/>
              </a:spcBef>
            </a:pPr>
            <a:r>
              <a:rPr lang="el-GR" sz="1500" dirty="0" smtClean="0"/>
              <a:t>Αποφεύγεται </a:t>
            </a:r>
            <a:r>
              <a:rPr lang="el-GR" sz="1500" dirty="0"/>
              <a:t>η ταλαιπωρία των κατοίκων από τα έργα κατασκευής του αποχετευτικού δικτύου</a:t>
            </a:r>
            <a:r>
              <a:rPr lang="el-GR" sz="1500" dirty="0" smtClean="0"/>
              <a:t>.</a:t>
            </a:r>
            <a:endParaRPr lang="en-US" sz="1500" dirty="0"/>
          </a:p>
          <a:p>
            <a:pPr marL="0" indent="0">
              <a:buNone/>
            </a:pPr>
            <a:r>
              <a:rPr lang="el-GR" sz="1500" b="1" dirty="0">
                <a:solidFill>
                  <a:srgbClr val="C00000"/>
                </a:solidFill>
              </a:rPr>
              <a:t>Για τον ιδιώτη:</a:t>
            </a:r>
          </a:p>
          <a:p>
            <a:r>
              <a:rPr lang="el-GR" sz="1500" dirty="0" smtClean="0"/>
              <a:t>Το </a:t>
            </a:r>
            <a:r>
              <a:rPr lang="el-GR" sz="1500" dirty="0"/>
              <a:t>επεξεργασμένο νερό μπορεί να χρησιμοποιηθεί για πότισμα ή και για άλλες χρήσεις, μειώνοντας τον λογαριασμό του νερού και εξοικονομώντας πολύτιμο πόσιμο </a:t>
            </a:r>
            <a:r>
              <a:rPr lang="el-GR" sz="1500" dirty="0" smtClean="0"/>
              <a:t>νερό.</a:t>
            </a:r>
          </a:p>
          <a:p>
            <a:pPr>
              <a:lnSpc>
                <a:spcPct val="100000"/>
              </a:lnSpc>
              <a:spcBef>
                <a:spcPts val="0"/>
              </a:spcBef>
            </a:pPr>
            <a:r>
              <a:rPr lang="el-GR" sz="1500" dirty="0" smtClean="0"/>
              <a:t>Απαλλάσσεται </a:t>
            </a:r>
            <a:r>
              <a:rPr lang="el-GR" sz="1500" dirty="0"/>
              <a:t>από το συχνό άδειασμα του βόθρου. Ο οικιακός βιολογικός πρέπει να αδειάζει μια φορά κάθε 1-2 χρόνια.</a:t>
            </a:r>
          </a:p>
          <a:p>
            <a:pPr>
              <a:lnSpc>
                <a:spcPct val="100000"/>
              </a:lnSpc>
              <a:spcBef>
                <a:spcPts val="0"/>
              </a:spcBef>
            </a:pPr>
            <a:r>
              <a:rPr lang="el-GR" sz="1500" dirty="0" smtClean="0"/>
              <a:t>Συμβάλλει </a:t>
            </a:r>
            <a:r>
              <a:rPr lang="el-GR" sz="1500" dirty="0"/>
              <a:t>στην προστασία του περιβάλλοντος στην περιοχή του.</a:t>
            </a:r>
          </a:p>
          <a:p>
            <a:pPr>
              <a:lnSpc>
                <a:spcPct val="100000"/>
              </a:lnSpc>
              <a:spcBef>
                <a:spcPts val="0"/>
              </a:spcBef>
            </a:pPr>
            <a:r>
              <a:rPr lang="el-GR" sz="1500" dirty="0" smtClean="0"/>
              <a:t>Δε </a:t>
            </a:r>
            <a:r>
              <a:rPr lang="el-GR" sz="1500" dirty="0"/>
              <a:t>δημιουργεί δυσοσμίες και θόρυβο.</a:t>
            </a:r>
          </a:p>
          <a:p>
            <a:pPr>
              <a:lnSpc>
                <a:spcPct val="100000"/>
              </a:lnSpc>
              <a:spcBef>
                <a:spcPts val="0"/>
              </a:spcBef>
            </a:pPr>
            <a:r>
              <a:rPr lang="el-GR" sz="1500" dirty="0" smtClean="0"/>
              <a:t>Προστασία </a:t>
            </a:r>
            <a:r>
              <a:rPr lang="el-GR" sz="1500" dirty="0"/>
              <a:t>του περιβάλλοντος (π.χ. μόλυνση του Υδροφόρου ορίζοντα</a:t>
            </a:r>
            <a:r>
              <a:rPr lang="el-GR" sz="1500" dirty="0" smtClean="0"/>
              <a:t>).</a:t>
            </a:r>
            <a:endParaRPr lang="en-US" sz="1400" dirty="0"/>
          </a:p>
          <a:p>
            <a:pPr>
              <a:lnSpc>
                <a:spcPct val="100000"/>
              </a:lnSpc>
              <a:spcBef>
                <a:spcPts val="0"/>
              </a:spcBef>
            </a:pPr>
            <a:endParaRPr lang="en-US" sz="1400" dirty="0" smtClean="0"/>
          </a:p>
          <a:p>
            <a:pPr>
              <a:lnSpc>
                <a:spcPct val="100000"/>
              </a:lnSpc>
              <a:spcBef>
                <a:spcPts val="0"/>
              </a:spcBef>
            </a:pPr>
            <a:endParaRPr lang="el-GR" sz="1400" dirty="0"/>
          </a:p>
        </p:txBody>
      </p:sp>
      <p:sp>
        <p:nvSpPr>
          <p:cNvPr id="4" name="Ορθογώνιο 3"/>
          <p:cNvSpPr/>
          <p:nvPr/>
        </p:nvSpPr>
        <p:spPr>
          <a:xfrm>
            <a:off x="7091265" y="1442950"/>
            <a:ext cx="4567335" cy="5232202"/>
          </a:xfrm>
          <a:prstGeom prst="rect">
            <a:avLst/>
          </a:prstGeom>
        </p:spPr>
        <p:txBody>
          <a:bodyPr wrap="square">
            <a:spAutoFit/>
          </a:bodyPr>
          <a:lstStyle/>
          <a:p>
            <a:pPr algn="ctr"/>
            <a:r>
              <a:rPr lang="el-GR" sz="2000" b="1" u="sng" dirty="0">
                <a:solidFill>
                  <a:schemeClr val="accent6">
                    <a:lumMod val="50000"/>
                  </a:schemeClr>
                </a:solidFill>
              </a:rPr>
              <a:t>Μειονεκτήματα βιολογικού </a:t>
            </a:r>
            <a:r>
              <a:rPr lang="el-GR" sz="2000" b="1" u="sng" dirty="0" smtClean="0">
                <a:solidFill>
                  <a:schemeClr val="accent6">
                    <a:lumMod val="50000"/>
                  </a:schemeClr>
                </a:solidFill>
              </a:rPr>
              <a:t>καθαρισμού:</a:t>
            </a:r>
          </a:p>
          <a:p>
            <a:pPr algn="just"/>
            <a:endParaRPr lang="el-GR" sz="1400" dirty="0"/>
          </a:p>
          <a:p>
            <a:r>
              <a:rPr lang="el-GR" sz="1500" dirty="0"/>
              <a:t>Τα μειονεκτήματα του βιολογικού καθαρισμού είναι ελάχιστα. Κάποια από αυτά είναι ότι ίσως υπάρχει δυσοσμία ή ενοχλητικός θόρυβος όταν το σύστημα υπερφορτίζεται. Επίσης όσο αναφορά τα συστήματα που χρησιμοποιούν καυστικά χημικά (δεν ισχύει για όλα τα συστήματα βιολογικού καθαρισμού) θα πρέπει να γνωρίζουν πως </a:t>
            </a:r>
            <a:r>
              <a:rPr lang="el-GR" sz="1500" dirty="0" smtClean="0"/>
              <a:t>διαλύουν εύκολα, αποτελεσματικά </a:t>
            </a:r>
            <a:r>
              <a:rPr lang="el-GR" sz="1500" dirty="0"/>
              <a:t>και άμεσα τα συσσωρευμένα λιπαρά όμως :</a:t>
            </a:r>
          </a:p>
          <a:p>
            <a:r>
              <a:rPr lang="el-GR" sz="1500" dirty="0"/>
              <a:t>προκαλούν σημαντική φθορά στους σωλήνες και σε ολόκληρη την εγκατάσταση,</a:t>
            </a:r>
          </a:p>
          <a:p>
            <a:r>
              <a:rPr lang="el-GR" sz="1500" dirty="0"/>
              <a:t>έχουν υψηλό και επαναλαμβανόμενο κόστος,</a:t>
            </a:r>
          </a:p>
          <a:p>
            <a:r>
              <a:rPr lang="el-GR" sz="1500" dirty="0"/>
              <a:t>είναι ανθυγιεινά και επικίνδυνα και γι’ αυτό απαιτούνται ειδικές στολές για τη χρήση τους,</a:t>
            </a:r>
          </a:p>
          <a:p>
            <a:r>
              <a:rPr lang="el-GR" sz="1500" dirty="0"/>
              <a:t>διασπώνται δύσκολα και μολύνουν το περιβάλλον,</a:t>
            </a:r>
          </a:p>
          <a:p>
            <a:r>
              <a:rPr lang="el-GR" sz="1500" dirty="0"/>
              <a:t>δεν διατηρούν το αποχετευτικό δίκτυο καθαρό, απλά το καθαρίζουν όταν έχει ήδη φράξει, με αποτέλεσμα σε περιόδους αιχμής το πρόβλημα να εμφανίζεται αιφνιδιαστικά και με μεγάλη ένταση.</a:t>
            </a:r>
          </a:p>
          <a:p>
            <a:r>
              <a:rPr lang="el-GR" sz="1500" dirty="0"/>
              <a:t>εξολοθρεύουν τους μικροοργανισμούς του βιολογικού καθαρισμού μειώνοντας έτσι την απόδοση του.</a:t>
            </a:r>
          </a:p>
        </p:txBody>
      </p:sp>
      <p:sp>
        <p:nvSpPr>
          <p:cNvPr id="5" name="Rectangle 1"/>
          <p:cNvSpPr>
            <a:spLocks noChangeArrowheads="1"/>
          </p:cNvSpPr>
          <p:nvPr/>
        </p:nvSpPr>
        <p:spPr bwMode="auto">
          <a:xfrm>
            <a:off x="534095" y="6051197"/>
            <a:ext cx="63155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l-GR" sz="1400" dirty="0">
                <a:latin typeface="Arial" panose="020B0604020202020204" pitchFamily="34" charset="0"/>
                <a:hlinkClick r:id="rId2"/>
              </a:rPr>
              <a:t>https://</a:t>
            </a:r>
            <a:r>
              <a:rPr lang="en-US" altLang="el-GR" sz="1400" dirty="0" smtClean="0">
                <a:latin typeface="Arial" panose="020B0604020202020204" pitchFamily="34" charset="0"/>
                <a:hlinkClick r:id="rId2"/>
              </a:rPr>
              <a:t>www.youtube.com/watch?v=2Ts9hsv8p-Q</a:t>
            </a:r>
            <a:endParaRPr lang="en-US" altLang="el-GR" sz="1400" dirty="0" smtClean="0">
              <a:latin typeface="Arial" panose="020B0604020202020204" pitchFamily="34" charset="0"/>
            </a:endParaRPr>
          </a:p>
          <a:p>
            <a:pPr lvl="0" eaLnBrk="0" fontAlgn="base" hangingPunct="0">
              <a:spcBef>
                <a:spcPct val="0"/>
              </a:spcBef>
              <a:spcAft>
                <a:spcPct val="0"/>
              </a:spcAft>
            </a:pPr>
            <a:r>
              <a:rPr lang="en-US" altLang="el-GR" sz="1400" dirty="0" smtClean="0">
                <a:latin typeface="Arial" panose="020B0604020202020204" pitchFamily="34" charset="0"/>
                <a:hlinkClick r:id="rId3"/>
              </a:rPr>
              <a:t>https</a:t>
            </a:r>
            <a:r>
              <a:rPr lang="en-US" altLang="el-GR" sz="1400" dirty="0">
                <a:latin typeface="Arial" panose="020B0604020202020204" pitchFamily="34" charset="0"/>
                <a:hlinkClick r:id="rId3"/>
              </a:rPr>
              <a:t>://</a:t>
            </a:r>
            <a:r>
              <a:rPr lang="en-US" altLang="el-GR" sz="1400" dirty="0" smtClean="0">
                <a:latin typeface="Arial" panose="020B0604020202020204" pitchFamily="34" charset="0"/>
                <a:hlinkClick r:id="rId3"/>
              </a:rPr>
              <a:t>www.youtube.com/watch?v=Ny94OR8bT5M</a:t>
            </a:r>
            <a:endParaRPr lang="en-US" altLang="el-GR" sz="1400" dirty="0" smtClean="0">
              <a:latin typeface="Arial" panose="020B0604020202020204" pitchFamily="34" charset="0"/>
            </a:endParaRPr>
          </a:p>
        </p:txBody>
      </p:sp>
    </p:spTree>
    <p:extLst>
      <p:ext uri="{BB962C8B-B14F-4D97-AF65-F5344CB8AC3E}">
        <p14:creationId xmlns:p14="http://schemas.microsoft.com/office/powerpoint/2010/main" val="1966402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07895"/>
          </a:xfrm>
        </p:spPr>
        <p:style>
          <a:lnRef idx="0">
            <a:schemeClr val="accent5"/>
          </a:lnRef>
          <a:fillRef idx="3">
            <a:schemeClr val="accent5"/>
          </a:fillRef>
          <a:effectRef idx="3">
            <a:schemeClr val="accent5"/>
          </a:effectRef>
          <a:fontRef idx="minor">
            <a:schemeClr val="lt1"/>
          </a:fontRef>
        </p:style>
        <p:txBody>
          <a:bodyPr>
            <a:normAutofit/>
          </a:bodyPr>
          <a:lstStyle/>
          <a:p>
            <a:pPr algn="ctr"/>
            <a:r>
              <a:rPr lang="el-GR" sz="4000" b="1" dirty="0" smtClean="0"/>
              <a:t>Ο ορισμός του βιολογικού καθαρισμού</a:t>
            </a:r>
            <a:endParaRPr lang="el-GR" sz="4000" b="1" dirty="0"/>
          </a:p>
        </p:txBody>
      </p:sp>
      <p:sp>
        <p:nvSpPr>
          <p:cNvPr id="3" name="Θέση περιεχομένου 2"/>
          <p:cNvSpPr>
            <a:spLocks noGrp="1"/>
          </p:cNvSpPr>
          <p:nvPr>
            <p:ph idx="1"/>
          </p:nvPr>
        </p:nvSpPr>
        <p:spPr>
          <a:xfrm>
            <a:off x="754221" y="1520890"/>
            <a:ext cx="6523653" cy="4656073"/>
          </a:xfrm>
        </p:spPr>
        <p:txBody>
          <a:bodyPr>
            <a:noAutofit/>
          </a:bodyPr>
          <a:lstStyle/>
          <a:p>
            <a:pPr marL="0" indent="360000" algn="just">
              <a:buNone/>
            </a:pPr>
            <a:r>
              <a:rPr lang="el-GR" sz="1800" dirty="0" smtClean="0">
                <a:cs typeface="Arial" panose="020B0604020202020204" pitchFamily="34" charset="0"/>
              </a:rPr>
              <a:t>Η επεξεργασία λυμάτων είναι η διαδικασία που διαχωρίζει τις επικίνδυνες ουσίες από το νερό στα λύματα, ώστε το νερό να μπορεί να χρησιμοποιηθεί στο περιβάλλον.</a:t>
            </a:r>
          </a:p>
          <a:p>
            <a:pPr marL="0" indent="360000" algn="just">
              <a:buNone/>
            </a:pPr>
            <a:r>
              <a:rPr lang="el-GR" sz="1800" dirty="0" smtClean="0">
                <a:cs typeface="Arial" panose="020B0604020202020204" pitchFamily="34" charset="0"/>
              </a:rPr>
              <a:t>Βιολογικό καθαρισμό λέμε δηλαδή την τεχνητή διαδικασία που ακολουθούμε για να εξομοιώσουμε την λειτουργία της φύσης κατά την αδρανοποίηση των λυμάτων. Η λειτουργία του βιολογικού καθαρισμού στηρίζεται στη γνωστή μέθοδο της αερόβιας επεξεργασίας. Με λίγα λόγια τροφοδοτούμε το σύστημα μας (στα κέντρα επεξεργασίας λυμάτων) με λύματα και στην έξοδό του έχουμε καθαρό διαυγές νερό με ποιοτικά χαρακτηριστικά κατάλληλα για διάθεση σε φυσικό αποδέκτη. </a:t>
            </a:r>
          </a:p>
          <a:p>
            <a:pPr marL="0" indent="360000" algn="just">
              <a:buNone/>
            </a:pPr>
            <a:r>
              <a:rPr lang="el-GR" sz="1800" dirty="0" smtClean="0">
                <a:cs typeface="Arial" panose="020B0604020202020204" pitchFamily="34" charset="0"/>
              </a:rPr>
              <a:t>Τα Κέντρα Επεξεργασίας Λυμάτων είναι μεγάλες εγκαταστάσεις με δεξαμενές στις οποίες συγκεντρώνονται τα λύματα των </a:t>
            </a:r>
            <a:r>
              <a:rPr lang="el-GR" sz="1800" dirty="0" smtClean="0">
                <a:cs typeface="Arial" panose="020B0604020202020204" pitchFamily="34" charset="0"/>
              </a:rPr>
              <a:t>πόλεων, υποβάλλονται </a:t>
            </a:r>
            <a:r>
              <a:rPr lang="el-GR" sz="1800" dirty="0" smtClean="0">
                <a:cs typeface="Arial" panose="020B0604020202020204" pitchFamily="34" charset="0"/>
              </a:rPr>
              <a:t>σε διαδικασίες καθαρισμού και τελικά διοχετεύονται στη θάλασσα αφού έχουν καθαριστεί σε ποσοστό έως και 95%. Ο σχεδιασμός εγκαταστάσεων βιολογικού καθαρισμού είναι μια σύνθετη εργασία που απαιτεί το συνδυασμό βιολογικών, τεχνολογικών και οικονομικών </a:t>
            </a:r>
            <a:r>
              <a:rPr lang="el-GR" sz="1800" dirty="0" smtClean="0">
                <a:cs typeface="Arial" panose="020B0604020202020204" pitchFamily="34" charset="0"/>
              </a:rPr>
              <a:t>παραγόντων.</a:t>
            </a:r>
            <a:endParaRPr lang="el-GR" sz="1800" dirty="0" smtClean="0">
              <a:cs typeface="Arial" panose="020B0604020202020204" pitchFamily="34" charset="0"/>
            </a:endParaRP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7874" y="1968962"/>
            <a:ext cx="4110945" cy="3022916"/>
          </a:xfrm>
          <a:prstGeom prst="rect">
            <a:avLst/>
          </a:prstGeom>
        </p:spPr>
      </p:pic>
    </p:spTree>
    <p:extLst>
      <p:ext uri="{BB962C8B-B14F-4D97-AF65-F5344CB8AC3E}">
        <p14:creationId xmlns:p14="http://schemas.microsoft.com/office/powerpoint/2010/main" val="3436139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540327" y="365125"/>
            <a:ext cx="10931237" cy="78254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ctr"/>
            <a:r>
              <a:rPr lang="el-GR" sz="3600" b="1" dirty="0" smtClean="0"/>
              <a:t>Ο τρόπος λειτουργίας του βιολογικού καθαρισμού</a:t>
            </a:r>
            <a:endParaRPr lang="el-GR" sz="3600" b="1" dirty="0"/>
          </a:p>
        </p:txBody>
      </p:sp>
      <p:sp>
        <p:nvSpPr>
          <p:cNvPr id="3" name="Θέση περιεχομένου 2"/>
          <p:cNvSpPr>
            <a:spLocks noGrp="1"/>
          </p:cNvSpPr>
          <p:nvPr>
            <p:ph idx="1"/>
          </p:nvPr>
        </p:nvSpPr>
        <p:spPr>
          <a:xfrm>
            <a:off x="540327" y="1716833"/>
            <a:ext cx="8025175" cy="4733843"/>
          </a:xfrm>
        </p:spPr>
        <p:txBody>
          <a:bodyPr>
            <a:noAutofit/>
          </a:bodyPr>
          <a:lstStyle/>
          <a:p>
            <a:pPr marL="0" indent="360000" algn="just">
              <a:buNone/>
            </a:pPr>
            <a:r>
              <a:rPr lang="el-GR" baseline="30000" dirty="0"/>
              <a:t>Το μη επεξεργασμένο νερό περιέχει ρύπους, οι οποίοι δίνουν στο νερό χρώμα γεύση και οσμή. Αυτοί οι ρύποι περιλαμβάνουν ζωντανούς μικροοργανισμούς (ιούς, βακτήρια), οργανικά υλικά και ανόργανες ενώσεις οι οποίες προκαλούν ρύπανση και συνθήκες ευτροφισμού. Μπορούν να προκαλέσουν επίσης ασθένειες όπως γαστρεντερίτιδα, ηπατίτιδα, τυφοειδή πυρετό και δηλητηρίαση. Τα λύματα αυτά περιέχουν και αιωρούμενα στερεά σωματίδια, διαλυμένα οργανικά υλικά (χαρτί, κόπρανα, ούρα, σαπούνια, απορρυπαντικά, λίπη, έλαια και </a:t>
            </a:r>
            <a:r>
              <a:rPr lang="el-GR" baseline="30000" dirty="0" smtClean="0"/>
              <a:t>υπολείμματα </a:t>
            </a:r>
            <a:r>
              <a:rPr lang="el-GR" baseline="30000" dirty="0"/>
              <a:t>τροφών), ανόργανα συστατικά (άμμο, άργιλο, αμμωνία, φώσφορο, </a:t>
            </a:r>
            <a:r>
              <a:rPr lang="el-GR" baseline="30000" dirty="0" smtClean="0"/>
              <a:t>μεταλλικές </a:t>
            </a:r>
            <a:r>
              <a:rPr lang="el-GR" baseline="30000" dirty="0" err="1" smtClean="0"/>
              <a:t>ενώσεις,κ.λπ</a:t>
            </a:r>
            <a:r>
              <a:rPr lang="el-GR" baseline="30000" dirty="0"/>
              <a:t>.) και μικροοργανισμούς, τα οποία υφίστανται </a:t>
            </a:r>
            <a:r>
              <a:rPr lang="el-GR" baseline="30000" dirty="0" err="1"/>
              <a:t>αναερό</a:t>
            </a:r>
            <a:r>
              <a:rPr lang="el-GR" baseline="30000" dirty="0"/>
              <a:t> </a:t>
            </a:r>
            <a:r>
              <a:rPr lang="el-GR" baseline="30000" dirty="0" err="1"/>
              <a:t>βια</a:t>
            </a:r>
            <a:r>
              <a:rPr lang="el-GR" baseline="30000" dirty="0"/>
              <a:t> διάσπαση.</a:t>
            </a:r>
          </a:p>
          <a:p>
            <a:pPr marL="0" indent="360000" algn="just">
              <a:buNone/>
            </a:pPr>
            <a:r>
              <a:rPr lang="el-GR" baseline="30000" dirty="0" smtClean="0"/>
              <a:t>Κατασκευή δικτύου μεταφοράς </a:t>
            </a:r>
            <a:r>
              <a:rPr lang="el-GR" baseline="30000" dirty="0"/>
              <a:t>οικιακών αποβλήτων Υπάρχουν τρία είδη μικροοργανισμών στο νερό: Ανθρώπινης Προέλευσης, από αγροτικές φάρμες και από τα φυτά τα δάση και γενικότερα την φύση. Όλα τα οικιακά απόβλητα διοχετεύονται κάπου μέσω ενός αγωγού (αποχετευτικού σωλήνα που συνδέει κάθε σπίτι) και πηγαίνουν συγκεντρώνονται όλα μαζί σε έναν κλειστό χώρο όπου εκεί επεξεργάζονται. </a:t>
            </a:r>
            <a:r>
              <a:rPr lang="el-GR" baseline="30000" dirty="0" smtClean="0"/>
              <a:t>Τα ογκώδη </a:t>
            </a:r>
            <a:r>
              <a:rPr lang="el-GR" baseline="30000" dirty="0"/>
              <a:t>στερεά, η άμμος και τα αιωρούμενα στερεά απομακρύνονται σχεδόν πάντα σε μια </a:t>
            </a:r>
            <a:r>
              <a:rPr lang="el-GR" baseline="30000" dirty="0" smtClean="0"/>
              <a:t>εγκατάσταση επεξεργασίας </a:t>
            </a:r>
            <a:r>
              <a:rPr lang="el-GR" baseline="30000" dirty="0"/>
              <a:t>αστικών </a:t>
            </a:r>
            <a:r>
              <a:rPr lang="el-GR" baseline="30000" dirty="0" smtClean="0"/>
              <a:t>αποβλήτων.</a:t>
            </a:r>
          </a:p>
          <a:p>
            <a:pPr marL="0" indent="0">
              <a:buNone/>
            </a:pPr>
            <a:endParaRPr lang="el-GR" sz="600" b="1" dirty="0" smtClean="0">
              <a:latin typeface="Arial" panose="020B0604020202020204" pitchFamily="34" charset="0"/>
              <a:cs typeface="Arial" panose="020B0604020202020204" pitchFamily="34" charset="0"/>
            </a:endParaRPr>
          </a:p>
        </p:txBody>
      </p:sp>
      <p:pic>
        <p:nvPicPr>
          <p:cNvPr id="4" name="Εικόνα 3"/>
          <p:cNvPicPr>
            <a:picLocks noChangeAspect="1"/>
          </p:cNvPicPr>
          <p:nvPr/>
        </p:nvPicPr>
        <p:blipFill>
          <a:blip r:embed="rId2"/>
          <a:stretch>
            <a:fillRect/>
          </a:stretch>
        </p:blipFill>
        <p:spPr>
          <a:xfrm>
            <a:off x="8770776" y="1674353"/>
            <a:ext cx="2700788" cy="4427867"/>
          </a:xfrm>
          <a:prstGeom prst="rect">
            <a:avLst/>
          </a:prstGeom>
        </p:spPr>
      </p:pic>
    </p:spTree>
    <p:extLst>
      <p:ext uri="{BB962C8B-B14F-4D97-AF65-F5344CB8AC3E}">
        <p14:creationId xmlns:p14="http://schemas.microsoft.com/office/powerpoint/2010/main" val="2278410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06425"/>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r>
              <a:rPr lang="el-GR" sz="3600" b="1" dirty="0" smtClean="0"/>
              <a:t>Πώς λειτουργεί ο βιολογικός καθαρισμός</a:t>
            </a:r>
            <a:endParaRPr lang="el-GR" sz="3600" b="1" dirty="0"/>
          </a:p>
        </p:txBody>
      </p:sp>
      <p:sp>
        <p:nvSpPr>
          <p:cNvPr id="3" name="Θέση περιεχομένου 2"/>
          <p:cNvSpPr>
            <a:spLocks noGrp="1"/>
          </p:cNvSpPr>
          <p:nvPr>
            <p:ph idx="1"/>
          </p:nvPr>
        </p:nvSpPr>
        <p:spPr>
          <a:xfrm>
            <a:off x="838200" y="1222310"/>
            <a:ext cx="10515600" cy="5337110"/>
          </a:xfrm>
        </p:spPr>
        <p:txBody>
          <a:bodyPr>
            <a:normAutofit/>
          </a:bodyPr>
          <a:lstStyle/>
          <a:p>
            <a:pPr marL="0" indent="360000" algn="just">
              <a:buNone/>
            </a:pPr>
            <a:r>
              <a:rPr lang="el-GR" sz="1800" dirty="0" smtClean="0"/>
              <a:t>Στον </a:t>
            </a:r>
            <a:r>
              <a:rPr lang="el-GR" sz="1800" dirty="0"/>
              <a:t>βιολογικό καθαρισμό ουσιαστικά οι μικροοργανισμοί που βρίσκονται στο </a:t>
            </a:r>
            <a:r>
              <a:rPr lang="el-GR" sz="1800" dirty="0" err="1"/>
              <a:t>βιοαντιδραστήρα</a:t>
            </a:r>
            <a:r>
              <a:rPr lang="el-GR" sz="1800" dirty="0"/>
              <a:t> διασπούν τους οργανικούς ρύπους και τρέφονται από αυτούς, ενώ ταυτόχρονα πολλαπλασιάζονται. Πιο </a:t>
            </a:r>
            <a:r>
              <a:rPr lang="el-GR" sz="1800" dirty="0" smtClean="0"/>
              <a:t>συγκεκριμένα </a:t>
            </a:r>
            <a:r>
              <a:rPr lang="el-GR" sz="1800" dirty="0"/>
              <a:t>μέσα στο </a:t>
            </a:r>
            <a:r>
              <a:rPr lang="el-GR" sz="1800" dirty="0" err="1"/>
              <a:t>βιοαντιδραστήρα</a:t>
            </a:r>
            <a:r>
              <a:rPr lang="el-GR" sz="1800" dirty="0"/>
              <a:t> υπάρχει μεγάλος αριθμός </a:t>
            </a:r>
            <a:r>
              <a:rPr lang="el-GR" sz="1800" dirty="0" err="1"/>
              <a:t>ετεροτροφικών</a:t>
            </a:r>
            <a:r>
              <a:rPr lang="el-GR" sz="1800" dirty="0"/>
              <a:t> μικροοργανισμών, που αποτελούν τη βιολογική ίλη (λάσπη), ενώ παράλληλα, μέσω ενός συστήματος αερισμού, διοχετεύεται στη μάζα των αποβλήτων αέρας, που είναι απαραίτητος για τη διεργασία, και γίνεται συνεχής ανάδευση του νερού και της βιολογικής μάζας. Έτσι τα </a:t>
            </a:r>
            <a:r>
              <a:rPr lang="el-GR" sz="1800" dirty="0" err="1"/>
              <a:t>βοθρολύματα</a:t>
            </a:r>
            <a:r>
              <a:rPr lang="el-GR" sz="1800" dirty="0"/>
              <a:t> καθαρίζονται έως και 95%.</a:t>
            </a:r>
          </a:p>
          <a:p>
            <a:pPr marL="0" indent="360000" algn="just">
              <a:buNone/>
            </a:pPr>
            <a:r>
              <a:rPr lang="el-GR" sz="1800" dirty="0"/>
              <a:t>Συχνά, αντί για αέρας διοχετεύεται στα απόβλητα καθαρό οξυγόνο, που αυξάνει την απόδοση του </a:t>
            </a:r>
            <a:r>
              <a:rPr lang="el-GR" sz="1800" dirty="0" err="1"/>
              <a:t>βιοαντιδραστήρα</a:t>
            </a:r>
            <a:r>
              <a:rPr lang="el-GR" sz="1800" dirty="0"/>
              <a:t>, δηλαδή την ικανότητα επεξεργασίας αποβλήτων ανά μονάδα όγκου του. Οι μικροοργανισμοί διασπούν τους οργανικούς ρύπους και τρέφονται από αυτούς, ενώ παράλληλα πολλαπλασιάζονται. Όταν πλέον οι μικροοργανισμοί καταναλώσουν όλη την ποσότητα των οργανικών ουσιών που έχουν την ικανότητα να διασπάσουν και ολοκληρωθεί η βιολογική διεργασία, αρχίζουν να καταναλώνουν το δικό τους οργανικό υλικό, οπότε μειώνεται η συνολική τους μάζα. Τότε τα απόβλητα διοχετεύονται σε μία δεξαμενή καθίζησης, όπου οι εναπομείναντες ζώντες μικροοργανισμοί διαχωρίζονται και </a:t>
            </a:r>
            <a:r>
              <a:rPr lang="el-GR" sz="1800" dirty="0" err="1"/>
              <a:t>επαναδιοχετεύονται</a:t>
            </a:r>
            <a:r>
              <a:rPr lang="el-GR" sz="1800" dirty="0"/>
              <a:t> στο </a:t>
            </a:r>
            <a:r>
              <a:rPr lang="el-GR" sz="1800" dirty="0" err="1"/>
              <a:t>βιοαντιδραστήρα</a:t>
            </a:r>
            <a:r>
              <a:rPr lang="el-GR" sz="1800" dirty="0"/>
              <a:t>, ενώ το καθαρισμένο νερό μπορεί να μεταβιβαστεί σε υδάτινους αποδέκτες στο περιβάλλον.</a:t>
            </a:r>
          </a:p>
          <a:p>
            <a:pPr marL="0" indent="360000" algn="just">
              <a:buNone/>
            </a:pPr>
            <a:r>
              <a:rPr lang="el-GR" sz="1800" dirty="0"/>
              <a:t>Μετά το διαχωρισμό των μικροοργανισμών, στη δεξαμενή καθίζησης παραμένει ένα υπόλειμμα (ιλύς) από στερεά υλικά, οργανικές ουσίες που δεν </a:t>
            </a:r>
            <a:r>
              <a:rPr lang="el-GR" sz="1800" dirty="0" err="1"/>
              <a:t>αποικοδομήθηκαν</a:t>
            </a:r>
            <a:r>
              <a:rPr lang="el-GR" sz="1800" dirty="0"/>
              <a:t>, νεκρούς μικροοργανισμούς κ.λπ. Η ιλύς αυτή πρέπει να αδρανοποιηθεί πριν απορριφθεί στο περιβάλλον, πρέπει επομένως να υποστεί επεξεργασία-συμπύκνωση (πάχυνση), αερόβια ή αναερόβια ζύμωση για τη διάσπαση των </a:t>
            </a:r>
            <a:r>
              <a:rPr lang="el-GR" sz="1800" dirty="0" err="1"/>
              <a:t>μακρομοριακών</a:t>
            </a:r>
            <a:r>
              <a:rPr lang="el-GR" sz="1800" dirty="0"/>
              <a:t> οργανικών ενώσεων, αφυδάτωση και τελικά απόθεση στο περιβάλλον ή καύση.</a:t>
            </a:r>
          </a:p>
        </p:txBody>
      </p:sp>
    </p:spTree>
    <p:extLst>
      <p:ext uri="{BB962C8B-B14F-4D97-AF65-F5344CB8AC3E}">
        <p14:creationId xmlns:p14="http://schemas.microsoft.com/office/powerpoint/2010/main" val="1685404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45519"/>
          </a:xfrm>
        </p:spPr>
        <p:style>
          <a:lnRef idx="1">
            <a:schemeClr val="accent6"/>
          </a:lnRef>
          <a:fillRef idx="3">
            <a:schemeClr val="accent6"/>
          </a:fillRef>
          <a:effectRef idx="2">
            <a:schemeClr val="accent6"/>
          </a:effectRef>
          <a:fontRef idx="minor">
            <a:schemeClr val="lt1"/>
          </a:fontRef>
        </p:style>
        <p:txBody>
          <a:bodyPr/>
          <a:lstStyle/>
          <a:p>
            <a:pPr algn="ctr"/>
            <a:r>
              <a:rPr lang="el-GR" b="1" dirty="0" smtClean="0"/>
              <a:t>Τα στάδια του βιολογικού καθαρισμού</a:t>
            </a:r>
            <a:endParaRPr lang="el-GR" b="1" dirty="0"/>
          </a:p>
        </p:txBody>
      </p:sp>
      <p:sp>
        <p:nvSpPr>
          <p:cNvPr id="3" name="Θέση περιεχομένου 2"/>
          <p:cNvSpPr>
            <a:spLocks noGrp="1"/>
          </p:cNvSpPr>
          <p:nvPr>
            <p:ph idx="1"/>
          </p:nvPr>
        </p:nvSpPr>
        <p:spPr>
          <a:xfrm>
            <a:off x="838201" y="1392902"/>
            <a:ext cx="6486330" cy="5165840"/>
          </a:xfrm>
        </p:spPr>
        <p:txBody>
          <a:bodyPr>
            <a:normAutofit/>
          </a:bodyPr>
          <a:lstStyle/>
          <a:p>
            <a:pPr marL="0" indent="0" algn="just">
              <a:buNone/>
            </a:pPr>
            <a:r>
              <a:rPr lang="el-GR" sz="1600" b="1" dirty="0">
                <a:solidFill>
                  <a:srgbClr val="C00000"/>
                </a:solidFill>
              </a:rPr>
              <a:t>Υπάρχουν τρία βασικά στάδια επεξεργασίας λυμάτων :</a:t>
            </a:r>
          </a:p>
          <a:p>
            <a:pPr marL="0" indent="0" algn="just">
              <a:buNone/>
            </a:pPr>
            <a:r>
              <a:rPr lang="el-GR" sz="1600" b="1" dirty="0">
                <a:solidFill>
                  <a:srgbClr val="C00000"/>
                </a:solidFill>
              </a:rPr>
              <a:t>Η πρωτοβάθμια </a:t>
            </a:r>
            <a:r>
              <a:rPr lang="el-GR" sz="1600" b="1" dirty="0" smtClean="0">
                <a:solidFill>
                  <a:srgbClr val="C00000"/>
                </a:solidFill>
              </a:rPr>
              <a:t>επεξεργασία: </a:t>
            </a:r>
            <a:r>
              <a:rPr lang="el-GR" sz="1600" dirty="0" smtClean="0"/>
              <a:t>Η </a:t>
            </a:r>
            <a:r>
              <a:rPr lang="el-GR" sz="1600" dirty="0"/>
              <a:t>οποία στοχεύει στην αφαίρεση του αιωρούμενου υλικού (οργανικού και ανόργανου). Στόχος της είναι η απομάκρυνση σωμάτων που επιπλέουν στα λύματα και αποτελούν κίνδυνο έμφραξης των </a:t>
            </a:r>
            <a:r>
              <a:rPr lang="el-GR" sz="1600" dirty="0" smtClean="0"/>
              <a:t>αγωγών (</a:t>
            </a:r>
            <a:r>
              <a:rPr lang="el-GR" sz="1600" dirty="0"/>
              <a:t>π.χ. αντλίες</a:t>
            </a:r>
            <a:r>
              <a:rPr lang="el-GR" sz="1600" dirty="0" smtClean="0"/>
              <a:t>) και </a:t>
            </a:r>
            <a:r>
              <a:rPr lang="el-GR" sz="1600" dirty="0"/>
              <a:t>δυσλειτουργίας των μονάδων επεξεργασίας που ακολουθούν. Η Πρωτοβάθμια Καθίζηση περιλαμβάνει δεξαμενές(Δεξαμενές Πρωτοβάθμιας Καθίζησης)και έχει ως σκοπό να απομακρύνει τα αιωρούμενα οργανικά και ανόργανα στερεά, ώστε να μειωθεί το ρυπαντικό φορτίο που προορίζεται για τα επόμενα στάδια επεξεργασίας.</a:t>
            </a:r>
            <a:endParaRPr lang="el-GR" sz="1600" dirty="0">
              <a:solidFill>
                <a:srgbClr val="C00000"/>
              </a:solidFill>
            </a:endParaRPr>
          </a:p>
          <a:p>
            <a:pPr marL="0" indent="0" algn="just">
              <a:buNone/>
            </a:pPr>
            <a:r>
              <a:rPr lang="el-GR" sz="1600" b="1" dirty="0">
                <a:solidFill>
                  <a:srgbClr val="C00000"/>
                </a:solidFill>
              </a:rPr>
              <a:t>Η δευτεροβάθμια </a:t>
            </a:r>
            <a:r>
              <a:rPr lang="el-GR" sz="1600" b="1" dirty="0" smtClean="0">
                <a:solidFill>
                  <a:srgbClr val="C00000"/>
                </a:solidFill>
              </a:rPr>
              <a:t>Επεξεργασία:</a:t>
            </a:r>
            <a:r>
              <a:rPr lang="el-GR" sz="1600" dirty="0" smtClean="0">
                <a:solidFill>
                  <a:srgbClr val="C00000"/>
                </a:solidFill>
              </a:rPr>
              <a:t> </a:t>
            </a:r>
            <a:r>
              <a:rPr lang="el-GR" sz="1600" dirty="0"/>
              <a:t>η οποία είναι ο Βιολογικός καθαρισμός στον οποίο αφαιρούνται οι οργανικές ουσίες με την βοήθεια αερισμού (οξυγόνωσης).</a:t>
            </a:r>
          </a:p>
          <a:p>
            <a:pPr marL="0" indent="0" algn="just">
              <a:buNone/>
            </a:pPr>
            <a:r>
              <a:rPr lang="el-GR" sz="1600" b="1" dirty="0">
                <a:solidFill>
                  <a:srgbClr val="C00000"/>
                </a:solidFill>
              </a:rPr>
              <a:t>Η τριτοβάθμια </a:t>
            </a:r>
            <a:r>
              <a:rPr lang="el-GR" sz="1600" b="1" dirty="0" smtClean="0">
                <a:solidFill>
                  <a:srgbClr val="C00000"/>
                </a:solidFill>
              </a:rPr>
              <a:t>Επεξεργασία: </a:t>
            </a:r>
            <a:r>
              <a:rPr lang="el-GR" sz="1600" dirty="0" smtClean="0"/>
              <a:t>Έχει </a:t>
            </a:r>
            <a:r>
              <a:rPr lang="el-GR" sz="1600" dirty="0"/>
              <a:t>ως σκοπό την αφαίρεση </a:t>
            </a:r>
            <a:r>
              <a:rPr lang="el-GR" sz="1600" dirty="0" err="1"/>
              <a:t>βαρέων</a:t>
            </a:r>
            <a:r>
              <a:rPr lang="el-GR" sz="1600" dirty="0"/>
              <a:t> μετάλλων και τοξικών ή άλλων συστατικών. Το στάδιο αυτό είναι απαραίτητο όταν η παρουσία βιομηχανικών αποβλήτων στα λύματα είναι σημαντική και ο στόχος είναι η επαναχρησιμοποίηση των λυμάτων (π.χ. στην βιομηχανία, για άρδευση ή για χώρους αναψυχής). Στο στάδιο αυτό περιλαμβάνονται επεξεργασίες όπως η </a:t>
            </a:r>
            <a:r>
              <a:rPr lang="el-GR" sz="1600" dirty="0" err="1"/>
              <a:t>ιζηματοποίηση</a:t>
            </a:r>
            <a:r>
              <a:rPr lang="el-GR" sz="1600" dirty="0"/>
              <a:t>, η διύλιση, η προσρόφηση από ενεργό άνθρακα και διεργασίες με μεμβράνες.</a:t>
            </a:r>
          </a:p>
        </p:txBody>
      </p:sp>
      <p:pic>
        <p:nvPicPr>
          <p:cNvPr id="4" name="Εικόνα 3"/>
          <p:cNvPicPr>
            <a:picLocks noChangeAspect="1"/>
          </p:cNvPicPr>
          <p:nvPr/>
        </p:nvPicPr>
        <p:blipFill>
          <a:blip r:embed="rId2"/>
          <a:stretch>
            <a:fillRect/>
          </a:stretch>
        </p:blipFill>
        <p:spPr>
          <a:xfrm>
            <a:off x="7660392" y="1392901"/>
            <a:ext cx="3693407" cy="2131695"/>
          </a:xfrm>
          <a:prstGeom prst="rect">
            <a:avLst/>
          </a:prstGeom>
        </p:spPr>
      </p:pic>
      <p:pic>
        <p:nvPicPr>
          <p:cNvPr id="5" name="Εικόνα 4"/>
          <p:cNvPicPr>
            <a:picLocks noChangeAspect="1"/>
          </p:cNvPicPr>
          <p:nvPr/>
        </p:nvPicPr>
        <p:blipFill>
          <a:blip r:embed="rId3"/>
          <a:stretch>
            <a:fillRect/>
          </a:stretch>
        </p:blipFill>
        <p:spPr>
          <a:xfrm>
            <a:off x="7688387" y="3961533"/>
            <a:ext cx="3665412" cy="2314575"/>
          </a:xfrm>
          <a:prstGeom prst="rect">
            <a:avLst/>
          </a:prstGeom>
        </p:spPr>
      </p:pic>
      <p:sp>
        <p:nvSpPr>
          <p:cNvPr id="6" name="Ορθογώνιο 5"/>
          <p:cNvSpPr/>
          <p:nvPr/>
        </p:nvSpPr>
        <p:spPr>
          <a:xfrm>
            <a:off x="7687459" y="3560217"/>
            <a:ext cx="3666340" cy="276999"/>
          </a:xfrm>
          <a:prstGeom prst="rect">
            <a:avLst/>
          </a:prstGeom>
        </p:spPr>
        <p:txBody>
          <a:bodyPr wrap="square">
            <a:spAutoFit/>
          </a:bodyPr>
          <a:lstStyle/>
          <a:p>
            <a:pPr algn="ctr"/>
            <a:r>
              <a:rPr lang="el-GR" sz="1200" i="1" dirty="0"/>
              <a:t>Δεξαμενή πρωτοβάθμιας Καθίζησης</a:t>
            </a:r>
          </a:p>
        </p:txBody>
      </p:sp>
      <p:sp>
        <p:nvSpPr>
          <p:cNvPr id="7" name="Ορθογώνιο 6"/>
          <p:cNvSpPr/>
          <p:nvPr/>
        </p:nvSpPr>
        <p:spPr>
          <a:xfrm>
            <a:off x="7701598" y="6286788"/>
            <a:ext cx="3652201" cy="276999"/>
          </a:xfrm>
          <a:prstGeom prst="rect">
            <a:avLst/>
          </a:prstGeom>
        </p:spPr>
        <p:txBody>
          <a:bodyPr wrap="square">
            <a:spAutoFit/>
          </a:bodyPr>
          <a:lstStyle/>
          <a:p>
            <a:pPr algn="ctr"/>
            <a:r>
              <a:rPr lang="el-GR" sz="1200" i="1" dirty="0"/>
              <a:t>Δεξαμενή Δευτεροβάθμιας Καθίζησης</a:t>
            </a:r>
          </a:p>
        </p:txBody>
      </p:sp>
    </p:spTree>
    <p:extLst>
      <p:ext uri="{BB962C8B-B14F-4D97-AF65-F5344CB8AC3E}">
        <p14:creationId xmlns:p14="http://schemas.microsoft.com/office/powerpoint/2010/main" val="576074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04931" y="1085849"/>
            <a:ext cx="4442930" cy="5091113"/>
          </a:xfrm>
        </p:spPr>
        <p:txBody>
          <a:bodyPr>
            <a:normAutofit/>
          </a:bodyPr>
          <a:lstStyle/>
          <a:p>
            <a:pPr marL="0" indent="0">
              <a:buNone/>
            </a:pPr>
            <a:r>
              <a:rPr lang="el-GR" sz="2000" dirty="0" smtClean="0"/>
              <a:t>Μία εγκατάσταση </a:t>
            </a:r>
            <a:r>
              <a:rPr lang="el-GR" sz="2000" dirty="0"/>
              <a:t>βιολογικού καθαρισμού για επεξεργασία </a:t>
            </a:r>
            <a:r>
              <a:rPr lang="el-GR" sz="2000" dirty="0" smtClean="0"/>
              <a:t>αστικών λυμάτων </a:t>
            </a:r>
            <a:r>
              <a:rPr lang="el-GR" sz="2000" dirty="0"/>
              <a:t>αποτελείται από το: Αντλιοστάσιο Εισόδου Εγκατάστασης, </a:t>
            </a:r>
            <a:r>
              <a:rPr lang="el-GR" sz="2000" dirty="0" smtClean="0"/>
              <a:t>την Εγκατάσταση </a:t>
            </a:r>
            <a:r>
              <a:rPr lang="el-GR" sz="2000" dirty="0"/>
              <a:t>Υποδοχής </a:t>
            </a:r>
            <a:r>
              <a:rPr lang="el-GR" sz="2000" dirty="0" err="1" smtClean="0"/>
              <a:t>Βοθρολυμάτων</a:t>
            </a:r>
            <a:r>
              <a:rPr lang="el-GR" sz="2000" dirty="0" smtClean="0"/>
              <a:t>, τους μηχανισμός </a:t>
            </a:r>
            <a:r>
              <a:rPr lang="el-GR" sz="2000" dirty="0" err="1" smtClean="0"/>
              <a:t>Εσχάρωσης</a:t>
            </a:r>
            <a:r>
              <a:rPr lang="el-GR" sz="2000" dirty="0" smtClean="0"/>
              <a:t>, </a:t>
            </a:r>
            <a:r>
              <a:rPr lang="el-GR" sz="2000" dirty="0"/>
              <a:t>τη </a:t>
            </a:r>
            <a:r>
              <a:rPr lang="el-GR" sz="2000" dirty="0" smtClean="0"/>
              <a:t>δεξαμενή Αφαίρεσης </a:t>
            </a:r>
            <a:r>
              <a:rPr lang="el-GR" sz="2000" dirty="0"/>
              <a:t>Λιπών, τις δεξαμενές Πρωτοβάθμιας </a:t>
            </a:r>
            <a:r>
              <a:rPr lang="el-GR" sz="2000" dirty="0" smtClean="0"/>
              <a:t>Καθίζησης, </a:t>
            </a:r>
            <a:r>
              <a:rPr lang="el-GR" sz="2000" dirty="0"/>
              <a:t>τη </a:t>
            </a:r>
            <a:r>
              <a:rPr lang="el-GR" sz="2000" dirty="0" smtClean="0"/>
              <a:t>Δεξαμενή Επιλογής, τις </a:t>
            </a:r>
            <a:r>
              <a:rPr lang="el-GR" sz="2000" dirty="0"/>
              <a:t>Δεξαμενές </a:t>
            </a:r>
            <a:r>
              <a:rPr lang="el-GR" sz="2000" dirty="0" smtClean="0"/>
              <a:t>Αερισμού, τις </a:t>
            </a:r>
            <a:r>
              <a:rPr lang="el-GR" sz="2000" dirty="0"/>
              <a:t>Δεξαμενές Δευτεροβάθμιας </a:t>
            </a:r>
            <a:r>
              <a:rPr lang="el-GR" sz="2000" dirty="0" smtClean="0"/>
              <a:t>Καθίζησης, τη Δεξαμενή Χλωρίωσης, τη </a:t>
            </a:r>
            <a:r>
              <a:rPr lang="el-GR" sz="2000" dirty="0"/>
              <a:t>δεξαμενή Μηχανικής Πάχυνσης της </a:t>
            </a:r>
            <a:r>
              <a:rPr lang="el-GR" sz="2000" dirty="0" smtClean="0"/>
              <a:t>Λάσπης, τις δεξαμενές </a:t>
            </a:r>
            <a:r>
              <a:rPr lang="el-GR" sz="2000" dirty="0" err="1" smtClean="0"/>
              <a:t>Προπάχυνσης</a:t>
            </a:r>
            <a:r>
              <a:rPr lang="el-GR" sz="2000" dirty="0" smtClean="0"/>
              <a:t>, </a:t>
            </a:r>
            <a:r>
              <a:rPr lang="el-GR" sz="2000" dirty="0"/>
              <a:t>τους Αναερόβιους Χωνευτές και τις </a:t>
            </a:r>
            <a:r>
              <a:rPr lang="el-GR" sz="2000" dirty="0" err="1" smtClean="0"/>
              <a:t>ταινιοφιλτρόπρεσσες</a:t>
            </a:r>
            <a:r>
              <a:rPr lang="el-GR" sz="2000" dirty="0" smtClean="0"/>
              <a:t> Αφυδάτωσης</a:t>
            </a:r>
            <a:r>
              <a:rPr lang="el-GR" sz="2000" dirty="0"/>
              <a:t>.</a:t>
            </a:r>
          </a:p>
        </p:txBody>
      </p:sp>
      <p:pic>
        <p:nvPicPr>
          <p:cNvPr id="8" name="Εικόνα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4433" y="1162048"/>
            <a:ext cx="6410130" cy="4324351"/>
          </a:xfrm>
          <a:prstGeom prst="rect">
            <a:avLst/>
          </a:prstGeom>
        </p:spPr>
      </p:pic>
    </p:spTree>
    <p:extLst>
      <p:ext uri="{BB962C8B-B14F-4D97-AF65-F5344CB8AC3E}">
        <p14:creationId xmlns:p14="http://schemas.microsoft.com/office/powerpoint/2010/main" val="2663546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89234"/>
          </a:xfr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rmAutofit/>
          </a:bodyPr>
          <a:lstStyle/>
          <a:p>
            <a:pPr algn="ctr"/>
            <a:r>
              <a:rPr lang="el-GR" sz="3600" b="1" dirty="0" smtClean="0"/>
              <a:t>Τα είδη του βιολογικού καθαρισμού</a:t>
            </a:r>
            <a:endParaRPr lang="el-GR" sz="3600" b="1" dirty="0"/>
          </a:p>
        </p:txBody>
      </p:sp>
      <p:sp>
        <p:nvSpPr>
          <p:cNvPr id="3" name="Θέση περιεχομένου 2"/>
          <p:cNvSpPr>
            <a:spLocks noGrp="1"/>
          </p:cNvSpPr>
          <p:nvPr>
            <p:ph idx="1"/>
          </p:nvPr>
        </p:nvSpPr>
        <p:spPr>
          <a:xfrm>
            <a:off x="838200" y="1695795"/>
            <a:ext cx="5267325" cy="4771679"/>
          </a:xfrm>
        </p:spPr>
        <p:txBody>
          <a:bodyPr>
            <a:normAutofit/>
          </a:bodyPr>
          <a:lstStyle/>
          <a:p>
            <a:pPr marL="0" indent="0">
              <a:buNone/>
            </a:pPr>
            <a:r>
              <a:rPr lang="el-GR" sz="2000" dirty="0" smtClean="0"/>
              <a:t>Υπάρχουν </a:t>
            </a:r>
            <a:r>
              <a:rPr lang="el-GR" sz="2000" dirty="0"/>
              <a:t>αρκετά είδη βιολογικού καθαρισμού με διαφορετικές απαιτήσεις αλλά και </a:t>
            </a:r>
            <a:r>
              <a:rPr lang="el-GR" sz="2000" dirty="0" smtClean="0"/>
              <a:t>με διαφορετικές </a:t>
            </a:r>
            <a:r>
              <a:rPr lang="el-GR" sz="2000" dirty="0"/>
              <a:t>δυνατότητες. Για παράδειγμα υπάρχουν οι υπόγειοι βιολογικοί </a:t>
            </a:r>
            <a:r>
              <a:rPr lang="el-GR" sz="2000" dirty="0" smtClean="0"/>
              <a:t>καθαρισμοί και </a:t>
            </a:r>
            <a:r>
              <a:rPr lang="el-GR" sz="2000" dirty="0"/>
              <a:t>οι </a:t>
            </a:r>
            <a:r>
              <a:rPr lang="el-GR" sz="2000" dirty="0" smtClean="0"/>
              <a:t>επιφανειακοί:</a:t>
            </a:r>
            <a:endParaRPr lang="el-GR" sz="2000" dirty="0"/>
          </a:p>
          <a:p>
            <a:r>
              <a:rPr lang="el-GR" sz="2000" b="1" i="1" dirty="0">
                <a:solidFill>
                  <a:srgbClr val="C00000"/>
                </a:solidFill>
              </a:rPr>
              <a:t>Ο βιολογικός καθαρισμός τύπου CONTAINER </a:t>
            </a:r>
            <a:r>
              <a:rPr lang="el-GR" sz="2000" dirty="0"/>
              <a:t>μπορεί να τοποθετηθεί </a:t>
            </a:r>
            <a:r>
              <a:rPr lang="el-GR" sz="2000" dirty="0" smtClean="0"/>
              <a:t>υπεργείως. Μπορεί </a:t>
            </a:r>
            <a:r>
              <a:rPr lang="el-GR" sz="2000" dirty="0"/>
              <a:t>να μεταφερθεί σε άλλη θέση ανάλογα με τις μελλοντικές ανάγκες του ιδιοκτήτη.</a:t>
            </a:r>
          </a:p>
          <a:p>
            <a:r>
              <a:rPr lang="el-GR" sz="2000" b="1" i="1" dirty="0" smtClean="0">
                <a:solidFill>
                  <a:srgbClr val="C00000"/>
                </a:solidFill>
              </a:rPr>
              <a:t>Υπόγεια εγκατάσταση</a:t>
            </a:r>
            <a:r>
              <a:rPr lang="el-GR" sz="2000" dirty="0" smtClean="0">
                <a:solidFill>
                  <a:srgbClr val="C00000"/>
                </a:solidFill>
              </a:rPr>
              <a:t>: </a:t>
            </a:r>
            <a:r>
              <a:rPr lang="el-GR" sz="2000" dirty="0" smtClean="0"/>
              <a:t>Μπορεί </a:t>
            </a:r>
            <a:r>
              <a:rPr lang="el-GR" sz="2000" dirty="0"/>
              <a:t>επίσης να τοποθετηθεί υπογείως δημιουργώντας ανάλογη εκσκαφή, με </a:t>
            </a:r>
            <a:r>
              <a:rPr lang="el-GR" sz="2000" dirty="0" smtClean="0"/>
              <a:t>επιπλέον δυνατότητα </a:t>
            </a:r>
            <a:r>
              <a:rPr lang="el-GR" sz="2000" dirty="0"/>
              <a:t>μελλοντικής μετεγκατάστασης. Έτσι μπορούμε να εξοικονομήσουμε </a:t>
            </a:r>
            <a:r>
              <a:rPr lang="el-GR" sz="2000" dirty="0" smtClean="0"/>
              <a:t>αρκετ</a:t>
            </a:r>
            <a:r>
              <a:rPr lang="el-GR" sz="2000" dirty="0"/>
              <a:t>ό</a:t>
            </a:r>
            <a:r>
              <a:rPr lang="el-GR" sz="2000" dirty="0" smtClean="0"/>
              <a:t> </a:t>
            </a:r>
            <a:r>
              <a:rPr lang="el-GR" sz="2000" dirty="0" smtClean="0"/>
              <a:t>χώρο </a:t>
            </a:r>
            <a:r>
              <a:rPr lang="el-GR" sz="2000" dirty="0"/>
              <a:t>και να αποφύγουμε τις δυσάρεστες οσμές.</a:t>
            </a:r>
          </a:p>
        </p:txBody>
      </p:sp>
      <p:pic>
        <p:nvPicPr>
          <p:cNvPr id="4" name="Εικόνα 3"/>
          <p:cNvPicPr>
            <a:picLocks noChangeAspect="1"/>
          </p:cNvPicPr>
          <p:nvPr/>
        </p:nvPicPr>
        <p:blipFill>
          <a:blip r:embed="rId2"/>
          <a:stretch>
            <a:fillRect/>
          </a:stretch>
        </p:blipFill>
        <p:spPr>
          <a:xfrm>
            <a:off x="6696077" y="1819100"/>
            <a:ext cx="4657725" cy="2095501"/>
          </a:xfrm>
          <a:prstGeom prst="rect">
            <a:avLst/>
          </a:prstGeom>
        </p:spPr>
      </p:pic>
      <p:pic>
        <p:nvPicPr>
          <p:cNvPr id="5" name="Εικόνα 4"/>
          <p:cNvPicPr>
            <a:picLocks noChangeAspect="1"/>
          </p:cNvPicPr>
          <p:nvPr/>
        </p:nvPicPr>
        <p:blipFill>
          <a:blip r:embed="rId3"/>
          <a:stretch>
            <a:fillRect/>
          </a:stretch>
        </p:blipFill>
        <p:spPr>
          <a:xfrm>
            <a:off x="6696074" y="4065791"/>
            <a:ext cx="4657726" cy="2019300"/>
          </a:xfrm>
          <a:prstGeom prst="rect">
            <a:avLst/>
          </a:prstGeom>
        </p:spPr>
      </p:pic>
    </p:spTree>
    <p:extLst>
      <p:ext uri="{BB962C8B-B14F-4D97-AF65-F5344CB8AC3E}">
        <p14:creationId xmlns:p14="http://schemas.microsoft.com/office/powerpoint/2010/main" val="306695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54075"/>
          </a:xfr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Autofit/>
          </a:bodyPr>
          <a:lstStyle/>
          <a:p>
            <a:pPr algn="ctr"/>
            <a:r>
              <a:rPr lang="el-GR" sz="2800" b="1" dirty="0"/>
              <a:t>Συμπαραγωγή Θερμικής και Ηλεκτρικής Ενέργειας με Καύση Βιοαερίου (ύστερα από την επεξεργασία της ιλύος</a:t>
            </a:r>
            <a:r>
              <a:rPr lang="el-GR" sz="2800" b="1" dirty="0" smtClean="0"/>
              <a:t>)</a:t>
            </a:r>
            <a:endParaRPr lang="el-GR" sz="2800" b="1" dirty="0"/>
          </a:p>
        </p:txBody>
      </p:sp>
      <p:sp>
        <p:nvSpPr>
          <p:cNvPr id="3" name="Θέση περιεχομένου 2"/>
          <p:cNvSpPr>
            <a:spLocks noGrp="1"/>
          </p:cNvSpPr>
          <p:nvPr>
            <p:ph idx="1"/>
          </p:nvPr>
        </p:nvSpPr>
        <p:spPr>
          <a:xfrm>
            <a:off x="838200" y="1428750"/>
            <a:ext cx="5963816" cy="4984773"/>
          </a:xfrm>
        </p:spPr>
        <p:txBody>
          <a:bodyPr>
            <a:noAutofit/>
          </a:bodyPr>
          <a:lstStyle/>
          <a:p>
            <a:pPr marL="0" indent="0">
              <a:buNone/>
            </a:pPr>
            <a:r>
              <a:rPr lang="el-GR" sz="1600" b="1" dirty="0" smtClean="0"/>
              <a:t>Η</a:t>
            </a:r>
            <a:r>
              <a:rPr lang="el-GR" sz="1600" dirty="0" smtClean="0"/>
              <a:t> </a:t>
            </a:r>
            <a:r>
              <a:rPr lang="el-GR" sz="1600" dirty="0"/>
              <a:t>κύρια μονάδα επεξεργασίας λυμάτων στην ευρύτερη περιοχή της Αθήνας, </a:t>
            </a:r>
            <a:r>
              <a:rPr lang="el-GR" sz="1600" dirty="0" smtClean="0"/>
              <a:t>είναι </a:t>
            </a:r>
            <a:r>
              <a:rPr lang="el-GR" sz="1600" dirty="0"/>
              <a:t>το Κέντρο Επεξεργασίας Λυμάτων </a:t>
            </a:r>
            <a:r>
              <a:rPr lang="el-GR" sz="1600" dirty="0" smtClean="0"/>
              <a:t>Ψυττάλειας (</a:t>
            </a:r>
            <a:r>
              <a:rPr lang="el-GR" sz="1600" dirty="0"/>
              <a:t>ΚΕΛΨ). Οι εγκαταστάσεις του κατασκευάστηκαν από το ΥΠΕΧΩΔΕ σε δύο φάσεις. Οι εγκαταστάσεις της Α’ Φάσης λειτουργούν από το 1994, ενώ το 2004 ξεκίνησε η λειτουργία των εγκαταστάσεων της Β’ Φάσης. Η ΕΥΔΑΠ ανέλαβε την ευθύνη της λειτουργίας των εγκαταστάσεων της Α’ Φάσης του ΚΕΛΨ το 1996 και της Β’ φάσης στα τέλη του 2007</a:t>
            </a:r>
            <a:r>
              <a:rPr lang="el-GR" sz="1600" dirty="0" smtClean="0"/>
              <a:t>. Οι </a:t>
            </a:r>
            <a:r>
              <a:rPr lang="el-GR" sz="1600" dirty="0"/>
              <a:t>εγκαταστάσεις της Α’ Φάσης περιλαμβάνουν </a:t>
            </a:r>
            <a:r>
              <a:rPr lang="el-GR" sz="1600" dirty="0" err="1"/>
              <a:t>προεπεξεργασία</a:t>
            </a:r>
            <a:r>
              <a:rPr lang="el-GR" sz="1600" dirty="0"/>
              <a:t> των λυμάτων στις εγκαταστάσεις του Ακροκέραμου με </a:t>
            </a:r>
            <a:r>
              <a:rPr lang="el-GR" sz="1600" dirty="0" smtClean="0"/>
              <a:t>απομάκρυνση των </a:t>
            </a:r>
            <a:r>
              <a:rPr lang="el-GR" sz="1600" dirty="0" err="1"/>
              <a:t>βαρέων</a:t>
            </a:r>
            <a:r>
              <a:rPr lang="el-GR" sz="1600" dirty="0"/>
              <a:t> στερεών, </a:t>
            </a:r>
            <a:r>
              <a:rPr lang="el-GR" sz="1600" dirty="0" err="1"/>
              <a:t>εσχάρωση</a:t>
            </a:r>
            <a:r>
              <a:rPr lang="el-GR" sz="1600" dirty="0"/>
              <a:t>, </a:t>
            </a:r>
            <a:r>
              <a:rPr lang="el-GR" sz="1600" dirty="0" err="1"/>
              <a:t>εξάμμωση</a:t>
            </a:r>
            <a:r>
              <a:rPr lang="el-GR" sz="1600" dirty="0"/>
              <a:t> και </a:t>
            </a:r>
            <a:r>
              <a:rPr lang="el-GR" sz="1600" dirty="0" err="1"/>
              <a:t>απόσμηση</a:t>
            </a:r>
            <a:r>
              <a:rPr lang="el-GR" sz="1600" dirty="0"/>
              <a:t>.</a:t>
            </a:r>
          </a:p>
          <a:p>
            <a:pPr marL="0" indent="360000">
              <a:buNone/>
            </a:pPr>
            <a:r>
              <a:rPr lang="el-GR" sz="1600" dirty="0"/>
              <a:t>Τα </a:t>
            </a:r>
            <a:r>
              <a:rPr lang="el-GR" sz="1600" dirty="0" err="1"/>
              <a:t>προεπεξεργασμένα</a:t>
            </a:r>
            <a:r>
              <a:rPr lang="el-GR" sz="1600" dirty="0"/>
              <a:t> λύματα μεταφέρονται με δύο υποθαλάσσιους αγωγούς στη νήσο Ψυττάλεια, όπου η επεξεργασία συνεχίζεται με πρωτοβάθμια επεξεργασία στις δεξαμενές πρωτοβάθμιας καθίζησης και επεξεργασία της ιλύος, που περιλαμβάνει </a:t>
            </a:r>
            <a:r>
              <a:rPr lang="el-GR" sz="1600" dirty="0" err="1"/>
              <a:t>προπάχυνση</a:t>
            </a:r>
            <a:r>
              <a:rPr lang="el-GR" sz="1600" dirty="0"/>
              <a:t>, αναερόβια χώνευση και αφυδάτωση.</a:t>
            </a:r>
          </a:p>
          <a:p>
            <a:pPr marL="0" indent="360000">
              <a:buNone/>
            </a:pPr>
            <a:r>
              <a:rPr lang="el-GR" sz="1600" dirty="0" smtClean="0"/>
              <a:t>Οι </a:t>
            </a:r>
            <a:r>
              <a:rPr lang="el-GR" sz="1600" dirty="0"/>
              <a:t>εγκαταστάσεις της Β΄ Φάσης περιλαμβάνουν τη βιολογική βαθμίδα επεξεργασίας των λυμάτων με το σύστημα της ενεργού ιλύος, που αποτελείται από τους βιολογικούς αντιδραστήρες και τις τελικές καθιζήσεις, καθώς και την επεξεργασία της βιολογικής ιλύος που περιλαμβάνει μηχανική πάχυνση, αναερόβια χώνευση και αφυδάτωση</a:t>
            </a:r>
            <a:r>
              <a:rPr lang="el-GR" sz="1600" dirty="0" smtClean="0"/>
              <a:t>.</a:t>
            </a:r>
            <a:endParaRPr lang="el-GR" sz="1600" dirty="0"/>
          </a:p>
        </p:txBody>
      </p:sp>
      <p:pic>
        <p:nvPicPr>
          <p:cNvPr id="4" name="Εικόνα 3"/>
          <p:cNvPicPr>
            <a:picLocks noChangeAspect="1"/>
          </p:cNvPicPr>
          <p:nvPr/>
        </p:nvPicPr>
        <p:blipFill>
          <a:blip r:embed="rId2"/>
          <a:stretch>
            <a:fillRect/>
          </a:stretch>
        </p:blipFill>
        <p:spPr>
          <a:xfrm>
            <a:off x="7044612" y="1495426"/>
            <a:ext cx="4294225" cy="1828800"/>
          </a:xfrm>
          <a:prstGeom prst="rect">
            <a:avLst/>
          </a:prstGeom>
        </p:spPr>
      </p:pic>
      <p:pic>
        <p:nvPicPr>
          <p:cNvPr id="5" name="Εικόνα 4"/>
          <p:cNvPicPr>
            <a:picLocks noChangeAspect="1"/>
          </p:cNvPicPr>
          <p:nvPr/>
        </p:nvPicPr>
        <p:blipFill>
          <a:blip r:embed="rId3"/>
          <a:stretch>
            <a:fillRect/>
          </a:stretch>
        </p:blipFill>
        <p:spPr>
          <a:xfrm>
            <a:off x="7044611" y="3822901"/>
            <a:ext cx="4303551" cy="2391287"/>
          </a:xfrm>
          <a:prstGeom prst="rect">
            <a:avLst/>
          </a:prstGeom>
        </p:spPr>
      </p:pic>
      <p:sp>
        <p:nvSpPr>
          <p:cNvPr id="6" name="Ορθογώνιο 5"/>
          <p:cNvSpPr/>
          <p:nvPr/>
        </p:nvSpPr>
        <p:spPr>
          <a:xfrm>
            <a:off x="7044611" y="6220499"/>
            <a:ext cx="4305989" cy="276999"/>
          </a:xfrm>
          <a:prstGeom prst="rect">
            <a:avLst/>
          </a:prstGeom>
        </p:spPr>
        <p:txBody>
          <a:bodyPr wrap="square">
            <a:spAutoFit/>
          </a:bodyPr>
          <a:lstStyle/>
          <a:p>
            <a:pPr algn="ctr"/>
            <a:r>
              <a:rPr lang="el-GR" sz="1200" i="1" dirty="0" smtClean="0"/>
              <a:t>Παραγωγή βιοαερίου από οργανικά υπολείμματα</a:t>
            </a:r>
            <a:endParaRPr lang="el-GR" sz="1200" i="1" dirty="0"/>
          </a:p>
        </p:txBody>
      </p:sp>
      <p:sp>
        <p:nvSpPr>
          <p:cNvPr id="7" name="Ορθογώνιο 6"/>
          <p:cNvSpPr/>
          <p:nvPr/>
        </p:nvSpPr>
        <p:spPr>
          <a:xfrm>
            <a:off x="7044611" y="3342731"/>
            <a:ext cx="4284697" cy="461665"/>
          </a:xfrm>
          <a:prstGeom prst="rect">
            <a:avLst/>
          </a:prstGeom>
        </p:spPr>
        <p:txBody>
          <a:bodyPr wrap="square">
            <a:spAutoFit/>
          </a:bodyPr>
          <a:lstStyle/>
          <a:p>
            <a:pPr algn="ctr"/>
            <a:r>
              <a:rPr lang="el-GR" sz="1200" i="1" dirty="0" smtClean="0"/>
              <a:t>Εγκατάσταση συμπαραγωγής ηλεκτρικής </a:t>
            </a:r>
            <a:endParaRPr lang="el-GR" sz="1200" i="1" dirty="0" smtClean="0"/>
          </a:p>
          <a:p>
            <a:pPr algn="ctr"/>
            <a:r>
              <a:rPr lang="el-GR" sz="1200" i="1" dirty="0" smtClean="0"/>
              <a:t>και </a:t>
            </a:r>
            <a:r>
              <a:rPr lang="el-GR" sz="1200" i="1" dirty="0" smtClean="0"/>
              <a:t>θερμικής ενέργειας στην Ψυττάλεια</a:t>
            </a:r>
            <a:endParaRPr lang="el-GR" sz="1200" i="1" dirty="0"/>
          </a:p>
        </p:txBody>
      </p:sp>
    </p:spTree>
    <p:extLst>
      <p:ext uri="{BB962C8B-B14F-4D97-AF65-F5344CB8AC3E}">
        <p14:creationId xmlns:p14="http://schemas.microsoft.com/office/powerpoint/2010/main" val="2031900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73224" y="391882"/>
            <a:ext cx="5626360" cy="6278396"/>
          </a:xfrm>
        </p:spPr>
        <p:txBody>
          <a:bodyPr>
            <a:noAutofit/>
          </a:bodyPr>
          <a:lstStyle/>
          <a:p>
            <a:pPr marL="0" indent="360000">
              <a:buNone/>
            </a:pPr>
            <a:r>
              <a:rPr lang="el-GR" sz="1600" dirty="0"/>
              <a:t>H γραμμή επεξεργασίας ιλύος περιλαμβάνει και τη μονάδα ξήρανσης με θερμική επεξεργασία της αφυδατωμένης ιλύος, που κατασκευάστηκε από το ΥΠΕΧΩΔΕ και λειτουργεί σε πλήρη δυναμικότητα.</a:t>
            </a:r>
          </a:p>
          <a:p>
            <a:pPr marL="0" indent="360000">
              <a:buNone/>
            </a:pPr>
            <a:r>
              <a:rPr lang="el-GR" sz="1600" dirty="0"/>
              <a:t>Κατά τη διεργασία της χώνευσης της μεικτής ιλύος παράγεται βιοαέριο, το οποίο αποτελείται κυρίως από μεθάνιο CH4 σε ποσοστό 61-65% και διοξείδιο του άνθρακα CΟ2 σε </a:t>
            </a:r>
            <a:r>
              <a:rPr lang="el-GR" sz="1600" dirty="0" smtClean="0"/>
              <a:t>ποσοστό </a:t>
            </a:r>
            <a:r>
              <a:rPr lang="el-GR" sz="1600" dirty="0"/>
              <a:t>34-38%. Το παραγόμενο βιοαέριο χρησιμοποιείται ως καύσιμο </a:t>
            </a:r>
            <a:r>
              <a:rPr lang="el-GR" sz="1600" dirty="0" smtClean="0"/>
              <a:t> στη </a:t>
            </a:r>
            <a:r>
              <a:rPr lang="el-GR" sz="1600" dirty="0"/>
              <a:t>μονάδα συμπαραγωγής ηλεκτρικής και θερμικής ενέργειας (ΣΗΘΕ), ηλεκτρικής ισχύος 7,14 MW και 10,35 </a:t>
            </a:r>
            <a:r>
              <a:rPr lang="el-GR" sz="1600" dirty="0" smtClean="0"/>
              <a:t>MW </a:t>
            </a:r>
            <a:r>
              <a:rPr lang="el-GR" sz="1600" dirty="0"/>
              <a:t>ωφέλιμης θερμότητας , η οποία κατασκευάστηκε από την ΕΥΔΑΠ και λειτουργεί στην Ψυττάλεια από το 2001.</a:t>
            </a:r>
          </a:p>
          <a:p>
            <a:pPr marL="0" indent="360000">
              <a:buNone/>
            </a:pPr>
            <a:r>
              <a:rPr lang="el-GR" sz="1600" dirty="0"/>
              <a:t>Στις υφιστάμενες εγκαταστάσεις, το βιοαέριο που παράγεται στους χωνευτές κατευθύνεται σε αεριοφυλάκια και στη συνέχεια, αφού καθαριστεί στην </a:t>
            </a:r>
            <a:r>
              <a:rPr lang="el-GR" sz="1600" dirty="0" err="1"/>
              <a:t>πλυντηρίδα</a:t>
            </a:r>
            <a:r>
              <a:rPr lang="el-GR" sz="1600" dirty="0"/>
              <a:t> (προκειμένου η συγκέντρωση του υδρόθειου να φθάσει σε επίπεδα χαμηλότερα από 1000 </a:t>
            </a:r>
            <a:r>
              <a:rPr lang="el-GR" sz="1600" dirty="0" err="1"/>
              <a:t>ppm</a:t>
            </a:r>
            <a:r>
              <a:rPr lang="el-GR" sz="1600" dirty="0"/>
              <a:t>), συμπιέζεται σε συμπιεστές και κατόπιν υποβάλλεται σε </a:t>
            </a:r>
            <a:r>
              <a:rPr lang="el-GR" sz="1600" dirty="0" err="1"/>
              <a:t>αφύγρανση</a:t>
            </a:r>
            <a:r>
              <a:rPr lang="el-GR" sz="1600" dirty="0"/>
              <a:t>. Στη συνέχεια το συμπιεσμένο βιοαέριο καίγεται σε παλινδρομικούς κινητήρες εσωτερικής καύσης και μέσω γεννητριών, η χημική ενέργεια μετατρέπεται τελικώς σε ηλεκτρική ενέργεια που διοχετεύεται στο ηλεκτρικό δίκτυο του ΚΕΛΨ καλύπτοντας τις ανάγκες των εγκαταστάσεων επεξεργασίας, καθώς επίσης και σε θερμική ενέργεια, η οποία αξιοποιείται με την ψύξη των λιπαντικών και του νερού των χιτωνίων των κινητήρων και μέσω </a:t>
            </a:r>
            <a:r>
              <a:rPr lang="el-GR" sz="1600" dirty="0" err="1"/>
              <a:t>εναλλακτών</a:t>
            </a:r>
            <a:r>
              <a:rPr lang="el-GR" sz="1600" dirty="0"/>
              <a:t> θερμότητας καλύπτει το μεγαλύτερο μέρος των θερμικών αναγκών των χωνευτών της Α’ και Β’ </a:t>
            </a:r>
            <a:r>
              <a:rPr lang="el-GR" sz="1600" dirty="0" smtClean="0"/>
              <a:t>Φάσης.</a:t>
            </a:r>
            <a:endParaRPr lang="el-GR" sz="1600"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364" y="391882"/>
            <a:ext cx="3744028" cy="2103668"/>
          </a:xfrm>
          <a:prstGeom prst="rect">
            <a:avLst/>
          </a:prstGeom>
        </p:spPr>
      </p:pic>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43900" y="2562225"/>
            <a:ext cx="3238500" cy="1409700"/>
          </a:xfrm>
          <a:prstGeom prst="rect">
            <a:avLst/>
          </a:prstGeom>
        </p:spPr>
      </p:pic>
      <p:pic>
        <p:nvPicPr>
          <p:cNvPr id="6" name="Εικόνα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2364" y="4038599"/>
            <a:ext cx="3858086" cy="2710235"/>
          </a:xfrm>
          <a:prstGeom prst="rect">
            <a:avLst/>
          </a:prstGeom>
        </p:spPr>
      </p:pic>
      <p:sp>
        <p:nvSpPr>
          <p:cNvPr id="8" name="Ορθογώνιο 7"/>
          <p:cNvSpPr/>
          <p:nvPr/>
        </p:nvSpPr>
        <p:spPr>
          <a:xfrm>
            <a:off x="9944110" y="6178813"/>
            <a:ext cx="2033280" cy="584775"/>
          </a:xfrm>
          <a:prstGeom prst="rect">
            <a:avLst/>
          </a:prstGeom>
        </p:spPr>
        <p:txBody>
          <a:bodyPr wrap="square">
            <a:spAutoFit/>
          </a:bodyPr>
          <a:lstStyle/>
          <a:p>
            <a:r>
              <a:rPr lang="el-GR" sz="1600" i="1" dirty="0" smtClean="0"/>
              <a:t>Παραγωγή Βιοαερίου-</a:t>
            </a:r>
            <a:r>
              <a:rPr lang="el-GR" sz="1600" i="1" dirty="0" err="1" smtClean="0"/>
              <a:t>Βιομεθανίου</a:t>
            </a:r>
            <a:endParaRPr lang="el-GR" sz="1600" i="1" dirty="0"/>
          </a:p>
        </p:txBody>
      </p:sp>
      <p:sp>
        <p:nvSpPr>
          <p:cNvPr id="9" name="Ορθογώνιο 8"/>
          <p:cNvSpPr/>
          <p:nvPr/>
        </p:nvSpPr>
        <p:spPr>
          <a:xfrm>
            <a:off x="9792281" y="1963704"/>
            <a:ext cx="2181225" cy="584775"/>
          </a:xfrm>
          <a:prstGeom prst="rect">
            <a:avLst/>
          </a:prstGeom>
        </p:spPr>
        <p:txBody>
          <a:bodyPr wrap="square">
            <a:spAutoFit/>
          </a:bodyPr>
          <a:lstStyle/>
          <a:p>
            <a:r>
              <a:rPr lang="el-GR" sz="1600" i="1" dirty="0" smtClean="0"/>
              <a:t>Ενεργειακή αξιοποίηση Βιοαερίου</a:t>
            </a:r>
            <a:endParaRPr lang="el-GR" sz="1600" i="1" dirty="0"/>
          </a:p>
        </p:txBody>
      </p:sp>
    </p:spTree>
    <p:extLst>
      <p:ext uri="{BB962C8B-B14F-4D97-AF65-F5344CB8AC3E}">
        <p14:creationId xmlns:p14="http://schemas.microsoft.com/office/powerpoint/2010/main" val="399165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1711</Words>
  <Application>Microsoft Office PowerPoint</Application>
  <PresentationFormat>Ευρεία οθόνη</PresentationFormat>
  <Paragraphs>59</Paragraphs>
  <Slides>10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10</vt:i4>
      </vt:variant>
    </vt:vector>
  </HeadingPairs>
  <TitlesOfParts>
    <vt:vector size="14" baseType="lpstr">
      <vt:lpstr>Arial</vt:lpstr>
      <vt:lpstr>Calibri</vt:lpstr>
      <vt:lpstr>Calibri Light</vt:lpstr>
      <vt:lpstr>Θέμα του Office</vt:lpstr>
      <vt:lpstr>ΙΕΚ Αμπελοκήπων  Βιολογικός καθαρισμός  Ειδικότητα: Τεχνικός Μηχανικός Θερμικών Εγκαταστάσεων και Μηχανικός Τεχνολογίας Πετρελαίου και Φυσικού Αερίου  Ανδρέας Δεμιρτζής</vt:lpstr>
      <vt:lpstr>Ο ορισμός του βιολογικού καθαρισμού</vt:lpstr>
      <vt:lpstr>Ο τρόπος λειτουργίας του βιολογικού καθαρισμού</vt:lpstr>
      <vt:lpstr>Πώς λειτουργεί ο βιολογικός καθαρισμός</vt:lpstr>
      <vt:lpstr>Τα στάδια του βιολογικού καθαρισμού</vt:lpstr>
      <vt:lpstr>Παρουσίαση του PowerPoint</vt:lpstr>
      <vt:lpstr>Τα είδη του βιολογικού καθαρισμού</vt:lpstr>
      <vt:lpstr>Συμπαραγωγή Θερμικής και Ηλεκτρικής Ενέργειας με Καύση Βιοαερίου (ύστερα από την επεξεργασία της ιλύος)</vt:lpstr>
      <vt:lpstr>Παρουσίαση του PowerPoint</vt:lpstr>
      <vt:lpstr>ΤΑ ΠΛΕΟΝΕΚΤΗΜΑΤΑ ΚΑΙ ΤΑ ΜΕΙΟΝΕΚΤΗΜΑΤΑ  ΤΟΥ ΒΙΟΛΟΓΙΚΟΥ ΚΑΘΑΡΙΣΜΟΥ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95</cp:revision>
  <dcterms:created xsi:type="dcterms:W3CDTF">2022-03-13T05:15:34Z</dcterms:created>
  <dcterms:modified xsi:type="dcterms:W3CDTF">2022-03-15T18:00:41Z</dcterms:modified>
</cp:coreProperties>
</file>