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4" r:id="rId6"/>
    <p:sldId id="265" r:id="rId7"/>
    <p:sldId id="266" r:id="rId8"/>
    <p:sldId id="267" r:id="rId9"/>
    <p:sldId id="268" r:id="rId10"/>
    <p:sldId id="269"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88F94-DB56-47C0-B141-97611FCD9710}" type="datetimeFigureOut">
              <a:rPr lang="el-GR" smtClean="0"/>
              <a:pPr/>
              <a:t>31/3/2023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CE6AA13-45F4-4F27-B29B-C229132061C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88F94-DB56-47C0-B141-97611FCD9710}" type="datetimeFigureOut">
              <a:rPr lang="el-GR" smtClean="0"/>
              <a:pPr/>
              <a:t>31/3/2023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6AA13-45F4-4F27-B29B-C229132061C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51520" y="260648"/>
            <a:ext cx="8712968" cy="6336704"/>
          </a:xfrm>
        </p:spPr>
        <p:txBody>
          <a:bodyPr>
            <a:normAutofit/>
          </a:bodyPr>
          <a:lstStyle/>
          <a:p>
            <a:pPr algn="just"/>
            <a:r>
              <a:rPr lang="el-GR" b="1" dirty="0" smtClean="0">
                <a:solidFill>
                  <a:schemeClr val="tx1"/>
                </a:solidFill>
              </a:rPr>
              <a:t>ΙΦΕΤ</a:t>
            </a:r>
          </a:p>
          <a:p>
            <a:pPr algn="just"/>
            <a:r>
              <a:rPr lang="el-GR" sz="2400" dirty="0" smtClean="0">
                <a:solidFill>
                  <a:schemeClr val="tx1"/>
                </a:solidFill>
              </a:rPr>
              <a:t>Η εταιρεία Ινστιτούτο Φαρμακευτικής Έρευνας και Τεχνολογίας της οποίας </a:t>
            </a:r>
            <a:r>
              <a:rPr lang="el-GR" sz="2400" dirty="0" err="1" smtClean="0">
                <a:solidFill>
                  <a:schemeClr val="tx1"/>
                </a:solidFill>
              </a:rPr>
              <a:t>μονομέτοχος</a:t>
            </a:r>
            <a:r>
              <a:rPr lang="el-GR" sz="2400" dirty="0" smtClean="0">
                <a:solidFill>
                  <a:schemeClr val="tx1"/>
                </a:solidFill>
              </a:rPr>
              <a:t> είναι ο Εθνικός Οργανισμός Φαρμάκων.</a:t>
            </a:r>
          </a:p>
          <a:p>
            <a:pPr algn="just" fontAlgn="base">
              <a:buFont typeface="Arial" pitchFamily="34" charset="0"/>
              <a:buChar char="•"/>
            </a:pPr>
            <a:r>
              <a:rPr lang="el-GR" sz="2400" dirty="0">
                <a:solidFill>
                  <a:schemeClr val="tx1"/>
                </a:solidFill>
              </a:rPr>
              <a:t>Καλύπτει τις ανάγκες για φάρμακα </a:t>
            </a:r>
            <a:r>
              <a:rPr lang="el-GR" sz="2600" dirty="0">
                <a:solidFill>
                  <a:schemeClr val="tx1"/>
                </a:solidFill>
              </a:rPr>
              <a:t>σε έκτακτες καταστάσεις ελλείψεων.</a:t>
            </a:r>
          </a:p>
          <a:p>
            <a:pPr algn="just" fontAlgn="base">
              <a:buFont typeface="Arial" pitchFamily="34" charset="0"/>
              <a:buChar char="•"/>
            </a:pPr>
            <a:r>
              <a:rPr lang="el-GR" sz="2600" dirty="0">
                <a:solidFill>
                  <a:schemeClr val="tx1"/>
                </a:solidFill>
              </a:rPr>
              <a:t>Παρέχει πρόσβαση στους ασθενείς σε νέας γενιάς φαρμακοθεραπείες.</a:t>
            </a:r>
          </a:p>
          <a:p>
            <a:pPr algn="just" fontAlgn="base">
              <a:buFont typeface="Arial" pitchFamily="34" charset="0"/>
              <a:buChar char="•"/>
            </a:pPr>
            <a:r>
              <a:rPr lang="el-GR" sz="2600" dirty="0">
                <a:solidFill>
                  <a:schemeClr val="tx1"/>
                </a:solidFill>
              </a:rPr>
              <a:t>Εισάγει φάρμακα για σπάνιες ασθένειες (ορφανά) και φάρμακα για μεμονωμένους ασθενείς.</a:t>
            </a:r>
          </a:p>
          <a:p>
            <a:pPr algn="just" fontAlgn="base">
              <a:buFont typeface="Arial" pitchFamily="34" charset="0"/>
              <a:buChar char="•"/>
            </a:pPr>
            <a:r>
              <a:rPr lang="el-GR" sz="2600" dirty="0">
                <a:solidFill>
                  <a:schemeClr val="tx1"/>
                </a:solidFill>
              </a:rPr>
              <a:t>Καλύπτει τις ανάγκες του υπουργείου σε ανθελονοσιακά φάρμακα και σε ναρκωτικά και τις ανάγκες σε νεοεμφανιζόμενες ασθένειες (π.χ. λύσσα).</a:t>
            </a:r>
          </a:p>
          <a:p>
            <a:pPr algn="just"/>
            <a:endParaRPr lang="el-G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elena\OneDrive\Υπολογιστής\αρχείο λήψης (4).jpg"/>
          <p:cNvPicPr>
            <a:picLocks noChangeAspect="1" noChangeArrowheads="1"/>
          </p:cNvPicPr>
          <p:nvPr/>
        </p:nvPicPr>
        <p:blipFill>
          <a:blip r:embed="rId2" cstate="print"/>
          <a:srcRect/>
          <a:stretch>
            <a:fillRect/>
          </a:stretch>
        </p:blipFill>
        <p:spPr bwMode="auto">
          <a:xfrm>
            <a:off x="1187624" y="836712"/>
            <a:ext cx="5869842" cy="403989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712968" cy="6408712"/>
          </a:xfrm>
        </p:spPr>
        <p:txBody>
          <a:bodyPr>
            <a:normAutofit/>
          </a:bodyPr>
          <a:lstStyle/>
          <a:p>
            <a:pPr algn="just">
              <a:buFont typeface="Arial" pitchFamily="34" charset="0"/>
              <a:buChar char="•"/>
            </a:pPr>
            <a:r>
              <a:rPr lang="el-GR" sz="2800" dirty="0">
                <a:solidFill>
                  <a:schemeClr val="tx1"/>
                </a:solidFill>
              </a:rPr>
              <a:t>Το 2012 εισήγαγε και διέθεσε στην ελληνική αγορά περισσότερα από 650 διαφορετικά φαρμακευτικά προϊόντα απαραίτητα για τη Δημόσια Υγεία που για διάφορους λόγους δεν κυκλοφορούν από ιδιωτικές εταιρείες στη χώρα μας. </a:t>
            </a:r>
            <a:r>
              <a:rPr lang="el-GR" sz="2800" b="1" dirty="0">
                <a:solidFill>
                  <a:srgbClr val="FF0000"/>
                </a:solidFill>
              </a:rPr>
              <a:t>Είτε γιατί υπάρχει έλλειψη, είτε γιατί δεν παρουσιάζουν εμπορικό ενδιαφέρον, είτε γιατί πρόκειται για νέα φάρμακα τα οποία δεν έχουν πάρει ακόμα έγκριση στην Ελλάδα, αλλά είναι αναγκαία για τη θεραπεία των σπάνιων παθήσεων.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712968" cy="6408712"/>
          </a:xfrm>
        </p:spPr>
        <p:txBody>
          <a:bodyPr>
            <a:normAutofit/>
          </a:bodyPr>
          <a:lstStyle/>
          <a:p>
            <a:pPr algn="just"/>
            <a:r>
              <a:rPr lang="el-GR" sz="2400" dirty="0">
                <a:solidFill>
                  <a:schemeClr val="tx1"/>
                </a:solidFill>
              </a:rPr>
              <a:t>Το Ινστιτούτο Φαρμακευτικής Έρευνας &amp; Τεχνολογίας (ΙΦΕΤ Μ.Α.Ε.) είναι θυγατρική εταιρεία του "Εθνικού Οργανισμού Φαρμάκων" (ΕΟΦ) και δραστηριοποιείται κυρίως στην παραγωγή, εισαγωγή και διάθεση φαρμακευτικών προϊόντων, τα οποία δεν κυκλοφορούν στην Ελληνική αγορά από ιδιωτικές φαρμακευτικές επιχειρήσεις, πλην όμως κρίνονται ως απολύτως απαραίτητα για την θεραπεία των ασθενών και την προστασία της δημόσιας υγείας. Επίσης, δραστηριοποιείται και σε άλλους τομείς παροχής υπηρεσιών υγείας, όπως η οργάνωση ενός ασφαλούς συστήματος διαχείρισης ως επικίνδυνων αποβλήτων των ληγμένων φαρμακευτικών ιδιοσκευασμάτων οικιακής χρήσης, καθώς και την ακτινοβόληση </a:t>
            </a:r>
            <a:r>
              <a:rPr lang="el-GR" sz="2400" dirty="0" err="1">
                <a:solidFill>
                  <a:schemeClr val="tx1"/>
                </a:solidFill>
              </a:rPr>
              <a:t>ιατροτεχνολογικών</a:t>
            </a:r>
            <a:r>
              <a:rPr lang="el-GR" sz="2400" dirty="0">
                <a:solidFill>
                  <a:schemeClr val="tx1"/>
                </a:solidFill>
              </a:rPr>
              <a:t> προϊόντων με γ' ακτινοβολία.</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712968" cy="6408712"/>
          </a:xfrm>
        </p:spPr>
        <p:txBody>
          <a:bodyPr>
            <a:normAutofit/>
          </a:bodyPr>
          <a:lstStyle/>
          <a:p>
            <a:pPr algn="just"/>
            <a:r>
              <a:rPr lang="el-GR" sz="2400" dirty="0">
                <a:solidFill>
                  <a:schemeClr val="tx1"/>
                </a:solidFill>
              </a:rPr>
              <a:t>Προτεραιότητά του Ινστιτούτου -ανεξαρτήτως συνθηκών- είναι ο Ασθενής και η κάλυψη των αναγκών του με ολοκληρωμένο και υπεύθυνο τρόπο, με σεβασμό στην πολιτεία και το περιβάλλον, ευθυγραμμισμένη στην ισχύουσα νομοθεσία, τους κανονισμούς και τα διεθνή πρότυπα.</a:t>
            </a:r>
          </a:p>
          <a:p>
            <a:pPr algn="just"/>
            <a:r>
              <a:rPr lang="el-GR" sz="2400" b="1" dirty="0" smtClean="0">
                <a:solidFill>
                  <a:schemeClr val="tx1"/>
                </a:solidFill>
              </a:rPr>
              <a:t>Έδρα</a:t>
            </a:r>
            <a:r>
              <a:rPr lang="el-GR" sz="2400" b="1" dirty="0">
                <a:solidFill>
                  <a:schemeClr val="tx1"/>
                </a:solidFill>
              </a:rPr>
              <a:t>:</a:t>
            </a:r>
            <a:r>
              <a:rPr lang="el-GR" sz="2400" dirty="0">
                <a:solidFill>
                  <a:schemeClr val="tx1"/>
                </a:solidFill>
              </a:rPr>
              <a:t> Η έδρα του Ινστιτούτου Φαρμακευτικής Έρευνας &amp; Τεχνολογίας βρίσκεται στην Παλλήνη Αττικής (18ο χιλ. </a:t>
            </a:r>
            <a:r>
              <a:rPr lang="el-GR" sz="2400" dirty="0" err="1">
                <a:solidFill>
                  <a:schemeClr val="tx1"/>
                </a:solidFill>
              </a:rPr>
              <a:t>Λεωφ</a:t>
            </a:r>
            <a:r>
              <a:rPr lang="el-GR" sz="2400" dirty="0">
                <a:solidFill>
                  <a:schemeClr val="tx1"/>
                </a:solidFill>
              </a:rPr>
              <a:t>. </a:t>
            </a:r>
            <a:r>
              <a:rPr lang="el-GR" sz="2400" dirty="0" err="1">
                <a:solidFill>
                  <a:schemeClr val="tx1"/>
                </a:solidFill>
              </a:rPr>
              <a:t>Μαραθώνος</a:t>
            </a:r>
            <a:r>
              <a:rPr lang="el-GR" sz="2400" dirty="0">
                <a:solidFill>
                  <a:schemeClr val="tx1"/>
                </a:solidFill>
              </a:rPr>
              <a:t>), ενώ διατηρεί υποκατάστημα στην Μαγούλα Αττικής</a:t>
            </a:r>
            <a:r>
              <a:rPr lang="el-GR" sz="2400" dirty="0"/>
              <a:t>.</a:t>
            </a:r>
          </a:p>
          <a:p>
            <a:pPr algn="just"/>
            <a:endParaRPr lang="el-GR" sz="2400" dirty="0">
              <a:solidFill>
                <a:schemeClr val="tx1"/>
              </a:solidFill>
            </a:endParaRPr>
          </a:p>
        </p:txBody>
      </p:sp>
      <p:sp>
        <p:nvSpPr>
          <p:cNvPr id="1026" name="AutoShape 2" descr="ΙΦΕΤ: Το σχέδιο για την ανάπτυξη και τα νέα φάρμακα - Οικονομικός  Ταχυδρόμος - ot.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27" name="Picture 3" descr="C:\Users\elena\OneDrive\Υπολογιστής\αρχείο λήψης.jpg"/>
          <p:cNvPicPr>
            <a:picLocks noChangeAspect="1" noChangeArrowheads="1"/>
          </p:cNvPicPr>
          <p:nvPr/>
        </p:nvPicPr>
        <p:blipFill>
          <a:blip r:embed="rId2" cstate="print"/>
          <a:srcRect/>
          <a:stretch>
            <a:fillRect/>
          </a:stretch>
        </p:blipFill>
        <p:spPr bwMode="auto">
          <a:xfrm>
            <a:off x="2267744" y="3789040"/>
            <a:ext cx="4044677" cy="257650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712968" cy="6408712"/>
          </a:xfrm>
        </p:spPr>
        <p:txBody>
          <a:bodyPr>
            <a:normAutofit/>
          </a:bodyPr>
          <a:lstStyle/>
          <a:p>
            <a:pPr algn="just"/>
            <a:r>
              <a:rPr lang="el-GR" sz="2400" dirty="0" smtClean="0">
                <a:solidFill>
                  <a:srgbClr val="FF0000"/>
                </a:solidFill>
              </a:rPr>
              <a:t>Συνέχεια με βασικές  γνώσεις για βοηθούς φαρμακείου και τράπεζας θεμάτων</a:t>
            </a:r>
          </a:p>
          <a:p>
            <a:pPr algn="just">
              <a:buFont typeface="Arial" pitchFamily="34" charset="0"/>
              <a:buChar char="•"/>
            </a:pPr>
            <a:r>
              <a:rPr lang="el-GR" sz="2400" dirty="0" smtClean="0">
                <a:solidFill>
                  <a:schemeClr val="tx1"/>
                </a:solidFill>
              </a:rPr>
              <a:t> </a:t>
            </a:r>
            <a:r>
              <a:rPr lang="el-GR" sz="2400" b="1" dirty="0" smtClean="0">
                <a:solidFill>
                  <a:schemeClr val="tx1"/>
                </a:solidFill>
              </a:rPr>
              <a:t>Τι είναι τα έκδοχα και ποια είναι τα βασικά χαρακτηριστικά τους</a:t>
            </a:r>
            <a:r>
              <a:rPr lang="en-US" sz="2400" b="1" dirty="0" smtClean="0">
                <a:solidFill>
                  <a:schemeClr val="tx1"/>
                </a:solidFill>
              </a:rPr>
              <a:t>;</a:t>
            </a:r>
          </a:p>
          <a:p>
            <a:pPr algn="just"/>
            <a:r>
              <a:rPr lang="el-GR" sz="2400" dirty="0" smtClean="0">
                <a:solidFill>
                  <a:schemeClr val="tx1"/>
                </a:solidFill>
              </a:rPr>
              <a:t>Μία φαρμακευτική ουσία τις περισσότερες φορές είναι δύσκολο να χρησιμοποιηθεί ως έχει και συνήθως συνοδεύεται από διάφορες άλλες, μη ενεργές ουσίες, γνωστές ως έκδοχα, που βοηθούν στη σταθερότητα των ενεργών συστατικών, καθώς και στη σωστή χρονική και τοπική δράση της φαρμακευτικής ουσίας.</a:t>
            </a:r>
            <a:endParaRPr lang="el-GR" sz="2400" dirty="0">
              <a:solidFill>
                <a:schemeClr val="tx1"/>
              </a:solidFill>
            </a:endParaRPr>
          </a:p>
        </p:txBody>
      </p:sp>
      <p:sp>
        <p:nvSpPr>
          <p:cNvPr id="1026" name="AutoShape 2" descr="ΙΦΕΤ: Το σχέδιο για την ανάπτυξη και τα νέα φάρμακα - Οικονομικός  Ταχυδρόμος - ot.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 name="Picture 2" descr="C:\Users\elena\OneDrive\Υπολογιστής\αρχείο λήψης (1).jpg"/>
          <p:cNvPicPr>
            <a:picLocks noChangeAspect="1" noChangeArrowheads="1"/>
          </p:cNvPicPr>
          <p:nvPr/>
        </p:nvPicPr>
        <p:blipFill>
          <a:blip r:embed="rId2" cstate="print"/>
          <a:srcRect/>
          <a:stretch>
            <a:fillRect/>
          </a:stretch>
        </p:blipFill>
        <p:spPr bwMode="auto">
          <a:xfrm>
            <a:off x="2123728" y="3780442"/>
            <a:ext cx="3488804" cy="244737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79512" y="260648"/>
            <a:ext cx="8712968" cy="6408712"/>
          </a:xfrm>
        </p:spPr>
        <p:txBody>
          <a:bodyPr>
            <a:normAutofit/>
          </a:bodyPr>
          <a:lstStyle/>
          <a:p>
            <a:pPr algn="just"/>
            <a:r>
              <a:rPr lang="el-GR" sz="2400" dirty="0" smtClean="0">
                <a:solidFill>
                  <a:srgbClr val="FF0000"/>
                </a:solidFill>
              </a:rPr>
              <a:t>Συνέχεια με βασικές  γνώσεις για βοηθούς φαρμακείου και τράπεζας θεμάτων</a:t>
            </a:r>
          </a:p>
          <a:p>
            <a:pPr algn="just"/>
            <a:r>
              <a:rPr lang="el-GR" sz="2400" dirty="0" smtClean="0">
                <a:solidFill>
                  <a:schemeClr val="tx1"/>
                </a:solidFill>
              </a:rPr>
              <a:t>Τα χαρακτηριστικά ενός εκδόχου που χρησιμοποιείται είναι</a:t>
            </a:r>
            <a:r>
              <a:rPr lang="en-US" sz="2400" dirty="0" smtClean="0">
                <a:solidFill>
                  <a:schemeClr val="tx1"/>
                </a:solidFill>
              </a:rPr>
              <a:t>:</a:t>
            </a:r>
          </a:p>
          <a:p>
            <a:pPr algn="just">
              <a:buFont typeface="Arial" pitchFamily="34" charset="0"/>
              <a:buChar char="•"/>
            </a:pPr>
            <a:r>
              <a:rPr lang="en-US" sz="2400" dirty="0" smtClean="0">
                <a:solidFill>
                  <a:schemeClr val="tx1"/>
                </a:solidFill>
              </a:rPr>
              <a:t> </a:t>
            </a:r>
            <a:r>
              <a:rPr lang="el-GR" sz="2400" dirty="0" smtClean="0">
                <a:solidFill>
                  <a:schemeClr val="tx1"/>
                </a:solidFill>
              </a:rPr>
              <a:t>Να είναι συμβατό με όλα τα συστατικά του προϊόντος</a:t>
            </a:r>
          </a:p>
          <a:p>
            <a:pPr algn="just">
              <a:buFont typeface="Arial" pitchFamily="34" charset="0"/>
              <a:buChar char="•"/>
            </a:pPr>
            <a:r>
              <a:rPr lang="el-GR" sz="2400" dirty="0" smtClean="0">
                <a:solidFill>
                  <a:schemeClr val="tx1"/>
                </a:solidFill>
              </a:rPr>
              <a:t> Να είναι φυσικοχημικά σταθερό για μεγάλη χρονική περίοδο, καθώς και σταθερό έναντι του φωτός.</a:t>
            </a:r>
          </a:p>
          <a:p>
            <a:pPr algn="just">
              <a:buFont typeface="Arial" pitchFamily="34" charset="0"/>
              <a:buChar char="•"/>
            </a:pPr>
            <a:r>
              <a:rPr lang="el-GR" sz="2400" dirty="0" smtClean="0">
                <a:solidFill>
                  <a:schemeClr val="tx1"/>
                </a:solidFill>
              </a:rPr>
              <a:t> Να είναι αποδεκτό, όσον αφορά στην οσμή, στο χρώμα, στην υφή και στη γεύση του.</a:t>
            </a:r>
          </a:p>
          <a:p>
            <a:pPr algn="just">
              <a:buFont typeface="Arial" pitchFamily="34" charset="0"/>
              <a:buChar char="•"/>
            </a:pPr>
            <a:r>
              <a:rPr lang="el-GR" sz="2400" dirty="0" smtClean="0">
                <a:solidFill>
                  <a:schemeClr val="tx1"/>
                </a:solidFill>
              </a:rPr>
              <a:t> Να μην προκαλεί αντιδράσεις υπερευαισθησίας</a:t>
            </a:r>
          </a:p>
          <a:p>
            <a:pPr algn="just">
              <a:buFont typeface="Arial" pitchFamily="34" charset="0"/>
              <a:buChar char="•"/>
            </a:pPr>
            <a:r>
              <a:rPr lang="el-GR" sz="2400" dirty="0" smtClean="0">
                <a:solidFill>
                  <a:schemeClr val="tx1"/>
                </a:solidFill>
              </a:rPr>
              <a:t> Να διευκολύνει τη βιοδιαθεσιμότητα των δραστικών συστατικών</a:t>
            </a:r>
          </a:p>
          <a:p>
            <a:pPr algn="just">
              <a:buFont typeface="Arial" pitchFamily="34" charset="0"/>
              <a:buChar char="•"/>
            </a:pPr>
            <a:r>
              <a:rPr lang="el-GR" sz="2400" dirty="0" smtClean="0">
                <a:solidFill>
                  <a:schemeClr val="tx1"/>
                </a:solidFill>
              </a:rPr>
              <a:t> Ανάλογα με τον λόγο που χρησιμοποιείται μπορεί να δρα</a:t>
            </a:r>
            <a:r>
              <a:rPr lang="en-US" sz="2400" dirty="0" smtClean="0">
                <a:solidFill>
                  <a:schemeClr val="tx1"/>
                </a:solidFill>
              </a:rPr>
              <a:t>:</a:t>
            </a:r>
          </a:p>
          <a:p>
            <a:pPr algn="just"/>
            <a:r>
              <a:rPr lang="en-US" sz="2400" dirty="0" smtClean="0">
                <a:solidFill>
                  <a:schemeClr val="tx1"/>
                </a:solidFill>
              </a:rPr>
              <a:t>- </a:t>
            </a:r>
            <a:r>
              <a:rPr lang="el-GR" sz="2400" dirty="0" smtClean="0">
                <a:solidFill>
                  <a:schemeClr val="tx1"/>
                </a:solidFill>
              </a:rPr>
              <a:t> </a:t>
            </a:r>
          </a:p>
          <a:p>
            <a:pPr algn="just"/>
            <a:endParaRPr lang="el-GR" sz="2400" dirty="0">
              <a:solidFill>
                <a:schemeClr val="tx1"/>
              </a:solidFill>
            </a:endParaRPr>
          </a:p>
        </p:txBody>
      </p:sp>
      <p:sp>
        <p:nvSpPr>
          <p:cNvPr id="1026" name="AutoShape 2" descr="ΙΦΕΤ: Το σχέδιο για την ανάπτυξη και τα νέα φάρμακα - Οικονομικός  Ταχυδρόμος - ot.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8892480" cy="6669360"/>
          </a:xfrm>
        </p:spPr>
        <p:txBody>
          <a:bodyPr>
            <a:normAutofit/>
          </a:bodyPr>
          <a:lstStyle/>
          <a:p>
            <a:pPr algn="just"/>
            <a:r>
              <a:rPr lang="el-GR" sz="2400" dirty="0" smtClean="0">
                <a:solidFill>
                  <a:srgbClr val="FF0000"/>
                </a:solidFill>
              </a:rPr>
              <a:t>Συνέχεια με βασικές  γνώσεις για βοηθούς φαρμακείου και τράπεζας θεμάτων</a:t>
            </a:r>
          </a:p>
          <a:p>
            <a:pPr algn="just"/>
            <a:r>
              <a:rPr lang="el-GR" sz="2400" dirty="0" smtClean="0">
                <a:solidFill>
                  <a:schemeClr val="tx1"/>
                </a:solidFill>
              </a:rPr>
              <a:t>Ανάλογα με τον λόγο που χρησιμοποιείται μπορεί να δρα</a:t>
            </a:r>
            <a:r>
              <a:rPr lang="en-US" sz="2400" dirty="0" smtClean="0">
                <a:solidFill>
                  <a:schemeClr val="tx1"/>
                </a:solidFill>
              </a:rPr>
              <a:t>:</a:t>
            </a:r>
          </a:p>
          <a:p>
            <a:pPr algn="just">
              <a:buFontTx/>
              <a:buChar char="-"/>
            </a:pPr>
            <a:r>
              <a:rPr lang="el-GR" sz="2400" dirty="0" smtClean="0">
                <a:solidFill>
                  <a:schemeClr val="tx1"/>
                </a:solidFill>
              </a:rPr>
              <a:t>Ως λιπαντικό, επιτρέποντας την ελεύθερη ροή των συστατικών των προϊόντων, κατά τη διαδικασία της παρασκευής.</a:t>
            </a:r>
          </a:p>
          <a:p>
            <a:pPr algn="just">
              <a:buFontTx/>
              <a:buChar char="-"/>
            </a:pPr>
            <a:r>
              <a:rPr lang="el-GR" sz="2400" dirty="0" smtClean="0">
                <a:solidFill>
                  <a:schemeClr val="tx1"/>
                </a:solidFill>
              </a:rPr>
              <a:t> Ως </a:t>
            </a:r>
            <a:r>
              <a:rPr lang="el-GR" sz="2400" dirty="0" err="1" smtClean="0">
                <a:solidFill>
                  <a:schemeClr val="tx1"/>
                </a:solidFill>
              </a:rPr>
              <a:t>γαλακτωματοποιητής</a:t>
            </a:r>
            <a:r>
              <a:rPr lang="el-GR" sz="2400" dirty="0" smtClean="0">
                <a:solidFill>
                  <a:schemeClr val="tx1"/>
                </a:solidFill>
              </a:rPr>
              <a:t>, μαλακτικό, αντιστατικός παράγοντας, ρυθμιστής ιξώδους, ρυθμιστής σκληρότητας και της υφής του τελικού προϊόντος, ρυθμιστής εξάτμισης της υγρασίας από το δέρμα, </a:t>
            </a:r>
            <a:r>
              <a:rPr lang="el-GR" sz="2400" dirty="0" err="1" smtClean="0">
                <a:solidFill>
                  <a:schemeClr val="tx1"/>
                </a:solidFill>
              </a:rPr>
              <a:t>διογκωτικό</a:t>
            </a:r>
            <a:r>
              <a:rPr lang="el-GR" sz="2400" dirty="0" smtClean="0">
                <a:solidFill>
                  <a:schemeClr val="tx1"/>
                </a:solidFill>
              </a:rPr>
              <a:t>, ρυθμιστής οξύτητας κ.ά.</a:t>
            </a:r>
          </a:p>
          <a:p>
            <a:pPr algn="just">
              <a:buFontTx/>
              <a:buChar char="-"/>
            </a:pPr>
            <a:r>
              <a:rPr lang="el-GR" sz="2400" dirty="0" smtClean="0">
                <a:solidFill>
                  <a:schemeClr val="tx1"/>
                </a:solidFill>
              </a:rPr>
              <a:t> Ως προωθητική ουσία στις συσκευασίες αερολυμάτων.</a:t>
            </a:r>
          </a:p>
          <a:p>
            <a:pPr algn="just"/>
            <a:endParaRPr lang="el-GR" sz="2400" dirty="0" smtClean="0">
              <a:solidFill>
                <a:schemeClr val="tx1"/>
              </a:solidFill>
            </a:endParaRPr>
          </a:p>
          <a:p>
            <a:pPr algn="just">
              <a:buFontTx/>
              <a:buChar char="-"/>
            </a:pPr>
            <a:endParaRPr lang="el-GR" sz="2400" dirty="0" smtClean="0">
              <a:solidFill>
                <a:schemeClr val="tx1"/>
              </a:solidFill>
            </a:endParaRPr>
          </a:p>
          <a:p>
            <a:pPr algn="just"/>
            <a:endParaRPr lang="el-GR" sz="2400" dirty="0">
              <a:solidFill>
                <a:schemeClr val="tx1"/>
              </a:solidFill>
            </a:endParaRPr>
          </a:p>
        </p:txBody>
      </p:sp>
      <p:sp>
        <p:nvSpPr>
          <p:cNvPr id="1026" name="AutoShape 2" descr="ΙΦΕΤ: Το σχέδιο για την ανάπτυξη και τα νέα φάρμακα - Οικονομικός  Ταχυδρόμος - ot.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050" name="Picture 2" descr="C:\Users\elena\OneDrive\Υπολογιστής\αρχείο λήψης (2).jpg"/>
          <p:cNvPicPr>
            <a:picLocks noChangeAspect="1" noChangeArrowheads="1"/>
          </p:cNvPicPr>
          <p:nvPr/>
        </p:nvPicPr>
        <p:blipFill>
          <a:blip r:embed="rId2" cstate="print"/>
          <a:srcRect/>
          <a:stretch>
            <a:fillRect/>
          </a:stretch>
        </p:blipFill>
        <p:spPr bwMode="auto">
          <a:xfrm>
            <a:off x="2051720" y="4005064"/>
            <a:ext cx="4536504" cy="279169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8892480" cy="6669360"/>
          </a:xfrm>
        </p:spPr>
        <p:txBody>
          <a:bodyPr>
            <a:normAutofit/>
          </a:bodyPr>
          <a:lstStyle/>
          <a:p>
            <a:pPr algn="just"/>
            <a:r>
              <a:rPr lang="el-GR" sz="2400" dirty="0" smtClean="0">
                <a:solidFill>
                  <a:srgbClr val="FF0000"/>
                </a:solidFill>
              </a:rPr>
              <a:t>Συνέχεια με βασικές  γνώσεις για βοηθούς φαρμακείου και τράπεζας θεμάτων</a:t>
            </a:r>
          </a:p>
          <a:p>
            <a:pPr algn="just">
              <a:buFont typeface="Arial" pitchFamily="34" charset="0"/>
              <a:buChar char="•"/>
            </a:pPr>
            <a:r>
              <a:rPr lang="el-GR" sz="2400" dirty="0" smtClean="0">
                <a:solidFill>
                  <a:schemeClr val="tx1"/>
                </a:solidFill>
              </a:rPr>
              <a:t> </a:t>
            </a:r>
            <a:r>
              <a:rPr lang="el-GR" sz="2400" b="1" dirty="0" smtClean="0">
                <a:solidFill>
                  <a:schemeClr val="tx1"/>
                </a:solidFill>
              </a:rPr>
              <a:t>Τι σημαίνουν οι ενδείξεις</a:t>
            </a:r>
            <a:r>
              <a:rPr lang="en-US" sz="2400" b="1" dirty="0" smtClean="0">
                <a:solidFill>
                  <a:schemeClr val="tx1"/>
                </a:solidFill>
              </a:rPr>
              <a:t>: </a:t>
            </a:r>
            <a:r>
              <a:rPr lang="el-GR" sz="2400" b="1" dirty="0" smtClean="0">
                <a:solidFill>
                  <a:schemeClr val="tx1"/>
                </a:solidFill>
              </a:rPr>
              <a:t>α) </a:t>
            </a:r>
            <a:r>
              <a:rPr lang="en-US" sz="2400" b="1" dirty="0" smtClean="0">
                <a:solidFill>
                  <a:schemeClr val="tx1"/>
                </a:solidFill>
              </a:rPr>
              <a:t>Lot Number, </a:t>
            </a:r>
            <a:r>
              <a:rPr lang="el-GR" sz="2400" b="1" dirty="0" smtClean="0">
                <a:solidFill>
                  <a:schemeClr val="tx1"/>
                </a:solidFill>
              </a:rPr>
              <a:t>β) </a:t>
            </a:r>
            <a:r>
              <a:rPr lang="en-US" sz="2400" b="1" dirty="0" smtClean="0">
                <a:solidFill>
                  <a:schemeClr val="tx1"/>
                </a:solidFill>
              </a:rPr>
              <a:t>Batch Number, </a:t>
            </a:r>
            <a:r>
              <a:rPr lang="el-GR" sz="2400" b="1" dirty="0" smtClean="0">
                <a:solidFill>
                  <a:schemeClr val="tx1"/>
                </a:solidFill>
              </a:rPr>
              <a:t>γ) </a:t>
            </a:r>
            <a:r>
              <a:rPr lang="en-US" sz="2400" b="1" dirty="0" smtClean="0">
                <a:solidFill>
                  <a:schemeClr val="tx1"/>
                </a:solidFill>
              </a:rPr>
              <a:t>Manufacturing Date, </a:t>
            </a:r>
            <a:r>
              <a:rPr lang="el-GR" sz="2400" b="1" dirty="0" smtClean="0">
                <a:solidFill>
                  <a:schemeClr val="tx1"/>
                </a:solidFill>
              </a:rPr>
              <a:t>δ) </a:t>
            </a:r>
            <a:r>
              <a:rPr lang="en-US" sz="2400" b="1" dirty="0" smtClean="0">
                <a:solidFill>
                  <a:schemeClr val="tx1"/>
                </a:solidFill>
              </a:rPr>
              <a:t>Expiration Date</a:t>
            </a:r>
          </a:p>
          <a:p>
            <a:pPr algn="just"/>
            <a:r>
              <a:rPr lang="en-US" sz="2400" b="1" dirty="0" smtClean="0">
                <a:solidFill>
                  <a:schemeClr val="tx1"/>
                </a:solidFill>
              </a:rPr>
              <a:t>Lot number, batch number</a:t>
            </a:r>
            <a:r>
              <a:rPr lang="en-US" sz="2400" dirty="0" smtClean="0">
                <a:solidFill>
                  <a:schemeClr val="tx1"/>
                </a:solidFill>
              </a:rPr>
              <a:t>: </a:t>
            </a:r>
            <a:r>
              <a:rPr lang="el-GR" sz="2400" dirty="0" smtClean="0">
                <a:solidFill>
                  <a:schemeClr val="tx1"/>
                </a:solidFill>
              </a:rPr>
              <a:t>Αριθμός παρτίδας που εκφράζεται με έναν χαρακτηριστικό συνδυασμό αριθμών ή/ και γραμμάτων, με τον οποίο ταυτοποιείται μια παρτίδα (δηλ. μια ομάδα ίδιων σκευασμάτων που παράγονται με κοινές διαδικασίες)</a:t>
            </a:r>
            <a:r>
              <a:rPr lang="en-US" sz="2400" dirty="0" smtClean="0">
                <a:solidFill>
                  <a:schemeClr val="tx1"/>
                </a:solidFill>
              </a:rPr>
              <a:t>,</a:t>
            </a:r>
          </a:p>
          <a:p>
            <a:pPr algn="just"/>
            <a:r>
              <a:rPr lang="en-US" sz="2400" dirty="0" smtClean="0">
                <a:solidFill>
                  <a:schemeClr val="tx1"/>
                </a:solidFill>
              </a:rPr>
              <a:t> </a:t>
            </a:r>
            <a:r>
              <a:rPr lang="en-US" sz="2400" b="1" dirty="0" smtClean="0">
                <a:solidFill>
                  <a:schemeClr val="tx1"/>
                </a:solidFill>
              </a:rPr>
              <a:t>Manufacturing Date: </a:t>
            </a:r>
            <a:r>
              <a:rPr lang="el-GR" sz="2400" dirty="0" smtClean="0">
                <a:solidFill>
                  <a:schemeClr val="tx1"/>
                </a:solidFill>
              </a:rPr>
              <a:t>Ημερομηνία παρασκευής που δηλώνει τον χρόνο παραγωγής και συσκευασίας του τελικού επεξεργασμένου φαρμακευτικού προϊόντος. Σημαντική η αναγραφή της, ιδίως για φαρμακευτικά προϊόντα με σύντομη διάρκεια ζωής, π.χ. κάποια εμβόλια. Εκφράζεται σε μήνες και έτη.</a:t>
            </a:r>
            <a:endParaRPr lang="en-US" sz="2400" dirty="0" smtClean="0">
              <a:solidFill>
                <a:schemeClr val="tx1"/>
              </a:solidFill>
            </a:endParaRPr>
          </a:p>
        </p:txBody>
      </p:sp>
      <p:sp>
        <p:nvSpPr>
          <p:cNvPr id="1026" name="AutoShape 2" descr="ΙΦΕΤ: Το σχέδιο για την ανάπτυξη και τα νέα φάρμακα - Οικονομικός  Ταχυδρόμος - ot.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0" y="0"/>
            <a:ext cx="8892480" cy="6669360"/>
          </a:xfrm>
        </p:spPr>
        <p:txBody>
          <a:bodyPr>
            <a:normAutofit/>
          </a:bodyPr>
          <a:lstStyle/>
          <a:p>
            <a:pPr algn="just"/>
            <a:r>
              <a:rPr lang="el-GR" sz="2400" dirty="0" smtClean="0">
                <a:solidFill>
                  <a:srgbClr val="FF0000"/>
                </a:solidFill>
              </a:rPr>
              <a:t>Συνέχεια με βασικές  γνώσεις για βοηθούς φαρμακείου και τράπεζας θεμάτων</a:t>
            </a:r>
          </a:p>
          <a:p>
            <a:pPr algn="just">
              <a:buFont typeface="Arial" pitchFamily="34" charset="0"/>
              <a:buChar char="•"/>
            </a:pPr>
            <a:r>
              <a:rPr lang="el-GR" sz="2400" dirty="0" smtClean="0">
                <a:solidFill>
                  <a:schemeClr val="tx1"/>
                </a:solidFill>
              </a:rPr>
              <a:t> </a:t>
            </a:r>
            <a:r>
              <a:rPr lang="el-GR" sz="2400" b="1" dirty="0" smtClean="0">
                <a:solidFill>
                  <a:schemeClr val="tx1"/>
                </a:solidFill>
              </a:rPr>
              <a:t>Τι σημαίνουν οι ενδείξεις</a:t>
            </a:r>
            <a:r>
              <a:rPr lang="en-US" sz="2400" b="1" dirty="0" smtClean="0">
                <a:solidFill>
                  <a:schemeClr val="tx1"/>
                </a:solidFill>
              </a:rPr>
              <a:t>: </a:t>
            </a:r>
            <a:r>
              <a:rPr lang="el-GR" sz="2400" b="1" dirty="0" smtClean="0">
                <a:solidFill>
                  <a:schemeClr val="tx1"/>
                </a:solidFill>
              </a:rPr>
              <a:t>α) </a:t>
            </a:r>
            <a:r>
              <a:rPr lang="en-US" sz="2400" b="1" dirty="0" smtClean="0">
                <a:solidFill>
                  <a:schemeClr val="tx1"/>
                </a:solidFill>
              </a:rPr>
              <a:t>Lot Number, </a:t>
            </a:r>
            <a:r>
              <a:rPr lang="el-GR" sz="2400" b="1" dirty="0" smtClean="0">
                <a:solidFill>
                  <a:schemeClr val="tx1"/>
                </a:solidFill>
              </a:rPr>
              <a:t>β) </a:t>
            </a:r>
            <a:r>
              <a:rPr lang="en-US" sz="2400" b="1" dirty="0" smtClean="0">
                <a:solidFill>
                  <a:schemeClr val="tx1"/>
                </a:solidFill>
              </a:rPr>
              <a:t>Batch Number, </a:t>
            </a:r>
            <a:r>
              <a:rPr lang="el-GR" sz="2400" b="1" dirty="0" smtClean="0">
                <a:solidFill>
                  <a:schemeClr val="tx1"/>
                </a:solidFill>
              </a:rPr>
              <a:t>γ) </a:t>
            </a:r>
            <a:r>
              <a:rPr lang="en-US" sz="2400" b="1" dirty="0" smtClean="0">
                <a:solidFill>
                  <a:schemeClr val="tx1"/>
                </a:solidFill>
              </a:rPr>
              <a:t>Manufacturing Date, </a:t>
            </a:r>
            <a:r>
              <a:rPr lang="el-GR" sz="2400" b="1" dirty="0" smtClean="0">
                <a:solidFill>
                  <a:schemeClr val="tx1"/>
                </a:solidFill>
              </a:rPr>
              <a:t>δ) </a:t>
            </a:r>
            <a:r>
              <a:rPr lang="en-US" sz="2400" b="1" dirty="0" smtClean="0">
                <a:solidFill>
                  <a:schemeClr val="tx1"/>
                </a:solidFill>
              </a:rPr>
              <a:t>Expiration Date</a:t>
            </a:r>
            <a:endParaRPr lang="el-GR" sz="2400" b="1" dirty="0" smtClean="0">
              <a:solidFill>
                <a:schemeClr val="tx1"/>
              </a:solidFill>
            </a:endParaRPr>
          </a:p>
          <a:p>
            <a:pPr algn="just"/>
            <a:r>
              <a:rPr lang="en-US" sz="2400" b="1" dirty="0" smtClean="0">
                <a:solidFill>
                  <a:schemeClr val="tx1"/>
                </a:solidFill>
              </a:rPr>
              <a:t>Expiration Date: </a:t>
            </a:r>
            <a:r>
              <a:rPr lang="el-GR" sz="2400" dirty="0" smtClean="0">
                <a:solidFill>
                  <a:schemeClr val="tx1"/>
                </a:solidFill>
              </a:rPr>
              <a:t>Ημερομηνία λήξης, που εκφράζεται σε μήνες και έτη και υπολογίζεται βάσει της μελέτης σταθερότητας του συνόλου των χαρακτηριστικών του προϊόντος. Η μέγιστη διάρκεια ζωής μεταξύ </a:t>
            </a:r>
            <a:r>
              <a:rPr lang="en-US" sz="2400" dirty="0" smtClean="0">
                <a:solidFill>
                  <a:schemeClr val="tx1"/>
                </a:solidFill>
              </a:rPr>
              <a:t>manufacturing date </a:t>
            </a:r>
            <a:r>
              <a:rPr lang="el-GR" sz="2400" dirty="0" smtClean="0">
                <a:solidFill>
                  <a:schemeClr val="tx1"/>
                </a:solidFill>
              </a:rPr>
              <a:t>και </a:t>
            </a:r>
            <a:r>
              <a:rPr lang="en-US" sz="2400" dirty="0" smtClean="0">
                <a:solidFill>
                  <a:schemeClr val="tx1"/>
                </a:solidFill>
              </a:rPr>
              <a:t>expiration date </a:t>
            </a:r>
            <a:r>
              <a:rPr lang="el-GR" sz="2400" dirty="0" smtClean="0">
                <a:solidFill>
                  <a:schemeClr val="tx1"/>
                </a:solidFill>
              </a:rPr>
              <a:t>είναι 5 χρόνια και μέχρι τη λήξη αυτής της ημερομηνίας υπεύθυνος για την καλή ποιότητα και δραστικότητα του προϊόντος είναι ο παραγωγός.</a:t>
            </a:r>
            <a:endParaRPr lang="en-US" sz="2400" dirty="0" smtClean="0">
              <a:solidFill>
                <a:schemeClr val="tx1"/>
              </a:solidFill>
            </a:endParaRPr>
          </a:p>
        </p:txBody>
      </p:sp>
      <p:sp>
        <p:nvSpPr>
          <p:cNvPr id="1026" name="AutoShape 2" descr="ΙΦΕΤ: Το σχέδιο για την ανάπτυξη και τα νέα φάρμακα - Οικονομικός  Ταχυδρόμος - ot.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074" name="Picture 2" descr="C:\Users\elena\OneDrive\Υπολογιστής\αρχείο λήψης (3).jpg"/>
          <p:cNvPicPr>
            <a:picLocks noChangeAspect="1" noChangeArrowheads="1"/>
          </p:cNvPicPr>
          <p:nvPr/>
        </p:nvPicPr>
        <p:blipFill>
          <a:blip r:embed="rId2" cstate="print"/>
          <a:srcRect/>
          <a:stretch>
            <a:fillRect/>
          </a:stretch>
        </p:blipFill>
        <p:spPr bwMode="auto">
          <a:xfrm>
            <a:off x="1043608" y="4005064"/>
            <a:ext cx="4896544" cy="2448272"/>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742</Words>
  <Application>Microsoft Office PowerPoint</Application>
  <PresentationFormat>Προβολή στην οθόνη (4:3)</PresentationFormat>
  <Paragraphs>35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ελένη κηπουργού</dc:creator>
  <cp:lastModifiedBy>User</cp:lastModifiedBy>
  <cp:revision>16</cp:revision>
  <dcterms:created xsi:type="dcterms:W3CDTF">2023-03-29T16:39:45Z</dcterms:created>
  <dcterms:modified xsi:type="dcterms:W3CDTF">2023-03-31T11:36:22Z</dcterms:modified>
</cp:coreProperties>
</file>