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sldIdLst>
    <p:sldId id="257"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19" autoAdjust="0"/>
  </p:normalViewPr>
  <p:slideViewPr>
    <p:cSldViewPr snapToGrid="0">
      <p:cViewPr varScale="1">
        <p:scale>
          <a:sx n="74" d="100"/>
          <a:sy n="74" d="100"/>
        </p:scale>
        <p:origin x="72" y="5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2/26/2022</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2/26/2022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2/26/2022</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2/26/2022</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2/26/2022</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2/26/2022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2/26/2022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2/26/2022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2/26/2022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2/26/2022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2/26/2022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2/26/2022</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808369"/>
          </a:xfrm>
        </p:spPr>
        <p:txBody>
          <a:bodyPr>
            <a:normAutofit/>
          </a:bodyPr>
          <a:lstStyle/>
          <a:p>
            <a:r>
              <a:rPr lang="en-US" dirty="0"/>
              <a:t>SWIFT</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r>
              <a:rPr lang="el-GR" sz="2000" b="1" dirty="0"/>
              <a:t>ΣΤΙΣ ΠΑΓΚΟΣΜΙΕΣ ΣΥΝΑΛΛΑΓΕΣ</a:t>
            </a:r>
            <a:endParaRPr lang="en-US" sz="2000" b="1" dirty="0"/>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7D3BBD-3718-450D-9280-B152006CBE8F}"/>
              </a:ext>
            </a:extLst>
          </p:cNvPr>
          <p:cNvSpPr txBox="1"/>
          <p:nvPr/>
        </p:nvSpPr>
        <p:spPr>
          <a:xfrm>
            <a:off x="112688" y="1228137"/>
            <a:ext cx="9482072" cy="3276282"/>
          </a:xfrm>
          <a:prstGeom prst="rect">
            <a:avLst/>
          </a:prstGeom>
          <a:noFill/>
        </p:spPr>
        <p:txBody>
          <a:bodyPr wrap="square">
            <a:spAutoFit/>
          </a:bodyPr>
          <a:lstStyle/>
          <a:p>
            <a:pPr>
              <a:lnSpc>
                <a:spcPct val="150000"/>
              </a:lnSpc>
            </a:pPr>
            <a:r>
              <a:rPr lang="el-GR" sz="2000" dirty="0"/>
              <a:t>The </a:t>
            </a:r>
            <a:r>
              <a:rPr lang="el-GR" sz="2000" b="1" dirty="0"/>
              <a:t>S</a:t>
            </a:r>
            <a:r>
              <a:rPr lang="el-GR" sz="2000" dirty="0"/>
              <a:t>ociety for </a:t>
            </a:r>
            <a:r>
              <a:rPr lang="el-GR" sz="2000" b="1" dirty="0" err="1"/>
              <a:t>W</a:t>
            </a:r>
            <a:r>
              <a:rPr lang="el-GR" sz="2000" dirty="0" err="1"/>
              <a:t>orldwide</a:t>
            </a:r>
            <a:r>
              <a:rPr lang="el-GR" sz="2000" dirty="0"/>
              <a:t> </a:t>
            </a:r>
            <a:r>
              <a:rPr lang="el-GR" sz="2000" b="1" dirty="0" err="1"/>
              <a:t>I</a:t>
            </a:r>
            <a:r>
              <a:rPr lang="el-GR" sz="2000" dirty="0" err="1"/>
              <a:t>nterbank</a:t>
            </a:r>
            <a:r>
              <a:rPr lang="el-GR" sz="2000" dirty="0"/>
              <a:t> </a:t>
            </a:r>
            <a:r>
              <a:rPr lang="el-GR" sz="2000" b="1" dirty="0" err="1"/>
              <a:t>F</a:t>
            </a:r>
            <a:r>
              <a:rPr lang="el-GR" sz="2000" dirty="0" err="1"/>
              <a:t>inancial</a:t>
            </a:r>
            <a:r>
              <a:rPr lang="el-GR" sz="2000" dirty="0"/>
              <a:t> </a:t>
            </a:r>
            <a:r>
              <a:rPr lang="el-GR" sz="2000" b="1" dirty="0"/>
              <a:t>T</a:t>
            </a:r>
            <a:r>
              <a:rPr lang="el-GR" sz="2000" dirty="0"/>
              <a:t>elecommunication (SWIFT), (επίσημα S.W.I.F.T.)  Η SCRL, είναι μια βελγική συνεταιριστική εταιρεία που λειτουργεί ως </a:t>
            </a:r>
            <a:r>
              <a:rPr lang="el-GR" sz="2000" b="1" dirty="0"/>
              <a:t>διαμεσολαβητής και «εκτελεστής» χρηματοοικονομικών συναλλαγών μεταξύ τραπεζών παγκοσμίως</a:t>
            </a:r>
            <a:r>
              <a:rPr lang="el-GR" sz="2000" dirty="0"/>
              <a:t>. Πουλά επίσης λογισμικό και υπηρεσίες σε χρηματοπιστωτικά ιδρύματα, κυρίως για χρήση στο ιδιόκτητο της "</a:t>
            </a:r>
            <a:r>
              <a:rPr lang="el-GR" sz="2000" dirty="0" err="1"/>
              <a:t>SWIFTNet</a:t>
            </a:r>
            <a:r>
              <a:rPr lang="el-GR" sz="2000" dirty="0"/>
              <a:t>" και τους κωδικούς αναγνώρισης επιχείρησης ISO 9362 (BIC), ευρέως γνωστοί ως "κωδικοί SWIFT". Η </a:t>
            </a:r>
            <a:r>
              <a:rPr lang="el-GR" sz="2000" dirty="0" err="1"/>
              <a:t>Swift</a:t>
            </a:r>
            <a:r>
              <a:rPr lang="el-GR" sz="2000" dirty="0"/>
              <a:t> </a:t>
            </a:r>
            <a:r>
              <a:rPr lang="el-GR" sz="2000" dirty="0" err="1"/>
              <a:t>Transfer</a:t>
            </a:r>
            <a:r>
              <a:rPr lang="el-GR" sz="2000" dirty="0"/>
              <a:t> ονομάζεται επίσης Διεθνής Μεταφορά Χρημάτων.</a:t>
            </a:r>
          </a:p>
        </p:txBody>
      </p:sp>
      <p:sp>
        <p:nvSpPr>
          <p:cNvPr id="4" name="TextBox 3">
            <a:extLst>
              <a:ext uri="{FF2B5EF4-FFF2-40B4-BE49-F238E27FC236}">
                <a16:creationId xmlns:a16="http://schemas.microsoft.com/office/drawing/2014/main" id="{FCEC9630-581C-4A4F-B48F-0537BB41D757}"/>
              </a:ext>
            </a:extLst>
          </p:cNvPr>
          <p:cNvSpPr txBox="1"/>
          <p:nvPr/>
        </p:nvSpPr>
        <p:spPr>
          <a:xfrm>
            <a:off x="360608" y="6183654"/>
            <a:ext cx="2329933" cy="369332"/>
          </a:xfrm>
          <a:prstGeom prst="rect">
            <a:avLst/>
          </a:prstGeom>
          <a:noFill/>
        </p:spPr>
        <p:txBody>
          <a:bodyPr wrap="none" rtlCol="0">
            <a:spAutoFit/>
          </a:bodyPr>
          <a:lstStyle/>
          <a:p>
            <a:r>
              <a:rPr lang="el-GR" dirty="0">
                <a:solidFill>
                  <a:srgbClr val="002060"/>
                </a:solidFill>
              </a:rPr>
              <a:t>Από την </a:t>
            </a:r>
            <a:r>
              <a:rPr lang="en-US" dirty="0">
                <a:solidFill>
                  <a:srgbClr val="002060"/>
                </a:solidFill>
              </a:rPr>
              <a:t>Wikipedia.org</a:t>
            </a:r>
            <a:endParaRPr lang="el-GR" dirty="0">
              <a:solidFill>
                <a:srgbClr val="002060"/>
              </a:solidFill>
            </a:endParaRPr>
          </a:p>
        </p:txBody>
      </p:sp>
      <p:pic>
        <p:nvPicPr>
          <p:cNvPr id="7" name="Picture 6">
            <a:extLst>
              <a:ext uri="{FF2B5EF4-FFF2-40B4-BE49-F238E27FC236}">
                <a16:creationId xmlns:a16="http://schemas.microsoft.com/office/drawing/2014/main" id="{B27ADD15-4726-4755-B4F9-4192BF418B52}"/>
              </a:ext>
            </a:extLst>
          </p:cNvPr>
          <p:cNvPicPr>
            <a:picLocks noChangeAspect="1"/>
          </p:cNvPicPr>
          <p:nvPr/>
        </p:nvPicPr>
        <p:blipFill rotWithShape="1">
          <a:blip r:embed="rId2"/>
          <a:srcRect l="70596" t="25352" r="3286"/>
          <a:stretch/>
        </p:blipFill>
        <p:spPr>
          <a:xfrm>
            <a:off x="9594760" y="674346"/>
            <a:ext cx="2329933" cy="5119352"/>
          </a:xfrm>
          <a:prstGeom prst="rect">
            <a:avLst/>
          </a:prstGeom>
        </p:spPr>
      </p:pic>
    </p:spTree>
    <p:extLst>
      <p:ext uri="{BB962C8B-B14F-4D97-AF65-F5344CB8AC3E}">
        <p14:creationId xmlns:p14="http://schemas.microsoft.com/office/powerpoint/2010/main" val="2300105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CEC9630-581C-4A4F-B48F-0537BB41D757}"/>
              </a:ext>
            </a:extLst>
          </p:cNvPr>
          <p:cNvSpPr txBox="1"/>
          <p:nvPr/>
        </p:nvSpPr>
        <p:spPr>
          <a:xfrm>
            <a:off x="360608" y="6183654"/>
            <a:ext cx="2329933" cy="369332"/>
          </a:xfrm>
          <a:prstGeom prst="rect">
            <a:avLst/>
          </a:prstGeom>
          <a:noFill/>
        </p:spPr>
        <p:txBody>
          <a:bodyPr wrap="none" rtlCol="0">
            <a:spAutoFit/>
          </a:bodyPr>
          <a:lstStyle/>
          <a:p>
            <a:r>
              <a:rPr lang="el-GR" dirty="0">
                <a:solidFill>
                  <a:srgbClr val="002060"/>
                </a:solidFill>
              </a:rPr>
              <a:t>Από την </a:t>
            </a:r>
            <a:r>
              <a:rPr lang="en-US" dirty="0">
                <a:solidFill>
                  <a:srgbClr val="002060"/>
                </a:solidFill>
              </a:rPr>
              <a:t>Wikipedia.org</a:t>
            </a:r>
            <a:endParaRPr lang="el-GR" dirty="0">
              <a:solidFill>
                <a:srgbClr val="002060"/>
              </a:solidFill>
            </a:endParaRPr>
          </a:p>
        </p:txBody>
      </p:sp>
      <p:sp>
        <p:nvSpPr>
          <p:cNvPr id="6" name="TextBox 5">
            <a:extLst>
              <a:ext uri="{FF2B5EF4-FFF2-40B4-BE49-F238E27FC236}">
                <a16:creationId xmlns:a16="http://schemas.microsoft.com/office/drawing/2014/main" id="{0083AC86-FED2-45A7-B5B2-E8B48C9E9824}"/>
              </a:ext>
            </a:extLst>
          </p:cNvPr>
          <p:cNvSpPr txBox="1"/>
          <p:nvPr/>
        </p:nvSpPr>
        <p:spPr>
          <a:xfrm>
            <a:off x="75127" y="716339"/>
            <a:ext cx="12041745" cy="2814617"/>
          </a:xfrm>
          <a:prstGeom prst="rect">
            <a:avLst/>
          </a:prstGeom>
          <a:noFill/>
        </p:spPr>
        <p:txBody>
          <a:bodyPr wrap="square">
            <a:spAutoFit/>
          </a:bodyPr>
          <a:lstStyle/>
          <a:p>
            <a:pPr>
              <a:lnSpc>
                <a:spcPct val="150000"/>
              </a:lnSpc>
            </a:pPr>
            <a:r>
              <a:rPr lang="el-GR" sz="2000" dirty="0"/>
              <a:t>Το SWIFT δεν διευκολύνει τη μεταφορά κονδυλίων: μάλλον </a:t>
            </a:r>
            <a:r>
              <a:rPr lang="el-GR" sz="2000" b="1" dirty="0"/>
              <a:t>αποστέλλει εντολές πληρωμής</a:t>
            </a:r>
            <a:r>
              <a:rPr lang="el-GR" sz="2000" dirty="0"/>
              <a:t>, οι οποίες πρέπει να διακανονίζονται από λογαριασμούς ανταποκριτών που έχουν τα ιδρύματα μεταξύ τους. Για την ανταλλαγή τραπεζικών συναλλαγών, κάθε χρηματοπιστωτικό ίδρυμα πρέπει να έχει τραπεζική σχέση είτε νόμιμα οργανωμένη ως τράπεζα είτε μέσω της σχέσης του με τουλάχιστον μία τράπεζα. Ενώ η SWIFT </a:t>
            </a:r>
            <a:r>
              <a:rPr lang="el-GR" sz="2000" b="1" dirty="0"/>
              <a:t>μεταφέρει οικονομικά μηνύματα με ασφαλή τρόπο</a:t>
            </a:r>
            <a:r>
              <a:rPr lang="el-GR" sz="2000" dirty="0"/>
              <a:t>, δεν διατηρεί λογαριασμούς για τα μέλη της. ούτε προβαίνει σε οποιαδήποτε μορφή εκκαθάρισης ή διακανονισμού.</a:t>
            </a:r>
          </a:p>
        </p:txBody>
      </p:sp>
      <p:sp>
        <p:nvSpPr>
          <p:cNvPr id="8" name="TextBox 7">
            <a:extLst>
              <a:ext uri="{FF2B5EF4-FFF2-40B4-BE49-F238E27FC236}">
                <a16:creationId xmlns:a16="http://schemas.microsoft.com/office/drawing/2014/main" id="{4408A7DD-09FC-4A32-AF0C-C96B06CACABB}"/>
              </a:ext>
            </a:extLst>
          </p:cNvPr>
          <p:cNvSpPr txBox="1"/>
          <p:nvPr/>
        </p:nvSpPr>
        <p:spPr>
          <a:xfrm>
            <a:off x="125568" y="3530956"/>
            <a:ext cx="11940862" cy="1891287"/>
          </a:xfrm>
          <a:prstGeom prst="rect">
            <a:avLst/>
          </a:prstGeom>
          <a:noFill/>
        </p:spPr>
        <p:txBody>
          <a:bodyPr wrap="square">
            <a:spAutoFit/>
          </a:bodyPr>
          <a:lstStyle/>
          <a:p>
            <a:pPr>
              <a:lnSpc>
                <a:spcPct val="150000"/>
              </a:lnSpc>
            </a:pPr>
            <a:r>
              <a:rPr lang="el-GR" sz="2000" dirty="0"/>
              <a:t>Από το 2018, περίπου οι μισές διασυνοριακές πληρωμές υψηλής αξίας παγκοσμίως χρησιμοποιούσαν το δίκτυο SWIFT και το 2015, η SWIFT συνέδεσε περισσότερα από 11.000 χρηματοπιστωτικά ιδρύματα σε περισσότερες από 200 χώρες και περιοχές, τα οποία αντάλλασσαν κατά μέσο όρο πάνω από 32 εκατομμύρια μηνύματα την ημέρα (σε σύγκριση με μέσο όρο 2,4 εκατομμυρίων καθημερινών μηνυμάτων το 1995).</a:t>
            </a:r>
          </a:p>
        </p:txBody>
      </p:sp>
    </p:spTree>
    <p:extLst>
      <p:ext uri="{BB962C8B-B14F-4D97-AF65-F5344CB8AC3E}">
        <p14:creationId xmlns:p14="http://schemas.microsoft.com/office/powerpoint/2010/main" val="1110827793"/>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289AE2-D2AE-49D1-AFAC-3A79F6794255}">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3.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{2FCB0755-06D4-4D30-9B5A-A048416CD30F}tf33552983_win32</Template>
  <TotalTime>19</TotalTime>
  <Words>248</Words>
  <Application>Microsoft Office PowerPoint</Application>
  <PresentationFormat>Widescreen</PresentationFormat>
  <Paragraphs>7</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Corbel</vt:lpstr>
      <vt:lpstr>Franklin Gothic Book</vt:lpstr>
      <vt:lpstr>Franklin Gothic Demi</vt:lpstr>
      <vt:lpstr>Wingdings 2</vt:lpstr>
      <vt:lpstr>DividendVTI</vt:lpstr>
      <vt:lpstr>SWIFT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GREGORIS KARRAS</dc:creator>
  <cp:lastModifiedBy>GREGORIS KARRAS</cp:lastModifiedBy>
  <cp:revision>7</cp:revision>
  <dcterms:created xsi:type="dcterms:W3CDTF">2022-02-26T13:47:02Z</dcterms:created>
  <dcterms:modified xsi:type="dcterms:W3CDTF">2022-02-26T14:06:51Z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