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12" r:id="rId4"/>
  </p:sldMasterIdLst>
  <p:sldIdLst>
    <p:sldId id="257" r:id="rId5"/>
    <p:sldId id="259" r:id="rId6"/>
    <p:sldId id="26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19" autoAdjust="0"/>
  </p:normalViewPr>
  <p:slideViewPr>
    <p:cSldViewPr snapToGrid="0">
      <p:cViewPr varScale="1">
        <p:scale>
          <a:sx n="74" d="100"/>
          <a:sy n="74" d="100"/>
        </p:scale>
        <p:origin x="72" y="5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ED291B17-9318-49DB-B28B-6E5994AE9581}" type="datetime1">
              <a:rPr lang="en-US" smtClean="0"/>
              <a:t>2/26/2022</a:t>
            </a:fld>
            <a:endParaRPr lang="en-US" dirty="0"/>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900175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ED4963-E985-44C4-B8C4-FDD613B7C2F8}" type="datetime1">
              <a:rPr lang="en-US" smtClean="0"/>
              <a:t>2/26/2022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283591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058151" y="599725"/>
            <a:ext cx="3687316" cy="581695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204200" y="863600"/>
            <a:ext cx="3124200" cy="4807326"/>
          </a:xfrm>
        </p:spPr>
        <p:txBody>
          <a:bodyPr vert="eaVert" anchor="ctr"/>
          <a:lstStyle>
            <a:lvl1pPr>
              <a:defRPr>
                <a:solidFill>
                  <a:srgbClr val="FFFF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74923" y="863600"/>
            <a:ext cx="7161625" cy="4807326"/>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a:extLst>
              <a:ext uri="{FF2B5EF4-FFF2-40B4-BE49-F238E27FC236}">
                <a16:creationId xmlns:a16="http://schemas.microsoft.com/office/drawing/2014/main" id="{F6423B97-A5D4-47B9-8861-73B3707A04CF}"/>
              </a:ext>
            </a:extLst>
          </p:cNvPr>
          <p:cNvSpPr/>
          <p:nvPr/>
        </p:nvSpPr>
        <p:spPr>
          <a:xfrm>
            <a:off x="446534"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8">
            <a:extLst>
              <a:ext uri="{FF2B5EF4-FFF2-40B4-BE49-F238E27FC236}">
                <a16:creationId xmlns:a16="http://schemas.microsoft.com/office/drawing/2014/main" id="{1AEC0421-37B4-4481-A10D-69FDF5EC7909}"/>
              </a:ext>
            </a:extLst>
          </p:cNvPr>
          <p:cNvSpPr/>
          <p:nvPr/>
        </p:nvSpPr>
        <p:spPr>
          <a:xfrm>
            <a:off x="8042147"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a:extLst>
              <a:ext uri="{FF2B5EF4-FFF2-40B4-BE49-F238E27FC236}">
                <a16:creationId xmlns:a16="http://schemas.microsoft.com/office/drawing/2014/main" id="{5F7265B5-9F97-4F1E-99E9-74F7B7E62337}"/>
              </a:ext>
            </a:extLst>
          </p:cNvPr>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Date Placeholder 10">
            <a:extLst>
              <a:ext uri="{FF2B5EF4-FFF2-40B4-BE49-F238E27FC236}">
                <a16:creationId xmlns:a16="http://schemas.microsoft.com/office/drawing/2014/main" id="{5C74A470-3BD3-4F33-80E5-67E6E87FCBE7}"/>
              </a:ext>
            </a:extLst>
          </p:cNvPr>
          <p:cNvSpPr>
            <a:spLocks noGrp="1"/>
          </p:cNvSpPr>
          <p:nvPr>
            <p:ph type="dt" sz="half" idx="10"/>
          </p:nvPr>
        </p:nvSpPr>
        <p:spPr/>
        <p:txBody>
          <a:bodyPr/>
          <a:lstStyle/>
          <a:p>
            <a:fld id="{ED291B17-9318-49DB-B28B-6E5994AE9581}" type="datetime1">
              <a:rPr lang="en-US" smtClean="0"/>
              <a:t>2/26/2022</a:t>
            </a:fld>
            <a:endParaRPr lang="en-US" dirty="0"/>
          </a:p>
        </p:txBody>
      </p:sp>
      <p:sp>
        <p:nvSpPr>
          <p:cNvPr id="12" name="Footer Placeholder 11">
            <a:extLst>
              <a:ext uri="{FF2B5EF4-FFF2-40B4-BE49-F238E27FC236}">
                <a16:creationId xmlns:a16="http://schemas.microsoft.com/office/drawing/2014/main" id="{9A3A30BA-DB50-4D7D-BCDE-17D20FB354DF}"/>
              </a:ext>
            </a:extLst>
          </p:cNvPr>
          <p:cNvSpPr>
            <a:spLocks noGrp="1"/>
          </p:cNvSpPr>
          <p:nvPr>
            <p:ph type="ftr" sz="quarter" idx="11"/>
          </p:nvPr>
        </p:nvSpPr>
        <p:spPr/>
        <p:txBody>
          <a:bodyPr/>
          <a:lstStyle/>
          <a:p>
            <a:endParaRPr lang="en-US" dirty="0"/>
          </a:p>
        </p:txBody>
      </p:sp>
      <p:sp>
        <p:nvSpPr>
          <p:cNvPr id="13" name="Slide Number Placeholder 12">
            <a:extLst>
              <a:ext uri="{FF2B5EF4-FFF2-40B4-BE49-F238E27FC236}">
                <a16:creationId xmlns:a16="http://schemas.microsoft.com/office/drawing/2014/main" id="{76FF9E58-C0B2-436B-A21C-DB45A00D651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88849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18872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340864"/>
            <a:ext cx="11029615" cy="36344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78DD82B9-B8EE-4375-B6FF-88FA6ABB15D9}" type="datetime1">
              <a:rPr lang="en-US" smtClean="0"/>
              <a:t>2/26/2022</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852443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2393950"/>
            <a:ext cx="11029615" cy="2147467"/>
          </a:xfrm>
        </p:spPr>
        <p:txBody>
          <a:bodyPr anchor="b">
            <a:normAutofit/>
          </a:bodyPr>
          <a:lstStyle>
            <a:lvl1pPr algn="l">
              <a:defRPr sz="3600" b="0" cap="all">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B2497495-0637-405E-AE64-5CC7506D51F5}" type="datetime1">
              <a:rPr lang="en-US" smtClean="0"/>
              <a:t>2/26/2022</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66680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FFD690-9426-415D-8B65-26881E07B2D4}" type="datetime1">
              <a:rPr lang="en-US" smtClean="0"/>
              <a:t>2/26/2022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483323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C4989A-474C-40DE-95B9-011C28B71673}" type="datetime1">
              <a:rPr lang="en-US" smtClean="0"/>
              <a:t>2/26/2022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748046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B4ED54-5B5E-4A04-93D3-5772E3CE3818}" type="datetime1">
              <a:rPr lang="en-US" smtClean="0"/>
              <a:t>2/26/2022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12936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2/26/2022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129494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767857" y="933450"/>
            <a:ext cx="3031852" cy="1722419"/>
          </a:xfrm>
        </p:spPr>
        <p:txBody>
          <a:bodyPr anchor="b">
            <a:normAutofit/>
          </a:bodyPr>
          <a:lstStyle>
            <a:lvl1pPr algn="l">
              <a:defRPr sz="24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900928" y="1179829"/>
            <a:ext cx="6650991" cy="4658216"/>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7857"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0B919CC2-2A65-446F-B538-9E6249035445}"/>
              </a:ext>
            </a:extLst>
          </p:cNvPr>
          <p:cNvSpPr>
            <a:spLocks noGrp="1"/>
          </p:cNvSpPr>
          <p:nvPr>
            <p:ph type="dt" sz="half" idx="10"/>
          </p:nvPr>
        </p:nvSpPr>
        <p:spPr>
          <a:xfrm>
            <a:off x="7605951" y="6456916"/>
            <a:ext cx="2844799" cy="365125"/>
          </a:xfrm>
        </p:spPr>
        <p:txBody>
          <a:bodyPr/>
          <a:lstStyle/>
          <a:p>
            <a:fld id="{D82884F1-FFEA-405F-9602-3DCA865EDA4E}" type="datetime1">
              <a:rPr lang="en-US" smtClean="0"/>
              <a:t>2/26/2022</a:t>
            </a:fld>
            <a:endParaRPr lang="en-US" dirty="0"/>
          </a:p>
        </p:txBody>
      </p:sp>
      <p:sp>
        <p:nvSpPr>
          <p:cNvPr id="10" name="Footer Placeholder 9">
            <a:extLst>
              <a:ext uri="{FF2B5EF4-FFF2-40B4-BE49-F238E27FC236}">
                <a16:creationId xmlns:a16="http://schemas.microsoft.com/office/drawing/2014/main" id="{B72412AE-119E-4982-8B24-63365EFCA796}"/>
              </a:ext>
            </a:extLst>
          </p:cNvPr>
          <p:cNvSpPr>
            <a:spLocks noGrp="1"/>
          </p:cNvSpPr>
          <p:nvPr>
            <p:ph type="ftr" sz="quarter" idx="11"/>
          </p:nvPr>
        </p:nvSpPr>
        <p:spPr>
          <a:xfrm>
            <a:off x="581192" y="6452590"/>
            <a:ext cx="6917210" cy="365125"/>
          </a:xfrm>
        </p:spPr>
        <p:txBody>
          <a:bodyPr/>
          <a:lstStyle/>
          <a:p>
            <a:endParaRPr lang="en-US" dirty="0"/>
          </a:p>
        </p:txBody>
      </p:sp>
      <p:sp>
        <p:nvSpPr>
          <p:cNvPr id="11" name="Slide Number Placeholder 10">
            <a:extLst>
              <a:ext uri="{FF2B5EF4-FFF2-40B4-BE49-F238E27FC236}">
                <a16:creationId xmlns:a16="http://schemas.microsoft.com/office/drawing/2014/main" id="{7FC4BB19-6AD1-45CF-9F99-00B109890FAB}"/>
              </a:ext>
            </a:extLst>
          </p:cNvPr>
          <p:cNvSpPr>
            <a:spLocks noGrp="1"/>
          </p:cNvSpPr>
          <p:nvPr>
            <p:ph type="sldNum" sz="quarter" idx="12"/>
          </p:nvPr>
        </p:nvSpPr>
        <p:spPr>
          <a:xfrm>
            <a:off x="10558300" y="6456916"/>
            <a:ext cx="1052510" cy="365125"/>
          </a:xfrm>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1261766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18DB4A-8810-4A10-AD5C-D5E2C667F5B3}" type="datetime1">
              <a:rPr lang="en-US" smtClean="0"/>
              <a:t>2/26/2022</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573289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ED291B17-9318-49DB-B28B-6E5994AE9581}" type="datetime1">
              <a:rPr lang="en-US" smtClean="0"/>
              <a:t>2/26/2022</a:t>
            </a:fld>
            <a:endParaRPr lang="en-US" dirty="0"/>
          </a:p>
        </p:txBody>
      </p:sp>
      <p:sp>
        <p:nvSpPr>
          <p:cNvPr id="5" name="Footer Placeholder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900" cap="all">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3A98EE3D-8CD1-4C3F-BD1C-C98C9596463C}" type="slidenum">
              <a:rPr lang="en-US" smtClean="0"/>
              <a:t>‹#›</a:t>
            </a:fld>
            <a:endParaRPr lang="en-US" dirty="0"/>
          </a:p>
        </p:txBody>
      </p:sp>
      <p:sp>
        <p:nvSpPr>
          <p:cNvPr id="9" name="Rectangle 8"/>
          <p:cNvSpPr/>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000897896"/>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11" r:id="rId5"/>
    <p:sldLayoutId id="2147483760" r:id="rId6"/>
    <p:sldLayoutId id="2147483762" r:id="rId7"/>
    <p:sldLayoutId id="2147483706" r:id="rId8"/>
    <p:sldLayoutId id="2147483709" r:id="rId9"/>
    <p:sldLayoutId id="2147483707" r:id="rId10"/>
    <p:sldLayoutId id="2147483708" r:id="rId11"/>
  </p:sldLayoutIdLst>
  <p:hf sldNum="0" hdr="0" ftr="0" dt="0"/>
  <p:txStyles>
    <p:title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D6D7A0BC-0046-4CAA-8E7F-DCAFE511EA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C21E816-31F5-48BB-BD02-D15F2F18B48A}"/>
              </a:ext>
            </a:extLst>
          </p:cNvPr>
          <p:cNvSpPr>
            <a:spLocks noGrp="1"/>
          </p:cNvSpPr>
          <p:nvPr>
            <p:ph type="ctrTitle"/>
          </p:nvPr>
        </p:nvSpPr>
        <p:spPr>
          <a:xfrm>
            <a:off x="581191" y="1020431"/>
            <a:ext cx="10993549" cy="808369"/>
          </a:xfrm>
        </p:spPr>
        <p:txBody>
          <a:bodyPr>
            <a:normAutofit/>
          </a:bodyPr>
          <a:lstStyle/>
          <a:p>
            <a:r>
              <a:rPr lang="en-US" dirty="0"/>
              <a:t>SWIFT</a:t>
            </a:r>
          </a:p>
        </p:txBody>
      </p:sp>
      <p:sp>
        <p:nvSpPr>
          <p:cNvPr id="3" name="Subtitle 2">
            <a:extLst>
              <a:ext uri="{FF2B5EF4-FFF2-40B4-BE49-F238E27FC236}">
                <a16:creationId xmlns:a16="http://schemas.microsoft.com/office/drawing/2014/main" id="{835D6E6B-3353-491C-A3C6-F278D6CED8B3}"/>
              </a:ext>
            </a:extLst>
          </p:cNvPr>
          <p:cNvSpPr>
            <a:spLocks noGrp="1"/>
          </p:cNvSpPr>
          <p:nvPr>
            <p:ph type="subTitle" idx="1"/>
          </p:nvPr>
        </p:nvSpPr>
        <p:spPr>
          <a:xfrm>
            <a:off x="581194" y="2495445"/>
            <a:ext cx="10993546" cy="468233"/>
          </a:xfrm>
        </p:spPr>
        <p:txBody>
          <a:bodyPr>
            <a:normAutofit/>
          </a:bodyPr>
          <a:lstStyle/>
          <a:p>
            <a:r>
              <a:rPr lang="el-GR" sz="2000" b="1" dirty="0"/>
              <a:t>ΣΤΙΣ ΠΑΓΚΟΣΜΙΕΣ ΣΥΝΑΛΛΑΓΕΣ</a:t>
            </a:r>
            <a:endParaRPr lang="en-US" sz="2000" b="1" dirty="0"/>
          </a:p>
        </p:txBody>
      </p:sp>
      <p:sp>
        <p:nvSpPr>
          <p:cNvPr id="20" name="Rectangle 19">
            <a:extLst>
              <a:ext uri="{FF2B5EF4-FFF2-40B4-BE49-F238E27FC236}">
                <a16:creationId xmlns:a16="http://schemas.microsoft.com/office/drawing/2014/main" id="{E7C6334F-6411-41EC-AD7D-179EDD8B5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1">
            <a:extLst>
              <a:ext uri="{FF2B5EF4-FFF2-40B4-BE49-F238E27FC236}">
                <a16:creationId xmlns:a16="http://schemas.microsoft.com/office/drawing/2014/main" id="{E6B02CEE-3AF8-4349-9B3E-8970E6DF62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3">
            <a:extLst>
              <a:ext uri="{FF2B5EF4-FFF2-40B4-BE49-F238E27FC236}">
                <a16:creationId xmlns:a16="http://schemas.microsoft.com/office/drawing/2014/main" id="{AAA01CF0-3FB5-44EB-B7DE-F2E86374C2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pic>
        <p:nvPicPr>
          <p:cNvPr id="6" name="Picture 5" descr="abstract image">
            <a:extLst>
              <a:ext uri="{FF2B5EF4-FFF2-40B4-BE49-F238E27FC236}">
                <a16:creationId xmlns:a16="http://schemas.microsoft.com/office/drawing/2014/main" id="{F1A8C364-94D4-4630-BAD0-78722F347055}"/>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448733" y="3081867"/>
            <a:ext cx="11260667" cy="3310466"/>
          </a:xfrm>
          <a:prstGeom prst="rect">
            <a:avLst/>
          </a:prstGeom>
        </p:spPr>
      </p:pic>
    </p:spTree>
    <p:extLst>
      <p:ext uri="{BB962C8B-B14F-4D97-AF65-F5344CB8AC3E}">
        <p14:creationId xmlns:p14="http://schemas.microsoft.com/office/powerpoint/2010/main" val="24758055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67D3BBD-3718-450D-9280-B152006CBE8F}"/>
              </a:ext>
            </a:extLst>
          </p:cNvPr>
          <p:cNvSpPr txBox="1"/>
          <p:nvPr/>
        </p:nvSpPr>
        <p:spPr>
          <a:xfrm>
            <a:off x="112688" y="1228137"/>
            <a:ext cx="9482072" cy="3276282"/>
          </a:xfrm>
          <a:prstGeom prst="rect">
            <a:avLst/>
          </a:prstGeom>
          <a:noFill/>
        </p:spPr>
        <p:txBody>
          <a:bodyPr wrap="square">
            <a:spAutoFit/>
          </a:bodyPr>
          <a:lstStyle/>
          <a:p>
            <a:pPr>
              <a:lnSpc>
                <a:spcPct val="150000"/>
              </a:lnSpc>
            </a:pPr>
            <a:r>
              <a:rPr lang="el-GR" sz="2000" dirty="0"/>
              <a:t>The </a:t>
            </a:r>
            <a:r>
              <a:rPr lang="el-GR" sz="2000" b="1" dirty="0"/>
              <a:t>S</a:t>
            </a:r>
            <a:r>
              <a:rPr lang="el-GR" sz="2000" dirty="0"/>
              <a:t>ociety for </a:t>
            </a:r>
            <a:r>
              <a:rPr lang="el-GR" sz="2000" b="1" dirty="0" err="1"/>
              <a:t>W</a:t>
            </a:r>
            <a:r>
              <a:rPr lang="el-GR" sz="2000" dirty="0" err="1"/>
              <a:t>orldwide</a:t>
            </a:r>
            <a:r>
              <a:rPr lang="el-GR" sz="2000" dirty="0"/>
              <a:t> </a:t>
            </a:r>
            <a:r>
              <a:rPr lang="el-GR" sz="2000" b="1" dirty="0" err="1"/>
              <a:t>I</a:t>
            </a:r>
            <a:r>
              <a:rPr lang="el-GR" sz="2000" dirty="0" err="1"/>
              <a:t>nterbank</a:t>
            </a:r>
            <a:r>
              <a:rPr lang="el-GR" sz="2000" dirty="0"/>
              <a:t> </a:t>
            </a:r>
            <a:r>
              <a:rPr lang="el-GR" sz="2000" b="1" dirty="0" err="1"/>
              <a:t>F</a:t>
            </a:r>
            <a:r>
              <a:rPr lang="el-GR" sz="2000" dirty="0" err="1"/>
              <a:t>inancial</a:t>
            </a:r>
            <a:r>
              <a:rPr lang="el-GR" sz="2000" dirty="0"/>
              <a:t> </a:t>
            </a:r>
            <a:r>
              <a:rPr lang="el-GR" sz="2000" b="1" dirty="0"/>
              <a:t>T</a:t>
            </a:r>
            <a:r>
              <a:rPr lang="el-GR" sz="2000" dirty="0"/>
              <a:t>elecommunication (SWIFT), (επίσημα S.W.I.F.T.)  Η SCRL, είναι μια βελγική συνεταιριστική εταιρεία που λειτουργεί ως </a:t>
            </a:r>
            <a:r>
              <a:rPr lang="el-GR" sz="2000" b="1" dirty="0"/>
              <a:t>διαμεσολαβητής και «εκτελεστής» χρηματοοικονομικών συναλλαγών μεταξύ τραπεζών παγκοσμίως</a:t>
            </a:r>
            <a:r>
              <a:rPr lang="el-GR" sz="2000" dirty="0"/>
              <a:t>. Πουλά επίσης λογισμικό και υπηρεσίες σε χρηματοπιστωτικά ιδρύματα, κυρίως για χρήση στο ιδιόκτητο της "</a:t>
            </a:r>
            <a:r>
              <a:rPr lang="el-GR" sz="2000" dirty="0" err="1"/>
              <a:t>SWIFTNet</a:t>
            </a:r>
            <a:r>
              <a:rPr lang="el-GR" sz="2000" dirty="0"/>
              <a:t>" και τους κωδικούς αναγνώρισης επιχείρησης ISO 9362 (BIC), ευρέως γνωστοί ως "κωδικοί SWIFT". Η </a:t>
            </a:r>
            <a:r>
              <a:rPr lang="el-GR" sz="2000" dirty="0" err="1"/>
              <a:t>Swift</a:t>
            </a:r>
            <a:r>
              <a:rPr lang="el-GR" sz="2000" dirty="0"/>
              <a:t> </a:t>
            </a:r>
            <a:r>
              <a:rPr lang="el-GR" sz="2000" dirty="0" err="1"/>
              <a:t>Transfer</a:t>
            </a:r>
            <a:r>
              <a:rPr lang="el-GR" sz="2000" dirty="0"/>
              <a:t> ονομάζεται επίσης Διεθνής Μεταφορά Χρημάτων.</a:t>
            </a:r>
          </a:p>
        </p:txBody>
      </p:sp>
      <p:sp>
        <p:nvSpPr>
          <p:cNvPr id="4" name="TextBox 3">
            <a:extLst>
              <a:ext uri="{FF2B5EF4-FFF2-40B4-BE49-F238E27FC236}">
                <a16:creationId xmlns:a16="http://schemas.microsoft.com/office/drawing/2014/main" id="{FCEC9630-581C-4A4F-B48F-0537BB41D757}"/>
              </a:ext>
            </a:extLst>
          </p:cNvPr>
          <p:cNvSpPr txBox="1"/>
          <p:nvPr/>
        </p:nvSpPr>
        <p:spPr>
          <a:xfrm>
            <a:off x="360608" y="6183654"/>
            <a:ext cx="2329933" cy="369332"/>
          </a:xfrm>
          <a:prstGeom prst="rect">
            <a:avLst/>
          </a:prstGeom>
          <a:noFill/>
        </p:spPr>
        <p:txBody>
          <a:bodyPr wrap="none" rtlCol="0">
            <a:spAutoFit/>
          </a:bodyPr>
          <a:lstStyle/>
          <a:p>
            <a:r>
              <a:rPr lang="el-GR" dirty="0">
                <a:solidFill>
                  <a:srgbClr val="002060"/>
                </a:solidFill>
              </a:rPr>
              <a:t>Από την </a:t>
            </a:r>
            <a:r>
              <a:rPr lang="en-US" dirty="0">
                <a:solidFill>
                  <a:srgbClr val="002060"/>
                </a:solidFill>
              </a:rPr>
              <a:t>Wikipedia.org</a:t>
            </a:r>
            <a:endParaRPr lang="el-GR" dirty="0">
              <a:solidFill>
                <a:srgbClr val="002060"/>
              </a:solidFill>
            </a:endParaRPr>
          </a:p>
        </p:txBody>
      </p:sp>
      <p:pic>
        <p:nvPicPr>
          <p:cNvPr id="7" name="Picture 6">
            <a:extLst>
              <a:ext uri="{FF2B5EF4-FFF2-40B4-BE49-F238E27FC236}">
                <a16:creationId xmlns:a16="http://schemas.microsoft.com/office/drawing/2014/main" id="{B27ADD15-4726-4755-B4F9-4192BF418B52}"/>
              </a:ext>
            </a:extLst>
          </p:cNvPr>
          <p:cNvPicPr>
            <a:picLocks noChangeAspect="1"/>
          </p:cNvPicPr>
          <p:nvPr/>
        </p:nvPicPr>
        <p:blipFill rotWithShape="1">
          <a:blip r:embed="rId2"/>
          <a:srcRect l="70596" t="25352" r="3286"/>
          <a:stretch/>
        </p:blipFill>
        <p:spPr>
          <a:xfrm>
            <a:off x="9594760" y="674346"/>
            <a:ext cx="2329933" cy="5119352"/>
          </a:xfrm>
          <a:prstGeom prst="rect">
            <a:avLst/>
          </a:prstGeom>
        </p:spPr>
      </p:pic>
    </p:spTree>
    <p:extLst>
      <p:ext uri="{BB962C8B-B14F-4D97-AF65-F5344CB8AC3E}">
        <p14:creationId xmlns:p14="http://schemas.microsoft.com/office/powerpoint/2010/main" val="23001051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CEC9630-581C-4A4F-B48F-0537BB41D757}"/>
              </a:ext>
            </a:extLst>
          </p:cNvPr>
          <p:cNvSpPr txBox="1"/>
          <p:nvPr/>
        </p:nvSpPr>
        <p:spPr>
          <a:xfrm>
            <a:off x="360608" y="6183654"/>
            <a:ext cx="2329933" cy="369332"/>
          </a:xfrm>
          <a:prstGeom prst="rect">
            <a:avLst/>
          </a:prstGeom>
          <a:noFill/>
        </p:spPr>
        <p:txBody>
          <a:bodyPr wrap="none" rtlCol="0">
            <a:spAutoFit/>
          </a:bodyPr>
          <a:lstStyle/>
          <a:p>
            <a:r>
              <a:rPr lang="el-GR" dirty="0">
                <a:solidFill>
                  <a:srgbClr val="002060"/>
                </a:solidFill>
              </a:rPr>
              <a:t>Από την </a:t>
            </a:r>
            <a:r>
              <a:rPr lang="en-US" dirty="0">
                <a:solidFill>
                  <a:srgbClr val="002060"/>
                </a:solidFill>
              </a:rPr>
              <a:t>Wikipedia.org</a:t>
            </a:r>
            <a:endParaRPr lang="el-GR" dirty="0">
              <a:solidFill>
                <a:srgbClr val="002060"/>
              </a:solidFill>
            </a:endParaRPr>
          </a:p>
        </p:txBody>
      </p:sp>
      <p:sp>
        <p:nvSpPr>
          <p:cNvPr id="6" name="TextBox 5">
            <a:extLst>
              <a:ext uri="{FF2B5EF4-FFF2-40B4-BE49-F238E27FC236}">
                <a16:creationId xmlns:a16="http://schemas.microsoft.com/office/drawing/2014/main" id="{0083AC86-FED2-45A7-B5B2-E8B48C9E9824}"/>
              </a:ext>
            </a:extLst>
          </p:cNvPr>
          <p:cNvSpPr txBox="1"/>
          <p:nvPr/>
        </p:nvSpPr>
        <p:spPr>
          <a:xfrm>
            <a:off x="75127" y="716339"/>
            <a:ext cx="12041745" cy="2814617"/>
          </a:xfrm>
          <a:prstGeom prst="rect">
            <a:avLst/>
          </a:prstGeom>
          <a:noFill/>
        </p:spPr>
        <p:txBody>
          <a:bodyPr wrap="square">
            <a:spAutoFit/>
          </a:bodyPr>
          <a:lstStyle/>
          <a:p>
            <a:pPr>
              <a:lnSpc>
                <a:spcPct val="150000"/>
              </a:lnSpc>
            </a:pPr>
            <a:r>
              <a:rPr lang="el-GR" sz="2000" dirty="0"/>
              <a:t>Το SWIFT δεν διευκολύνει τη μεταφορά κονδυλίων: μάλλον </a:t>
            </a:r>
            <a:r>
              <a:rPr lang="el-GR" sz="2000" b="1" dirty="0"/>
              <a:t>αποστέλλει εντολές πληρωμής</a:t>
            </a:r>
            <a:r>
              <a:rPr lang="el-GR" sz="2000" dirty="0"/>
              <a:t>, οι οποίες πρέπει να διακανονίζονται από λογαριασμούς ανταποκριτών που έχουν τα ιδρύματα μεταξύ τους. Για την ανταλλαγή τραπεζικών συναλλαγών, κάθε χρηματοπιστωτικό ίδρυμα πρέπει να έχει τραπεζική σχέση είτε νόμιμα οργανωμένη ως τράπεζα είτε μέσω της σχέσης του με τουλάχιστον μία τράπεζα. Ενώ η SWIFT </a:t>
            </a:r>
            <a:r>
              <a:rPr lang="el-GR" sz="2000" b="1" dirty="0"/>
              <a:t>μεταφέρει οικονομικά μηνύματα με ασφαλή τρόπο</a:t>
            </a:r>
            <a:r>
              <a:rPr lang="el-GR" sz="2000" dirty="0"/>
              <a:t>, δεν διατηρεί λογαριασμούς για τα μέλη της. ούτε προβαίνει σε οποιαδήποτε μορφή εκκαθάρισης ή διακανονισμού.</a:t>
            </a:r>
          </a:p>
        </p:txBody>
      </p:sp>
      <p:sp>
        <p:nvSpPr>
          <p:cNvPr id="8" name="TextBox 7">
            <a:extLst>
              <a:ext uri="{FF2B5EF4-FFF2-40B4-BE49-F238E27FC236}">
                <a16:creationId xmlns:a16="http://schemas.microsoft.com/office/drawing/2014/main" id="{4408A7DD-09FC-4A32-AF0C-C96B06CACABB}"/>
              </a:ext>
            </a:extLst>
          </p:cNvPr>
          <p:cNvSpPr txBox="1"/>
          <p:nvPr/>
        </p:nvSpPr>
        <p:spPr>
          <a:xfrm>
            <a:off x="125568" y="3530956"/>
            <a:ext cx="11940862" cy="1891287"/>
          </a:xfrm>
          <a:prstGeom prst="rect">
            <a:avLst/>
          </a:prstGeom>
          <a:noFill/>
        </p:spPr>
        <p:txBody>
          <a:bodyPr wrap="square">
            <a:spAutoFit/>
          </a:bodyPr>
          <a:lstStyle/>
          <a:p>
            <a:pPr>
              <a:lnSpc>
                <a:spcPct val="150000"/>
              </a:lnSpc>
            </a:pPr>
            <a:r>
              <a:rPr lang="el-GR" sz="2000" dirty="0"/>
              <a:t>Από το 2018, περίπου οι μισές διασυνοριακές πληρωμές υψηλής αξίας παγκοσμίως χρησιμοποιούσαν το δίκτυο SWIFT και το 2015, η SWIFT συνέδεσε περισσότερα από 11.000 χρηματοπιστωτικά ιδρύματα σε περισσότερες από 200 χώρες και περιοχές, τα οποία αντάλλασσαν κατά μέσο όρο πάνω από 32 εκατομμύρια μηνύματα την ημέρα (σε σύγκριση με μέσο όρο 2,4 εκατομμυρίων καθημερινών μηνυμάτων το 1995).</a:t>
            </a:r>
          </a:p>
        </p:txBody>
      </p:sp>
    </p:spTree>
    <p:extLst>
      <p:ext uri="{BB962C8B-B14F-4D97-AF65-F5344CB8AC3E}">
        <p14:creationId xmlns:p14="http://schemas.microsoft.com/office/powerpoint/2010/main" val="1110827793"/>
      </p:ext>
    </p:extLst>
  </p:cSld>
  <p:clrMapOvr>
    <a:masterClrMapping/>
  </p:clrMapOvr>
</p:sld>
</file>

<file path=ppt/theme/theme1.xml><?xml version="1.0" encoding="utf-8"?>
<a:theme xmlns:a="http://schemas.openxmlformats.org/drawingml/2006/main" name="DividendVTI">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Dividend">
      <a:majorFont>
        <a:latin typeface="Franklin Gothic Demi"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VTI" id="{97558BDE-0B66-457C-BB6F-7B1B22DAA9B8}" vid="{F53508A3-AC60-448A-AF37-934D5F1A0D5E}"/>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410dd7f93c95333ffa1b60ed6adedd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a936d9baba76aa3866493feff160faab"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D289AE2-D2AE-49D1-AFAC-3A79F6794255}">
  <ds:schemaRefs>
    <ds:schemaRef ds:uri="http://schemas.microsoft.com/office/2006/metadata/properties"/>
    <ds:schemaRef ds:uri="http://schemas.microsoft.com/office/infopath/2007/PartnerControls"/>
    <ds:schemaRef ds:uri="71af3243-3dd4-4a8d-8c0d-dd76da1f02a5"/>
  </ds:schemaRefs>
</ds:datastoreItem>
</file>

<file path=customXml/itemProps2.xml><?xml version="1.0" encoding="utf-8"?>
<ds:datastoreItem xmlns:ds="http://schemas.openxmlformats.org/officeDocument/2006/customXml" ds:itemID="{927BD4C1-B6B1-4715-ABF9-E660A51A4EA0}">
  <ds:schemaRefs>
    <ds:schemaRef ds:uri="http://schemas.microsoft.com/sharepoint/v3/contenttype/forms"/>
  </ds:schemaRefs>
</ds:datastoreItem>
</file>

<file path=customXml/itemProps3.xml><?xml version="1.0" encoding="utf-8"?>
<ds:datastoreItem xmlns:ds="http://schemas.openxmlformats.org/officeDocument/2006/customXml" ds:itemID="{41E7CA09-9778-4414-AE97-8064B12DA30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{2FCB0755-06D4-4D30-9B5A-A048416CD30F}tf33552983_win32</Template>
  <TotalTime>19</TotalTime>
  <Words>248</Words>
  <Application>Microsoft Office PowerPoint</Application>
  <PresentationFormat>Widescreen</PresentationFormat>
  <Paragraphs>7</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Corbel</vt:lpstr>
      <vt:lpstr>Franklin Gothic Book</vt:lpstr>
      <vt:lpstr>Franklin Gothic Demi</vt:lpstr>
      <vt:lpstr>Wingdings 2</vt:lpstr>
      <vt:lpstr>DividendVTI</vt:lpstr>
      <vt:lpstr>SWIFT</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Lorem Ipsum</dc:title>
  <dc:creator>GREGORIS KARRAS</dc:creator>
  <cp:lastModifiedBy>GREGORIS KARRAS</cp:lastModifiedBy>
  <cp:revision>7</cp:revision>
  <dcterms:created xsi:type="dcterms:W3CDTF">2022-02-26T13:47:02Z</dcterms:created>
  <dcterms:modified xsi:type="dcterms:W3CDTF">2022-02-26T14:06:51Z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