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6" d="100"/>
          <a:sy n="86" d="100"/>
        </p:scale>
        <p:origin x="9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513159" y="571500"/>
            <a:ext cx="6000750" cy="2476501"/>
          </a:xfrm>
        </p:spPr>
        <p:txBody>
          <a:bodyPr anchor="b">
            <a:normAutofit/>
          </a:bodyPr>
          <a:lstStyle>
            <a:lvl1pPr algn="l">
              <a:defRPr sz="3600">
                <a:effectLst/>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513159" y="3203223"/>
            <a:ext cx="4800600" cy="1622778"/>
          </a:xfrm>
        </p:spPr>
        <p:txBody>
          <a:bodyPr anchor="t">
            <a:normAutofit/>
          </a:bodyPr>
          <a:lstStyle>
            <a:lvl1pPr marL="0" indent="0" algn="l">
              <a:buNone/>
              <a:defRPr sz="1575">
                <a:solidFill>
                  <a:schemeClr val="bg2">
                    <a:lumMod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cxnSp>
        <p:nvCxnSpPr>
          <p:cNvPr id="16" name="Straight Connector 15"/>
          <p:cNvCxnSpPr/>
          <p:nvPr/>
        </p:nvCxnSpPr>
        <p:spPr>
          <a:xfrm flipH="1">
            <a:off x="6171009" y="7056"/>
            <a:ext cx="2857500" cy="3175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4581128" y="76288"/>
            <a:ext cx="4560491" cy="5067213"/>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5426869" y="190500"/>
            <a:ext cx="3714750" cy="41275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501878" y="26899"/>
            <a:ext cx="3639742" cy="404415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884070" y="508001"/>
            <a:ext cx="3257549" cy="36194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02945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7" name="Picture Placeholder 2"/>
          <p:cNvSpPr>
            <a:spLocks noGrp="1" noChangeAspect="1"/>
          </p:cNvSpPr>
          <p:nvPr>
            <p:ph type="pic" idx="13"/>
          </p:nvPr>
        </p:nvSpPr>
        <p:spPr>
          <a:xfrm>
            <a:off x="514350" y="444500"/>
            <a:ext cx="8114109" cy="26035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l-GR"/>
              <a:t>Κάντε κλικ στο εικονίδιο για να προσθέσετε εικόνα</a:t>
            </a:r>
            <a:endParaRPr lang="en-US" dirty="0"/>
          </a:p>
        </p:txBody>
      </p:sp>
      <p:sp>
        <p:nvSpPr>
          <p:cNvPr id="16" name="Text Placeholder 9"/>
          <p:cNvSpPr>
            <a:spLocks noGrp="1"/>
          </p:cNvSpPr>
          <p:nvPr>
            <p:ph type="body" sz="quarter" idx="14"/>
          </p:nvPr>
        </p:nvSpPr>
        <p:spPr>
          <a:xfrm>
            <a:off x="685801" y="3203223"/>
            <a:ext cx="6228158" cy="381000"/>
          </a:xfrm>
        </p:spPr>
        <p:txBody>
          <a:bodyPr anchor="t">
            <a:normAutofit/>
          </a:bodyPr>
          <a:lstStyle>
            <a:lvl1pPr marL="0" indent="0">
              <a:buFontTx/>
              <a:buNone/>
              <a:defRPr sz="1200"/>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6D07CAE0-8FCC-4C19-8CB4-F46796B1B3D0}" type="datetimeFigureOut">
              <a:rPr lang="el-GR" smtClean="0"/>
              <a:t>21/2/2022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906076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13160" y="571500"/>
            <a:ext cx="7543800" cy="2286000"/>
          </a:xfrm>
        </p:spPr>
        <p:txBody>
          <a:bodyPr anchor="ctr">
            <a:normAutofit/>
          </a:bodyPr>
          <a:lstStyle>
            <a:lvl1pPr algn="l">
              <a:defRPr sz="24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3159" y="3429000"/>
            <a:ext cx="6401991" cy="1566333"/>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16303955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856059" y="571500"/>
            <a:ext cx="6858001" cy="2286000"/>
          </a:xfrm>
        </p:spPr>
        <p:txBody>
          <a:bodyPr anchor="ctr">
            <a:normAutofit/>
          </a:bodyPr>
          <a:lstStyle>
            <a:lvl1pPr algn="l">
              <a:defRPr sz="24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1084659" y="2857500"/>
            <a:ext cx="6400800" cy="317500"/>
          </a:xfrm>
        </p:spPr>
        <p:txBody>
          <a:bodyPr anchor="ctr"/>
          <a:lstStyle>
            <a:lvl1pPr marL="0" indent="0">
              <a:buFontTx/>
              <a:buNone/>
              <a:defRPr/>
            </a:lvl1pPr>
            <a:lvl2pPr marL="342900" indent="0">
              <a:buFontTx/>
              <a:buNone/>
              <a:defRPr/>
            </a:lvl2pPr>
            <a:lvl3pPr marL="685800" indent="0">
              <a:buFontTx/>
              <a:buNone/>
              <a:defRPr/>
            </a:lvl3pPr>
            <a:lvl4pPr marL="1028700" indent="0">
              <a:buFontTx/>
              <a:buNone/>
              <a:defRPr/>
            </a:lvl4pPr>
            <a:lvl5pPr marL="13716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513160" y="3584223"/>
            <a:ext cx="6400800" cy="1404054"/>
          </a:xfrm>
        </p:spPr>
        <p:txBody>
          <a:bodyPr anchor="ctr">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sp>
        <p:nvSpPr>
          <p:cNvPr id="14" name="TextBox 13"/>
          <p:cNvSpPr txBox="1"/>
          <p:nvPr/>
        </p:nvSpPr>
        <p:spPr>
          <a:xfrm>
            <a:off x="398859" y="676852"/>
            <a:ext cx="457200" cy="487313"/>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5" name="TextBox 14"/>
          <p:cNvSpPr txBox="1"/>
          <p:nvPr/>
        </p:nvSpPr>
        <p:spPr>
          <a:xfrm>
            <a:off x="7714059" y="2307168"/>
            <a:ext cx="457200" cy="487313"/>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830863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513159" y="2857500"/>
            <a:ext cx="6400800" cy="1414500"/>
          </a:xfrm>
        </p:spPr>
        <p:txBody>
          <a:bodyPr anchor="b">
            <a:normAutofit/>
          </a:bodyPr>
          <a:lstStyle>
            <a:lvl1pPr algn="l">
              <a:defRPr sz="24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3158" y="4277484"/>
            <a:ext cx="6401993" cy="717000"/>
          </a:xfrm>
        </p:spPr>
        <p:txBody>
          <a:bodyPr anchor="t">
            <a:normAutofit/>
          </a:bodyPr>
          <a:lstStyle>
            <a:lvl1pPr marL="0" indent="0" algn="l">
              <a:buNone/>
              <a:defRPr sz="150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1712521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856060" y="571500"/>
            <a:ext cx="6858000" cy="2286000"/>
          </a:xfrm>
        </p:spPr>
        <p:txBody>
          <a:bodyPr anchor="ctr">
            <a:normAutofit/>
          </a:bodyPr>
          <a:lstStyle>
            <a:lvl1pPr algn="l">
              <a:defRPr sz="2400" b="0" cap="all">
                <a:solidFill>
                  <a:schemeClr val="tx1"/>
                </a:solidFill>
              </a:defRPr>
            </a:lvl1pPr>
          </a:lstStyle>
          <a:p>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513159" y="3273779"/>
            <a:ext cx="6400801" cy="874888"/>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513159" y="4148667"/>
            <a:ext cx="6400801" cy="846667"/>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sp>
        <p:nvSpPr>
          <p:cNvPr id="11" name="TextBox 10"/>
          <p:cNvSpPr txBox="1"/>
          <p:nvPr/>
        </p:nvSpPr>
        <p:spPr>
          <a:xfrm>
            <a:off x="398859" y="676852"/>
            <a:ext cx="457200" cy="487313"/>
          </a:xfrm>
          <a:prstGeom prst="rect">
            <a:avLst/>
          </a:prstGeom>
        </p:spPr>
        <p:txBody>
          <a:bodyPr vert="horz" lIns="68580" tIns="34290" rIns="68580" bIns="34290" rtlCol="0" anchor="ctr">
            <a:noAutofit/>
          </a:bodyPr>
          <a:lstStyle/>
          <a:p>
            <a:pPr lvl="0"/>
            <a:r>
              <a:rPr lang="en-US" sz="6000" dirty="0">
                <a:solidFill>
                  <a:schemeClr val="tx1"/>
                </a:solidFill>
                <a:effectLst/>
              </a:rPr>
              <a:t>“</a:t>
            </a:r>
          </a:p>
        </p:txBody>
      </p:sp>
      <p:sp>
        <p:nvSpPr>
          <p:cNvPr id="12" name="TextBox 11"/>
          <p:cNvSpPr txBox="1"/>
          <p:nvPr/>
        </p:nvSpPr>
        <p:spPr>
          <a:xfrm>
            <a:off x="7714059" y="2307168"/>
            <a:ext cx="457200" cy="487313"/>
          </a:xfrm>
          <a:prstGeom prst="rect">
            <a:avLst/>
          </a:prstGeom>
        </p:spPr>
        <p:txBody>
          <a:bodyPr vert="horz" lIns="68580" tIns="34290" rIns="68580" bIns="34290" rtlCol="0" anchor="ctr">
            <a:noAutofit/>
          </a:bodyPr>
          <a:lstStyle/>
          <a:p>
            <a:pPr lvl="0" algn="r"/>
            <a:r>
              <a:rPr lang="en-US" sz="6000" dirty="0">
                <a:solidFill>
                  <a:schemeClr val="tx1"/>
                </a:solidFill>
                <a:effectLst/>
              </a:rPr>
              <a:t>”</a:t>
            </a:r>
          </a:p>
        </p:txBody>
      </p:sp>
    </p:spTree>
    <p:extLst>
      <p:ext uri="{BB962C8B-B14F-4D97-AF65-F5344CB8AC3E}">
        <p14:creationId xmlns:p14="http://schemas.microsoft.com/office/powerpoint/2010/main" val="3789419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513160" y="571500"/>
            <a:ext cx="7543800" cy="2286000"/>
          </a:xfrm>
        </p:spPr>
        <p:txBody>
          <a:bodyPr vert="horz" lIns="91440" tIns="45720" rIns="91440" bIns="45720" rtlCol="0" anchor="ctr">
            <a:normAutofit/>
          </a:bodyPr>
          <a:lstStyle>
            <a:lvl1pPr>
              <a:defRPr lang="en-US" b="0" dirty="0"/>
            </a:lvl1pPr>
          </a:lstStyle>
          <a:p>
            <a:pPr marL="0" lvl="0"/>
            <a:r>
              <a:rPr lang="el-GR"/>
              <a:t>Κάντε κλικ για να επεξεργαστείτε τον τίτλο υποδείγματος</a:t>
            </a:r>
            <a:endParaRPr lang="en-US" dirty="0"/>
          </a:p>
        </p:txBody>
      </p:sp>
      <p:sp>
        <p:nvSpPr>
          <p:cNvPr id="10" name="Text Placeholder 9"/>
          <p:cNvSpPr>
            <a:spLocks noGrp="1"/>
          </p:cNvSpPr>
          <p:nvPr>
            <p:ph type="body" sz="quarter" idx="13"/>
          </p:nvPr>
        </p:nvSpPr>
        <p:spPr>
          <a:xfrm>
            <a:off x="513159" y="3273778"/>
            <a:ext cx="6400800" cy="698500"/>
          </a:xfrm>
        </p:spPr>
        <p:txBody>
          <a:bodyPr vert="horz" lIns="91440" tIns="45720" rIns="91440" bIns="45720" rtlCol="0" anchor="b">
            <a:normAutofit/>
          </a:bodyPr>
          <a:lstStyle>
            <a:lvl1pPr>
              <a:buNone/>
              <a:defRPr lang="en-US" sz="1800" b="0" cap="all" dirty="0">
                <a:ln w="3175" cmpd="sng">
                  <a:noFill/>
                </a:ln>
                <a:solidFill>
                  <a:schemeClr val="tx1"/>
                </a:solidFill>
                <a:effectLst/>
              </a:defRPr>
            </a:lvl1pPr>
          </a:lstStyle>
          <a:p>
            <a:pPr marL="0" lvl="0">
              <a:spcBef>
                <a:spcPct val="0"/>
              </a:spcBef>
              <a:buNone/>
            </a:pPr>
            <a:r>
              <a:rPr lang="el-GR"/>
              <a:t>Στυλ κειμένου υποδείγματος</a:t>
            </a:r>
          </a:p>
        </p:txBody>
      </p:sp>
      <p:sp>
        <p:nvSpPr>
          <p:cNvPr id="3" name="Text Placeholder 2"/>
          <p:cNvSpPr>
            <a:spLocks noGrp="1"/>
          </p:cNvSpPr>
          <p:nvPr>
            <p:ph type="body" idx="1"/>
          </p:nvPr>
        </p:nvSpPr>
        <p:spPr>
          <a:xfrm>
            <a:off x="513159" y="3972277"/>
            <a:ext cx="6400801" cy="1023056"/>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1670471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38475617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3909" y="571500"/>
            <a:ext cx="1543050" cy="38100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514350" y="571500"/>
            <a:ext cx="5867400" cy="4423833"/>
          </a:xfrm>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84287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11382370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513159" y="1672167"/>
            <a:ext cx="6400801" cy="1901333"/>
          </a:xfrm>
        </p:spPr>
        <p:txBody>
          <a:bodyPr anchor="b">
            <a:normAutofit/>
          </a:bodyPr>
          <a:lstStyle>
            <a:lvl1pPr algn="l">
              <a:defRPr sz="2700" b="0" cap="all"/>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3160" y="3746500"/>
            <a:ext cx="6400800" cy="1248833"/>
          </a:xfrm>
        </p:spPr>
        <p:txBody>
          <a:bodyPr anchor="t">
            <a:normAutofit/>
          </a:bodyPr>
          <a:lstStyle>
            <a:lvl1pPr marL="0" indent="0" algn="l">
              <a:buNone/>
              <a:defRPr sz="1350">
                <a:solidFill>
                  <a:schemeClr val="bg2">
                    <a:lumMod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6D07CAE0-8FCC-4C19-8CB4-F46796B1B3D0}" type="datetimeFigureOut">
              <a:rPr lang="el-GR" smtClean="0"/>
              <a:t>21/2/2022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1222376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513159" y="571500"/>
            <a:ext cx="3703241" cy="3012723"/>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356100" y="571501"/>
            <a:ext cx="3700859" cy="30127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6D07CAE0-8FCC-4C19-8CB4-F46796B1B3D0}" type="datetimeFigureOut">
              <a:rPr lang="el-GR" smtClean="0"/>
              <a:t>21/2/2022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158851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729061" y="571500"/>
            <a:ext cx="3487340" cy="480218"/>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513159" y="1058774"/>
            <a:ext cx="3703241" cy="252544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559299" y="571500"/>
            <a:ext cx="3498851" cy="480218"/>
          </a:xfrm>
        </p:spPr>
        <p:txBody>
          <a:bodyPr anchor="b">
            <a:noAutofit/>
          </a:bodyPr>
          <a:lstStyle>
            <a:lvl1pPr marL="0" indent="0">
              <a:buNone/>
              <a:defRPr sz="2100" b="0">
                <a:solidFill>
                  <a:schemeClr val="tx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354909" y="1051719"/>
            <a:ext cx="3696891" cy="2525448"/>
          </a:xfrm>
        </p:spPr>
        <p:txBody>
          <a:bodyPr anchor="t">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6D07CAE0-8FCC-4C19-8CB4-F46796B1B3D0}" type="datetimeFigureOut">
              <a:rPr lang="el-GR" smtClean="0"/>
              <a:t>21/2/2022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20018314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6D07CAE0-8FCC-4C19-8CB4-F46796B1B3D0}" type="datetimeFigureOut">
              <a:rPr lang="el-GR" smtClean="0"/>
              <a:t>21/2/2022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1622050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07CAE0-8FCC-4C19-8CB4-F46796B1B3D0}" type="datetimeFigureOut">
              <a:rPr lang="el-GR" smtClean="0"/>
              <a:t>21/2/2022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13712021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5313759" y="571500"/>
            <a:ext cx="2743200" cy="1143000"/>
          </a:xfrm>
        </p:spPr>
        <p:txBody>
          <a:bodyPr anchor="b">
            <a:normAutofit/>
          </a:bodyPr>
          <a:lstStyle>
            <a:lvl1pPr algn="l">
              <a:defRPr sz="18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13159" y="571500"/>
            <a:ext cx="4457701" cy="442383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5313759" y="1841499"/>
            <a:ext cx="2743200" cy="1742723"/>
          </a:xfrm>
        </p:spPr>
        <p:txBody>
          <a:bodyPr anchor="t">
            <a:normAutofit/>
          </a:bodyPr>
          <a:lstStyle>
            <a:lvl1pPr marL="0" indent="0">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D07CAE0-8FCC-4C19-8CB4-F46796B1B3D0}" type="datetimeFigureOut">
              <a:rPr lang="el-GR" smtClean="0"/>
              <a:t>21/2/2022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202583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3542109" y="1206500"/>
            <a:ext cx="4514850" cy="952500"/>
          </a:xfrm>
        </p:spPr>
        <p:txBody>
          <a:bodyPr anchor="b">
            <a:normAutofit/>
          </a:bodyPr>
          <a:lstStyle>
            <a:lvl1pPr algn="l">
              <a:defRPr sz="2100" b="0"/>
            </a:lvl1pPr>
          </a:lstStyle>
          <a:p>
            <a:r>
              <a:rPr lang="el-GR"/>
              <a:t>Κάντε κλικ για να επεξεργαστείτε τον τίτλο υποδείγματος</a:t>
            </a:r>
            <a:endParaRPr lang="en-US" dirty="0"/>
          </a:p>
        </p:txBody>
      </p:sp>
      <p:sp>
        <p:nvSpPr>
          <p:cNvPr id="14" name="Picture Placeholder 2"/>
          <p:cNvSpPr>
            <a:spLocks noGrp="1" noChangeAspect="1"/>
          </p:cNvSpPr>
          <p:nvPr>
            <p:ph type="pic" idx="1"/>
          </p:nvPr>
        </p:nvSpPr>
        <p:spPr>
          <a:xfrm>
            <a:off x="741759" y="762000"/>
            <a:ext cx="2460731" cy="3810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3542109" y="2314222"/>
            <a:ext cx="4516041" cy="1707444"/>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6D07CAE0-8FCC-4C19-8CB4-F46796B1B3D0}" type="datetimeFigureOut">
              <a:rPr lang="el-GR" smtClean="0"/>
              <a:t>21/2/2022</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C1831F9-065E-4CE2-BB5C-4717D2CD6F47}" type="slidenum">
              <a:rPr lang="el-GR" smtClean="0"/>
              <a:t>‹#›</a:t>
            </a:fld>
            <a:endParaRPr lang="el-GR"/>
          </a:p>
        </p:txBody>
      </p:sp>
    </p:spTree>
    <p:extLst>
      <p:ext uri="{BB962C8B-B14F-4D97-AF65-F5344CB8AC3E}">
        <p14:creationId xmlns:p14="http://schemas.microsoft.com/office/powerpoint/2010/main" val="364717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905227" y="2469445"/>
            <a:ext cx="2236394" cy="2674056"/>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13159" y="3739444"/>
            <a:ext cx="6400800" cy="1255889"/>
          </a:xfrm>
          <a:prstGeom prst="rect">
            <a:avLst/>
          </a:prstGeom>
          <a:effectLst/>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513159" y="571500"/>
            <a:ext cx="6400800" cy="3012723"/>
          </a:xfrm>
          <a:prstGeom prst="rect">
            <a:avLst/>
          </a:prstGeom>
        </p:spPr>
        <p:txBody>
          <a:bodyPr vert="horz" lIns="91440" tIns="45720" rIns="91440" bIns="45720" rtlCol="0"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428309" y="5143500"/>
            <a:ext cx="1200150" cy="304271"/>
          </a:xfrm>
          <a:prstGeom prst="rect">
            <a:avLst/>
          </a:prstGeom>
        </p:spPr>
        <p:txBody>
          <a:bodyPr vert="horz" lIns="91440" tIns="45720" rIns="91440" bIns="45720" rtlCol="0" anchor="t"/>
          <a:lstStyle>
            <a:lvl1pPr algn="r">
              <a:defRPr sz="750" b="0" i="0">
                <a:solidFill>
                  <a:schemeClr val="bg2">
                    <a:lumMod val="50000"/>
                  </a:schemeClr>
                </a:solidFill>
                <a:effectLst/>
                <a:latin typeface="+mn-lt"/>
              </a:defRPr>
            </a:lvl1pPr>
          </a:lstStyle>
          <a:p>
            <a:fld id="{6D07CAE0-8FCC-4C19-8CB4-F46796B1B3D0}" type="datetimeFigureOut">
              <a:rPr lang="el-GR" smtClean="0"/>
              <a:t>21/2/2022</a:t>
            </a:fld>
            <a:endParaRPr lang="el-GR"/>
          </a:p>
        </p:txBody>
      </p:sp>
      <p:sp>
        <p:nvSpPr>
          <p:cNvPr id="5" name="Footer Placeholder 4"/>
          <p:cNvSpPr>
            <a:spLocks noGrp="1"/>
          </p:cNvSpPr>
          <p:nvPr>
            <p:ph type="ftr" sz="quarter" idx="3"/>
          </p:nvPr>
        </p:nvSpPr>
        <p:spPr>
          <a:xfrm>
            <a:off x="513159" y="5143500"/>
            <a:ext cx="5657850" cy="304271"/>
          </a:xfrm>
          <a:prstGeom prst="rect">
            <a:avLst/>
          </a:prstGeom>
        </p:spPr>
        <p:txBody>
          <a:bodyPr vert="horz" lIns="91440" tIns="45720" rIns="91440" bIns="45720" rtlCol="0" anchor="t"/>
          <a:lstStyle>
            <a:lvl1pPr algn="l">
              <a:defRPr sz="750" b="0" i="0">
                <a:solidFill>
                  <a:schemeClr val="bg2">
                    <a:lumMod val="50000"/>
                  </a:schemeClr>
                </a:solidFill>
                <a:effectLst/>
                <a:latin typeface="+mn-lt"/>
              </a:defRPr>
            </a:lvl1pPr>
          </a:lstStyle>
          <a:p>
            <a:endParaRPr lang="el-GR"/>
          </a:p>
        </p:txBody>
      </p:sp>
      <p:sp>
        <p:nvSpPr>
          <p:cNvPr id="6" name="Slide Number Placeholder 5"/>
          <p:cNvSpPr>
            <a:spLocks noGrp="1"/>
          </p:cNvSpPr>
          <p:nvPr>
            <p:ph type="sldNum" sz="quarter" idx="4"/>
          </p:nvPr>
        </p:nvSpPr>
        <p:spPr>
          <a:xfrm>
            <a:off x="7772400" y="4648730"/>
            <a:ext cx="856684" cy="558271"/>
          </a:xfrm>
          <a:prstGeom prst="rect">
            <a:avLst/>
          </a:prstGeom>
        </p:spPr>
        <p:txBody>
          <a:bodyPr vert="horz" lIns="91440" tIns="45720" rIns="91440" bIns="45720" rtlCol="0" anchor="b"/>
          <a:lstStyle>
            <a:lvl1pPr algn="r">
              <a:defRPr sz="2400" b="0" i="0">
                <a:solidFill>
                  <a:schemeClr val="bg2">
                    <a:lumMod val="50000"/>
                  </a:schemeClr>
                </a:solidFill>
                <a:effectLst/>
                <a:latin typeface="+mn-lt"/>
              </a:defRPr>
            </a:lvl1pPr>
          </a:lstStyle>
          <a:p>
            <a:fld id="{FC1831F9-065E-4CE2-BB5C-4717D2CD6F47}" type="slidenum">
              <a:rPr lang="el-GR" smtClean="0"/>
              <a:t>‹#›</a:t>
            </a:fld>
            <a:endParaRPr lang="el-GR"/>
          </a:p>
        </p:txBody>
      </p:sp>
    </p:spTree>
    <p:extLst>
      <p:ext uri="{BB962C8B-B14F-4D97-AF65-F5344CB8AC3E}">
        <p14:creationId xmlns:p14="http://schemas.microsoft.com/office/powerpoint/2010/main" val="2634530092"/>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342900" rtl="0" eaLnBrk="1" latinLnBrk="0" hangingPunct="1">
        <a:spcBef>
          <a:spcPct val="0"/>
        </a:spcBef>
        <a:buNone/>
        <a:defRPr sz="27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500" kern="1200" cap="none">
          <a:solidFill>
            <a:schemeClr val="bg2">
              <a:lumMod val="75000"/>
            </a:schemeClr>
          </a:solidFill>
          <a:effectLst/>
          <a:latin typeface="+mn-lt"/>
          <a:ea typeface="+mn-ea"/>
          <a:cs typeface="+mn-cs"/>
        </a:defRPr>
      </a:lvl1pPr>
      <a:lvl2pPr marL="5572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350" kern="1200" cap="none">
          <a:solidFill>
            <a:schemeClr val="bg2">
              <a:lumMod val="75000"/>
            </a:schemeClr>
          </a:solidFill>
          <a:effectLst/>
          <a:latin typeface="+mn-lt"/>
          <a:ea typeface="+mn-ea"/>
          <a:cs typeface="+mn-cs"/>
        </a:defRPr>
      </a:lvl2pPr>
      <a:lvl3pPr marL="900113" indent="-214313" algn="l" defTabSz="342900" rtl="0" eaLnBrk="1" latinLnBrk="0" hangingPunct="1">
        <a:spcBef>
          <a:spcPct val="20000"/>
        </a:spcBef>
        <a:spcAft>
          <a:spcPts val="450"/>
        </a:spcAft>
        <a:buClr>
          <a:schemeClr val="tx1"/>
        </a:buClr>
        <a:buSzPct val="80000"/>
        <a:buFont typeface="Wingdings 3" panose="05040102010807070707" pitchFamily="18" charset="2"/>
        <a:buChar char=""/>
        <a:defRPr sz="1200" kern="1200" cap="none">
          <a:solidFill>
            <a:schemeClr val="bg2">
              <a:lumMod val="75000"/>
            </a:schemeClr>
          </a:solidFill>
          <a:effectLst/>
          <a:latin typeface="+mn-lt"/>
          <a:ea typeface="+mn-ea"/>
          <a:cs typeface="+mn-cs"/>
        </a:defRPr>
      </a:lvl3pPr>
      <a:lvl4pPr marL="11572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4pPr>
      <a:lvl5pPr marL="1500188" indent="-128588"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5pPr>
      <a:lvl6pPr marL="18859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6pPr>
      <a:lvl7pPr marL="22288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7pPr>
      <a:lvl8pPr marL="25717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8pPr>
      <a:lvl9pPr marL="2914650" indent="-171450" algn="l" defTabSz="342900" rtl="0" eaLnBrk="1" latinLnBrk="0" hangingPunct="1">
        <a:spcBef>
          <a:spcPct val="20000"/>
        </a:spcBef>
        <a:spcAft>
          <a:spcPts val="450"/>
        </a:spcAft>
        <a:buClr>
          <a:schemeClr val="tx1"/>
        </a:buClr>
        <a:buSzPct val="80000"/>
        <a:buFont typeface="Wingdings 3" panose="05040102010807070707" pitchFamily="18" charset="2"/>
        <a:buChar char=""/>
        <a:defRPr sz="1050" kern="1200" cap="none">
          <a:solidFill>
            <a:schemeClr val="bg2">
              <a:lumMod val="75000"/>
            </a:schemeClr>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5B3766-E1E2-4116-91B6-86146D4A934D}"/>
              </a:ext>
            </a:extLst>
          </p:cNvPr>
          <p:cNvSpPr>
            <a:spLocks noGrp="1"/>
          </p:cNvSpPr>
          <p:nvPr>
            <p:ph type="ctrTitle"/>
          </p:nvPr>
        </p:nvSpPr>
        <p:spPr/>
        <p:txBody>
          <a:bodyPr/>
          <a:lstStyle/>
          <a:p>
            <a:r>
              <a:rPr lang="el-GR" dirty="0" err="1"/>
              <a:t>Διεκ</a:t>
            </a:r>
            <a:r>
              <a:rPr lang="el-GR" dirty="0"/>
              <a:t> </a:t>
            </a:r>
            <a:r>
              <a:rPr lang="el-GR" dirty="0" err="1"/>
              <a:t>αμπελοκηπων</a:t>
            </a:r>
            <a:endParaRPr lang="el-GR" dirty="0"/>
          </a:p>
        </p:txBody>
      </p:sp>
      <p:sp>
        <p:nvSpPr>
          <p:cNvPr id="3" name="Υπότιτλος 2">
            <a:extLst>
              <a:ext uri="{FF2B5EF4-FFF2-40B4-BE49-F238E27FC236}">
                <a16:creationId xmlns:a16="http://schemas.microsoft.com/office/drawing/2014/main" id="{2D278B29-4B9E-41C5-92EF-9560AE4C3F50}"/>
              </a:ext>
            </a:extLst>
          </p:cNvPr>
          <p:cNvSpPr>
            <a:spLocks noGrp="1"/>
          </p:cNvSpPr>
          <p:nvPr>
            <p:ph type="subTitle" idx="1"/>
          </p:nvPr>
        </p:nvSpPr>
        <p:spPr/>
        <p:txBody>
          <a:bodyPr/>
          <a:lstStyle/>
          <a:p>
            <a:r>
              <a:rPr lang="el-GR" dirty="0"/>
              <a:t>Μάθημα  : Τεχνικές Οργάνωσης Ταξιδιού</a:t>
            </a:r>
          </a:p>
        </p:txBody>
      </p:sp>
    </p:spTree>
    <p:extLst>
      <p:ext uri="{BB962C8B-B14F-4D97-AF65-F5344CB8AC3E}">
        <p14:creationId xmlns:p14="http://schemas.microsoft.com/office/powerpoint/2010/main" val="90701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C571FD-CE13-4110-BB7E-84318AD0F632}"/>
              </a:ext>
            </a:extLst>
          </p:cNvPr>
          <p:cNvSpPr>
            <a:spLocks noGrp="1"/>
          </p:cNvSpPr>
          <p:nvPr>
            <p:ph type="title"/>
          </p:nvPr>
        </p:nvSpPr>
        <p:spPr/>
        <p:txBody>
          <a:bodyPr/>
          <a:lstStyle/>
          <a:p>
            <a:r>
              <a:rPr lang="el-GR" dirty="0"/>
              <a:t>ΔΙΑΘΕΣΙΜΕΣ </a:t>
            </a:r>
            <a:r>
              <a:rPr lang="el-GR" dirty="0" err="1"/>
              <a:t>ΤΟΥΡΙΣΤΙΚΕς</a:t>
            </a:r>
            <a:r>
              <a:rPr lang="el-GR" dirty="0"/>
              <a:t> ΠΛΗΡΟΦΟΡΙΕΣ</a:t>
            </a:r>
          </a:p>
        </p:txBody>
      </p:sp>
      <p:sp>
        <p:nvSpPr>
          <p:cNvPr id="3" name="Θέση περιεχομένου 2">
            <a:extLst>
              <a:ext uri="{FF2B5EF4-FFF2-40B4-BE49-F238E27FC236}">
                <a16:creationId xmlns:a16="http://schemas.microsoft.com/office/drawing/2014/main" id="{E2ABD0FE-66EF-4928-97B0-25E47FF71541}"/>
              </a:ext>
            </a:extLst>
          </p:cNvPr>
          <p:cNvSpPr>
            <a:spLocks noGrp="1"/>
          </p:cNvSpPr>
          <p:nvPr>
            <p:ph idx="1"/>
          </p:nvPr>
        </p:nvSpPr>
        <p:spPr/>
        <p:txBody>
          <a:bodyPr/>
          <a:lstStyle/>
          <a:p>
            <a:r>
              <a:rPr lang="el-GR" dirty="0"/>
              <a:t>ΣΚΟΠΟΣ ΤΟΥΡΙΣΤΙΚΩΝ ΚΕΝΤΡΩΝ ΠΛΗΡΟΦΟΡΗΣΗΣ</a:t>
            </a:r>
          </a:p>
          <a:p>
            <a:r>
              <a:rPr lang="el-GR" dirty="0"/>
              <a:t>Τα γραφεία τουριστικών πληροφοριών είναι μία ξεκάθαρη υποχρέωση που έχουν οι τουριστικές περιοχές/πόλεις προς τους τουρίστες που τις επισκέπτονται. Βρίσκονται στο κέντρο των πόλεων/περιοχών ή στις εισόδους μιας χώρας, προκειμένου να δώσουν πληροφορίες σε όποιον τουρίστα τις χρειάζεται. Σε πολλές περιπτώσεις στο εξωτερικό, δεν περιορίζονται μόνο σε αυτό το ρόλο</a:t>
            </a:r>
          </a:p>
        </p:txBody>
      </p:sp>
      <p:sp>
        <p:nvSpPr>
          <p:cNvPr id="4" name="Θέση κειμένου 3">
            <a:extLst>
              <a:ext uri="{FF2B5EF4-FFF2-40B4-BE49-F238E27FC236}">
                <a16:creationId xmlns:a16="http://schemas.microsoft.com/office/drawing/2014/main" id="{E43BE8F6-5412-450E-9A92-1EAAD7B4A780}"/>
              </a:ext>
            </a:extLst>
          </p:cNvPr>
          <p:cNvSpPr>
            <a:spLocks noGrp="1"/>
          </p:cNvSpPr>
          <p:nvPr>
            <p:ph type="body" sz="half" idx="2"/>
          </p:nvPr>
        </p:nvSpPr>
        <p:spPr/>
        <p:txBody>
          <a:bodyPr>
            <a:normAutofit fontScale="40000" lnSpcReduction="20000"/>
          </a:bodyPr>
          <a:lstStyle/>
          <a:p>
            <a:pPr marL="342900" lvl="0" indent="-342900" algn="just">
              <a:lnSpc>
                <a:spcPct val="107000"/>
              </a:lnSpc>
              <a:spcAft>
                <a:spcPts val="800"/>
              </a:spcAft>
              <a:buFont typeface="+mj-lt"/>
              <a:buAutoNum type="arabicPeriod"/>
              <a:tabLst>
                <a:tab pos="457200" algn="l"/>
              </a:tabLst>
            </a:pPr>
            <a:r>
              <a:rPr lang="el-G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Μεταφορές:</a:t>
            </a:r>
            <a:r>
              <a:rPr lang="el-GR"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δρομολόγια τρένων και λεωφορείων από και προς το αεροδρόμιο, λεπτομέρειες για τη μεταφορά σε όλες τις γνωστές περιοχές καθώς και πρόσβαση σε ταξί.</a:t>
            </a:r>
            <a:endParaRPr lang="el-G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l-G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Χάρτες:</a:t>
            </a:r>
            <a:r>
              <a:rPr lang="el-GR"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παρέχονται χάρτες για την πόλη και άλλες περιοχές της χώρας </a:t>
            </a:r>
            <a:endParaRPr lang="el-G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l-G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Ενοικιάσεις αυτοκινήτων:</a:t>
            </a:r>
            <a:r>
              <a:rPr lang="el-GR"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πληροφορίες σχετικά με τις διαθέσιμες εταιρείες ενοικιάσεως αυτοκινήτων και πρόσβαση στο πάρκινγκ των ενοικιαζόμενων</a:t>
            </a:r>
            <a:endParaRPr lang="el-G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l-G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Ξενοδοχεία:</a:t>
            </a:r>
            <a:r>
              <a:rPr lang="el-GR"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παροχή βοήθειας για να βρείτε ένα ξενοδοχείο που θα ικανοποιήσει τις ανάγκες των ταξιδιωτών.</a:t>
            </a:r>
            <a:endParaRPr lang="el-G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el-GR" sz="1200" b="1"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Ξένες πρεσβείες:</a:t>
            </a:r>
            <a:r>
              <a:rPr lang="el-GR" sz="12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rPr>
              <a:t> στο κιόσκι τουριστικών πληροφοριών θα βρείτε τα στοιχεία επικοινωνίας για όλες τις εθνικές πρεσβείες, ενώ μπορείτε να ζητήσετε από το προσωπικό στο κιόσκι να έρθει σε επαφή με την πρεσβεία για λογαριασμό σας.</a:t>
            </a:r>
            <a:endParaRPr lang="el-GR"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r>
              <a:rPr lang="el-GR" sz="1200" b="1" dirty="0">
                <a:solidFill>
                  <a:srgbClr val="000000"/>
                </a:solidFill>
                <a:effectLst/>
                <a:latin typeface="Arial" panose="020B0604020202020204" pitchFamily="34" charset="0"/>
                <a:ea typeface="Times New Roman" panose="02020603050405020304" pitchFamily="18" charset="0"/>
              </a:rPr>
              <a:t>Τουριστικά αξιοθέατα:</a:t>
            </a:r>
            <a:r>
              <a:rPr lang="el-GR" sz="1200" dirty="0">
                <a:solidFill>
                  <a:srgbClr val="000000"/>
                </a:solidFill>
                <a:effectLst/>
                <a:latin typeface="Arial" panose="020B0604020202020204" pitchFamily="34" charset="0"/>
                <a:ea typeface="Times New Roman" panose="02020603050405020304" pitchFamily="18" charset="0"/>
              </a:rPr>
              <a:t> διευθύνσεις, ώρες λειτουργίας, έντυπα και συμβουλές για αξιοθέατα σε όλες τις γνωστές περιοχές της πόλης και των υπολοίπων τουριστικών προορισμών της χώρας</a:t>
            </a:r>
            <a:endParaRPr lang="el-GR" dirty="0"/>
          </a:p>
        </p:txBody>
      </p:sp>
    </p:spTree>
    <p:extLst>
      <p:ext uri="{BB962C8B-B14F-4D97-AF65-F5344CB8AC3E}">
        <p14:creationId xmlns:p14="http://schemas.microsoft.com/office/powerpoint/2010/main" val="1023474949"/>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71250A-AA89-4AB1-8ED1-1B4D2E475F9D}"/>
              </a:ext>
            </a:extLst>
          </p:cNvPr>
          <p:cNvSpPr>
            <a:spLocks noGrp="1"/>
          </p:cNvSpPr>
          <p:nvPr>
            <p:ph type="title"/>
          </p:nvPr>
        </p:nvSpPr>
        <p:spPr/>
        <p:txBody>
          <a:bodyPr/>
          <a:lstStyle/>
          <a:p>
            <a:r>
              <a:rPr lang="el-GR" dirty="0"/>
              <a:t>ΑΕΡΟΛΙΜΕΝΑΣ ΑΘΗΝΩΝ ΕΛΕΥΘΕΡΙΟΣ ΒΕΝΙΖΕΛΟΣ</a:t>
            </a:r>
          </a:p>
        </p:txBody>
      </p:sp>
      <p:pic>
        <p:nvPicPr>
          <p:cNvPr id="5" name="Θέση περιεχομένου 4">
            <a:extLst>
              <a:ext uri="{FF2B5EF4-FFF2-40B4-BE49-F238E27FC236}">
                <a16:creationId xmlns:a16="http://schemas.microsoft.com/office/drawing/2014/main" id="{309CAF73-1197-4161-801A-8D32BBEBAF97}"/>
              </a:ext>
            </a:extLst>
          </p:cNvPr>
          <p:cNvPicPr>
            <a:picLocks noGrp="1" noChangeAspect="1"/>
          </p:cNvPicPr>
          <p:nvPr>
            <p:ph idx="1"/>
          </p:nvPr>
        </p:nvPicPr>
        <p:blipFill>
          <a:blip r:embed="rId2"/>
          <a:stretch>
            <a:fillRect/>
          </a:stretch>
        </p:blipFill>
        <p:spPr>
          <a:xfrm>
            <a:off x="512763" y="1454101"/>
            <a:ext cx="4457700" cy="2659160"/>
          </a:xfrm>
          <a:prstGeom prst="rect">
            <a:avLst/>
          </a:prstGeom>
        </p:spPr>
      </p:pic>
      <p:sp>
        <p:nvSpPr>
          <p:cNvPr id="4" name="Θέση κειμένου 3">
            <a:extLst>
              <a:ext uri="{FF2B5EF4-FFF2-40B4-BE49-F238E27FC236}">
                <a16:creationId xmlns:a16="http://schemas.microsoft.com/office/drawing/2014/main" id="{9F9BED5E-EEA9-454D-8780-23C0540AD18F}"/>
              </a:ext>
            </a:extLst>
          </p:cNvPr>
          <p:cNvSpPr>
            <a:spLocks noGrp="1"/>
          </p:cNvSpPr>
          <p:nvPr>
            <p:ph type="body" sz="half" idx="2"/>
          </p:nvPr>
        </p:nvSpPr>
        <p:spPr/>
        <p:txBody>
          <a:bodyPr/>
          <a:lstStyle/>
          <a:p>
            <a:r>
              <a:rPr lang="el-GR" dirty="0"/>
              <a:t>ΑΝΑΛΥΣΗ ΠΛΗΡΟΦΟΡΙΩΝ</a:t>
            </a:r>
          </a:p>
        </p:txBody>
      </p:sp>
    </p:spTree>
    <p:extLst>
      <p:ext uri="{BB962C8B-B14F-4D97-AF65-F5344CB8AC3E}">
        <p14:creationId xmlns:p14="http://schemas.microsoft.com/office/powerpoint/2010/main" val="703270335"/>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E552E72-1050-400B-ACA2-929FBB22BD23}"/>
              </a:ext>
            </a:extLst>
          </p:cNvPr>
          <p:cNvSpPr>
            <a:spLocks noGrp="1"/>
          </p:cNvSpPr>
          <p:nvPr>
            <p:ph type="title"/>
          </p:nvPr>
        </p:nvSpPr>
        <p:spPr/>
        <p:txBody>
          <a:bodyPr/>
          <a:lstStyle/>
          <a:p>
            <a:r>
              <a:rPr lang="el-GR" dirty="0"/>
              <a:t>ΤΟΥΡΙΣΤΙΚΗ ΑΣΤΥΝΟΜΙΑ</a:t>
            </a:r>
          </a:p>
        </p:txBody>
      </p:sp>
      <p:sp>
        <p:nvSpPr>
          <p:cNvPr id="4" name="Θέση κειμένου 3">
            <a:extLst>
              <a:ext uri="{FF2B5EF4-FFF2-40B4-BE49-F238E27FC236}">
                <a16:creationId xmlns:a16="http://schemas.microsoft.com/office/drawing/2014/main" id="{355A1BC1-FB9C-40B3-90C4-0C14D65385E3}"/>
              </a:ext>
            </a:extLst>
          </p:cNvPr>
          <p:cNvSpPr>
            <a:spLocks noGrp="1"/>
          </p:cNvSpPr>
          <p:nvPr>
            <p:ph type="body" sz="half" idx="2"/>
          </p:nvPr>
        </p:nvSpPr>
        <p:spPr/>
        <p:txBody>
          <a:bodyPr>
            <a:normAutofit fontScale="92500" lnSpcReduction="10000"/>
          </a:bodyPr>
          <a:lstStyle/>
          <a:p>
            <a:r>
              <a:rPr lang="el-GR" dirty="0"/>
              <a:t>έχει ως αρμοδιότητα την προετοιμασία νομοθετικών και διοικητικών πράξεων για θέματα τουρισμού, την επεξεργασία στατιστικών στοιχείων, τη συνεργασία με τον Ε.Ο.Τ. και λοιπούς συναρμόδιους φορείς, καθώς και την καθοδήγηση και τον έλεγχο Περιφερειακών Υπηρεσιών, ως προς την ορθή και αποτελεσματική εφαρμογή της τουριστικής νομοθεσίας στα πάσης φύσεως τουριστικά καταλύματα, στις επιχειρήσεις, καταστήματα και επαγγέλματα τουριστικού ενδιαφέροντος, καθώς και την παροχή πληροφοριών και λοιπών εξυπηρετήσεων προς τους τουρίστες.</a:t>
            </a:r>
          </a:p>
        </p:txBody>
      </p:sp>
    </p:spTree>
    <p:extLst>
      <p:ext uri="{BB962C8B-B14F-4D97-AF65-F5344CB8AC3E}">
        <p14:creationId xmlns:p14="http://schemas.microsoft.com/office/powerpoint/2010/main" val="2309727972"/>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751A002-3993-45FB-8A6C-EF8D71CE5EB0}"/>
              </a:ext>
            </a:extLst>
          </p:cNvPr>
          <p:cNvSpPr>
            <a:spLocks noGrp="1"/>
          </p:cNvSpPr>
          <p:nvPr>
            <p:ph type="title"/>
          </p:nvPr>
        </p:nvSpPr>
        <p:spPr/>
        <p:txBody>
          <a:bodyPr/>
          <a:lstStyle/>
          <a:p>
            <a:r>
              <a:rPr lang="el-GR" dirty="0" err="1"/>
              <a:t>ΠΡΕΣΒΕΙΕς</a:t>
            </a:r>
            <a:r>
              <a:rPr lang="el-GR" dirty="0"/>
              <a:t>- ΠΡΟΞΕΝΕΙΑ</a:t>
            </a:r>
          </a:p>
        </p:txBody>
      </p:sp>
      <p:sp>
        <p:nvSpPr>
          <p:cNvPr id="4" name="Θέση κειμένου 3">
            <a:extLst>
              <a:ext uri="{FF2B5EF4-FFF2-40B4-BE49-F238E27FC236}">
                <a16:creationId xmlns:a16="http://schemas.microsoft.com/office/drawing/2014/main" id="{53430482-9F01-489C-AB1E-4BD1E7BE4F7D}"/>
              </a:ext>
            </a:extLst>
          </p:cNvPr>
          <p:cNvSpPr>
            <a:spLocks noGrp="1"/>
          </p:cNvSpPr>
          <p:nvPr>
            <p:ph type="body" sz="half" idx="2"/>
          </p:nvPr>
        </p:nvSpPr>
        <p:spPr/>
        <p:txBody>
          <a:bodyPr>
            <a:normAutofit fontScale="47500" lnSpcReduction="20000"/>
          </a:bodyPr>
          <a:lstStyle/>
          <a:p>
            <a:r>
              <a:rPr lang="el-GR" sz="1500" dirty="0"/>
              <a:t>Το προξενείο είναι η μικρή μορφή της πρεσβείας, δηλαδή ένα επίσημο γραφείο μιας χώρας στην επικράτεια μιας άλλης χώρας. Διοικείται από τον Γενικό Πρόξενο, ο οποίος αναφέρει στον Πρέσβη. Βρίσκεται σε διάφορες πόλεις του μετρό της χώρας υποδοχής, εξαιρουμένης της πρωτεύουσας της χώρας.</a:t>
            </a:r>
          </a:p>
          <a:p>
            <a:r>
              <a:rPr lang="el-GR" sz="1500" dirty="0"/>
              <a:t>Το προξενείο ασχολείται πρωτίστως με θέματα που αφορούν τα διαβατήρια των πολιτών της χώρας που εκπροσωπούνται από το προξενείο και τις θεωρήσεις των ξένων πολιτών που είναι πρόθυμοι να ταξιδέψουν στην πατρίδα του προξενείου. Διατηρεί επίσης τα αρχεία των γεννήσεων, των γάμων, των διαζυγίων και των θανάτων των πολιτών που ανήκουν στην πατρίδα.</a:t>
            </a:r>
          </a:p>
          <a:p>
            <a:r>
              <a:rPr lang="el-GR" sz="1500" dirty="0"/>
              <a:t>Επιπλέον, έχει συσταθεί για να διευκολύνει το εμπόριο και να διατηρήσει εγκάρδια σχέση μεταξύ των δύο χωρών. Είναι υπεύθυνη για την προστασία των πολιτών της χώρας του προξένου.</a:t>
            </a:r>
          </a:p>
          <a:p>
            <a:r>
              <a:rPr lang="el-GR" sz="1500" dirty="0"/>
              <a:t>Η Πρεσβεία είναι το πρωτεύον διπλωματικό γραφείο μιας χώρας σε άλλη χώρα που περιλαμβάνει έναν πρέσβη και το άλλο προσωπικό που εκπροσωπεί την πατρίδα τους στη χώρα υποδοχής. Είναι μια μόνιμη διπλωματική παρουσία σε μια χώρα υποδοχής που εργάζεται για τη διατήρηση της σχέσης μεταξύ του έθνους υποδοχής και του έθνους που εκπροσωπεί η πρεσβεία. Αναφέρει στη χώρα καταγωγής τα γεγονότα στη χώρα υποδοχής</a:t>
            </a:r>
          </a:p>
          <a:p>
            <a:endParaRPr lang="el-GR" dirty="0"/>
          </a:p>
        </p:txBody>
      </p:sp>
    </p:spTree>
    <p:extLst>
      <p:ext uri="{BB962C8B-B14F-4D97-AF65-F5344CB8AC3E}">
        <p14:creationId xmlns:p14="http://schemas.microsoft.com/office/powerpoint/2010/main" val="345941454"/>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sld>
</file>

<file path=ppt/theme/theme1.xml><?xml version="1.0" encoding="utf-8"?>
<a:theme xmlns:a="http://schemas.openxmlformats.org/drawingml/2006/main" name="Κομμάτι">
  <a:themeElements>
    <a:clrScheme name="Μπλε ΙΙ">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Ένθετο">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a:bevelT w="101600" h="25400" prst="softRound"/>
            <a:contourClr>
              <a:schemeClr val="phClr">
                <a:shade val="30000"/>
              </a:schemeClr>
            </a:contourClr>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12</TotalTime>
  <Words>503</Words>
  <Application>Microsoft Office PowerPoint</Application>
  <PresentationFormat>Προβολή στην οθόνη (16:10)</PresentationFormat>
  <Paragraphs>20</Paragraphs>
  <Slides>5</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5</vt:i4>
      </vt:variant>
    </vt:vector>
  </HeadingPairs>
  <TitlesOfParts>
    <vt:vector size="9" baseType="lpstr">
      <vt:lpstr>Arial</vt:lpstr>
      <vt:lpstr>Calibri</vt:lpstr>
      <vt:lpstr>Wingdings 3</vt:lpstr>
      <vt:lpstr>Κομμάτι</vt:lpstr>
      <vt:lpstr>Διεκ αμπελοκηπων</vt:lpstr>
      <vt:lpstr>ΔΙΑΘΕΣΙΜΕΣ ΤΟΥΡΙΣΤΙΚΕς ΠΛΗΡΟΦΟΡΙΕΣ</vt:lpstr>
      <vt:lpstr>ΑΕΡΟΛΙΜΕΝΑΣ ΑΘΗΝΩΝ ΕΛΕΥΘΕΡΙΟΣ ΒΕΝΙΖΕΛΟΣ</vt:lpstr>
      <vt:lpstr>ΤΟΥΡΙΣΤΙΚΗ ΑΣΤΥΝΟΜΙΑ</vt:lpstr>
      <vt:lpstr>ΠΡΕΣΒΕΙΕς- ΠΡΟΞΕΝΕΙΑ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Διεκ αμπελοκηπων</dc:title>
  <dc:creator>panagiota giannopoulou</dc:creator>
  <cp:lastModifiedBy>panagiota giannopoulou</cp:lastModifiedBy>
  <cp:revision>1</cp:revision>
  <dcterms:created xsi:type="dcterms:W3CDTF">2022-02-21T08:35:10Z</dcterms:created>
  <dcterms:modified xsi:type="dcterms:W3CDTF">2022-02-21T08:47:51Z</dcterms:modified>
</cp:coreProperties>
</file>