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4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ABC331C-4518-430A-ADCF-5E421700D79E}" type="datetimeFigureOut">
              <a:rPr lang="el-GR" smtClean="0"/>
              <a:pPr/>
              <a:t>12/3/2023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127A22E-513E-4D01-9BAD-EFD8D386CF0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C331C-4518-430A-ADCF-5E421700D79E}" type="datetimeFigureOut">
              <a:rPr lang="el-GR" smtClean="0"/>
              <a:pPr/>
              <a:t>12/3/2023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7A22E-513E-4D01-9BAD-EFD8D386CF0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568952" cy="6336704"/>
          </a:xfrm>
        </p:spPr>
        <p:txBody>
          <a:bodyPr>
            <a:normAutofit/>
          </a:bodyPr>
          <a:lstStyle/>
          <a:p>
            <a:pPr algn="just"/>
            <a:r>
              <a:rPr lang="el-GR" sz="2800" b="1" dirty="0" smtClean="0">
                <a:solidFill>
                  <a:schemeClr val="tx1"/>
                </a:solidFill>
              </a:rPr>
              <a:t>Ηλεκτρονική Συνταγογράφηση</a:t>
            </a:r>
          </a:p>
          <a:p>
            <a:pPr algn="just"/>
            <a:endParaRPr lang="el-GR" sz="2800" dirty="0">
              <a:solidFill>
                <a:schemeClr val="tx1"/>
              </a:solidFill>
            </a:endParaRPr>
          </a:p>
          <a:p>
            <a:pPr algn="l">
              <a:buFont typeface="Arial" pitchFamily="34" charset="0"/>
              <a:buChar char="•"/>
            </a:pPr>
            <a:r>
              <a:rPr lang="el-GR" sz="2800" dirty="0" smtClean="0">
                <a:solidFill>
                  <a:schemeClr val="tx1"/>
                </a:solidFill>
              </a:rPr>
              <a:t> Η έναρξη λειτουργίας της Ηλεκτρονικής Συνταγογράφησης ήταν τον Ιανουάριο του 2011.</a:t>
            </a:r>
          </a:p>
          <a:p>
            <a:pPr algn="l">
              <a:buFont typeface="Arial" pitchFamily="34" charset="0"/>
              <a:buChar char="•"/>
            </a:pPr>
            <a:r>
              <a:rPr lang="el-GR" sz="2800" dirty="0">
                <a:solidFill>
                  <a:schemeClr val="tx1"/>
                </a:solidFill>
              </a:rPr>
              <a:t> </a:t>
            </a:r>
            <a:r>
              <a:rPr lang="el-GR" sz="2800" dirty="0" smtClean="0">
                <a:solidFill>
                  <a:schemeClr val="tx1"/>
                </a:solidFill>
              </a:rPr>
              <a:t>Συνεχείς βελτιώσεις στην εφαρμογή</a:t>
            </a:r>
            <a:endParaRPr lang="en-US" sz="2800" dirty="0" smtClean="0">
              <a:solidFill>
                <a:schemeClr val="tx1"/>
              </a:solidFill>
            </a:endParaRPr>
          </a:p>
        </p:txBody>
      </p:sp>
      <p:pic>
        <p:nvPicPr>
          <p:cNvPr id="1026" name="Picture 2" descr="C:\Users\elena\OneDrive\Υπολογιστής\img8.png"/>
          <p:cNvPicPr>
            <a:picLocks noChangeAspect="1" noChangeArrowheads="1"/>
          </p:cNvPicPr>
          <p:nvPr/>
        </p:nvPicPr>
        <p:blipFill>
          <a:blip r:embed="rId2" cstate="print"/>
          <a:srcRect/>
          <a:stretch>
            <a:fillRect/>
          </a:stretch>
        </p:blipFill>
        <p:spPr bwMode="auto">
          <a:xfrm>
            <a:off x="611560" y="2996952"/>
            <a:ext cx="7857344" cy="324036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lena\OneDrive\Υπολογιστής\Ιατρική-συνταγή.jpg"/>
          <p:cNvPicPr>
            <a:picLocks noChangeAspect="1" noChangeArrowheads="1"/>
          </p:cNvPicPr>
          <p:nvPr/>
        </p:nvPicPr>
        <p:blipFill>
          <a:blip r:embed="rId2" cstate="print"/>
          <a:srcRect/>
          <a:stretch>
            <a:fillRect/>
          </a:stretch>
        </p:blipFill>
        <p:spPr bwMode="auto">
          <a:xfrm>
            <a:off x="899592" y="332656"/>
            <a:ext cx="7194376" cy="582908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0"/>
            <a:ext cx="8640960" cy="6597352"/>
          </a:xfrm>
        </p:spPr>
        <p:txBody>
          <a:bodyPr>
            <a:normAutofit/>
          </a:bodyPr>
          <a:lstStyle/>
          <a:p>
            <a:pPr algn="just"/>
            <a:r>
              <a:rPr lang="el-GR" sz="2800" b="1" u="sng" dirty="0" smtClean="0">
                <a:solidFill>
                  <a:schemeClr val="tx1"/>
                </a:solidFill>
              </a:rPr>
              <a:t>Απαραίτητες προϋποθέσεις για τη χρήση της εφαρμογής Ηλεκτρονική Συνταγογράφηση</a:t>
            </a:r>
          </a:p>
          <a:p>
            <a:pPr algn="just"/>
            <a:endParaRPr lang="el-GR" sz="2800" u="sng" dirty="0" smtClean="0">
              <a:solidFill>
                <a:schemeClr val="tx1"/>
              </a:solidFill>
            </a:endParaRPr>
          </a:p>
          <a:p>
            <a:pPr algn="just"/>
            <a:r>
              <a:rPr lang="el-GR" sz="2400" u="sng" dirty="0" smtClean="0">
                <a:solidFill>
                  <a:schemeClr val="tx1"/>
                </a:solidFill>
              </a:rPr>
              <a:t>Απαιτούμενος εξοπλισμός</a:t>
            </a:r>
          </a:p>
          <a:p>
            <a:pPr marL="514350" indent="-514350" algn="just"/>
            <a:r>
              <a:rPr lang="en-US" sz="2400" dirty="0" smtClean="0">
                <a:solidFill>
                  <a:schemeClr val="tx1"/>
                </a:solidFill>
              </a:rPr>
              <a:t>1. </a:t>
            </a:r>
            <a:r>
              <a:rPr lang="el-GR" sz="2400" dirty="0" smtClean="0">
                <a:solidFill>
                  <a:schemeClr val="tx1"/>
                </a:solidFill>
              </a:rPr>
              <a:t>Ηλεκτρονικός Υπολογιστής</a:t>
            </a:r>
          </a:p>
          <a:p>
            <a:pPr marL="514350" indent="-514350" algn="just"/>
            <a:r>
              <a:rPr lang="en-US" sz="2400" dirty="0" smtClean="0">
                <a:solidFill>
                  <a:schemeClr val="tx1"/>
                </a:solidFill>
              </a:rPr>
              <a:t>2. </a:t>
            </a:r>
            <a:r>
              <a:rPr lang="el-GR" sz="2400" dirty="0" smtClean="0">
                <a:solidFill>
                  <a:schemeClr val="tx1"/>
                </a:solidFill>
              </a:rPr>
              <a:t>Εκτυπωτής</a:t>
            </a:r>
            <a:endParaRPr lang="en-US" sz="2400" dirty="0" smtClean="0">
              <a:solidFill>
                <a:schemeClr val="tx1"/>
              </a:solidFill>
            </a:endParaRPr>
          </a:p>
          <a:p>
            <a:pPr marL="514350" indent="-514350" algn="just"/>
            <a:r>
              <a:rPr lang="en-US" sz="2400" dirty="0" smtClean="0">
                <a:solidFill>
                  <a:schemeClr val="tx1"/>
                </a:solidFill>
              </a:rPr>
              <a:t>3.</a:t>
            </a:r>
            <a:r>
              <a:rPr lang="el-GR" sz="2400" dirty="0" smtClean="0">
                <a:solidFill>
                  <a:schemeClr val="tx1"/>
                </a:solidFill>
              </a:rPr>
              <a:t>Σύνδεση στο </a:t>
            </a:r>
            <a:r>
              <a:rPr lang="en-US" sz="2400" dirty="0" smtClean="0">
                <a:solidFill>
                  <a:schemeClr val="tx1"/>
                </a:solidFill>
              </a:rPr>
              <a:t>internet</a:t>
            </a:r>
          </a:p>
          <a:p>
            <a:pPr marL="514350" indent="-514350" algn="just"/>
            <a:r>
              <a:rPr lang="en-US" sz="2400" dirty="0" smtClean="0">
                <a:solidFill>
                  <a:schemeClr val="tx1"/>
                </a:solidFill>
              </a:rPr>
              <a:t>4. </a:t>
            </a:r>
            <a:r>
              <a:rPr lang="el-GR" sz="2400" dirty="0" smtClean="0">
                <a:solidFill>
                  <a:schemeClr val="tx1"/>
                </a:solidFill>
              </a:rPr>
              <a:t>Αναγνώστης γραμμικού κώδικα (</a:t>
            </a:r>
            <a:r>
              <a:rPr lang="en-US" sz="2400" dirty="0" smtClean="0">
                <a:solidFill>
                  <a:schemeClr val="tx1"/>
                </a:solidFill>
              </a:rPr>
              <a:t>barcode)       </a:t>
            </a:r>
            <a:r>
              <a:rPr lang="el-GR" sz="2400" dirty="0" smtClean="0">
                <a:solidFill>
                  <a:schemeClr val="tx1"/>
                </a:solidFill>
              </a:rPr>
              <a:t>  προαιρετικά</a:t>
            </a:r>
            <a:r>
              <a:rPr lang="en-US" sz="2400" dirty="0" smtClean="0">
                <a:solidFill>
                  <a:schemeClr val="tx1"/>
                </a:solidFill>
              </a:rPr>
              <a:t> </a:t>
            </a:r>
            <a:endParaRPr lang="el-GR" sz="2400" dirty="0" smtClean="0">
              <a:solidFill>
                <a:schemeClr val="tx1"/>
              </a:solidFill>
            </a:endParaRPr>
          </a:p>
          <a:p>
            <a:pPr marL="514350" indent="-514350" algn="just"/>
            <a:r>
              <a:rPr lang="el-GR" sz="2400" dirty="0" smtClean="0">
                <a:solidFill>
                  <a:schemeClr val="tx1"/>
                </a:solidFill>
              </a:rPr>
              <a:t>5.Εγκατεστημένο το </a:t>
            </a:r>
            <a:r>
              <a:rPr lang="en-US" sz="2400" dirty="0" smtClean="0">
                <a:solidFill>
                  <a:schemeClr val="tx1"/>
                </a:solidFill>
              </a:rPr>
              <a:t>Adobe Reader (</a:t>
            </a:r>
            <a:r>
              <a:rPr lang="el-GR" sz="2400" dirty="0" smtClean="0">
                <a:solidFill>
                  <a:schemeClr val="tx1"/>
                </a:solidFill>
              </a:rPr>
              <a:t>διατίθεται δωρεάν στο </a:t>
            </a:r>
            <a:r>
              <a:rPr lang="en-US" sz="2400" dirty="0" smtClean="0">
                <a:solidFill>
                  <a:schemeClr val="tx1"/>
                </a:solidFill>
              </a:rPr>
              <a:t>Internet</a:t>
            </a:r>
            <a:r>
              <a:rPr lang="el-GR" sz="2400" dirty="0" smtClean="0">
                <a:solidFill>
                  <a:schemeClr val="tx1"/>
                </a:solidFill>
              </a:rPr>
              <a:t>)</a:t>
            </a:r>
            <a:endParaRPr lang="en-US" sz="2400" dirty="0" smtClean="0">
              <a:solidFill>
                <a:schemeClr val="tx1"/>
              </a:solidFill>
            </a:endParaRPr>
          </a:p>
          <a:p>
            <a:pPr marL="514350" indent="-514350" algn="just">
              <a:buFont typeface="Arial" pitchFamily="34" charset="0"/>
              <a:buChar char="•"/>
            </a:pPr>
            <a:r>
              <a:rPr lang="el-GR" sz="2400" b="1" dirty="0" smtClean="0">
                <a:solidFill>
                  <a:srgbClr val="FF0000"/>
                </a:solidFill>
              </a:rPr>
              <a:t>Εγγραφή στο σύστημα με όνομα χρήστη και κωδικό χρήστη</a:t>
            </a:r>
          </a:p>
          <a:p>
            <a:pPr marL="514350" indent="-514350" algn="just">
              <a:buFont typeface="Arial" pitchFamily="34" charset="0"/>
              <a:buChar char="•"/>
            </a:pPr>
            <a:r>
              <a:rPr lang="el-GR" sz="2400" b="1" dirty="0" smtClean="0">
                <a:solidFill>
                  <a:srgbClr val="FF0000"/>
                </a:solidFill>
              </a:rPr>
              <a:t>Μπορούν να εισέλθουν μόνο εξουσιοδοτημένοι χρήστες, γιατροί ή φαρμακοποιοί</a:t>
            </a:r>
          </a:p>
          <a:p>
            <a:pPr algn="just"/>
            <a:endParaRPr lang="el-GR" sz="2800" dirty="0">
              <a:solidFill>
                <a:schemeClr val="tx1"/>
              </a:solidFill>
            </a:endParaRPr>
          </a:p>
        </p:txBody>
      </p:sp>
      <p:sp>
        <p:nvSpPr>
          <p:cNvPr id="4" name="3 - Δεξιό βέλος"/>
          <p:cNvSpPr/>
          <p:nvPr/>
        </p:nvSpPr>
        <p:spPr>
          <a:xfrm>
            <a:off x="5940152" y="3429000"/>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1"/>
            <a:ext cx="7700392" cy="1124744"/>
          </a:xfrm>
        </p:spPr>
        <p:txBody>
          <a:bodyPr/>
          <a:lstStyle/>
          <a:p>
            <a:r>
              <a:rPr lang="el-GR" b="1" dirty="0" smtClean="0">
                <a:solidFill>
                  <a:schemeClr val="accent1"/>
                </a:solidFill>
              </a:rPr>
              <a:t>Δοσολογία </a:t>
            </a:r>
            <a:endParaRPr lang="el-GR" b="1" dirty="0">
              <a:solidFill>
                <a:schemeClr val="accent1"/>
              </a:solidFill>
            </a:endParaRPr>
          </a:p>
        </p:txBody>
      </p:sp>
      <p:sp>
        <p:nvSpPr>
          <p:cNvPr id="3" name="2 - Υπότιτλος"/>
          <p:cNvSpPr>
            <a:spLocks noGrp="1"/>
          </p:cNvSpPr>
          <p:nvPr>
            <p:ph type="subTitle" idx="1"/>
          </p:nvPr>
        </p:nvSpPr>
        <p:spPr>
          <a:xfrm>
            <a:off x="179512" y="908720"/>
            <a:ext cx="8784976" cy="5616624"/>
          </a:xfrm>
        </p:spPr>
        <p:txBody>
          <a:bodyPr>
            <a:normAutofit/>
          </a:bodyPr>
          <a:lstStyle/>
          <a:p>
            <a:pPr marL="457200" indent="-457200" algn="just">
              <a:buAutoNum type="arabicPeriod"/>
            </a:pPr>
            <a:r>
              <a:rPr lang="el-GR" sz="2400" dirty="0" smtClean="0">
                <a:solidFill>
                  <a:schemeClr val="tx1"/>
                </a:solidFill>
              </a:rPr>
              <a:t>Δοσολογία φαρμάκου</a:t>
            </a:r>
          </a:p>
          <a:p>
            <a:pPr marL="457200" indent="-457200" algn="just"/>
            <a:r>
              <a:rPr lang="el-GR" sz="2400" dirty="0" smtClean="0">
                <a:solidFill>
                  <a:schemeClr val="tx1"/>
                </a:solidFill>
              </a:rPr>
              <a:t>Για να έχει ένα φάρμακο θεραπευτική αξία πρέπει να χορηγηθεί σε</a:t>
            </a:r>
          </a:p>
          <a:p>
            <a:pPr marL="457200" indent="-457200" algn="just"/>
            <a:r>
              <a:rPr lang="el-GR" sz="2400" smtClean="0">
                <a:solidFill>
                  <a:schemeClr val="tx1"/>
                </a:solidFill>
              </a:rPr>
              <a:t>μικρότερο </a:t>
            </a:r>
            <a:r>
              <a:rPr lang="el-GR" sz="2400" dirty="0" smtClean="0">
                <a:solidFill>
                  <a:schemeClr val="tx1"/>
                </a:solidFill>
              </a:rPr>
              <a:t>ποσό δεν έχει θεραπευτικό αποτέλεσμα, ενώ μεγαλύτερο</a:t>
            </a:r>
          </a:p>
          <a:p>
            <a:pPr marL="457200" indent="-457200" algn="just"/>
            <a:r>
              <a:rPr lang="el-GR" sz="2400" dirty="0" smtClean="0">
                <a:solidFill>
                  <a:schemeClr val="tx1"/>
                </a:solidFill>
              </a:rPr>
              <a:t>ποσό καθιστά το φάρμακο </a:t>
            </a:r>
            <a:r>
              <a:rPr lang="el-GR" sz="2400" b="1" dirty="0" smtClean="0">
                <a:solidFill>
                  <a:schemeClr val="tx1"/>
                </a:solidFill>
              </a:rPr>
              <a:t>δηλητήριο.</a:t>
            </a:r>
            <a:r>
              <a:rPr lang="el-GR" sz="2400" dirty="0" smtClean="0">
                <a:solidFill>
                  <a:schemeClr val="tx1"/>
                </a:solidFill>
              </a:rPr>
              <a:t> Η θεραπευτική δόση του</a:t>
            </a:r>
          </a:p>
          <a:p>
            <a:pPr marL="457200" indent="-457200" algn="just"/>
            <a:r>
              <a:rPr lang="el-GR" sz="2400" dirty="0" smtClean="0">
                <a:solidFill>
                  <a:schemeClr val="tx1"/>
                </a:solidFill>
              </a:rPr>
              <a:t>φαρμάκου καθορίζεται πολύ προσεκτικά και μετά από εντατικές και</a:t>
            </a:r>
          </a:p>
          <a:p>
            <a:pPr marL="457200" indent="-457200" algn="just"/>
            <a:r>
              <a:rPr lang="el-GR" sz="2400" dirty="0" smtClean="0">
                <a:solidFill>
                  <a:schemeClr val="tx1"/>
                </a:solidFill>
              </a:rPr>
              <a:t>μακροχρόνιες κλινικές έρευνες.</a:t>
            </a:r>
          </a:p>
          <a:p>
            <a:pPr marL="457200" indent="-457200" algn="just"/>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23528" y="332656"/>
            <a:ext cx="8496944" cy="6192688"/>
          </a:xfrm>
        </p:spPr>
        <p:txBody>
          <a:bodyPr>
            <a:normAutofit/>
          </a:bodyPr>
          <a:lstStyle/>
          <a:p>
            <a:pPr algn="just"/>
            <a:r>
              <a:rPr lang="el-GR" sz="2400" b="1" dirty="0" smtClean="0">
                <a:solidFill>
                  <a:schemeClr val="tx1"/>
                </a:solidFill>
              </a:rPr>
              <a:t>Συνέχεια δοσολογία φαρμάκου</a:t>
            </a:r>
          </a:p>
          <a:p>
            <a:pPr algn="just"/>
            <a:endParaRPr lang="el-GR" sz="2400" dirty="0">
              <a:solidFill>
                <a:schemeClr val="tx1"/>
              </a:solidFill>
            </a:endParaRPr>
          </a:p>
          <a:p>
            <a:pPr algn="just">
              <a:buFont typeface="Arial" pitchFamily="34" charset="0"/>
              <a:buChar char="•"/>
            </a:pPr>
            <a:r>
              <a:rPr lang="el-GR" sz="2400" dirty="0" smtClean="0">
                <a:solidFill>
                  <a:schemeClr val="tx1"/>
                </a:solidFill>
              </a:rPr>
              <a:t> Η ποσότητα του φαρμάκου που χορηγείται σε ένα ασθενή ρυθμίζεται ανάλογα με την ηλικία, την επιφάνεια του σώματος, την κατάσταση της υγείας του, τον τρόπο και τη διάρκεια της χορήγησης. </a:t>
            </a:r>
          </a:p>
          <a:p>
            <a:pPr algn="just">
              <a:buFont typeface="Arial" pitchFamily="34" charset="0"/>
              <a:buChar char="•"/>
            </a:pPr>
            <a:r>
              <a:rPr lang="el-GR" sz="2400" dirty="0" smtClean="0">
                <a:solidFill>
                  <a:schemeClr val="tx1"/>
                </a:solidFill>
              </a:rPr>
              <a:t>Πριν την εκτέλεση μιας συνταγής ο Φαρμακοποιός είναι υποχρεωμένος να ελέγξει τις δόσεις των φαρμάκων που αναγράφονται. Ο έλεγχος εξασφαλίζει τον ασθενή από τυχαία λανθασμένη αναγραφή της δόσης από τον γιατρό. Εξασφαλίζει και τον Φαρμακοποιό που είναι συνυπεύθυνος με τον γιατρό για την εκτέλεση μιας λανθασμένης συνταγής. Κατά τον έλεγχο των δόσεων ο Φαρμακοποιός μπορεί να συμβουλευθεί την σχετική βιβλιογραφία όπως την Ελληνική Φαρμακοποιία, ξένες Φαρμακοποιίες, φαρμακολογικά συγγράμματα ή άλλα σχετικά βοηθήματα. </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188640"/>
            <a:ext cx="8568952" cy="6336704"/>
          </a:xfrm>
        </p:spPr>
        <p:txBody>
          <a:bodyPr>
            <a:normAutofit lnSpcReduction="10000"/>
          </a:bodyPr>
          <a:lstStyle/>
          <a:p>
            <a:pPr algn="just"/>
            <a:r>
              <a:rPr lang="el-GR" sz="2400" dirty="0" smtClean="0">
                <a:solidFill>
                  <a:schemeClr val="tx1"/>
                </a:solidFill>
              </a:rPr>
              <a:t>2. Τα είδη των δόσεων Υπάρχουν τα παρακάτω είδη δόσεων στην θεραπευτική:</a:t>
            </a:r>
          </a:p>
          <a:p>
            <a:pPr algn="just"/>
            <a:r>
              <a:rPr lang="el-GR" sz="2400" dirty="0" smtClean="0">
                <a:solidFill>
                  <a:schemeClr val="tx1"/>
                </a:solidFill>
              </a:rPr>
              <a:t> </a:t>
            </a:r>
            <a:r>
              <a:rPr lang="el-GR" sz="2400" b="1" dirty="0" smtClean="0">
                <a:solidFill>
                  <a:schemeClr val="tx1"/>
                </a:solidFill>
              </a:rPr>
              <a:t>1) Εφ’ άπαξ δόση (ΑΔ) </a:t>
            </a:r>
            <a:r>
              <a:rPr lang="el-GR" sz="2400" dirty="0" smtClean="0">
                <a:solidFill>
                  <a:schemeClr val="tx1"/>
                </a:solidFill>
              </a:rPr>
              <a:t>Είναι η ποσότητα του φαρμάκου που χορηγείται μια φορά και έχει θεραπευτικό αποτέλεσμα </a:t>
            </a:r>
          </a:p>
          <a:p>
            <a:pPr algn="just"/>
            <a:r>
              <a:rPr lang="el-GR" sz="2400" b="1" dirty="0" smtClean="0">
                <a:solidFill>
                  <a:schemeClr val="tx1"/>
                </a:solidFill>
              </a:rPr>
              <a:t>2) Μέγιστη εφ’ άπαξ δόση (ΜΑΔ) </a:t>
            </a:r>
            <a:r>
              <a:rPr lang="el-GR" sz="2400" dirty="0" smtClean="0">
                <a:solidFill>
                  <a:schemeClr val="tx1"/>
                </a:solidFill>
              </a:rPr>
              <a:t>Είναι η μεγαλύτερη ποσότητα του φαρμάκου που χορηγείται μια φορά χωρίς κίνδυνο της υγείας ή της ζωής </a:t>
            </a:r>
          </a:p>
          <a:p>
            <a:pPr algn="just"/>
            <a:r>
              <a:rPr lang="el-GR" sz="2400" b="1" dirty="0" smtClean="0">
                <a:solidFill>
                  <a:schemeClr val="tx1"/>
                </a:solidFill>
              </a:rPr>
              <a:t>3) Ημερήσια δόση (ΗΔ) </a:t>
            </a:r>
            <a:r>
              <a:rPr lang="el-GR" sz="2400" dirty="0" smtClean="0">
                <a:solidFill>
                  <a:schemeClr val="tx1"/>
                </a:solidFill>
              </a:rPr>
              <a:t>Είναι η ποσότητα του φαρμάκου που παίρνει ο ασθενής σε μια ημέρα </a:t>
            </a:r>
          </a:p>
          <a:p>
            <a:pPr algn="just"/>
            <a:r>
              <a:rPr lang="el-GR" sz="2400" b="1" dirty="0" smtClean="0">
                <a:solidFill>
                  <a:schemeClr val="tx1"/>
                </a:solidFill>
              </a:rPr>
              <a:t>4) Μέγιστη Ημερήσια δόση (ΜΗΔ) </a:t>
            </a:r>
            <a:r>
              <a:rPr lang="el-GR" sz="2400" dirty="0" smtClean="0">
                <a:solidFill>
                  <a:schemeClr val="tx1"/>
                </a:solidFill>
              </a:rPr>
              <a:t>Είναι η μεγαλύτερη ποσότητα του φαρμάκου που μπορεί να χορηγηθεί σε μια ημέρα, πάνω από την οποία είναι δυνατό να έχουμε τοξικά φαινόμενα. Οι μέγιστες δόσεις αναγράφονται στις Φαρμακοποιίες και δεν επιτρέπεται ο γιατρός να τις υπερβεί, εκτός και αν υπάρχει ιδιαίτερος θεραπευτικός λόγος. Στην Ελληνική Φαρμακοποιία III, υπάρχουν πίνακες που περιέχουν τις συνήθεις και τις μέγιστες δόσεις των φαρμάκων</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640960" cy="6408712"/>
          </a:xfrm>
        </p:spPr>
        <p:txBody>
          <a:bodyPr>
            <a:normAutofit/>
          </a:bodyPr>
          <a:lstStyle/>
          <a:p>
            <a:pPr algn="just"/>
            <a:r>
              <a:rPr lang="el-GR" sz="2400" b="1" dirty="0" smtClean="0">
                <a:solidFill>
                  <a:schemeClr val="tx1"/>
                </a:solidFill>
              </a:rPr>
              <a:t>5) Δόση κορεσμού (ΔΚ) ή Δόση εφόδου (ΔΕ) </a:t>
            </a:r>
            <a:r>
              <a:rPr lang="el-GR" sz="2400" dirty="0" smtClean="0">
                <a:solidFill>
                  <a:schemeClr val="tx1"/>
                </a:solidFill>
              </a:rPr>
              <a:t>Είναι η συνολική δόση του φαρμάκου με την οποία επιτυγχάνονται γρήγορα δραστικά (θεραπευτικά) επίπεδα του φαρμάκου στον ορό. </a:t>
            </a:r>
          </a:p>
          <a:p>
            <a:pPr algn="just"/>
            <a:r>
              <a:rPr lang="el-GR" sz="2400" b="1" dirty="0" smtClean="0">
                <a:solidFill>
                  <a:schemeClr val="tx1"/>
                </a:solidFill>
              </a:rPr>
              <a:t>6) Δόση συντήρησης (ΔΣ) </a:t>
            </a:r>
            <a:r>
              <a:rPr lang="el-GR" sz="2400" dirty="0" smtClean="0">
                <a:solidFill>
                  <a:schemeClr val="tx1"/>
                </a:solidFill>
              </a:rPr>
              <a:t>Είναι η δόση που χορηγείται έτσι ώστε να διατηρούνται σταθερά τα επίπεδα του φαρμάκου στον ορό ή το πλάσμα. Η δόση συντήρησης είναι μικρότερη από την δόση εφόδου. </a:t>
            </a:r>
          </a:p>
          <a:p>
            <a:pPr algn="just"/>
            <a:r>
              <a:rPr lang="el-GR" sz="2400" dirty="0" smtClean="0">
                <a:solidFill>
                  <a:schemeClr val="tx1"/>
                </a:solidFill>
              </a:rPr>
              <a:t>Τα θεραπευτικά επίπεδα του φαρμάκου στο αίμα επιτυγχάνονται πιο γρήγορα αν αρχικά χορηγηθεί μια μεγαλύτερη δόση φαρμάκου (δόση εφόδου) και κατόπιν άλλες μικρότερες δόσεις (δόσεις συντήρησης), οι οποίες διατηρούν σταθερά τα επίπεδα του φαρμάκου στο αίμα.</a:t>
            </a:r>
            <a:endParaRPr lang="el-GR"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510</Words>
  <Application>Microsoft Office PowerPoint</Application>
  <PresentationFormat>Προβολή στην οθόνη (4:3)</PresentationFormat>
  <Paragraphs>33</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Διαφάνεια 1</vt:lpstr>
      <vt:lpstr>Διαφάνεια 2</vt:lpstr>
      <vt:lpstr>Διαφάνεια 3</vt:lpstr>
      <vt:lpstr>Δοσολογία </vt:lpstr>
      <vt:lpstr>Διαφάνεια 5</vt:lpstr>
      <vt:lpstr>Διαφάνεια 6</vt:lpstr>
      <vt:lpstr>Διαφάνεια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ελένη κηπουργού</dc:creator>
  <cp:lastModifiedBy>ελένη κηπουργού</cp:lastModifiedBy>
  <cp:revision>17</cp:revision>
  <dcterms:created xsi:type="dcterms:W3CDTF">2023-03-09T17:50:30Z</dcterms:created>
  <dcterms:modified xsi:type="dcterms:W3CDTF">2023-03-12T09:43:45Z</dcterms:modified>
</cp:coreProperties>
</file>