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57" r:id="rId2"/>
    <p:sldId id="358" r:id="rId3"/>
    <p:sldId id="279" r:id="rId4"/>
    <p:sldId id="281" r:id="rId5"/>
    <p:sldId id="282" r:id="rId6"/>
    <p:sldId id="283" r:id="rId7"/>
    <p:sldId id="284" r:id="rId8"/>
    <p:sldId id="288" r:id="rId9"/>
    <p:sldId id="300" r:id="rId10"/>
    <p:sldId id="289" r:id="rId11"/>
    <p:sldId id="290" r:id="rId12"/>
    <p:sldId id="299" r:id="rId13"/>
    <p:sldId id="291" r:id="rId14"/>
    <p:sldId id="292" r:id="rId15"/>
    <p:sldId id="302" r:id="rId16"/>
    <p:sldId id="293" r:id="rId17"/>
    <p:sldId id="294" r:id="rId18"/>
    <p:sldId id="301" r:id="rId19"/>
    <p:sldId id="295" r:id="rId20"/>
    <p:sldId id="296" r:id="rId21"/>
    <p:sldId id="297" r:id="rId22"/>
    <p:sldId id="353" r:id="rId23"/>
    <p:sldId id="352" r:id="rId24"/>
    <p:sldId id="303" r:id="rId25"/>
    <p:sldId id="320" r:id="rId26"/>
    <p:sldId id="312" r:id="rId27"/>
    <p:sldId id="313" r:id="rId28"/>
    <p:sldId id="305" r:id="rId29"/>
    <p:sldId id="306" r:id="rId30"/>
    <p:sldId id="314" r:id="rId31"/>
    <p:sldId id="315" r:id="rId32"/>
    <p:sldId id="316" r:id="rId33"/>
    <p:sldId id="317" r:id="rId34"/>
    <p:sldId id="319" r:id="rId35"/>
    <p:sldId id="323" r:id="rId36"/>
    <p:sldId id="308" r:id="rId37"/>
    <p:sldId id="309" r:id="rId38"/>
    <p:sldId id="321" r:id="rId39"/>
    <p:sldId id="310" r:id="rId40"/>
    <p:sldId id="349" r:id="rId41"/>
    <p:sldId id="341" r:id="rId42"/>
    <p:sldId id="348" r:id="rId43"/>
    <p:sldId id="334" r:id="rId44"/>
    <p:sldId id="335" r:id="rId45"/>
    <p:sldId id="346" r:id="rId46"/>
    <p:sldId id="336" r:id="rId47"/>
    <p:sldId id="337" r:id="rId48"/>
    <p:sldId id="347" r:id="rId49"/>
    <p:sldId id="339" r:id="rId50"/>
    <p:sldId id="340" r:id="rId51"/>
    <p:sldId id="343" r:id="rId52"/>
    <p:sldId id="345" r:id="rId53"/>
    <p:sldId id="355" r:id="rId5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wner" initials="O"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660"/>
  </p:normalViewPr>
  <p:slideViewPr>
    <p:cSldViewPr>
      <p:cViewPr varScale="1">
        <p:scale>
          <a:sx n="68" d="100"/>
          <a:sy n="68" d="100"/>
        </p:scale>
        <p:origin x="145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43C3F6D0-8900-4D0B-AB4D-88C52A095CA4}" type="datetimeFigureOut">
              <a:rPr lang="el-GR" smtClean="0"/>
              <a:pPr/>
              <a:t>3/3/2025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CCAF597-C076-43D6-A2D9-1199D2206E1C}"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43C3F6D0-8900-4D0B-AB4D-88C52A095CA4}" type="datetimeFigureOut">
              <a:rPr lang="el-GR" smtClean="0"/>
              <a:pPr/>
              <a:t>3/3/2025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CCAF597-C076-43D6-A2D9-1199D2206E1C}"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43C3F6D0-8900-4D0B-AB4D-88C52A095CA4}" type="datetimeFigureOut">
              <a:rPr lang="el-GR" smtClean="0"/>
              <a:pPr/>
              <a:t>3/3/2025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CCAF597-C076-43D6-A2D9-1199D2206E1C}"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43C3F6D0-8900-4D0B-AB4D-88C52A095CA4}" type="datetimeFigureOut">
              <a:rPr lang="el-GR" smtClean="0"/>
              <a:pPr/>
              <a:t>3/3/2025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CCAF597-C076-43D6-A2D9-1199D2206E1C}"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43C3F6D0-8900-4D0B-AB4D-88C52A095CA4}" type="datetimeFigureOut">
              <a:rPr lang="el-GR" smtClean="0"/>
              <a:pPr/>
              <a:t>3/3/2025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CCAF597-C076-43D6-A2D9-1199D2206E1C}"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43C3F6D0-8900-4D0B-AB4D-88C52A095CA4}" type="datetimeFigureOut">
              <a:rPr lang="el-GR" smtClean="0"/>
              <a:pPr/>
              <a:t>3/3/2025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CCAF597-C076-43D6-A2D9-1199D2206E1C}"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43C3F6D0-8900-4D0B-AB4D-88C52A095CA4}" type="datetimeFigureOut">
              <a:rPr lang="el-GR" smtClean="0"/>
              <a:pPr/>
              <a:t>3/3/2025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2CCAF597-C076-43D6-A2D9-1199D2206E1C}"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43C3F6D0-8900-4D0B-AB4D-88C52A095CA4}" type="datetimeFigureOut">
              <a:rPr lang="el-GR" smtClean="0"/>
              <a:pPr/>
              <a:t>3/3/2025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2CCAF597-C076-43D6-A2D9-1199D2206E1C}"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43C3F6D0-8900-4D0B-AB4D-88C52A095CA4}" type="datetimeFigureOut">
              <a:rPr lang="el-GR" smtClean="0"/>
              <a:pPr/>
              <a:t>3/3/2025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2CCAF597-C076-43D6-A2D9-1199D2206E1C}"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3C3F6D0-8900-4D0B-AB4D-88C52A095CA4}" type="datetimeFigureOut">
              <a:rPr lang="el-GR" smtClean="0"/>
              <a:pPr/>
              <a:t>3/3/2025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CCAF597-C076-43D6-A2D9-1199D2206E1C}"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3C3F6D0-8900-4D0B-AB4D-88C52A095CA4}" type="datetimeFigureOut">
              <a:rPr lang="el-GR" smtClean="0"/>
              <a:pPr/>
              <a:t>3/3/2025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CCAF597-C076-43D6-A2D9-1199D2206E1C}"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C3F6D0-8900-4D0B-AB4D-88C52A095CA4}" type="datetimeFigureOut">
              <a:rPr lang="el-GR" smtClean="0"/>
              <a:pPr/>
              <a:t>3/3/2025</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CAF597-C076-43D6-A2D9-1199D2206E1C}"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hyperlink" Target="https://el.wikipedia.org/wiki/%CE%92%CE%B1%CF%81%CF%8D%CF%84%CE%B7%CF%84%CE%B1" TargetMode="External"/><Relationship Id="rId7" Type="http://schemas.openxmlformats.org/officeDocument/2006/relationships/hyperlink" Target="https://el.wikipedia.org/wiki/%CE%A3%CE%B5%CE%B9%CF%83%CE%BC%CE%BF%CE%BB%CE%BF%CE%B3%CE%AF%CE%B1" TargetMode="External"/><Relationship Id="rId2" Type="http://schemas.openxmlformats.org/officeDocument/2006/relationships/hyperlink" Target="https://el.wikipedia.org/wiki/%CE%A0%CE%B1%CE%BB%CE%B9%CF%81%CF%81%CE%BF%CE%B9%CE%B1%CE%BA%CF%8C_%CE%BA%CF%8D%CE%BC%CE%B1" TargetMode="External"/><Relationship Id="rId1" Type="http://schemas.openxmlformats.org/officeDocument/2006/relationships/slideLayout" Target="../slideLayouts/slideLayout2.xml"/><Relationship Id="rId6" Type="http://schemas.openxmlformats.org/officeDocument/2006/relationships/hyperlink" Target="https://el.wikipedia.org/wiki/%CE%A5%CE%B4%CF%81%CF%8C%CF%83%CF%86%CE%B1%CE%B9%CF%81%CE%B1" TargetMode="External"/><Relationship Id="rId5" Type="http://schemas.openxmlformats.org/officeDocument/2006/relationships/hyperlink" Target="https://el.wikipedia.org/wiki/%CE%89%CE%BB%CE%B9%CE%BF%CF%82" TargetMode="External"/><Relationship Id="rId4" Type="http://schemas.openxmlformats.org/officeDocument/2006/relationships/hyperlink" Target="https://el.wikipedia.org/wiki/%CE%A3%CE%B5%CE%BB%CE%AE%CE%BD%CE%B7"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el.wikipedia.org/wiki/%CE%91%CF%80%CE%BF%CE%B8%CE%B1%CE%BB%CE%B1%CF%83%CF%83%CE%AF%CE%B1" TargetMode="External"/><Relationship Id="rId2" Type="http://schemas.openxmlformats.org/officeDocument/2006/relationships/hyperlink" Target="https://el.wikipedia.org/wiki/%CE%A4%CE%B1%CF%87%CF%8D%CF%84%CE%B7%CF%84%CE%B1" TargetMode="External"/><Relationship Id="rId1" Type="http://schemas.openxmlformats.org/officeDocument/2006/relationships/slideLayout" Target="../slideLayouts/slideLayout2.xml"/><Relationship Id="rId4" Type="http://schemas.openxmlformats.org/officeDocument/2006/relationships/image" Target="../media/image1.wmf"/></Relationships>
</file>

<file path=ppt/slides/_rels/slide1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el.wikipedia.org/wiki/%CE%95%CE%BD%CE%AD%CF%81%CE%B3%CE%B5%CE%B9%CE%B1" TargetMode="External"/><Relationship Id="rId2" Type="http://schemas.openxmlformats.org/officeDocument/2006/relationships/hyperlink" Target="https://el.wikipedia.org/wiki/%CE%9C%CE%AE%CE%BA%CE%BF%CF%82_%CE%BA%CF%8D%CE%BC%CE%B1%CF%84%CE%BF%CF%82" TargetMode="External"/><Relationship Id="rId1" Type="http://schemas.openxmlformats.org/officeDocument/2006/relationships/slideLayout" Target="../slideLayouts/slideLayout2.xml"/><Relationship Id="rId5" Type="http://schemas.openxmlformats.org/officeDocument/2006/relationships/image" Target="../media/image1.wmf"/><Relationship Id="rId4" Type="http://schemas.openxmlformats.org/officeDocument/2006/relationships/hyperlink" Target="https://el.wikipedia.org/wiki/%CE%86%CE%BD%CE%B5%CE%BC%CE%BF%CF%82"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hyperlink" Target="https://el.wikipedia.org/wiki/%CE%A0%CE%BB%CE%B7%CE%BC%CE%BC%CF%8D%CF%81%CE%B1"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el.wikipedia.org/wiki/%CE%91%CF%83%CF%84%CE%B5%CF%81%CE%BF%CE%B5%CE%B9%CE%B4%CE%AE%CF%82" TargetMode="External"/><Relationship Id="rId2" Type="http://schemas.openxmlformats.org/officeDocument/2006/relationships/hyperlink" Target="https://el.wikipedia.org/wiki/%CE%9B%CE%B1_%CE%A0%CE%AC%CE%BB%CE%BC%CE%B1" TargetMode="External"/><Relationship Id="rId1" Type="http://schemas.openxmlformats.org/officeDocument/2006/relationships/slideLayout" Target="../slideLayouts/slideLayout2.xml"/><Relationship Id="rId5" Type="http://schemas.openxmlformats.org/officeDocument/2006/relationships/image" Target="../media/image1.wmf"/><Relationship Id="rId4" Type="http://schemas.openxmlformats.org/officeDocument/2006/relationships/hyperlink" Target="https://el.wikipedia.org/wiki/%CE%9A%CE%BF%CE%BC%CE%AE%CF%84%CE%B7%CF%82"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el.wikipedia.org/wiki/%CE%A3%CE%B5%CE%B9%CF%83%CE%BC%CF%8C%CF%82_%CF%84%CE%BF%CF%85_%CE%99%CE%BD%CE%B4%CE%B9%CE%BA%CE%BF%CF%8D_%CE%A9%CE%BA%CE%B5%CE%B1%CE%BD%CE%BF%CF%8D_(2004)" TargetMode="External"/><Relationship Id="rId2" Type="http://schemas.openxmlformats.org/officeDocument/2006/relationships/hyperlink" Target="https://el.wikipedia.org/wiki/%CE%99%CE%B1%CF%80%CF%89%CE%BD%CE%AF%CE%B1" TargetMode="External"/><Relationship Id="rId1" Type="http://schemas.openxmlformats.org/officeDocument/2006/relationships/slideLayout" Target="../slideLayouts/slideLayout4.xml"/><Relationship Id="rId6" Type="http://schemas.openxmlformats.org/officeDocument/2006/relationships/image" Target="../media/image4.jpeg"/><Relationship Id="rId5" Type="http://schemas.openxmlformats.org/officeDocument/2006/relationships/image" Target="../media/image1.wmf"/><Relationship Id="rId4" Type="http://schemas.openxmlformats.org/officeDocument/2006/relationships/hyperlink" Target="https://el.wikipedia.org/wiki/%CE%99%CE%BD%CE%B4%CE%B9%CE%BA%CF%8C%CF%82_%CE%A9%CE%BA%CE%B5%CE%B1%CE%BD%CF%8C%CF%82"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el.wikipedia.org/wiki/2004" TargetMode="External"/><Relationship Id="rId2" Type="http://schemas.openxmlformats.org/officeDocument/2006/relationships/hyperlink" Target="https://el.wikipedia.org/wiki/%CE%A3%CE%B5%CE%B9%CF%83%CE%BC%CF%8C%CF%82_%CF%84%CE%BF%CF%85_%CE%99%CE%BD%CE%B4%CE%B9%CE%BA%CE%BF%CF%8D_%CE%A9%CE%BA%CE%B5%CE%B1%CE%BD%CE%BF%CF%8D_(2004)" TargetMode="External"/><Relationship Id="rId1" Type="http://schemas.openxmlformats.org/officeDocument/2006/relationships/slideLayout" Target="../slideLayouts/slideLayout2.xml"/><Relationship Id="rId6" Type="http://schemas.openxmlformats.org/officeDocument/2006/relationships/image" Target="../media/image1.wmf"/><Relationship Id="rId5" Type="http://schemas.openxmlformats.org/officeDocument/2006/relationships/hyperlink" Target="https://el.wikipedia.org/wiki/1964" TargetMode="External"/><Relationship Id="rId4" Type="http://schemas.openxmlformats.org/officeDocument/2006/relationships/hyperlink" Target="https://el.wikipedia.org/wiki/%CE%91%CE%BB%CE%AC%CF%83%CE%BA%CE%B1"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el.wikipedia.org/wiki/2004" TargetMode="External"/><Relationship Id="rId2" Type="http://schemas.openxmlformats.org/officeDocument/2006/relationships/hyperlink" Target="https://el.wikipedia.org/wiki/%CE%A3%CE%B5%CE%B9%CF%83%CE%BC%CF%8C%CF%82_%CF%84%CE%BF%CF%85_%CE%99%CE%BD%CE%B4%CE%B9%CE%BA%CE%BF%CF%8D_%CE%A9%CE%BA%CE%B5%CE%B1%CE%BD%CE%BF%CF%8D_(2004)" TargetMode="External"/><Relationship Id="rId1" Type="http://schemas.openxmlformats.org/officeDocument/2006/relationships/slideLayout" Target="../slideLayouts/slideLayout2.xml"/><Relationship Id="rId6" Type="http://schemas.openxmlformats.org/officeDocument/2006/relationships/image" Target="../media/image1.wmf"/><Relationship Id="rId5" Type="http://schemas.openxmlformats.org/officeDocument/2006/relationships/hyperlink" Target="https://el.wikipedia.org/wiki/1964" TargetMode="External"/><Relationship Id="rId4" Type="http://schemas.openxmlformats.org/officeDocument/2006/relationships/hyperlink" Target="https://el.wikipedia.org/wiki/%CE%91%CE%BB%CE%AC%CF%83%CE%BA%CE%B1"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el.wikipedia.org/wiki/2004" TargetMode="External"/><Relationship Id="rId2" Type="http://schemas.openxmlformats.org/officeDocument/2006/relationships/hyperlink" Target="https://el.wikipedia.org/wiki/%CE%A3%CE%B5%CE%B9%CF%83%CE%BC%CF%8C%CF%82_%CF%84%CE%BF%CF%85_%CE%99%CE%BD%CE%B4%CE%B9%CE%BA%CE%BF%CF%8D_%CE%A9%CE%BA%CE%B5%CE%B1%CE%BD%CE%BF%CF%8D_(2004)" TargetMode="External"/><Relationship Id="rId1" Type="http://schemas.openxmlformats.org/officeDocument/2006/relationships/slideLayout" Target="../slideLayouts/slideLayout2.xml"/><Relationship Id="rId6" Type="http://schemas.openxmlformats.org/officeDocument/2006/relationships/image" Target="../media/image1.wmf"/><Relationship Id="rId5" Type="http://schemas.openxmlformats.org/officeDocument/2006/relationships/hyperlink" Target="https://el.wikipedia.org/wiki/1964" TargetMode="External"/><Relationship Id="rId4" Type="http://schemas.openxmlformats.org/officeDocument/2006/relationships/hyperlink" Target="https://el.wikipedia.org/wiki/%CE%91%CE%BB%CE%AC%CF%83%CE%BA%CE%B1"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hyperlink" Target="https://el.wikipedia.org/wiki/%CE%94%CE%AD%CE%BD%CF%84%CF%81%CE%BF" TargetMode="External"/><Relationship Id="rId7" Type="http://schemas.openxmlformats.org/officeDocument/2006/relationships/hyperlink" Target="https://el.wikipedia.org/wiki/%CE%97%CF%86%CE%B1%CE%AF%CF%83%CF%84%CE%B5%CE%B9%CE%BF" TargetMode="External"/><Relationship Id="rId2" Type="http://schemas.openxmlformats.org/officeDocument/2006/relationships/hyperlink" Target="https://el.wikipedia.org/wiki/%CE%A6%CF%85%CF%83%CE%B9%CE%BA%CF%8C%CF%82_%CE%BA%CE%AF%CE%BD%CE%B4%CF%85%CE%BD%CE%BF%CF%82" TargetMode="External"/><Relationship Id="rId1" Type="http://schemas.openxmlformats.org/officeDocument/2006/relationships/slideLayout" Target="../slideLayouts/slideLayout2.xml"/><Relationship Id="rId6" Type="http://schemas.openxmlformats.org/officeDocument/2006/relationships/hyperlink" Target="https://el.wikipedia.org/wiki/%CE%A3%CE%B5%CE%B9%CF%83%CE%BC%CF%8C%CF%82" TargetMode="External"/><Relationship Id="rId5" Type="http://schemas.openxmlformats.org/officeDocument/2006/relationships/hyperlink" Target="https://el.wikipedia.org/wiki/%CE%92%CF%81%CE%BF%CF%87%CE%AE" TargetMode="External"/><Relationship Id="rId4" Type="http://schemas.openxmlformats.org/officeDocument/2006/relationships/hyperlink" Target="https://el.wikipedia.org/wiki/%CE%88%CE%B4%CE%B1%CF%86%CE%BF%CF%82"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hyperlink" Target="https://el.wikipedia.org/wiki/%CE%A4%CE%B1%CF%87%CF%8D%CF%84%CE%B7%CF%84%CE%B1"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l.wikipedia.org/wiki/%CE%95%CE%BB%CE%BB%CE%B7%CE%BD%CE%B9%CE%BA%CE%AE_%CE%B3%CE%BB%CF%8E%CF%83%CF%83%CE%B1" TargetMode="External"/><Relationship Id="rId2" Type="http://schemas.openxmlformats.org/officeDocument/2006/relationships/hyperlink" Target="https://el.wikipedia.org/wiki/%CE%99%CE%B1%CF%80%CF%89%CE%BD%CE%B9%CE%BA%CE%AE_%CE%B3%CE%BB%CF%8E%CF%83%CF%83%CE%B1" TargetMode="External"/><Relationship Id="rId1" Type="http://schemas.openxmlformats.org/officeDocument/2006/relationships/slideLayout" Target="../slideLayouts/slideLayout2.xml"/><Relationship Id="rId4" Type="http://schemas.openxmlformats.org/officeDocument/2006/relationships/image" Target="../media/image1.wmf"/></Relationships>
</file>

<file path=ppt/slides/_rels/slide9.xml.rels><?xml version="1.0" encoding="UTF-8" standalone="yes"?>
<Relationships xmlns="http://schemas.openxmlformats.org/package/2006/relationships"><Relationship Id="rId8" Type="http://schemas.openxmlformats.org/officeDocument/2006/relationships/hyperlink" Target="https://el.wikipedia.org/wiki/%CE%97%CF%86%CE%B1%CE%AF%CF%83%CF%84%CE%B5%CE%B9%CE%BF" TargetMode="External"/><Relationship Id="rId3" Type="http://schemas.openxmlformats.org/officeDocument/2006/relationships/hyperlink" Target="https://el.wikipedia.org/wiki/%CE%A9%CE%BA%CE%B5%CE%B1%CE%BD%CF%8C%CF%82" TargetMode="External"/><Relationship Id="rId7" Type="http://schemas.openxmlformats.org/officeDocument/2006/relationships/hyperlink" Target="https://el.wikipedia.org/wiki/%CE%A3%CE%B5%CE%B9%CF%83%CE%BC%CF%8C%CF%82" TargetMode="External"/><Relationship Id="rId2" Type="http://schemas.openxmlformats.org/officeDocument/2006/relationships/hyperlink" Target="https://el.wikipedia.org/wiki/%CE%9D%CE%B5%CF%81%CF%8C" TargetMode="External"/><Relationship Id="rId1" Type="http://schemas.openxmlformats.org/officeDocument/2006/relationships/slideLayout" Target="../slideLayouts/slideLayout2.xml"/><Relationship Id="rId6" Type="http://schemas.openxmlformats.org/officeDocument/2006/relationships/hyperlink" Target="https://el.wikipedia.org/wiki/%CE%A6%CE%B9%CF%8C%CF%81%CE%B4" TargetMode="External"/><Relationship Id="rId5" Type="http://schemas.openxmlformats.org/officeDocument/2006/relationships/hyperlink" Target="https://el.wikipedia.org/wiki/%CE%9B%CE%AF%CE%BC%CE%BD%CE%B7" TargetMode="External"/><Relationship Id="rId4" Type="http://schemas.openxmlformats.org/officeDocument/2006/relationships/hyperlink" Target="https://el.wikipedia.org/wiki/%CE%98%CE%AC%CE%BB%CE%B1%CF%83%CF%83%CE%B1" TargetMode="External"/><Relationship Id="rId9" Type="http://schemas.openxmlformats.org/officeDocument/2006/relationships/image" Target="../media/image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260648"/>
            <a:ext cx="8229600" cy="1811030"/>
          </a:xfrm>
        </p:spPr>
        <p:txBody>
          <a:bodyPr>
            <a:normAutofit/>
          </a:bodyPr>
          <a:lstStyle/>
          <a:p>
            <a:r>
              <a:rPr lang="el-GR" b="1" dirty="0"/>
              <a:t>ΠΥΡΟΣΒΕΣΤΙΚΗ ΑΚΑΔΗΜΙΑ</a:t>
            </a:r>
            <a:br>
              <a:rPr lang="el-GR" b="1" dirty="0"/>
            </a:br>
            <a:endParaRPr lang="el-GR" b="1" dirty="0"/>
          </a:p>
        </p:txBody>
      </p:sp>
      <p:sp>
        <p:nvSpPr>
          <p:cNvPr id="3" name="Θέση περιεχομένου 2"/>
          <p:cNvSpPr>
            <a:spLocks noGrp="1"/>
          </p:cNvSpPr>
          <p:nvPr>
            <p:ph idx="1"/>
          </p:nvPr>
        </p:nvSpPr>
        <p:spPr>
          <a:xfrm>
            <a:off x="457200" y="3643314"/>
            <a:ext cx="8229600" cy="2482849"/>
          </a:xfrm>
        </p:spPr>
        <p:txBody>
          <a:bodyPr>
            <a:normAutofit/>
          </a:bodyPr>
          <a:lstStyle/>
          <a:p>
            <a:pPr marL="0" indent="0" algn="ctr">
              <a:buNone/>
            </a:pPr>
            <a:r>
              <a:rPr lang="el-GR" sz="4400" b="1" dirty="0"/>
              <a:t>ΠΥΡΟΣΒΕΣΤΙΚΗ ΣΤΡΑΤΗΓΙΚΗ</a:t>
            </a:r>
          </a:p>
          <a:p>
            <a:endParaRPr lang="el-GR" dirty="0"/>
          </a:p>
          <a:p>
            <a:endParaRPr lang="el-GR" dirty="0"/>
          </a:p>
          <a:p>
            <a:pPr marL="0" indent="0">
              <a:buNone/>
            </a:pPr>
            <a:endParaRPr lang="el-GR" dirty="0"/>
          </a:p>
        </p:txBody>
      </p:sp>
      <p:pic>
        <p:nvPicPr>
          <p:cNvPr id="4" name="Picture 4" descr="Soma"/>
          <p:cNvPicPr>
            <a:picLocks noChangeAspect="1" noChangeArrowheads="1"/>
          </p:cNvPicPr>
          <p:nvPr/>
        </p:nvPicPr>
        <p:blipFill>
          <a:blip r:embed="rId2"/>
          <a:srcRect/>
          <a:stretch>
            <a:fillRect/>
          </a:stretch>
        </p:blipFill>
        <p:spPr bwMode="auto">
          <a:xfrm>
            <a:off x="7596336" y="116632"/>
            <a:ext cx="1357322" cy="1143008"/>
          </a:xfrm>
          <a:prstGeom prst="rect">
            <a:avLst/>
          </a:prstGeom>
          <a:noFill/>
          <a:ln w="9525">
            <a:noFill/>
            <a:miter lim="800000"/>
            <a:headEnd/>
            <a:tailEnd/>
          </a:ln>
        </p:spPr>
      </p:pic>
    </p:spTree>
    <p:extLst>
      <p:ext uri="{BB962C8B-B14F-4D97-AF65-F5344CB8AC3E}">
        <p14:creationId xmlns:p14="http://schemas.microsoft.com/office/powerpoint/2010/main" val="145107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b="1" dirty="0"/>
              <a:t>ΤΣΟΥΝΑΜΙ</a:t>
            </a:r>
            <a:br>
              <a:rPr lang="el-GR" sz="3200" b="1" dirty="0"/>
            </a:br>
            <a:r>
              <a:rPr lang="el-GR" sz="2700" b="1" dirty="0"/>
              <a:t>ΟΡΟΛΟΓΙΑ</a:t>
            </a:r>
            <a:endParaRPr lang="el-GR" sz="2700" dirty="0"/>
          </a:p>
        </p:txBody>
      </p:sp>
      <p:sp>
        <p:nvSpPr>
          <p:cNvPr id="3" name="2 - Θέση περιεχομένου"/>
          <p:cNvSpPr>
            <a:spLocks noGrp="1"/>
          </p:cNvSpPr>
          <p:nvPr>
            <p:ph idx="1"/>
          </p:nvPr>
        </p:nvSpPr>
        <p:spPr/>
        <p:txBody>
          <a:bodyPr>
            <a:normAutofit lnSpcReduction="10000"/>
          </a:bodyPr>
          <a:lstStyle/>
          <a:p>
            <a:pPr algn="just">
              <a:lnSpc>
                <a:spcPct val="150000"/>
              </a:lnSpc>
              <a:buNone/>
            </a:pPr>
            <a:r>
              <a:rPr lang="el-GR" sz="2000" dirty="0"/>
              <a:t>      	</a:t>
            </a:r>
            <a:r>
              <a:rPr lang="el-GR" sz="2000" b="1" dirty="0"/>
              <a:t>Το </a:t>
            </a:r>
            <a:r>
              <a:rPr lang="el-GR" sz="2000" b="1" dirty="0" err="1"/>
              <a:t>τσουνάμι</a:t>
            </a:r>
            <a:r>
              <a:rPr lang="el-GR" sz="2000" b="1" dirty="0"/>
              <a:t> πολλοί το αποκαλούν </a:t>
            </a:r>
            <a:r>
              <a:rPr lang="el-GR" sz="2000" b="1" dirty="0">
                <a:hlinkClick r:id="rId2" tooltip="Παλιρροιακό κύμα"/>
              </a:rPr>
              <a:t>παλιρροιακό κύμα</a:t>
            </a:r>
            <a:r>
              <a:rPr lang="el-GR" sz="2000" b="1" dirty="0"/>
              <a:t> ή «</a:t>
            </a:r>
            <a:r>
              <a:rPr lang="el-GR" sz="2000" b="1" u="sng" dirty="0">
                <a:solidFill>
                  <a:srgbClr val="C00000"/>
                </a:solidFill>
              </a:rPr>
              <a:t>θαλάσσιο σεισμικό κύμα</a:t>
            </a:r>
            <a:r>
              <a:rPr lang="el-GR" sz="2000" b="1" dirty="0"/>
              <a:t>». Ο πρώτος όρος είναι εντελώς λανθασμένος, καθώς αφορά την 6-ωρη περιοδική μετατόπιση υδάτινων μαζών της Γης λόγω των </a:t>
            </a:r>
            <a:r>
              <a:rPr lang="el-GR" sz="2000" b="1" dirty="0" err="1">
                <a:hlinkClick r:id="rId3" tooltip="Βαρύτητα"/>
              </a:rPr>
              <a:t>βαρυτικών</a:t>
            </a:r>
            <a:r>
              <a:rPr lang="el-GR" sz="2000" b="1" dirty="0"/>
              <a:t> επιδράσεων από τη </a:t>
            </a:r>
            <a:r>
              <a:rPr lang="el-GR" sz="2000" b="1" dirty="0">
                <a:hlinkClick r:id="rId4" tooltip="Σελήνη"/>
              </a:rPr>
              <a:t>Σελήνη</a:t>
            </a:r>
            <a:r>
              <a:rPr lang="el-GR" sz="2000" b="1" dirty="0"/>
              <a:t> και τον </a:t>
            </a:r>
            <a:r>
              <a:rPr lang="el-GR" sz="2000" b="1" dirty="0">
                <a:hlinkClick r:id="rId5" tooltip="Ήλιος"/>
              </a:rPr>
              <a:t>Ήλιο</a:t>
            </a:r>
            <a:r>
              <a:rPr lang="el-GR" sz="2000" b="1" dirty="0"/>
              <a:t> που τείνουν να παραμορφώνουν τη Γη και το καταφέρνουν στο ευκίνητο μέρος της, την </a:t>
            </a:r>
            <a:r>
              <a:rPr lang="el-GR" sz="2000" b="1" dirty="0">
                <a:hlinkClick r:id="rId6" tooltip="Υδρόσφαιρα"/>
              </a:rPr>
              <a:t>υδρόσφαιρα</a:t>
            </a:r>
            <a:r>
              <a:rPr lang="el-GR" sz="2000" b="1" dirty="0"/>
              <a:t>. </a:t>
            </a:r>
          </a:p>
          <a:p>
            <a:pPr algn="just">
              <a:lnSpc>
                <a:spcPct val="150000"/>
              </a:lnSpc>
              <a:buNone/>
            </a:pPr>
            <a:r>
              <a:rPr lang="el-GR" sz="2000" dirty="0"/>
              <a:t>      	</a:t>
            </a:r>
            <a:r>
              <a:rPr lang="el-GR" sz="2000" b="1" dirty="0"/>
              <a:t>Ο δεύτερος όρος αποδίδει πιο σωστά το φαινόμενο, καθώς το </a:t>
            </a:r>
            <a:r>
              <a:rPr lang="el-GR" sz="2000" b="1" dirty="0" err="1"/>
              <a:t>τσουνάμι</a:t>
            </a:r>
            <a:r>
              <a:rPr lang="el-GR" sz="2000" b="1" dirty="0"/>
              <a:t> είναι παράγωγο </a:t>
            </a:r>
            <a:r>
              <a:rPr lang="el-GR" sz="2000" b="1" dirty="0" err="1"/>
              <a:t>οδεύον</a:t>
            </a:r>
            <a:r>
              <a:rPr lang="el-GR" sz="2000" b="1" dirty="0"/>
              <a:t> κύμα θραύσης, μεγάλης κλίμακας και μελετάται με </a:t>
            </a:r>
            <a:r>
              <a:rPr lang="el-GR" sz="2000" b="1" dirty="0">
                <a:hlinkClick r:id="rId7" tooltip="Σεισμολογία"/>
              </a:rPr>
              <a:t>σεισμολογικούς</a:t>
            </a:r>
            <a:r>
              <a:rPr lang="el-GR" sz="2000" b="1" dirty="0"/>
              <a:t> όρους. Ωστόσο, αγνοεί άλλες πιθανές αιτίες που ενδέχεται να προκαλέσουν </a:t>
            </a:r>
            <a:r>
              <a:rPr lang="el-GR" sz="2000" b="1" dirty="0" err="1"/>
              <a:t>τσουνάμι</a:t>
            </a:r>
            <a:r>
              <a:rPr lang="el-GR" sz="2000" b="1" dirty="0"/>
              <a:t>.</a:t>
            </a:r>
          </a:p>
          <a:p>
            <a:pPr algn="just"/>
            <a:endParaRPr lang="el-GR" sz="2000" b="1" dirty="0"/>
          </a:p>
        </p:txBody>
      </p:sp>
      <p:pic>
        <p:nvPicPr>
          <p:cNvPr id="4" name="Picture 4" descr="Soma"/>
          <p:cNvPicPr>
            <a:picLocks noChangeAspect="1" noChangeArrowheads="1"/>
          </p:cNvPicPr>
          <p:nvPr/>
        </p:nvPicPr>
        <p:blipFill>
          <a:blip r:embed="rId8"/>
          <a:srcRect/>
          <a:stretch>
            <a:fillRect/>
          </a:stretch>
        </p:blipFill>
        <p:spPr bwMode="auto">
          <a:xfrm>
            <a:off x="7215206" y="214290"/>
            <a:ext cx="1357322" cy="1143008"/>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b="1" dirty="0"/>
              <a:t>ΤΣΟΥΝΑΜΙ</a:t>
            </a:r>
            <a:br>
              <a:rPr lang="el-GR" sz="3200" b="1" dirty="0"/>
            </a:br>
            <a:r>
              <a:rPr lang="el-GR" sz="2400" b="1" dirty="0"/>
              <a:t>ΧΑΡΑΚΤΗΡΙΣΤΙΚΑ</a:t>
            </a:r>
            <a:endParaRPr lang="el-GR" sz="2400" dirty="0"/>
          </a:p>
        </p:txBody>
      </p:sp>
      <p:sp>
        <p:nvSpPr>
          <p:cNvPr id="3" name="2 - Θέση περιεχομένου"/>
          <p:cNvSpPr>
            <a:spLocks noGrp="1"/>
          </p:cNvSpPr>
          <p:nvPr>
            <p:ph idx="1"/>
          </p:nvPr>
        </p:nvSpPr>
        <p:spPr/>
        <p:txBody>
          <a:bodyPr>
            <a:normAutofit/>
          </a:bodyPr>
          <a:lstStyle/>
          <a:p>
            <a:pPr algn="just">
              <a:lnSpc>
                <a:spcPct val="150000"/>
              </a:lnSpc>
              <a:buNone/>
            </a:pPr>
            <a:r>
              <a:rPr lang="el-GR" sz="2000" b="1" dirty="0"/>
              <a:t>		Όσο διαδίδονται στην ανοιχτή θάλασσα με μεγάλο βάθος, έχουν ελάχιστο ύψος, που δεν ξεπερνάει συνήθως το 1 μέτρο και ταξιδεύουν προς όλες τις επιτρεπτές από τον αρχικό σχηματισμό του μετώπου, κατευθύνσεις, με </a:t>
            </a:r>
            <a:r>
              <a:rPr lang="el-GR" sz="2000" b="1" dirty="0">
                <a:hlinkClick r:id="rId2" tooltip="Ταχύτητα"/>
              </a:rPr>
              <a:t>ταχύτητα</a:t>
            </a:r>
            <a:r>
              <a:rPr lang="el-GR" sz="2000" b="1" dirty="0"/>
              <a:t> 700 - 800 </a:t>
            </a:r>
            <a:r>
              <a:rPr lang="el-GR" sz="2000" b="1" dirty="0" err="1"/>
              <a:t>χλμ</a:t>
            </a:r>
            <a:r>
              <a:rPr lang="el-GR" sz="2000" b="1" dirty="0"/>
              <a:t>/ώρα. Παρά την τρομακτική αυτή ταχύτητα, δεν γίνονται αντιληπτά, από τα πλοία στην ανοιχτή θάλασσα, ούτε καν από βάρκες, καθώς φαίνονται, ως μία </a:t>
            </a:r>
            <a:r>
              <a:rPr lang="el-GR" sz="2000" b="1" dirty="0">
                <a:hlinkClick r:id="rId3" tooltip="Αποθαλασσία"/>
              </a:rPr>
              <a:t>φουσκοθαλασσιά</a:t>
            </a:r>
            <a:r>
              <a:rPr lang="el-GR" sz="2000" b="1" dirty="0"/>
              <a:t> (λείας και αδιάσπαστης επιφάνειας, με κορυφές που δεν σκάνε, ούτε ασπρίζουν), που κυριολεκτικά περνάει «σαν αστραπή» και φεύγει.</a:t>
            </a:r>
          </a:p>
          <a:p>
            <a:pPr algn="just"/>
            <a:endParaRPr lang="el-GR" sz="2000" b="1" dirty="0"/>
          </a:p>
        </p:txBody>
      </p:sp>
      <p:pic>
        <p:nvPicPr>
          <p:cNvPr id="4" name="Picture 4" descr="Soma"/>
          <p:cNvPicPr>
            <a:picLocks noChangeAspect="1" noChangeArrowheads="1"/>
          </p:cNvPicPr>
          <p:nvPr/>
        </p:nvPicPr>
        <p:blipFill>
          <a:blip r:embed="rId4"/>
          <a:srcRect/>
          <a:stretch>
            <a:fillRect/>
          </a:stretch>
        </p:blipFill>
        <p:spPr bwMode="auto">
          <a:xfrm>
            <a:off x="7215206" y="214290"/>
            <a:ext cx="1357322" cy="1143008"/>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 Τίτλος"/>
          <p:cNvSpPr>
            <a:spLocks noGrp="1"/>
          </p:cNvSpPr>
          <p:nvPr>
            <p:ph type="title"/>
          </p:nvPr>
        </p:nvSpPr>
        <p:spPr/>
        <p:txBody>
          <a:bodyPr>
            <a:normAutofit/>
          </a:bodyPr>
          <a:lstStyle/>
          <a:p>
            <a:r>
              <a:rPr lang="el-GR" sz="3200" b="1" dirty="0"/>
              <a:t>ΤΣΟΥΝΑΜΙ</a:t>
            </a:r>
            <a:br>
              <a:rPr lang="el-GR" sz="3200" b="1" dirty="0"/>
            </a:br>
            <a:r>
              <a:rPr lang="el-GR" sz="2400" b="1" dirty="0"/>
              <a:t>ΧΑΡΑΚΤΗΡΙΣΤΙΚΑ</a:t>
            </a:r>
            <a:endParaRPr lang="el-GR" sz="2400" dirty="0"/>
          </a:p>
        </p:txBody>
      </p:sp>
      <p:sp>
        <p:nvSpPr>
          <p:cNvPr id="3" name="2 - Θέση περιεχομένου"/>
          <p:cNvSpPr>
            <a:spLocks noGrp="1"/>
          </p:cNvSpPr>
          <p:nvPr>
            <p:ph sz="half" idx="1"/>
          </p:nvPr>
        </p:nvSpPr>
        <p:spPr/>
        <p:txBody>
          <a:bodyPr>
            <a:normAutofit/>
          </a:bodyPr>
          <a:lstStyle/>
          <a:p>
            <a:pPr algn="just">
              <a:lnSpc>
                <a:spcPct val="150000"/>
              </a:lnSpc>
              <a:buNone/>
            </a:pPr>
            <a:r>
              <a:rPr lang="el-GR" sz="2000" b="1" dirty="0"/>
              <a:t>		Όταν τα </a:t>
            </a:r>
            <a:r>
              <a:rPr lang="el-GR" sz="2000" b="1" dirty="0" err="1"/>
              <a:t>τσουνάμι</a:t>
            </a:r>
            <a:r>
              <a:rPr lang="el-GR" sz="2000" b="1" dirty="0"/>
              <a:t> φτάνουν στα ρηχά, λόγω της μείωσης του βάθους αναδιπλώνονται και, ενώ χάνουν ταχύτητα, κερδίζουν σε ύψος.</a:t>
            </a:r>
          </a:p>
          <a:p>
            <a:pPr algn="just">
              <a:lnSpc>
                <a:spcPct val="150000"/>
              </a:lnSpc>
              <a:buNone/>
            </a:pPr>
            <a:r>
              <a:rPr lang="el-GR" sz="2000" b="1" dirty="0"/>
              <a:t>		Όταν τελικώς σκάσουν στην ακτή, έχουν φτάσει στο μέγιστο ύψος.</a:t>
            </a:r>
          </a:p>
          <a:p>
            <a:pPr algn="just"/>
            <a:endParaRPr lang="el-GR" sz="2000" b="1" dirty="0"/>
          </a:p>
        </p:txBody>
      </p:sp>
      <p:pic>
        <p:nvPicPr>
          <p:cNvPr id="10" name="Picture 2" descr="C:\Users\user\Documents\Tsunami_comic_book_style_el (1).png"/>
          <p:cNvPicPr>
            <a:picLocks noGrp="1" noChangeAspect="1" noChangeArrowheads="1"/>
          </p:cNvPicPr>
          <p:nvPr>
            <p:ph sz="half" idx="2"/>
          </p:nvPr>
        </p:nvPicPr>
        <p:blipFill>
          <a:blip r:embed="rId2" cstate="print"/>
          <a:stretch>
            <a:fillRect/>
          </a:stretch>
        </p:blipFill>
        <p:spPr bwMode="auto">
          <a:xfrm>
            <a:off x="5076056" y="1600200"/>
            <a:ext cx="3456384" cy="4525963"/>
          </a:xfrm>
          <a:prstGeom prst="rect">
            <a:avLst/>
          </a:prstGeom>
          <a:noFill/>
        </p:spPr>
      </p:pic>
      <p:pic>
        <p:nvPicPr>
          <p:cNvPr id="4" name="Picture 4" descr="Soma"/>
          <p:cNvPicPr>
            <a:picLocks noChangeAspect="1" noChangeArrowheads="1"/>
          </p:cNvPicPr>
          <p:nvPr/>
        </p:nvPicPr>
        <p:blipFill>
          <a:blip r:embed="rId3"/>
          <a:srcRect/>
          <a:stretch>
            <a:fillRect/>
          </a:stretch>
        </p:blipFill>
        <p:spPr bwMode="auto">
          <a:xfrm>
            <a:off x="7215206" y="214290"/>
            <a:ext cx="1357322" cy="1143008"/>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b="1" dirty="0"/>
              <a:t>ΤΣΟΥΝΑΜΙ</a:t>
            </a:r>
            <a:br>
              <a:rPr lang="el-GR" b="1" dirty="0"/>
            </a:br>
            <a:r>
              <a:rPr lang="el-GR" sz="2400" b="1" dirty="0"/>
              <a:t>ΧΑΡΑΚΤΗΡΙΣΤΙΚΑ</a:t>
            </a:r>
            <a:endParaRPr lang="el-GR" sz="2400" dirty="0"/>
          </a:p>
        </p:txBody>
      </p:sp>
      <p:sp>
        <p:nvSpPr>
          <p:cNvPr id="3" name="2 - Θέση περιεχομένου"/>
          <p:cNvSpPr>
            <a:spLocks noGrp="1"/>
          </p:cNvSpPr>
          <p:nvPr>
            <p:ph idx="1"/>
          </p:nvPr>
        </p:nvSpPr>
        <p:spPr/>
        <p:txBody>
          <a:bodyPr>
            <a:normAutofit/>
          </a:bodyPr>
          <a:lstStyle/>
          <a:p>
            <a:pPr algn="just">
              <a:lnSpc>
                <a:spcPct val="150000"/>
              </a:lnSpc>
              <a:buNone/>
            </a:pPr>
            <a:r>
              <a:rPr lang="el-GR" sz="2000" dirty="0"/>
              <a:t>     </a:t>
            </a:r>
            <a:r>
              <a:rPr lang="en-US" sz="2000" dirty="0"/>
              <a:t> </a:t>
            </a:r>
            <a:r>
              <a:rPr lang="el-GR" sz="2000"/>
              <a:t>	</a:t>
            </a:r>
            <a:r>
              <a:rPr lang="el-GR" sz="2000" b="1"/>
              <a:t>Τα </a:t>
            </a:r>
            <a:r>
              <a:rPr lang="el-GR" sz="2000" b="1" dirty="0" err="1"/>
              <a:t>τσουνάμι</a:t>
            </a:r>
            <a:r>
              <a:rPr lang="el-GR" sz="2000" b="1" dirty="0"/>
              <a:t> έχουν μεγάλο </a:t>
            </a:r>
            <a:r>
              <a:rPr lang="el-GR" sz="2000" b="1" dirty="0">
                <a:hlinkClick r:id="rId2" tooltip="Μήκος κύματος"/>
              </a:rPr>
              <a:t>μήκος κύματος</a:t>
            </a:r>
            <a:r>
              <a:rPr lang="el-GR" sz="2000" b="1" dirty="0"/>
              <a:t> και μεταφέρουν τεράστια ποσά </a:t>
            </a:r>
            <a:r>
              <a:rPr lang="el-GR" sz="2000" b="1" dirty="0">
                <a:hlinkClick r:id="rId3" tooltip="Ενέργεια"/>
              </a:rPr>
              <a:t>ενέργειας</a:t>
            </a:r>
            <a:r>
              <a:rPr lang="el-GR" sz="2000" b="1" dirty="0"/>
              <a:t>. Ενώ μία σειρά μεγάλων θαλάσσιων κυμάτων που προκαλούνται από τον </a:t>
            </a:r>
            <a:r>
              <a:rPr lang="el-GR" sz="2000" b="1" dirty="0">
                <a:hlinkClick r:id="rId4" tooltip="Άνεμος"/>
              </a:rPr>
              <a:t>άνεμο</a:t>
            </a:r>
            <a:r>
              <a:rPr lang="el-GR" sz="2000" b="1" dirty="0"/>
              <a:t>, έχει μέγιστο μήκος κύματος (απόσταση από κορυφή σε κορυφή κύματος) τα 100 - 150 μέτρα και περιοδικότητα μερικά δευτερόλεπτα, τα </a:t>
            </a:r>
            <a:r>
              <a:rPr lang="el-GR" sz="2000" b="1" dirty="0" err="1"/>
              <a:t>τσουνάμι</a:t>
            </a:r>
            <a:r>
              <a:rPr lang="el-GR" sz="2000" b="1" dirty="0"/>
              <a:t> έχουν τεράστια μήκη κύματος, που μπορεί να φτάσουν τα 100 ή και τα 200 χιλιόμετρα και περιοδικότητα ακόμα και άνω της μιας ώρας</a:t>
            </a:r>
            <a:r>
              <a:rPr lang="el-GR" sz="2000" dirty="0"/>
              <a:t>.</a:t>
            </a:r>
            <a:endParaRPr lang="el-GR" sz="2000" b="1" dirty="0"/>
          </a:p>
        </p:txBody>
      </p:sp>
      <p:pic>
        <p:nvPicPr>
          <p:cNvPr id="4" name="Picture 4" descr="Soma"/>
          <p:cNvPicPr>
            <a:picLocks noChangeAspect="1" noChangeArrowheads="1"/>
          </p:cNvPicPr>
          <p:nvPr/>
        </p:nvPicPr>
        <p:blipFill>
          <a:blip r:embed="rId5"/>
          <a:srcRect/>
          <a:stretch>
            <a:fillRect/>
          </a:stretch>
        </p:blipFill>
        <p:spPr bwMode="auto">
          <a:xfrm>
            <a:off x="7215206" y="214290"/>
            <a:ext cx="1357322" cy="1143008"/>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b="1" dirty="0"/>
              <a:t>ΤΣΟΥΝΑΜΙ</a:t>
            </a:r>
            <a:br>
              <a:rPr lang="el-GR" sz="3200" b="1" dirty="0"/>
            </a:br>
            <a:r>
              <a:rPr lang="el-GR" sz="2400" b="1" dirty="0"/>
              <a:t>ΧΑΡΑΚΤΗΡΙΣΤΙΚΑ</a:t>
            </a:r>
            <a:endParaRPr lang="el-GR" sz="2400" dirty="0"/>
          </a:p>
        </p:txBody>
      </p:sp>
      <p:sp>
        <p:nvSpPr>
          <p:cNvPr id="3" name="2 - Θέση περιεχομένου"/>
          <p:cNvSpPr>
            <a:spLocks noGrp="1"/>
          </p:cNvSpPr>
          <p:nvPr>
            <p:ph idx="1"/>
          </p:nvPr>
        </p:nvSpPr>
        <p:spPr/>
        <p:txBody>
          <a:bodyPr>
            <a:normAutofit/>
          </a:bodyPr>
          <a:lstStyle/>
          <a:p>
            <a:pPr algn="just">
              <a:lnSpc>
                <a:spcPct val="150000"/>
              </a:lnSpc>
              <a:buNone/>
            </a:pPr>
            <a:r>
              <a:rPr lang="el-GR" sz="2000" b="1" dirty="0"/>
              <a:t>      	Φθάνοντας όμως στα ρηχά, λόγω της μείωσης του βάθους, αναδιπλώνονται και ενώ χάνουν ταχύτητα, κερδίζουν σε ύψος. Όταν τελικώς «σκάσουν» στην ακτή, αν και η ταχύτητα πρόσκρουσης συνήθως είναι μόνο 40 </a:t>
            </a:r>
            <a:r>
              <a:rPr lang="el-GR" sz="2000" b="1" dirty="0" err="1"/>
              <a:t>χλμ</a:t>
            </a:r>
            <a:r>
              <a:rPr lang="el-GR" sz="2000" b="1" dirty="0"/>
              <a:t>/ώρα, το τελικό τους ύψος είναι καταστροφικό, καθώς διατηρείται και ενώ εισβάλλουν μέσα στην ενδοχώρα, προκαλώντας ένα φαινόμενο που θυμίζει ρήξη φράγματος και εισβολή </a:t>
            </a:r>
            <a:r>
              <a:rPr lang="el-GR" sz="2000" b="1" dirty="0">
                <a:hlinkClick r:id="rId2" tooltip="Πλημμύρα"/>
              </a:rPr>
              <a:t>πλημμύρας</a:t>
            </a:r>
            <a:r>
              <a:rPr lang="el-GR" sz="2000" b="1" dirty="0"/>
              <a:t> (σε αντίθεση με τα κοινά κύματα, που όταν «σκάσουν» στην ακτή, μετά αποσύρονται). </a:t>
            </a:r>
          </a:p>
        </p:txBody>
      </p:sp>
      <p:pic>
        <p:nvPicPr>
          <p:cNvPr id="4" name="Picture 4" descr="Soma"/>
          <p:cNvPicPr>
            <a:picLocks noChangeAspect="1" noChangeArrowheads="1"/>
          </p:cNvPicPr>
          <p:nvPr/>
        </p:nvPicPr>
        <p:blipFill>
          <a:blip r:embed="rId3"/>
          <a:srcRect/>
          <a:stretch>
            <a:fillRect/>
          </a:stretch>
        </p:blipFill>
        <p:spPr bwMode="auto">
          <a:xfrm>
            <a:off x="7215206" y="214290"/>
            <a:ext cx="1357322" cy="1143008"/>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b="1" dirty="0"/>
              <a:t>ΤΣΟΥΝΑΜΙ</a:t>
            </a:r>
            <a:br>
              <a:rPr lang="el-GR" sz="3200" b="1" dirty="0"/>
            </a:br>
            <a:r>
              <a:rPr lang="el-GR" sz="2400" b="1" dirty="0"/>
              <a:t>ΧΑΡΑΚΤΗΡΙΣΤΙΚΑ</a:t>
            </a:r>
            <a:endParaRPr lang="el-GR" sz="2400" dirty="0"/>
          </a:p>
        </p:txBody>
      </p:sp>
      <p:sp>
        <p:nvSpPr>
          <p:cNvPr id="3" name="2 - Θέση περιεχομένου"/>
          <p:cNvSpPr>
            <a:spLocks noGrp="1"/>
          </p:cNvSpPr>
          <p:nvPr>
            <p:ph idx="1"/>
          </p:nvPr>
        </p:nvSpPr>
        <p:spPr/>
        <p:txBody>
          <a:bodyPr>
            <a:normAutofit/>
          </a:bodyPr>
          <a:lstStyle/>
          <a:p>
            <a:pPr algn="just">
              <a:lnSpc>
                <a:spcPct val="150000"/>
              </a:lnSpc>
              <a:buNone/>
            </a:pPr>
            <a:r>
              <a:rPr lang="el-GR" sz="2000" dirty="0"/>
              <a:t>      	</a:t>
            </a:r>
            <a:r>
              <a:rPr lang="el-GR" sz="2000" b="1" dirty="0"/>
              <a:t>Το τελικό τους ύψος μπορεί να ποικίλλει από 1,5 μέχρι 15 μέτρα, ενώ τα μεγαλύτερα </a:t>
            </a:r>
            <a:r>
              <a:rPr lang="el-GR" sz="2000" b="1" dirty="0" err="1"/>
              <a:t>τσουνάμι</a:t>
            </a:r>
            <a:r>
              <a:rPr lang="el-GR" sz="2000" b="1" dirty="0"/>
              <a:t> στην ιστορία έχουν φτάσει τα 30 μέτρα, αν και στο πιο ακραίο θεωρητικό σενάριο μπορεί να φτάσει έως και τα 50 μέτρα (το σενάριο της πιθανής κατάρρευσης ολόκληρου του ηφαιστείου </a:t>
            </a:r>
            <a:r>
              <a:rPr lang="el-GR" sz="2000" b="1" dirty="0" err="1"/>
              <a:t>Cumbre</a:t>
            </a:r>
            <a:r>
              <a:rPr lang="el-GR" sz="2000" b="1" dirty="0"/>
              <a:t> </a:t>
            </a:r>
            <a:r>
              <a:rPr lang="el-GR" sz="2000" b="1" dirty="0" err="1"/>
              <a:t>Vieja</a:t>
            </a:r>
            <a:r>
              <a:rPr lang="el-GR" sz="2000" b="1" dirty="0"/>
              <a:t> στη θάλασσα, στο νησί </a:t>
            </a:r>
            <a:r>
              <a:rPr lang="el-GR" sz="2000" b="1" dirty="0">
                <a:hlinkClick r:id="rId2" tooltip="Λα Πάλμα"/>
              </a:rPr>
              <a:t>Λα Πάλμα</a:t>
            </a:r>
            <a:r>
              <a:rPr lang="el-GR" sz="2000" b="1" baseline="30000" dirty="0"/>
              <a:t>[</a:t>
            </a:r>
            <a:r>
              <a:rPr lang="el-GR" sz="2000" b="1" dirty="0"/>
              <a:t>) ή και πολύ υψηλότερα σε συμβάν πρόσκρουσης με </a:t>
            </a:r>
            <a:r>
              <a:rPr lang="el-GR" sz="2000" b="1" dirty="0">
                <a:hlinkClick r:id="rId3" tooltip="Αστεροειδής"/>
              </a:rPr>
              <a:t>αστεροειδή</a:t>
            </a:r>
            <a:r>
              <a:rPr lang="el-GR" sz="2000" b="1" dirty="0"/>
              <a:t> ή </a:t>
            </a:r>
            <a:r>
              <a:rPr lang="el-GR" sz="2000" b="1" dirty="0">
                <a:hlinkClick r:id="rId4" tooltip="Κομήτης"/>
              </a:rPr>
              <a:t>κομήτη</a:t>
            </a:r>
            <a:r>
              <a:rPr lang="el-GR" sz="2000" b="1" dirty="0"/>
              <a:t>. Πρακτικά όμως, αρκεί να φτάσει τα 1,5 - 2 μέτρα για να υπάρξουν ζημιές και θύματα.</a:t>
            </a:r>
          </a:p>
        </p:txBody>
      </p:sp>
      <p:pic>
        <p:nvPicPr>
          <p:cNvPr id="4" name="Picture 4" descr="Soma"/>
          <p:cNvPicPr>
            <a:picLocks noChangeAspect="1" noChangeArrowheads="1"/>
          </p:cNvPicPr>
          <p:nvPr/>
        </p:nvPicPr>
        <p:blipFill>
          <a:blip r:embed="rId5"/>
          <a:srcRect/>
          <a:stretch>
            <a:fillRect/>
          </a:stretch>
        </p:blipFill>
        <p:spPr bwMode="auto">
          <a:xfrm>
            <a:off x="7215206" y="214290"/>
            <a:ext cx="1357322" cy="1143008"/>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title"/>
          </p:nvPr>
        </p:nvSpPr>
        <p:spPr/>
        <p:txBody>
          <a:bodyPr>
            <a:normAutofit/>
          </a:bodyPr>
          <a:lstStyle/>
          <a:p>
            <a:r>
              <a:rPr lang="el-GR" sz="3200" b="1" dirty="0"/>
              <a:t>ΤΣΟΥΝΑΜΙ</a:t>
            </a:r>
            <a:br>
              <a:rPr lang="el-GR" sz="2800" dirty="0"/>
            </a:br>
            <a:r>
              <a:rPr lang="el-GR" sz="2400" b="1" dirty="0"/>
              <a:t>ΠΡΟΓΝΩΣΗ ΚΑΙ ΕΠΙΒΙΩΣΗ</a:t>
            </a:r>
          </a:p>
        </p:txBody>
      </p:sp>
      <p:sp>
        <p:nvSpPr>
          <p:cNvPr id="3" name="2 - Θέση περιεχομένου"/>
          <p:cNvSpPr>
            <a:spLocks noGrp="1"/>
          </p:cNvSpPr>
          <p:nvPr>
            <p:ph sz="half" idx="1"/>
          </p:nvPr>
        </p:nvSpPr>
        <p:spPr/>
        <p:txBody>
          <a:bodyPr>
            <a:normAutofit lnSpcReduction="10000"/>
          </a:bodyPr>
          <a:lstStyle/>
          <a:p>
            <a:pPr algn="just"/>
            <a:r>
              <a:rPr lang="el-GR" sz="2000" b="1" dirty="0"/>
              <a:t>Η έκδοση έκτακτου δελτίου για επερχόμενο </a:t>
            </a:r>
            <a:r>
              <a:rPr lang="el-GR" sz="2000" b="1" dirty="0" err="1"/>
              <a:t>τσουνάμι</a:t>
            </a:r>
            <a:r>
              <a:rPr lang="el-GR" sz="2000" b="1" dirty="0"/>
              <a:t> είναι σχετικά απλή υπόθεση, όταν έχει προηγηθεί σημαντική επένδυση σε μη επανδρωμένους σταθμούς παρακολούθησης, σε δίκτυα που βρίσκονται μακριά από την ξηρά (σε συνδυασμό με σεισμογράφους). </a:t>
            </a:r>
            <a:endParaRPr lang="en-US" sz="2000" b="1" dirty="0"/>
          </a:p>
          <a:p>
            <a:pPr algn="just"/>
            <a:r>
              <a:rPr lang="el-GR" sz="2000" b="1" dirty="0"/>
              <a:t>Χώρες όπως η </a:t>
            </a:r>
            <a:r>
              <a:rPr lang="el-GR" sz="2000" b="1" dirty="0">
                <a:hlinkClick r:id="rId2" tooltip="Ιαπωνία"/>
              </a:rPr>
              <a:t>Ιαπωνία</a:t>
            </a:r>
            <a:r>
              <a:rPr lang="el-GR" sz="2000" b="1" dirty="0"/>
              <a:t> (και μετά τον </a:t>
            </a:r>
            <a:r>
              <a:rPr lang="el-GR" sz="2000" b="1" dirty="0">
                <a:hlinkClick r:id="rId3" tooltip="Σεισμός του Ινδικού Ωκεανού (2004)"/>
              </a:rPr>
              <a:t>σεισμό του 2004</a:t>
            </a:r>
            <a:r>
              <a:rPr lang="el-GR" sz="2000" b="1" dirty="0"/>
              <a:t> και χώρες γύρω από την περιοχή του </a:t>
            </a:r>
            <a:r>
              <a:rPr lang="el-GR" sz="2000" b="1" dirty="0">
                <a:hlinkClick r:id="rId4" tooltip="Ινδικός Ωκεανός"/>
              </a:rPr>
              <a:t>Ινδικού Ωκεανού</a:t>
            </a:r>
            <a:r>
              <a:rPr lang="el-GR" sz="2000" b="1" dirty="0"/>
              <a:t>) έχουν ποντίσει και χρησιμοποιούν τέτοια δίκτυα.</a:t>
            </a:r>
          </a:p>
        </p:txBody>
      </p:sp>
      <p:sp>
        <p:nvSpPr>
          <p:cNvPr id="11" name="10 - Θέση περιεχομένου"/>
          <p:cNvSpPr>
            <a:spLocks noGrp="1"/>
          </p:cNvSpPr>
          <p:nvPr>
            <p:ph sz="half" idx="2"/>
          </p:nvPr>
        </p:nvSpPr>
        <p:spPr/>
        <p:txBody>
          <a:bodyPr/>
          <a:lstStyle/>
          <a:p>
            <a:endParaRPr lang="el-GR"/>
          </a:p>
        </p:txBody>
      </p:sp>
      <p:pic>
        <p:nvPicPr>
          <p:cNvPr id="4" name="Picture 4" descr="Soma"/>
          <p:cNvPicPr>
            <a:picLocks noChangeAspect="1" noChangeArrowheads="1"/>
          </p:cNvPicPr>
          <p:nvPr/>
        </p:nvPicPr>
        <p:blipFill>
          <a:blip r:embed="rId5"/>
          <a:srcRect/>
          <a:stretch>
            <a:fillRect/>
          </a:stretch>
        </p:blipFill>
        <p:spPr bwMode="auto">
          <a:xfrm>
            <a:off x="7215206" y="214290"/>
            <a:ext cx="1357322" cy="1143008"/>
          </a:xfrm>
          <a:prstGeom prst="rect">
            <a:avLst/>
          </a:prstGeom>
          <a:noFill/>
          <a:ln w="9525">
            <a:noFill/>
            <a:miter lim="800000"/>
            <a:headEnd/>
            <a:tailEnd/>
          </a:ln>
        </p:spPr>
      </p:pic>
      <p:pic>
        <p:nvPicPr>
          <p:cNvPr id="6" name="Picture 2" descr="C:\Users\Owner\Desktop\DART_II_System_Diagram.jpg"/>
          <p:cNvPicPr>
            <a:picLocks noChangeAspect="1" noChangeArrowheads="1"/>
          </p:cNvPicPr>
          <p:nvPr/>
        </p:nvPicPr>
        <p:blipFill>
          <a:blip r:embed="rId6" cstate="print"/>
          <a:srcRect/>
          <a:stretch>
            <a:fillRect/>
          </a:stretch>
        </p:blipFill>
        <p:spPr bwMode="auto">
          <a:xfrm>
            <a:off x="4644008" y="1556792"/>
            <a:ext cx="4032448" cy="4536504"/>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b="1" dirty="0"/>
              <a:t>ΤΣΟΥΝΑΜΙ</a:t>
            </a:r>
            <a:br>
              <a:rPr lang="el-GR" sz="4800" dirty="0"/>
            </a:br>
            <a:r>
              <a:rPr lang="el-GR" sz="2400" b="1" dirty="0"/>
              <a:t>ΠΡΟΓΝΩΣΗ ΚΑΙ ΕΠΙΒΙΩΣΗ</a:t>
            </a:r>
            <a:endParaRPr lang="el-GR" sz="2400" dirty="0"/>
          </a:p>
        </p:txBody>
      </p:sp>
      <p:pic>
        <p:nvPicPr>
          <p:cNvPr id="4" name="Picture 4" descr="Soma"/>
          <p:cNvPicPr>
            <a:picLocks noChangeAspect="1" noChangeArrowheads="1"/>
          </p:cNvPicPr>
          <p:nvPr/>
        </p:nvPicPr>
        <p:blipFill>
          <a:blip r:embed="rId2"/>
          <a:srcRect/>
          <a:stretch>
            <a:fillRect/>
          </a:stretch>
        </p:blipFill>
        <p:spPr bwMode="auto">
          <a:xfrm>
            <a:off x="7215206" y="214290"/>
            <a:ext cx="1357322" cy="1143008"/>
          </a:xfrm>
          <a:prstGeom prst="rect">
            <a:avLst/>
          </a:prstGeom>
          <a:noFill/>
          <a:ln w="9525">
            <a:noFill/>
            <a:miter lim="800000"/>
            <a:headEnd/>
            <a:tailEnd/>
          </a:ln>
        </p:spPr>
      </p:pic>
      <p:sp>
        <p:nvSpPr>
          <p:cNvPr id="7" name="6 - Θέση περιεχομένου"/>
          <p:cNvSpPr>
            <a:spLocks noGrp="1"/>
          </p:cNvSpPr>
          <p:nvPr>
            <p:ph idx="1"/>
          </p:nvPr>
        </p:nvSpPr>
        <p:spPr/>
        <p:txBody>
          <a:bodyPr>
            <a:normAutofit/>
          </a:bodyPr>
          <a:lstStyle/>
          <a:p>
            <a:pPr algn="just">
              <a:lnSpc>
                <a:spcPct val="150000"/>
              </a:lnSpc>
              <a:buNone/>
            </a:pPr>
            <a:r>
              <a:rPr lang="el-GR" sz="2000" b="1" dirty="0"/>
              <a:t>		Πριν χτυπήσει ένα ισχυρό </a:t>
            </a:r>
            <a:r>
              <a:rPr lang="el-GR" sz="2000" b="1" dirty="0" err="1"/>
              <a:t>τσουνάμι</a:t>
            </a:r>
            <a:r>
              <a:rPr lang="el-GR" sz="2000" b="1" dirty="0"/>
              <a:t>, η στάθμη της θάλασσας χαμηλώνει και το νερό αποτραβιέται από την ακτή, δίνοντας την εντύπωση ότι «</a:t>
            </a:r>
            <a:r>
              <a:rPr lang="el-GR" sz="2000" b="1" i="1" dirty="0"/>
              <a:t>όλη η θάλασσα έφυγε προς τα πίσω</a:t>
            </a:r>
            <a:r>
              <a:rPr lang="el-GR" sz="2000" b="1" dirty="0"/>
              <a:t>». Αυτό είναι ένα πολύτιμο σημάδι για όσους βρίσκονται σε περιοχή που πρόκειται να χτυπηθεί από </a:t>
            </a:r>
            <a:r>
              <a:rPr lang="el-GR" sz="2000" b="1" dirty="0" err="1"/>
              <a:t>τσουνάμι</a:t>
            </a:r>
            <a:r>
              <a:rPr lang="el-GR" sz="2000" b="1" dirty="0"/>
              <a:t> και δεν διαθέτει σύστημα πρόγνωσης ή αν στο συγκεκριμένο σημείο δεν υπάρχει πρόσβαση σε Μ.Μ.Ε.</a:t>
            </a:r>
          </a:p>
          <a:p>
            <a:pPr>
              <a:lnSpc>
                <a:spcPct val="150000"/>
              </a:lnSpc>
            </a:pPr>
            <a:endParaRPr lang="el-GR"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b="1" dirty="0"/>
              <a:t>ΤΣΟΥΝΑΜΙ</a:t>
            </a:r>
            <a:br>
              <a:rPr lang="el-GR" sz="4800" dirty="0"/>
            </a:br>
            <a:r>
              <a:rPr lang="el-GR" sz="2400" b="1" dirty="0"/>
              <a:t>ΠΡΟΓΝΩΣΗ ΚΑΙ ΕΠΙΒΙΩΣΗ</a:t>
            </a:r>
            <a:endParaRPr lang="el-GR" sz="2400" dirty="0"/>
          </a:p>
        </p:txBody>
      </p:sp>
      <p:pic>
        <p:nvPicPr>
          <p:cNvPr id="4" name="Picture 4" descr="Soma"/>
          <p:cNvPicPr>
            <a:picLocks noChangeAspect="1" noChangeArrowheads="1"/>
          </p:cNvPicPr>
          <p:nvPr/>
        </p:nvPicPr>
        <p:blipFill>
          <a:blip r:embed="rId2"/>
          <a:srcRect/>
          <a:stretch>
            <a:fillRect/>
          </a:stretch>
        </p:blipFill>
        <p:spPr bwMode="auto">
          <a:xfrm>
            <a:off x="7215206" y="214290"/>
            <a:ext cx="1357322" cy="1143008"/>
          </a:xfrm>
          <a:prstGeom prst="rect">
            <a:avLst/>
          </a:prstGeom>
          <a:noFill/>
          <a:ln w="9525">
            <a:noFill/>
            <a:miter lim="800000"/>
            <a:headEnd/>
            <a:tailEnd/>
          </a:ln>
        </p:spPr>
      </p:pic>
      <p:sp>
        <p:nvSpPr>
          <p:cNvPr id="7" name="6 - Θέση περιεχομένου"/>
          <p:cNvSpPr>
            <a:spLocks noGrp="1"/>
          </p:cNvSpPr>
          <p:nvPr>
            <p:ph idx="1"/>
          </p:nvPr>
        </p:nvSpPr>
        <p:spPr/>
        <p:txBody>
          <a:bodyPr>
            <a:normAutofit/>
          </a:bodyPr>
          <a:lstStyle/>
          <a:p>
            <a:pPr algn="just">
              <a:lnSpc>
                <a:spcPct val="150000"/>
              </a:lnSpc>
              <a:buNone/>
            </a:pPr>
            <a:r>
              <a:rPr lang="el-GR" sz="2000" b="1" dirty="0"/>
              <a:t>		Αν γίνει κάτι τέτοιο αντιληπτό, </a:t>
            </a:r>
            <a:r>
              <a:rPr lang="el-GR" sz="2000" b="1" i="1" dirty="0"/>
              <a:t>τότε όλοι πρέπει αμέσως να αρχίσουν να τρέχουν προς το εσωτερικό της ξηράς</a:t>
            </a:r>
            <a:r>
              <a:rPr lang="el-GR" sz="2000" b="1" dirty="0"/>
              <a:t>, μακριά από την ακτή, χωρίς να σταματήσουν ούτε δευτερόλεπτο και να προσπαθήσουν να απομακρυνθούν όσο μπορούν από τις παράλιες περιοχές, καταφεύγοντας κατά προτίμηση σε λόφους με υψόμετρα αρκετά πάνω από την επιφάνεια της θάλασσας. Εναλλακτικά, αν υπάρχει στην περιοχή κάποιο υψηλό κτίριο, άνω των 15 μέτρων, μπορούν να αναζητήσουν καταφύγιο στον υψηλότερο όροφό του.</a:t>
            </a:r>
          </a:p>
          <a:p>
            <a:endParaRPr lang="el-GR" sz="2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b="1" dirty="0"/>
              <a:t>ΤΣΟΥΝΑΜΙ</a:t>
            </a:r>
            <a:br>
              <a:rPr lang="el-GR" sz="2800" dirty="0"/>
            </a:br>
            <a:r>
              <a:rPr lang="el-GR" sz="2800" b="1" dirty="0"/>
              <a:t>ΠΡΟΓΝΩΣΗ ΚΑΙ ΕΠΙΒΙΩΣΗ</a:t>
            </a:r>
            <a:endParaRPr lang="el-GR" sz="2800" dirty="0"/>
          </a:p>
        </p:txBody>
      </p:sp>
      <p:sp>
        <p:nvSpPr>
          <p:cNvPr id="3" name="2 - Θέση περιεχομένου"/>
          <p:cNvSpPr>
            <a:spLocks noGrp="1"/>
          </p:cNvSpPr>
          <p:nvPr>
            <p:ph idx="1"/>
          </p:nvPr>
        </p:nvSpPr>
        <p:spPr/>
        <p:txBody>
          <a:bodyPr>
            <a:normAutofit lnSpcReduction="10000"/>
          </a:bodyPr>
          <a:lstStyle/>
          <a:p>
            <a:pPr algn="just">
              <a:lnSpc>
                <a:spcPct val="150000"/>
              </a:lnSpc>
              <a:buNone/>
            </a:pPr>
            <a:r>
              <a:rPr lang="el-GR" sz="2000" b="1" dirty="0"/>
              <a:t>		Μία επιπλέον καθοριστική οδηγία: </a:t>
            </a:r>
            <a:r>
              <a:rPr lang="el-GR" sz="2000" b="1" i="1" dirty="0"/>
              <a:t>Μην περιμένετε να δείτε το κύμα να έρχεται, για να αρχίσει η διαφυγή</a:t>
            </a:r>
            <a:r>
              <a:rPr lang="el-GR" sz="2000" b="1" dirty="0"/>
              <a:t>! Ο διαθέσιμος χρόνος, από την στιγμή που το νερό αποτραβιέται από την ακτή έως το χτύπημα του </a:t>
            </a:r>
            <a:r>
              <a:rPr lang="el-GR" sz="2000" b="1" dirty="0" err="1"/>
              <a:t>τσουνάμι</a:t>
            </a:r>
            <a:r>
              <a:rPr lang="el-GR" sz="2000" b="1" dirty="0"/>
              <a:t>, είναι ελάχιστος, καθώς έχει μετρηθεί εμπειρικά ότι η φάση που το νερό αποτραβιέται διαρκεί γύρω στα 3 λεπτά και μετά, σταδιακά, το </a:t>
            </a:r>
            <a:r>
              <a:rPr lang="el-GR" sz="2000" b="1" dirty="0" err="1"/>
              <a:t>τσουνάμι</a:t>
            </a:r>
            <a:r>
              <a:rPr lang="el-GR" sz="2000" b="1" dirty="0"/>
              <a:t> εμφανίζεται στον ορίζοντα, αναδιπλώνεται, κερδίζει σε ύψος και εισβάλλει στην ακτή. Ειδικά από την εμφάνιση του </a:t>
            </a:r>
            <a:r>
              <a:rPr lang="el-GR" sz="2000" b="1" dirty="0" err="1"/>
              <a:t>τσουνάμι</a:t>
            </a:r>
            <a:r>
              <a:rPr lang="el-GR" sz="2000" b="1" dirty="0"/>
              <a:t> στον ορίζοντα έως το χτύπημα, ο χρόνος είναι πλέον εντελώς μηδαμινός και ένας πρακτικός κανόνας λέει ότι «αν το δεις να έρχεται, τότε είναι πλέον αργά για να τρέξεις».</a:t>
            </a:r>
          </a:p>
        </p:txBody>
      </p:sp>
      <p:pic>
        <p:nvPicPr>
          <p:cNvPr id="4" name="Picture 4" descr="Soma"/>
          <p:cNvPicPr>
            <a:picLocks noChangeAspect="1" noChangeArrowheads="1"/>
          </p:cNvPicPr>
          <p:nvPr/>
        </p:nvPicPr>
        <p:blipFill>
          <a:blip r:embed="rId2"/>
          <a:srcRect/>
          <a:stretch>
            <a:fillRect/>
          </a:stretch>
        </p:blipFill>
        <p:spPr bwMode="auto">
          <a:xfrm>
            <a:off x="7215206" y="214290"/>
            <a:ext cx="1357322" cy="1143008"/>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b="1" dirty="0"/>
              <a:t>ΚΑΤΟΛΙΣΘΗΣΕΙΣ</a:t>
            </a:r>
          </a:p>
        </p:txBody>
      </p:sp>
      <p:pic>
        <p:nvPicPr>
          <p:cNvPr id="4" name="Picture 2"/>
          <p:cNvPicPr>
            <a:picLocks noGrp="1" noChangeAspect="1" noChangeArrowheads="1"/>
          </p:cNvPicPr>
          <p:nvPr>
            <p:ph idx="1"/>
          </p:nvPr>
        </p:nvPicPr>
        <p:blipFill>
          <a:blip r:embed="rId2" cstate="print"/>
          <a:srcRect/>
          <a:stretch>
            <a:fillRect/>
          </a:stretch>
        </p:blipFill>
        <p:spPr bwMode="auto">
          <a:xfrm>
            <a:off x="0" y="1412776"/>
            <a:ext cx="9144000" cy="5445224"/>
          </a:xfrm>
          <a:prstGeom prst="rect">
            <a:avLst/>
          </a:prstGeom>
          <a:noFill/>
          <a:ln w="9525">
            <a:noFill/>
            <a:miter lim="800000"/>
            <a:headEnd/>
            <a:tailEnd/>
          </a:ln>
          <a:effectLst/>
        </p:spPr>
      </p:pic>
      <p:pic>
        <p:nvPicPr>
          <p:cNvPr id="5" name="Picture 4" descr="Soma"/>
          <p:cNvPicPr>
            <a:picLocks noChangeAspect="1" noChangeArrowheads="1"/>
          </p:cNvPicPr>
          <p:nvPr/>
        </p:nvPicPr>
        <p:blipFill>
          <a:blip r:embed="rId3"/>
          <a:srcRect/>
          <a:stretch>
            <a:fillRect/>
          </a:stretch>
        </p:blipFill>
        <p:spPr bwMode="auto">
          <a:xfrm>
            <a:off x="7215206" y="214290"/>
            <a:ext cx="1357322" cy="1143008"/>
          </a:xfrm>
          <a:prstGeom prst="rect">
            <a:avLst/>
          </a:prstGeom>
          <a:noFill/>
          <a:ln w="9525">
            <a:noFill/>
            <a:miter lim="800000"/>
            <a:headEnd/>
            <a:tailEnd/>
          </a:ln>
        </p:spPr>
      </p:pic>
    </p:spTree>
    <p:extLst>
      <p:ext uri="{BB962C8B-B14F-4D97-AF65-F5344CB8AC3E}">
        <p14:creationId xmlns:p14="http://schemas.microsoft.com/office/powerpoint/2010/main" val="31571047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b="1" dirty="0"/>
              <a:t>ΤΣΟΥΝΑΜΙ</a:t>
            </a:r>
            <a:br>
              <a:rPr lang="el-GR" sz="2800" dirty="0"/>
            </a:br>
            <a:r>
              <a:rPr lang="el-GR" sz="2800" b="1" dirty="0"/>
              <a:t>ΠΡΟΓΝΩΣΗ ΚΑΙ ΕΠΙΒΙΩΣΗ</a:t>
            </a:r>
            <a:endParaRPr lang="el-GR" sz="2800" dirty="0"/>
          </a:p>
        </p:txBody>
      </p:sp>
      <p:sp>
        <p:nvSpPr>
          <p:cNvPr id="3" name="2 - Θέση περιεχομένου"/>
          <p:cNvSpPr>
            <a:spLocks noGrp="1"/>
          </p:cNvSpPr>
          <p:nvPr>
            <p:ph idx="1"/>
          </p:nvPr>
        </p:nvSpPr>
        <p:spPr/>
        <p:txBody>
          <a:bodyPr>
            <a:normAutofit/>
          </a:bodyPr>
          <a:lstStyle/>
          <a:p>
            <a:pPr algn="just">
              <a:lnSpc>
                <a:spcPct val="150000"/>
              </a:lnSpc>
              <a:buNone/>
            </a:pPr>
            <a:r>
              <a:rPr lang="el-GR" sz="2000" b="1" dirty="0"/>
              <a:t>		Επίσης, σχεδόν ποτέ δεν έρχεται μόνο ένα κύμα. Όπως προαναφέρθηκε, δημιουργείται μία ολόκληρη σειρά κυμάτων, με περιοδικότητα άνω της 1 ώρας και επομένως, σχεδόν πάντα, μετά το πρώτο κύμα ακολουθούν και άλλα. Από το σύνολο των καταγραφών του φαινομένου, προκύπτει ότι ο συνολικός αριθμός των διαδοχικών </a:t>
            </a:r>
            <a:r>
              <a:rPr lang="el-GR" sz="2000" b="1" dirty="0" err="1"/>
              <a:t>τσουνάμι</a:t>
            </a:r>
            <a:r>
              <a:rPr lang="el-GR" sz="2000" b="1" dirty="0"/>
              <a:t> μετά από έναν ισχυρό σεισμό, κυμαίνεται από 2 έως 10. </a:t>
            </a:r>
          </a:p>
        </p:txBody>
      </p:sp>
      <p:pic>
        <p:nvPicPr>
          <p:cNvPr id="4" name="Picture 4" descr="Soma"/>
          <p:cNvPicPr>
            <a:picLocks noChangeAspect="1" noChangeArrowheads="1"/>
          </p:cNvPicPr>
          <p:nvPr/>
        </p:nvPicPr>
        <p:blipFill>
          <a:blip r:embed="rId2"/>
          <a:srcRect/>
          <a:stretch>
            <a:fillRect/>
          </a:stretch>
        </p:blipFill>
        <p:spPr bwMode="auto">
          <a:xfrm>
            <a:off x="7215206" y="214290"/>
            <a:ext cx="1357322" cy="1143008"/>
          </a:xfrm>
          <a:prstGeom prst="rect">
            <a:avLst/>
          </a:prstGeom>
          <a:noFill/>
          <a:ln w="9525">
            <a:noFill/>
            <a:miter lim="800000"/>
            <a:headEnd/>
            <a:tailEnd/>
          </a:ln>
        </p:spPr>
      </p:pic>
      <p:sp>
        <p:nvSpPr>
          <p:cNvPr id="6" name="5 - Καμπύλο δεξιό βέλος"/>
          <p:cNvSpPr/>
          <p:nvPr/>
        </p:nvSpPr>
        <p:spPr>
          <a:xfrm>
            <a:off x="7884368" y="5517232"/>
            <a:ext cx="731520" cy="12161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b="1" dirty="0"/>
              <a:t>ΤΣΟΥΝΑΜΙ</a:t>
            </a:r>
            <a:br>
              <a:rPr lang="el-GR" sz="2800" dirty="0"/>
            </a:br>
            <a:r>
              <a:rPr lang="el-GR" sz="2800" b="1" dirty="0"/>
              <a:t>ΠΡΟΓΝΩΣΗ ΚΑΙ ΕΠΙΒΙΩΣΗ</a:t>
            </a:r>
            <a:endParaRPr lang="el-GR" sz="2800" dirty="0"/>
          </a:p>
        </p:txBody>
      </p:sp>
      <p:sp>
        <p:nvSpPr>
          <p:cNvPr id="3" name="2 - Θέση περιεχομένου"/>
          <p:cNvSpPr>
            <a:spLocks noGrp="1"/>
          </p:cNvSpPr>
          <p:nvPr>
            <p:ph idx="1"/>
          </p:nvPr>
        </p:nvSpPr>
        <p:spPr/>
        <p:txBody>
          <a:bodyPr>
            <a:normAutofit/>
          </a:bodyPr>
          <a:lstStyle/>
          <a:p>
            <a:pPr algn="just">
              <a:lnSpc>
                <a:spcPct val="150000"/>
              </a:lnSpc>
              <a:buNone/>
            </a:pPr>
            <a:r>
              <a:rPr lang="el-GR" sz="2000" dirty="0"/>
              <a:t>      	</a:t>
            </a:r>
            <a:r>
              <a:rPr lang="el-GR" sz="2000" b="1" dirty="0"/>
              <a:t>Επομένως, δεν πρέπει να δημιουργείται αίσθηση εφησυχασμού, ότι μετά το πρώτο χτύπημα «ο κίνδυνος πέρασε» και ότι είναι «ασφαλής η επιστροφή στην ακτή», καθώς μάλιστα </a:t>
            </a:r>
            <a:r>
              <a:rPr lang="el-GR" sz="2000" b="1" i="1" u="sng" dirty="0"/>
              <a:t>ενδέχεται τα επόμενα κύματα να είναι ακόμα υψηλότερα και καταστρεπτικότερα</a:t>
            </a:r>
            <a:r>
              <a:rPr lang="el-GR" sz="2000" b="1" u="sng" dirty="0"/>
              <a:t>. </a:t>
            </a:r>
            <a:r>
              <a:rPr lang="el-GR" sz="2000" b="1" dirty="0"/>
              <a:t>Στατιστικώς, έχει βρεθεί ότι συνήθως το υψηλότερο κύμα είναι το τρίτο στην σειρά, αν και αυτό δεν ισχύει πάντα και δεν θα πρέπει να λαμβάνεται ως δεσμευτικός κανόνας. Ενδεικτικώς, στον </a:t>
            </a:r>
            <a:r>
              <a:rPr lang="el-GR" sz="2000" b="1" dirty="0">
                <a:hlinkClick r:id="rId2" tooltip="Σεισμός του Ινδικού Ωκεανού (2004)"/>
              </a:rPr>
              <a:t>σεισμό του Ινδικού ωκεανού</a:t>
            </a:r>
            <a:r>
              <a:rPr lang="el-GR" sz="2000" b="1" dirty="0"/>
              <a:t> το </a:t>
            </a:r>
            <a:r>
              <a:rPr lang="el-GR" sz="2000" b="1" dirty="0">
                <a:hlinkClick r:id="rId3" tooltip="2004"/>
              </a:rPr>
              <a:t>2004</a:t>
            </a:r>
            <a:r>
              <a:rPr lang="el-GR" sz="2000" b="1" dirty="0"/>
              <a:t> το υψηλότερο </a:t>
            </a:r>
            <a:r>
              <a:rPr lang="el-GR" sz="2000" b="1" dirty="0" err="1"/>
              <a:t>τσουνάμι</a:t>
            </a:r>
            <a:r>
              <a:rPr lang="el-GR" sz="2000" b="1" dirty="0"/>
              <a:t> ήταν το δεύτερο στη σειρά, ενώ στον σεισμό της </a:t>
            </a:r>
            <a:r>
              <a:rPr lang="el-GR" sz="2000" b="1" dirty="0">
                <a:hlinkClick r:id="rId4" tooltip="Αλάσκα"/>
              </a:rPr>
              <a:t>Αλάσκας</a:t>
            </a:r>
            <a:r>
              <a:rPr lang="el-GR" sz="2000" b="1" dirty="0"/>
              <a:t> το </a:t>
            </a:r>
            <a:r>
              <a:rPr lang="el-GR" sz="2000" b="1" dirty="0">
                <a:hlinkClick r:id="rId5" tooltip="1964"/>
              </a:rPr>
              <a:t>1964</a:t>
            </a:r>
            <a:r>
              <a:rPr lang="el-GR" sz="2000" b="1" dirty="0"/>
              <a:t> ήταν το τέταρτο.</a:t>
            </a:r>
          </a:p>
        </p:txBody>
      </p:sp>
      <p:pic>
        <p:nvPicPr>
          <p:cNvPr id="4" name="Picture 4" descr="Soma"/>
          <p:cNvPicPr>
            <a:picLocks noChangeAspect="1" noChangeArrowheads="1"/>
          </p:cNvPicPr>
          <p:nvPr/>
        </p:nvPicPr>
        <p:blipFill>
          <a:blip r:embed="rId6"/>
          <a:srcRect/>
          <a:stretch>
            <a:fillRect/>
          </a:stretch>
        </p:blipFill>
        <p:spPr bwMode="auto">
          <a:xfrm>
            <a:off x="7215206" y="214290"/>
            <a:ext cx="1357322" cy="1143008"/>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b="1" dirty="0"/>
              <a:t>ΤΣΟΥΝΑΜΙ</a:t>
            </a:r>
            <a:br>
              <a:rPr lang="el-GR" sz="2800" dirty="0"/>
            </a:br>
            <a:r>
              <a:rPr lang="el-GR" sz="2800" b="1" dirty="0"/>
              <a:t>ΠΡΟΓΝΩΣΗ ΚΑΙ ΕΠΙΒΙΩΣΗ</a:t>
            </a:r>
            <a:endParaRPr lang="el-GR" sz="2800" dirty="0"/>
          </a:p>
        </p:txBody>
      </p:sp>
      <p:sp>
        <p:nvSpPr>
          <p:cNvPr id="3" name="2 - Θέση περιεχομένου"/>
          <p:cNvSpPr>
            <a:spLocks noGrp="1"/>
          </p:cNvSpPr>
          <p:nvPr>
            <p:ph idx="1"/>
          </p:nvPr>
        </p:nvSpPr>
        <p:spPr/>
        <p:txBody>
          <a:bodyPr>
            <a:normAutofit/>
          </a:bodyPr>
          <a:lstStyle/>
          <a:p>
            <a:pPr algn="just">
              <a:lnSpc>
                <a:spcPct val="150000"/>
              </a:lnSpc>
              <a:buNone/>
            </a:pPr>
            <a:r>
              <a:rPr lang="el-GR" sz="2000" dirty="0"/>
              <a:t>      	</a:t>
            </a:r>
            <a:r>
              <a:rPr lang="el-GR" sz="2000" b="1" dirty="0"/>
              <a:t>Επομένως, δεν πρέπει να δημιουργείται αίσθηση εφησυχασμού, ότι μετά το πρώτο χτύπημα «ο κίνδυνος πέρασε» και ότι είναι «ασφαλής η επιστροφή στην ακτή», καθώς μάλιστα </a:t>
            </a:r>
            <a:r>
              <a:rPr lang="el-GR" sz="2000" b="1" i="1" u="sng" dirty="0"/>
              <a:t>ενδέχεται τα επόμενα κύματα να είναι ακόμα υψηλότερα και καταστρεπτικότερα</a:t>
            </a:r>
            <a:r>
              <a:rPr lang="el-GR" sz="2000" b="1" u="sng" dirty="0"/>
              <a:t>. </a:t>
            </a:r>
            <a:r>
              <a:rPr lang="el-GR" sz="2000" b="1" dirty="0"/>
              <a:t>Στατιστικώς, έχει βρεθεί ότι συνήθως το υψηλότερο κύμα είναι το τρίτο στην σειρά, αν και αυτό δεν ισχύει πάντα και δεν θα πρέπει να λαμβάνεται ως δεσμευτικός κανόνας. Ενδεικτικώς, στον </a:t>
            </a:r>
            <a:r>
              <a:rPr lang="el-GR" sz="2000" b="1" dirty="0">
                <a:hlinkClick r:id="rId2" tooltip="Σεισμός του Ινδικού Ωκεανού (2004)"/>
              </a:rPr>
              <a:t>σεισμό του Ινδικού ωκεανού</a:t>
            </a:r>
            <a:r>
              <a:rPr lang="el-GR" sz="2000" b="1" dirty="0"/>
              <a:t> το </a:t>
            </a:r>
            <a:r>
              <a:rPr lang="el-GR" sz="2000" b="1" dirty="0">
                <a:hlinkClick r:id="rId3" tooltip="2004"/>
              </a:rPr>
              <a:t>2004</a:t>
            </a:r>
            <a:r>
              <a:rPr lang="el-GR" sz="2000" b="1" dirty="0"/>
              <a:t> το υψηλότερο </a:t>
            </a:r>
            <a:r>
              <a:rPr lang="el-GR" sz="2000" b="1" dirty="0" err="1"/>
              <a:t>τσουνάμι</a:t>
            </a:r>
            <a:r>
              <a:rPr lang="el-GR" sz="2000" b="1" dirty="0"/>
              <a:t> ήταν το δεύτερο στη σειρά, ενώ στον σεισμό της </a:t>
            </a:r>
            <a:r>
              <a:rPr lang="el-GR" sz="2000" b="1" dirty="0">
                <a:hlinkClick r:id="rId4" tooltip="Αλάσκα"/>
              </a:rPr>
              <a:t>Αλάσκας</a:t>
            </a:r>
            <a:r>
              <a:rPr lang="el-GR" sz="2000" b="1" dirty="0"/>
              <a:t> το </a:t>
            </a:r>
            <a:r>
              <a:rPr lang="el-GR" sz="2000" b="1" dirty="0">
                <a:hlinkClick r:id="rId5" tooltip="1964"/>
              </a:rPr>
              <a:t>1964</a:t>
            </a:r>
            <a:r>
              <a:rPr lang="el-GR" sz="2000" b="1" dirty="0"/>
              <a:t> ήταν το τέταρτο.</a:t>
            </a:r>
          </a:p>
        </p:txBody>
      </p:sp>
      <p:pic>
        <p:nvPicPr>
          <p:cNvPr id="4" name="Picture 4" descr="Soma"/>
          <p:cNvPicPr>
            <a:picLocks noChangeAspect="1" noChangeArrowheads="1"/>
          </p:cNvPicPr>
          <p:nvPr/>
        </p:nvPicPr>
        <p:blipFill>
          <a:blip r:embed="rId6"/>
          <a:srcRect/>
          <a:stretch>
            <a:fillRect/>
          </a:stretch>
        </p:blipFill>
        <p:spPr bwMode="auto">
          <a:xfrm>
            <a:off x="7215206" y="214290"/>
            <a:ext cx="1357322" cy="1143008"/>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b="1" dirty="0"/>
              <a:t>ΤΣΟΥΝΑΜΙ</a:t>
            </a:r>
            <a:br>
              <a:rPr lang="el-GR" sz="2800" dirty="0"/>
            </a:br>
            <a:r>
              <a:rPr lang="el-GR" sz="2800" b="1" dirty="0"/>
              <a:t>ΠΡΟΓΝΩΣΗ ΚΑΙ ΕΠΙΒΙΩΣΗ</a:t>
            </a:r>
            <a:endParaRPr lang="el-GR" sz="2800" dirty="0"/>
          </a:p>
        </p:txBody>
      </p:sp>
      <p:sp>
        <p:nvSpPr>
          <p:cNvPr id="3" name="2 - Θέση περιεχομένου"/>
          <p:cNvSpPr>
            <a:spLocks noGrp="1"/>
          </p:cNvSpPr>
          <p:nvPr>
            <p:ph idx="1"/>
          </p:nvPr>
        </p:nvSpPr>
        <p:spPr/>
        <p:txBody>
          <a:bodyPr>
            <a:normAutofit/>
          </a:bodyPr>
          <a:lstStyle/>
          <a:p>
            <a:pPr algn="just">
              <a:lnSpc>
                <a:spcPct val="150000"/>
              </a:lnSpc>
              <a:buNone/>
            </a:pPr>
            <a:r>
              <a:rPr lang="el-GR" sz="2000" dirty="0"/>
              <a:t>      	</a:t>
            </a:r>
            <a:r>
              <a:rPr lang="el-GR" sz="2000" b="1" dirty="0"/>
              <a:t>Επομένως, δεν πρέπει να δημιουργείται αίσθηση εφησυχασμού, ότι μετά το πρώτο χτύπημα «ο κίνδυνος πέρασε» και ότι είναι «ασφαλής η επιστροφή στην ακτή», καθώς μάλιστα </a:t>
            </a:r>
            <a:r>
              <a:rPr lang="el-GR" sz="2000" b="1" i="1" u="sng" dirty="0"/>
              <a:t>ενδέχεται τα επόμενα κύματα να είναι ακόμα υψηλότερα και καταστρεπτικότερα</a:t>
            </a:r>
            <a:r>
              <a:rPr lang="el-GR" sz="2000" b="1" u="sng" dirty="0"/>
              <a:t>. </a:t>
            </a:r>
            <a:r>
              <a:rPr lang="el-GR" sz="2000" b="1" dirty="0"/>
              <a:t>Στατιστικώς, έχει βρεθεί ότι συνήθως το υψηλότερο κύμα είναι το τρίτο στην σειρά, αν και αυτό δεν ισχύει πάντα και δεν θα πρέπει να λαμβάνεται ως δεσμευτικός κανόνας. Ενδεικτικώς, στον </a:t>
            </a:r>
            <a:r>
              <a:rPr lang="el-GR" sz="2000" b="1" dirty="0">
                <a:hlinkClick r:id="rId2" tooltip="Σεισμός του Ινδικού Ωκεανού (2004)"/>
              </a:rPr>
              <a:t>σεισμό του Ινδικού ωκεανού</a:t>
            </a:r>
            <a:r>
              <a:rPr lang="el-GR" sz="2000" b="1" dirty="0"/>
              <a:t> το </a:t>
            </a:r>
            <a:r>
              <a:rPr lang="el-GR" sz="2000" b="1" dirty="0">
                <a:hlinkClick r:id="rId3" tooltip="2004"/>
              </a:rPr>
              <a:t>2004</a:t>
            </a:r>
            <a:r>
              <a:rPr lang="el-GR" sz="2000" b="1" dirty="0"/>
              <a:t> το υψηλότερο </a:t>
            </a:r>
            <a:r>
              <a:rPr lang="el-GR" sz="2000" b="1" dirty="0" err="1"/>
              <a:t>τσουνάμι</a:t>
            </a:r>
            <a:r>
              <a:rPr lang="el-GR" sz="2000" b="1" dirty="0"/>
              <a:t> ήταν το δεύτερο στη σειρά, ενώ στον σεισμό της </a:t>
            </a:r>
            <a:r>
              <a:rPr lang="el-GR" sz="2000" b="1" dirty="0">
                <a:hlinkClick r:id="rId4" tooltip="Αλάσκα"/>
              </a:rPr>
              <a:t>Αλάσκας</a:t>
            </a:r>
            <a:r>
              <a:rPr lang="el-GR" sz="2000" b="1" dirty="0"/>
              <a:t> το </a:t>
            </a:r>
            <a:r>
              <a:rPr lang="el-GR" sz="2000" b="1" dirty="0">
                <a:hlinkClick r:id="rId5" tooltip="1964"/>
              </a:rPr>
              <a:t>1964</a:t>
            </a:r>
            <a:r>
              <a:rPr lang="el-GR" sz="2000" b="1" dirty="0"/>
              <a:t> ήταν το τέταρτο.</a:t>
            </a:r>
          </a:p>
        </p:txBody>
      </p:sp>
      <p:pic>
        <p:nvPicPr>
          <p:cNvPr id="4" name="Picture 4" descr="Soma"/>
          <p:cNvPicPr>
            <a:picLocks noChangeAspect="1" noChangeArrowheads="1"/>
          </p:cNvPicPr>
          <p:nvPr/>
        </p:nvPicPr>
        <p:blipFill>
          <a:blip r:embed="rId6"/>
          <a:srcRect/>
          <a:stretch>
            <a:fillRect/>
          </a:stretch>
        </p:blipFill>
        <p:spPr bwMode="auto">
          <a:xfrm>
            <a:off x="7215206" y="214290"/>
            <a:ext cx="1357322" cy="1143008"/>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2800" b="1" dirty="0"/>
              <a:t>ΠΛΗΜΜΥΡΕΣ</a:t>
            </a:r>
            <a:br>
              <a:rPr lang="en-US" sz="2400" b="1" dirty="0"/>
            </a:br>
            <a:r>
              <a:rPr lang="el-GR" sz="2400" dirty="0"/>
              <a:t> </a:t>
            </a:r>
            <a:r>
              <a:rPr lang="en-US" sz="2400" b="1" dirty="0"/>
              <a:t>H </a:t>
            </a:r>
            <a:r>
              <a:rPr lang="el-GR" sz="2400" b="1" dirty="0"/>
              <a:t>ΝΕΑ ΕΥΡΩΠΑΙΚΗ ΚΟΙΝΟΤΙΚΗ ΟΔΗΓΙΑ</a:t>
            </a:r>
            <a:br>
              <a:rPr lang="en-US" sz="2400" b="1" dirty="0"/>
            </a:br>
            <a:endParaRPr lang="el-GR" sz="2400" b="1" dirty="0"/>
          </a:p>
        </p:txBody>
      </p:sp>
      <p:pic>
        <p:nvPicPr>
          <p:cNvPr id="4" name="Picture 4" descr="Soma"/>
          <p:cNvPicPr>
            <a:picLocks noChangeAspect="1" noChangeArrowheads="1"/>
          </p:cNvPicPr>
          <p:nvPr/>
        </p:nvPicPr>
        <p:blipFill>
          <a:blip r:embed="rId2"/>
          <a:srcRect/>
          <a:stretch>
            <a:fillRect/>
          </a:stretch>
        </p:blipFill>
        <p:spPr bwMode="auto">
          <a:xfrm>
            <a:off x="7215206" y="214290"/>
            <a:ext cx="1357322" cy="1143008"/>
          </a:xfrm>
          <a:prstGeom prst="rect">
            <a:avLst/>
          </a:prstGeom>
          <a:noFill/>
          <a:ln w="9525">
            <a:noFill/>
            <a:miter lim="800000"/>
            <a:headEnd/>
            <a:tailEnd/>
          </a:ln>
        </p:spPr>
      </p:pic>
      <p:pic>
        <p:nvPicPr>
          <p:cNvPr id="1026" name="Picture 2"/>
          <p:cNvPicPr>
            <a:picLocks noGrp="1" noChangeAspect="1" noChangeArrowheads="1"/>
          </p:cNvPicPr>
          <p:nvPr>
            <p:ph idx="1"/>
          </p:nvPr>
        </p:nvPicPr>
        <p:blipFill>
          <a:blip r:embed="rId3" cstate="print"/>
          <a:srcRect/>
          <a:stretch>
            <a:fillRect/>
          </a:stretch>
        </p:blipFill>
        <p:spPr bwMode="auto">
          <a:xfrm>
            <a:off x="1180177" y="1600200"/>
            <a:ext cx="6783645" cy="4525963"/>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2800" b="1" dirty="0"/>
              <a:t>ΠΛΗΜΜΥΡΕΣ</a:t>
            </a:r>
            <a:br>
              <a:rPr lang="en-US" sz="2400" b="1" dirty="0"/>
            </a:br>
            <a:r>
              <a:rPr lang="el-GR" sz="2400" dirty="0"/>
              <a:t> </a:t>
            </a:r>
            <a:r>
              <a:rPr lang="en-US" sz="2400" b="1" dirty="0"/>
              <a:t>H </a:t>
            </a:r>
            <a:r>
              <a:rPr lang="el-GR" sz="2400" b="1" dirty="0"/>
              <a:t>ΝΕΑ ΕΥΡΩΠΑΙΚΗ ΚΟΙΝΟΤΙΚΗ ΟΔΗΓΙΑ</a:t>
            </a:r>
            <a:br>
              <a:rPr lang="en-US" sz="2400" b="1" dirty="0"/>
            </a:br>
            <a:endParaRPr lang="el-GR" sz="2400" b="1" dirty="0"/>
          </a:p>
        </p:txBody>
      </p:sp>
      <p:sp>
        <p:nvSpPr>
          <p:cNvPr id="3" name="2 - Θέση περιεχομένου"/>
          <p:cNvSpPr>
            <a:spLocks noGrp="1"/>
          </p:cNvSpPr>
          <p:nvPr>
            <p:ph idx="1"/>
          </p:nvPr>
        </p:nvSpPr>
        <p:spPr/>
        <p:txBody>
          <a:bodyPr>
            <a:normAutofit/>
          </a:bodyPr>
          <a:lstStyle/>
          <a:p>
            <a:pPr algn="just">
              <a:lnSpc>
                <a:spcPct val="150000"/>
              </a:lnSpc>
              <a:buNone/>
            </a:pPr>
            <a:r>
              <a:rPr lang="el-GR" sz="2000" dirty="0"/>
              <a:t> </a:t>
            </a:r>
            <a:r>
              <a:rPr lang="en-US" sz="2000" dirty="0"/>
              <a:t>   </a:t>
            </a:r>
            <a:r>
              <a:rPr lang="el-GR" sz="2000" dirty="0"/>
              <a:t>		</a:t>
            </a:r>
            <a:r>
              <a:rPr lang="el-GR" sz="2000" b="1" dirty="0"/>
              <a:t>Στις 18/9/2007, το Ευρωπαϊκό Συμβούλιο ενέκρινε τη νέα Κοινοτική Οδηγία ‘‘για την αξιολόγηση και τη διαχείριση των  κινδύνων πλημμύρας’’ (</a:t>
            </a:r>
            <a:r>
              <a:rPr lang="el-GR" sz="2000" b="1" dirty="0" err="1"/>
              <a:t>Directive</a:t>
            </a:r>
            <a:r>
              <a:rPr lang="el-GR" sz="2000" b="1" dirty="0"/>
              <a:t> </a:t>
            </a:r>
            <a:r>
              <a:rPr lang="el-GR" sz="2000" b="1" dirty="0" err="1"/>
              <a:t>of</a:t>
            </a:r>
            <a:r>
              <a:rPr lang="el-GR" sz="2000" b="1" dirty="0"/>
              <a:t> </a:t>
            </a:r>
            <a:r>
              <a:rPr lang="el-GR" sz="2000" b="1" dirty="0" err="1"/>
              <a:t>the</a:t>
            </a:r>
            <a:r>
              <a:rPr lang="el-GR" sz="2000" b="1" dirty="0"/>
              <a:t> </a:t>
            </a:r>
            <a:r>
              <a:rPr lang="el-GR" sz="2000" b="1" dirty="0" err="1"/>
              <a:t>European</a:t>
            </a:r>
            <a:r>
              <a:rPr lang="el-GR" sz="2000" b="1" dirty="0"/>
              <a:t> </a:t>
            </a:r>
            <a:r>
              <a:rPr lang="el-GR" sz="2000" b="1" dirty="0" err="1"/>
              <a:t>Parliament</a:t>
            </a:r>
            <a:r>
              <a:rPr lang="el-GR" sz="2000" b="1" dirty="0"/>
              <a:t> </a:t>
            </a:r>
            <a:r>
              <a:rPr lang="el-GR" sz="2000" b="1" dirty="0" err="1"/>
              <a:t>and</a:t>
            </a:r>
            <a:r>
              <a:rPr lang="el-GR" sz="2000" b="1" dirty="0"/>
              <a:t> </a:t>
            </a:r>
            <a:r>
              <a:rPr lang="el-GR" sz="2000" b="1" dirty="0" err="1"/>
              <a:t>of</a:t>
            </a:r>
            <a:r>
              <a:rPr lang="el-GR" sz="2000" b="1" dirty="0"/>
              <a:t> </a:t>
            </a:r>
            <a:r>
              <a:rPr lang="el-GR" sz="2000" b="1" dirty="0" err="1"/>
              <a:t>the</a:t>
            </a:r>
            <a:r>
              <a:rPr lang="el-GR" sz="2000" b="1" dirty="0"/>
              <a:t> </a:t>
            </a:r>
            <a:r>
              <a:rPr lang="el-GR" sz="2000" b="1" dirty="0" err="1"/>
              <a:t>Council</a:t>
            </a:r>
            <a:r>
              <a:rPr lang="el-GR" sz="2000" b="1" dirty="0"/>
              <a:t> ‘‘on </a:t>
            </a:r>
            <a:r>
              <a:rPr lang="el-GR" sz="2000" b="1" dirty="0" err="1"/>
              <a:t>the</a:t>
            </a:r>
            <a:r>
              <a:rPr lang="el-GR" sz="2000" b="1" dirty="0"/>
              <a:t> </a:t>
            </a:r>
            <a:r>
              <a:rPr lang="el-GR" sz="2000" b="1" dirty="0" err="1"/>
              <a:t>assessment</a:t>
            </a:r>
            <a:r>
              <a:rPr lang="el-GR" sz="2000" b="1" dirty="0"/>
              <a:t> </a:t>
            </a:r>
            <a:r>
              <a:rPr lang="el-GR" sz="2000" b="1" dirty="0" err="1"/>
              <a:t>and</a:t>
            </a:r>
            <a:r>
              <a:rPr lang="el-GR" sz="2000" b="1" dirty="0"/>
              <a:t> </a:t>
            </a:r>
            <a:r>
              <a:rPr lang="el-GR" sz="2000" b="1" dirty="0" err="1"/>
              <a:t>management</a:t>
            </a:r>
            <a:r>
              <a:rPr lang="el-GR" sz="2000" b="1" dirty="0"/>
              <a:t> </a:t>
            </a:r>
            <a:r>
              <a:rPr lang="el-GR" sz="2000" b="1" dirty="0" err="1"/>
              <a:t>of</a:t>
            </a:r>
            <a:r>
              <a:rPr lang="el-GR" sz="2000" b="1" dirty="0"/>
              <a:t> </a:t>
            </a:r>
            <a:r>
              <a:rPr lang="el-GR" sz="2000" b="1" dirty="0" err="1"/>
              <a:t>flood</a:t>
            </a:r>
            <a:r>
              <a:rPr lang="el-GR" sz="2000" b="1" dirty="0"/>
              <a:t> </a:t>
            </a:r>
            <a:r>
              <a:rPr lang="el-GR" sz="2000" b="1" dirty="0" err="1"/>
              <a:t>risks</a:t>
            </a:r>
            <a:r>
              <a:rPr lang="el-GR" sz="2000" b="1" dirty="0"/>
              <a:t>’’).  Ο βασικός στόχος της Οδηγίας 2007/60/ΕΚ είναι να βοηθήσει τα Κράτη Μέλη στην πρόληψη, τον περιορισμό και την αντιμετώπιση των πλημμυρών. </a:t>
            </a:r>
          </a:p>
        </p:txBody>
      </p:sp>
      <p:pic>
        <p:nvPicPr>
          <p:cNvPr id="4" name="Picture 4" descr="Soma"/>
          <p:cNvPicPr>
            <a:picLocks noChangeAspect="1" noChangeArrowheads="1"/>
          </p:cNvPicPr>
          <p:nvPr/>
        </p:nvPicPr>
        <p:blipFill>
          <a:blip r:embed="rId2"/>
          <a:srcRect/>
          <a:stretch>
            <a:fillRect/>
          </a:stretch>
        </p:blipFill>
        <p:spPr bwMode="auto">
          <a:xfrm>
            <a:off x="7215206" y="214290"/>
            <a:ext cx="1357322" cy="1143008"/>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b="1" dirty="0"/>
              <a:t>ΠΛΗΜΜΥΡΕΣ</a:t>
            </a:r>
            <a:br>
              <a:rPr lang="en-US" sz="2400" b="1" dirty="0"/>
            </a:br>
            <a:r>
              <a:rPr lang="el-GR" sz="2400" dirty="0"/>
              <a:t> </a:t>
            </a:r>
            <a:r>
              <a:rPr lang="en-US" sz="2400" b="1" dirty="0"/>
              <a:t>H </a:t>
            </a:r>
            <a:r>
              <a:rPr lang="el-GR" sz="2400" b="1" dirty="0"/>
              <a:t>ΝΕΑ ΕΥΡΩΠΑΙΚΗ ΚΟΙΝΟΤΙΚΗ ΟΔΗΓΙΑ</a:t>
            </a:r>
            <a:endParaRPr lang="el-GR" sz="2400" dirty="0"/>
          </a:p>
        </p:txBody>
      </p:sp>
      <p:sp>
        <p:nvSpPr>
          <p:cNvPr id="3" name="2 - Θέση περιεχομένου"/>
          <p:cNvSpPr>
            <a:spLocks noGrp="1"/>
          </p:cNvSpPr>
          <p:nvPr>
            <p:ph idx="1"/>
          </p:nvPr>
        </p:nvSpPr>
        <p:spPr/>
        <p:txBody>
          <a:bodyPr>
            <a:normAutofit/>
          </a:bodyPr>
          <a:lstStyle/>
          <a:p>
            <a:pPr algn="just">
              <a:lnSpc>
                <a:spcPct val="150000"/>
              </a:lnSpc>
              <a:buNone/>
            </a:pPr>
            <a:r>
              <a:rPr lang="el-GR" sz="2000" dirty="0"/>
              <a:t> </a:t>
            </a:r>
            <a:r>
              <a:rPr lang="en-US" sz="2000" dirty="0"/>
              <a:t>    </a:t>
            </a:r>
            <a:r>
              <a:rPr lang="el-GR" sz="2000" dirty="0"/>
              <a:t>		</a:t>
            </a:r>
            <a:r>
              <a:rPr lang="el-GR" sz="2000" b="1" dirty="0"/>
              <a:t>Με την Οδηγία δημιουργείται το ευρωπαϊκό πλαίσιο για τη διαχείριση των κινδύνων πλημμύρας, το οποίο επεκτείνει και συντονίζεται στενά με την Οδηγία Πλαίσιο (2000/60/ΕΚ) για τα Νερά. Η νέα αυτή Οδηγία προβλέπει, στο πλαίσιο μιας προσέγγισης μακροπρόθεσμου σχεδιασμού, μια διαδικασία διαχείρισης του κινδύνου πλημμυρών, η οποία υλοποιείται σε τρία στάδια:</a:t>
            </a:r>
          </a:p>
          <a:p>
            <a:pPr algn="just">
              <a:lnSpc>
                <a:spcPct val="150000"/>
              </a:lnSpc>
              <a:buNone/>
            </a:pPr>
            <a:r>
              <a:rPr lang="el-GR" sz="2000" b="1" dirty="0"/>
              <a:t>  </a:t>
            </a:r>
          </a:p>
        </p:txBody>
      </p:sp>
      <p:pic>
        <p:nvPicPr>
          <p:cNvPr id="4" name="Picture 4" descr="Soma"/>
          <p:cNvPicPr>
            <a:picLocks noChangeAspect="1" noChangeArrowheads="1"/>
          </p:cNvPicPr>
          <p:nvPr/>
        </p:nvPicPr>
        <p:blipFill>
          <a:blip r:embed="rId2"/>
          <a:srcRect/>
          <a:stretch>
            <a:fillRect/>
          </a:stretch>
        </p:blipFill>
        <p:spPr bwMode="auto">
          <a:xfrm>
            <a:off x="7215206" y="214290"/>
            <a:ext cx="1357322" cy="1143008"/>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b="1" dirty="0"/>
              <a:t>ΠΛΗΜΜΥΡΕΣ</a:t>
            </a:r>
            <a:br>
              <a:rPr lang="en-US" sz="2400" b="1" dirty="0"/>
            </a:br>
            <a:r>
              <a:rPr lang="el-GR" sz="2400" dirty="0"/>
              <a:t> </a:t>
            </a:r>
            <a:r>
              <a:rPr lang="en-US" sz="2400" b="1" dirty="0"/>
              <a:t>H </a:t>
            </a:r>
            <a:r>
              <a:rPr lang="el-GR" sz="2400" b="1" dirty="0"/>
              <a:t>ΝΕΑ ΕΥΡΩΠΑΙΚΗ ΚΟΙΝΟΤΙΚΗ ΟΔΗΓΙΑ</a:t>
            </a:r>
            <a:endParaRPr lang="el-GR" sz="2400" dirty="0"/>
          </a:p>
        </p:txBody>
      </p:sp>
      <p:sp>
        <p:nvSpPr>
          <p:cNvPr id="3" name="2 - Θέση περιεχομένου"/>
          <p:cNvSpPr>
            <a:spLocks noGrp="1"/>
          </p:cNvSpPr>
          <p:nvPr>
            <p:ph idx="1"/>
          </p:nvPr>
        </p:nvSpPr>
        <p:spPr/>
        <p:txBody>
          <a:bodyPr>
            <a:normAutofit/>
          </a:bodyPr>
          <a:lstStyle/>
          <a:p>
            <a:pPr algn="just">
              <a:lnSpc>
                <a:spcPct val="150000"/>
              </a:lnSpc>
            </a:pPr>
            <a:r>
              <a:rPr lang="el-GR" sz="2000" dirty="0"/>
              <a:t> </a:t>
            </a:r>
            <a:r>
              <a:rPr lang="el-GR" sz="2000" b="1" dirty="0"/>
              <a:t>    	Μέχρι το τέλος του 2011 τα Κράτη Μέλη θα πρέπει έχουν προβεί σε προκαταρκτική εκτίμηση των κινδύνων πλημμύρας για τις λεκάνες απορροής ποταμών και να προσδιορίσουν, με τον τρόπο αυτό, τις περιοχές με σοβαρή πιθανότητα πλημμύρας.</a:t>
            </a:r>
          </a:p>
          <a:p>
            <a:pPr algn="just">
              <a:lnSpc>
                <a:spcPct val="150000"/>
              </a:lnSpc>
              <a:buNone/>
            </a:pPr>
            <a:endParaRPr lang="el-GR" sz="2000" b="1" dirty="0"/>
          </a:p>
        </p:txBody>
      </p:sp>
      <p:pic>
        <p:nvPicPr>
          <p:cNvPr id="4" name="Picture 4" descr="Soma"/>
          <p:cNvPicPr>
            <a:picLocks noChangeAspect="1" noChangeArrowheads="1"/>
          </p:cNvPicPr>
          <p:nvPr/>
        </p:nvPicPr>
        <p:blipFill>
          <a:blip r:embed="rId2"/>
          <a:srcRect/>
          <a:stretch>
            <a:fillRect/>
          </a:stretch>
        </p:blipFill>
        <p:spPr bwMode="auto">
          <a:xfrm>
            <a:off x="7215206" y="214290"/>
            <a:ext cx="1357322" cy="1143008"/>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400" b="1" dirty="0"/>
              <a:t>ΠΛΗΜΜΥΡΕΣ</a:t>
            </a:r>
            <a:br>
              <a:rPr lang="en-US" sz="2400" b="1" dirty="0"/>
            </a:br>
            <a:r>
              <a:rPr lang="el-GR" sz="2400" dirty="0"/>
              <a:t> </a:t>
            </a:r>
            <a:r>
              <a:rPr lang="en-US" sz="2400" b="1" dirty="0"/>
              <a:t>H </a:t>
            </a:r>
            <a:r>
              <a:rPr lang="el-GR" sz="2400" b="1" dirty="0"/>
              <a:t>ΝΕΑ ΕΥΡΩΠΑΙΚΗ ΚΟΙΝΟΤΙΚΗ ΟΔΗΓΙΑ</a:t>
            </a:r>
            <a:endParaRPr lang="el-GR" sz="2400" dirty="0"/>
          </a:p>
        </p:txBody>
      </p:sp>
      <p:sp>
        <p:nvSpPr>
          <p:cNvPr id="3" name="2 - Θέση περιεχομένου"/>
          <p:cNvSpPr>
            <a:spLocks noGrp="1"/>
          </p:cNvSpPr>
          <p:nvPr>
            <p:ph idx="1"/>
          </p:nvPr>
        </p:nvSpPr>
        <p:spPr/>
        <p:txBody>
          <a:bodyPr>
            <a:normAutofit/>
          </a:bodyPr>
          <a:lstStyle/>
          <a:p>
            <a:pPr algn="just">
              <a:lnSpc>
                <a:spcPct val="150000"/>
              </a:lnSpc>
            </a:pPr>
            <a:r>
              <a:rPr lang="el-GR" sz="2000" b="1" dirty="0"/>
              <a:t>      	Σε περιοχές, στις οποίες υφίστανται όντως κίνδυνοι για ζημιές από πλημμύρες, τα Κράτη Μέλη οφείλουν να εκπονήσουν, μέχρι το τέλος του 2013, χάρτες επικινδυνότητας και χάρτες κινδύνων πλημμύρας, στους οποίους θα αποτυπώνονται οι αρνητικές συνέπειες των πλημμυρών (σε πληθυσμό, εγκαταστάσεις, κλπ.).</a:t>
            </a:r>
          </a:p>
          <a:p>
            <a:pPr algn="just">
              <a:lnSpc>
                <a:spcPct val="150000"/>
              </a:lnSpc>
              <a:buNone/>
            </a:pPr>
            <a:endParaRPr lang="el-GR" sz="2000" b="1" dirty="0"/>
          </a:p>
        </p:txBody>
      </p:sp>
      <p:pic>
        <p:nvPicPr>
          <p:cNvPr id="4" name="Picture 4" descr="Soma"/>
          <p:cNvPicPr>
            <a:picLocks noChangeAspect="1" noChangeArrowheads="1"/>
          </p:cNvPicPr>
          <p:nvPr/>
        </p:nvPicPr>
        <p:blipFill>
          <a:blip r:embed="rId2"/>
          <a:srcRect/>
          <a:stretch>
            <a:fillRect/>
          </a:stretch>
        </p:blipFill>
        <p:spPr bwMode="auto">
          <a:xfrm>
            <a:off x="7215206" y="214290"/>
            <a:ext cx="1357322" cy="1143008"/>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b="1" dirty="0"/>
              <a:t>ΠΛΗΜΜΥΡΕΣ</a:t>
            </a:r>
            <a:br>
              <a:rPr lang="en-US" sz="2400" b="1" dirty="0"/>
            </a:br>
            <a:r>
              <a:rPr lang="el-GR" sz="2400" dirty="0"/>
              <a:t> </a:t>
            </a:r>
            <a:r>
              <a:rPr lang="en-US" sz="2400" b="1" dirty="0"/>
              <a:t>H </a:t>
            </a:r>
            <a:r>
              <a:rPr lang="el-GR" sz="2400" b="1" dirty="0"/>
              <a:t>ΝΕΑ ΕΥΡΩΠΑΙΚΗ ΚΟΙΝΟΤΙΚΗ ΟΔΗΓΙΑ</a:t>
            </a:r>
            <a:endParaRPr lang="el-GR" sz="2400" dirty="0"/>
          </a:p>
        </p:txBody>
      </p:sp>
      <p:sp>
        <p:nvSpPr>
          <p:cNvPr id="3" name="2 - Θέση περιεχομένου"/>
          <p:cNvSpPr>
            <a:spLocks noGrp="1"/>
          </p:cNvSpPr>
          <p:nvPr>
            <p:ph idx="1"/>
          </p:nvPr>
        </p:nvSpPr>
        <p:spPr/>
        <p:txBody>
          <a:bodyPr>
            <a:normAutofit/>
          </a:bodyPr>
          <a:lstStyle/>
          <a:p>
            <a:pPr algn="just">
              <a:lnSpc>
                <a:spcPct val="150000"/>
              </a:lnSpc>
            </a:pPr>
            <a:r>
              <a:rPr lang="el-GR" sz="2000" dirty="0"/>
              <a:t>       </a:t>
            </a:r>
            <a:r>
              <a:rPr lang="el-GR" sz="2000" b="1" dirty="0"/>
              <a:t>Το αργότερο μέχρι το 2015, για τις περιοχές αυτές πρέπει να καταρτισθούν σχέδια διαχείρισης των κινδύνων πλημμύρας. Τα σχέδια διαχείρισης πρέπει να περιλαμβάνουν μέτρα για τη μείωση της πιθανότητας πλημμύρας και τον περιορισμό των πιθανών της επιπτώσεων. Τα σχέδια αυτά θα καλύπτουν  όλες τις φάσεις του κύκλου διαχείρισης των κινδύνων πλημμύρας.</a:t>
            </a:r>
          </a:p>
        </p:txBody>
      </p:sp>
      <p:pic>
        <p:nvPicPr>
          <p:cNvPr id="4" name="Picture 4" descr="Soma"/>
          <p:cNvPicPr>
            <a:picLocks noChangeAspect="1" noChangeArrowheads="1"/>
          </p:cNvPicPr>
          <p:nvPr/>
        </p:nvPicPr>
        <p:blipFill>
          <a:blip r:embed="rId2"/>
          <a:srcRect/>
          <a:stretch>
            <a:fillRect/>
          </a:stretch>
        </p:blipFill>
        <p:spPr bwMode="auto">
          <a:xfrm>
            <a:off x="7215206" y="214290"/>
            <a:ext cx="1357322" cy="1143008"/>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b="1" dirty="0"/>
              <a:t>ΚΑΤΟΛΙΣΘΗΣΕΙΣ</a:t>
            </a:r>
            <a:endParaRPr lang="el-GR" sz="2800" dirty="0"/>
          </a:p>
        </p:txBody>
      </p:sp>
      <p:sp>
        <p:nvSpPr>
          <p:cNvPr id="3" name="2 - Θέση περιεχομένου"/>
          <p:cNvSpPr>
            <a:spLocks noGrp="1"/>
          </p:cNvSpPr>
          <p:nvPr>
            <p:ph idx="1"/>
          </p:nvPr>
        </p:nvSpPr>
        <p:spPr/>
        <p:txBody>
          <a:bodyPr>
            <a:normAutofit/>
          </a:bodyPr>
          <a:lstStyle/>
          <a:p>
            <a:pPr algn="just">
              <a:buNone/>
            </a:pPr>
            <a:r>
              <a:rPr lang="el-GR" sz="2000" b="1" dirty="0"/>
              <a:t>		Τα </a:t>
            </a:r>
            <a:r>
              <a:rPr lang="el-GR" sz="2000" b="1" dirty="0" err="1"/>
              <a:t>κατολισθητικά</a:t>
            </a:r>
            <a:r>
              <a:rPr lang="el-GR" sz="2000" b="1" dirty="0"/>
              <a:t> φαινόμενα αποτελούν έναν από τους μεγαλύτερους φυσικούς κινδύνους σε παγκόσμια κλίμακα.</a:t>
            </a:r>
          </a:p>
          <a:p>
            <a:pPr algn="just">
              <a:buNone/>
            </a:pPr>
            <a:r>
              <a:rPr lang="el-GR" sz="2000" b="1" dirty="0"/>
              <a:t>		Το ετήσιο κόστος αποκατάστασης και διαχείρισής τους ανέρχεται σε 20 δισ. δολάρια, καλύπτοντας το 17% του αντίστοιχου κόστους των φυσικών καταστροφών (120 </a:t>
            </a:r>
            <a:r>
              <a:rPr lang="el-GR" sz="2000" b="1" dirty="0" err="1"/>
              <a:t>δισ</a:t>
            </a:r>
            <a:r>
              <a:rPr lang="el-GR" sz="2000" b="1" dirty="0"/>
              <a:t> δολάρια). Ευθύνονται επίσης για το 17% των θανάτων που οφείλονται σε φυσικές καταστροφές.</a:t>
            </a:r>
          </a:p>
          <a:p>
            <a:pPr algn="just">
              <a:buNone/>
            </a:pPr>
            <a:r>
              <a:rPr lang="el-GR" sz="2000" b="1" i="1" dirty="0"/>
              <a:t>      </a:t>
            </a:r>
            <a:r>
              <a:rPr lang="el-GR" sz="2000" b="1" i="1" dirty="0" err="1"/>
              <a:t>Tα</a:t>
            </a:r>
            <a:r>
              <a:rPr lang="el-GR" sz="2000" b="1" i="1" dirty="0"/>
              <a:t> παραπάνω επισημάνθηκαν στην ημερίδα “</a:t>
            </a:r>
            <a:r>
              <a:rPr lang="el-GR" sz="2000" b="1" i="1" dirty="0" err="1"/>
              <a:t>Κατολισθητικά</a:t>
            </a:r>
            <a:r>
              <a:rPr lang="el-GR" sz="2000" b="1" i="1" dirty="0"/>
              <a:t> φαινόμενα, εκδήλωση, παρακολούθηση αντιμετώπιση”, που διοργάνωσε το ΤΕΕ/Τμήμα Κεντρικής Μακεδονίας, στην έδρα του επιμελητηρίου, στη Θεσσαλονίκη</a:t>
            </a:r>
            <a:r>
              <a:rPr lang="en-US" sz="2000" b="1" i="1" dirty="0"/>
              <a:t> </a:t>
            </a:r>
            <a:r>
              <a:rPr lang="el-GR" sz="2000" b="1" i="1" dirty="0"/>
              <a:t>το Δεκέμβριο του 2015.</a:t>
            </a:r>
          </a:p>
          <a:p>
            <a:pPr algn="just">
              <a:buNone/>
            </a:pPr>
            <a:br>
              <a:rPr lang="el-GR" sz="2000" b="1" dirty="0"/>
            </a:br>
            <a:endParaRPr lang="el-GR" sz="2000" b="1" dirty="0"/>
          </a:p>
        </p:txBody>
      </p:sp>
      <p:pic>
        <p:nvPicPr>
          <p:cNvPr id="4" name="Picture 4" descr="Soma"/>
          <p:cNvPicPr>
            <a:picLocks noChangeAspect="1" noChangeArrowheads="1"/>
          </p:cNvPicPr>
          <p:nvPr/>
        </p:nvPicPr>
        <p:blipFill>
          <a:blip r:embed="rId2"/>
          <a:srcRect/>
          <a:stretch>
            <a:fillRect/>
          </a:stretch>
        </p:blipFill>
        <p:spPr bwMode="auto">
          <a:xfrm>
            <a:off x="7215206" y="214290"/>
            <a:ext cx="1357322" cy="1143008"/>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b="1" dirty="0"/>
              <a:t>ΠΛΗΜΜΥΡΕΣ</a:t>
            </a:r>
            <a:br>
              <a:rPr lang="en-US" sz="2400" b="1" dirty="0"/>
            </a:br>
            <a:r>
              <a:rPr lang="el-GR" sz="2400" dirty="0"/>
              <a:t> </a:t>
            </a:r>
            <a:r>
              <a:rPr lang="en-US" sz="2400" b="1" dirty="0"/>
              <a:t>H </a:t>
            </a:r>
            <a:r>
              <a:rPr lang="el-GR" sz="2400" b="1" dirty="0"/>
              <a:t>ΝΕΑ ΕΥΡΩΠΑΙΚΗ ΚΟΙΝΟΤΙΚΗ ΟΔΗΓΙΑ</a:t>
            </a:r>
            <a:endParaRPr lang="el-GR" sz="2400" dirty="0"/>
          </a:p>
        </p:txBody>
      </p:sp>
      <p:sp>
        <p:nvSpPr>
          <p:cNvPr id="3" name="2 - Θέση περιεχομένου"/>
          <p:cNvSpPr>
            <a:spLocks noGrp="1"/>
          </p:cNvSpPr>
          <p:nvPr>
            <p:ph idx="1"/>
          </p:nvPr>
        </p:nvSpPr>
        <p:spPr/>
        <p:txBody>
          <a:bodyPr>
            <a:normAutofit/>
          </a:bodyPr>
          <a:lstStyle/>
          <a:p>
            <a:pPr algn="just">
              <a:lnSpc>
                <a:spcPct val="150000"/>
              </a:lnSpc>
              <a:buNone/>
            </a:pPr>
            <a:r>
              <a:rPr lang="el-GR" sz="2000" dirty="0"/>
              <a:t>         	</a:t>
            </a:r>
            <a:r>
              <a:rPr lang="el-GR" sz="2000" b="1" dirty="0"/>
              <a:t>Τα τρία αυτά στάδια θα επαναλαμβάνονται σε εξαετείς κύκλους, ώστε να εξασφαλιστεί η συνεκτίμηση των μακροπρόθεσμων εξελίξεων. Στις περιπτώσεις διεθνών λεκανών απορροής ποταμών, για τα στάδια αυτά πρέπει να υπάρξει συντονισμός μεταξύ των εμπλεκόμενων χωρών για να μην μετατεθούν τα προβλήματα από τη μια περιοχή στην άλλη. </a:t>
            </a:r>
          </a:p>
          <a:p>
            <a:pPr algn="just">
              <a:lnSpc>
                <a:spcPct val="150000"/>
              </a:lnSpc>
              <a:buNone/>
            </a:pPr>
            <a:r>
              <a:rPr lang="el-GR" sz="2000" b="1" dirty="0"/>
              <a:t>            	Τέλος, θα πρέπει να εξασφαλιστεί η ενεργός συμμετοχή όλων των ενδιαφερόμενων μερών στην κατάρτιση και </a:t>
            </a:r>
            <a:r>
              <a:rPr lang="el-GR" sz="2000" b="1" dirty="0" err="1"/>
              <a:t>επικαιροποίηση</a:t>
            </a:r>
            <a:r>
              <a:rPr lang="el-GR" sz="2000" b="1" dirty="0"/>
              <a:t> των σχεδίων διαχείρισης κινδύνου πλημμυρών και τα σχέδια, οι εκτιμήσεις και οι χάρτες κινδύνου θα πρέπει να δημοσιοποιούνται.</a:t>
            </a:r>
          </a:p>
        </p:txBody>
      </p:sp>
      <p:pic>
        <p:nvPicPr>
          <p:cNvPr id="4" name="Picture 4" descr="Soma"/>
          <p:cNvPicPr>
            <a:picLocks noChangeAspect="1" noChangeArrowheads="1"/>
          </p:cNvPicPr>
          <p:nvPr/>
        </p:nvPicPr>
        <p:blipFill>
          <a:blip r:embed="rId2"/>
          <a:srcRect/>
          <a:stretch>
            <a:fillRect/>
          </a:stretch>
        </p:blipFill>
        <p:spPr bwMode="auto">
          <a:xfrm>
            <a:off x="7215206" y="214290"/>
            <a:ext cx="1357322" cy="1143008"/>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b="1" dirty="0"/>
              <a:t>ΠΛΗΜΜΥΡΕΣ</a:t>
            </a:r>
            <a:br>
              <a:rPr lang="en-US" sz="2400" b="1" dirty="0"/>
            </a:br>
            <a:r>
              <a:rPr lang="el-GR" sz="2400" dirty="0"/>
              <a:t> </a:t>
            </a:r>
            <a:r>
              <a:rPr lang="en-US" sz="2400" b="1" dirty="0"/>
              <a:t>H </a:t>
            </a:r>
            <a:r>
              <a:rPr lang="el-GR" sz="2400" b="1" dirty="0"/>
              <a:t>ΝΕΑ ΕΥΡΩΠΑΙΚΗ ΚΟΙΝΟΤΙΚΗ ΟΔΗΓΙΑ</a:t>
            </a:r>
            <a:endParaRPr lang="el-GR" sz="2400" dirty="0"/>
          </a:p>
        </p:txBody>
      </p:sp>
      <p:sp>
        <p:nvSpPr>
          <p:cNvPr id="3" name="2 - Θέση περιεχομένου"/>
          <p:cNvSpPr>
            <a:spLocks noGrp="1"/>
          </p:cNvSpPr>
          <p:nvPr>
            <p:ph idx="1"/>
          </p:nvPr>
        </p:nvSpPr>
        <p:spPr/>
        <p:txBody>
          <a:bodyPr>
            <a:normAutofit/>
          </a:bodyPr>
          <a:lstStyle/>
          <a:p>
            <a:pPr algn="just">
              <a:lnSpc>
                <a:spcPct val="150000"/>
              </a:lnSpc>
              <a:buNone/>
            </a:pPr>
            <a:r>
              <a:rPr lang="el-GR" sz="2000" dirty="0"/>
              <a:t>      	</a:t>
            </a:r>
            <a:r>
              <a:rPr lang="el-GR" sz="2000" b="1" dirty="0"/>
              <a:t>Η Οδηγία 2007/60/ΕΚ ενσωματώθηκε στο Εθνικό δίκαιο με την ΚΥΑ  31822/1542/Ε103 (ΦΕΚ Β</a:t>
            </a:r>
            <a:r>
              <a:rPr lang="en-US" sz="2000" b="1" dirty="0"/>
              <a:t>’ </a:t>
            </a:r>
            <a:r>
              <a:rPr lang="el-GR" sz="2000" b="1" dirty="0"/>
              <a:t> 1108/21.07.2010). </a:t>
            </a:r>
          </a:p>
          <a:p>
            <a:pPr algn="just">
              <a:lnSpc>
                <a:spcPct val="150000"/>
              </a:lnSpc>
              <a:buNone/>
            </a:pPr>
            <a:r>
              <a:rPr lang="el-GR" sz="2000" b="1" dirty="0"/>
              <a:t>      	</a:t>
            </a:r>
            <a:r>
              <a:rPr lang="el-GR" sz="2000" i="1" dirty="0"/>
              <a:t>Για λόγους μεθοδολογίας, οργανωτικούς, αλλά και διοικητικούς, έχει θεσμοθετηθεί η διαίρεση της χώρας σε δεκατέσσερις (14) περιοχές λεκανών απορροής ποταμών με κατά το δυνατόν όμοιες υδρολογικές - υδρογεωλογικές συνθήκες, οι οποίες αποτελούν το περιφερειακό επίπεδο στον τομέα της διαχείρισης του νερού. Οι μονάδες αυτές ονομάζονται Υδατικά Διαμερίσματα. </a:t>
            </a:r>
            <a:endParaRPr lang="el-GR" sz="2000" b="1" i="1" dirty="0"/>
          </a:p>
        </p:txBody>
      </p:sp>
      <p:pic>
        <p:nvPicPr>
          <p:cNvPr id="4" name="Picture 4" descr="Soma"/>
          <p:cNvPicPr>
            <a:picLocks noChangeAspect="1" noChangeArrowheads="1"/>
          </p:cNvPicPr>
          <p:nvPr/>
        </p:nvPicPr>
        <p:blipFill>
          <a:blip r:embed="rId2"/>
          <a:srcRect/>
          <a:stretch>
            <a:fillRect/>
          </a:stretch>
        </p:blipFill>
        <p:spPr bwMode="auto">
          <a:xfrm>
            <a:off x="7215206" y="214290"/>
            <a:ext cx="1357322" cy="1143008"/>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b="1" dirty="0"/>
              <a:t>ΠΛΗΜΜΥΡΕΣ</a:t>
            </a:r>
            <a:br>
              <a:rPr lang="en-US" sz="2400" b="1" dirty="0"/>
            </a:br>
            <a:r>
              <a:rPr lang="el-GR" sz="2400" dirty="0"/>
              <a:t> </a:t>
            </a:r>
            <a:r>
              <a:rPr lang="en-US" sz="2400" b="1" dirty="0"/>
              <a:t>H </a:t>
            </a:r>
            <a:r>
              <a:rPr lang="el-GR" sz="2400" b="1" dirty="0"/>
              <a:t>ΝΕΑ ΕΥΡΩΠΑΙΚΗ ΚΟΙΝΟΤΙΚΗ ΟΔΗΓΙΑ</a:t>
            </a:r>
            <a:endParaRPr lang="el-GR" sz="2400" dirty="0"/>
          </a:p>
        </p:txBody>
      </p:sp>
      <p:sp>
        <p:nvSpPr>
          <p:cNvPr id="3" name="2 - Θέση περιεχομένου"/>
          <p:cNvSpPr>
            <a:spLocks noGrp="1"/>
          </p:cNvSpPr>
          <p:nvPr>
            <p:ph idx="1"/>
          </p:nvPr>
        </p:nvSpPr>
        <p:spPr/>
        <p:txBody>
          <a:bodyPr>
            <a:normAutofit/>
          </a:bodyPr>
          <a:lstStyle/>
          <a:p>
            <a:pPr algn="just">
              <a:lnSpc>
                <a:spcPct val="150000"/>
              </a:lnSpc>
              <a:buNone/>
            </a:pPr>
            <a:r>
              <a:rPr lang="el-GR" sz="2000" dirty="0"/>
              <a:t>   		</a:t>
            </a:r>
            <a:r>
              <a:rPr lang="el-GR" sz="2000" b="1" dirty="0"/>
              <a:t>Σύμφωνα με τα οριζόμενα στην ΚΥΑ Πλημμύρα είναι “</a:t>
            </a:r>
            <a:r>
              <a:rPr lang="el-GR" sz="2000" b="1" i="1" dirty="0"/>
              <a:t>η προσωρινή </a:t>
            </a:r>
            <a:r>
              <a:rPr lang="el-GR" sz="2000" b="1" i="1" dirty="0" err="1"/>
              <a:t>κατάκλυση</a:t>
            </a:r>
            <a:r>
              <a:rPr lang="el-GR" sz="2000" b="1" i="1" dirty="0"/>
              <a:t> του εδάφους από νερό το οποίο, υπό κανονικές συνθήκες, δεν είναι καλυμμένο από νερό. Αυτή περιλαμβάνει πλημμύρες από ποτάμια, ορεινούς χείμαρρους και </a:t>
            </a:r>
            <a:r>
              <a:rPr lang="el-GR" sz="2000" b="1" i="1" dirty="0" err="1"/>
              <a:t>υδατορεύματα</a:t>
            </a:r>
            <a:r>
              <a:rPr lang="el-GR" sz="2000" b="1" i="1" dirty="0"/>
              <a:t> εφήμερης ροής, υπερχειλίσεις λιμνών, και πλημμύρες από υπόγεια ύδατα και τη θάλασσα σε παράκτιες περιοχές. Ακόμη, περιλαμβάνει πλημμύρες από καταστροφές μεγάλων υδραυλικών έργων, όπως θραύσεις αναχωμάτων και φραγμάτων”.</a:t>
            </a:r>
          </a:p>
        </p:txBody>
      </p:sp>
      <p:pic>
        <p:nvPicPr>
          <p:cNvPr id="4" name="Picture 4" descr="Soma"/>
          <p:cNvPicPr>
            <a:picLocks noChangeAspect="1" noChangeArrowheads="1"/>
          </p:cNvPicPr>
          <p:nvPr/>
        </p:nvPicPr>
        <p:blipFill>
          <a:blip r:embed="rId2"/>
          <a:srcRect/>
          <a:stretch>
            <a:fillRect/>
          </a:stretch>
        </p:blipFill>
        <p:spPr bwMode="auto">
          <a:xfrm>
            <a:off x="7215206" y="214290"/>
            <a:ext cx="1357322" cy="1143008"/>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b="1" dirty="0"/>
              <a:t>ΠΛΗΜΜΥΡΕΣ</a:t>
            </a:r>
            <a:br>
              <a:rPr lang="en-US" sz="2400" b="1" dirty="0"/>
            </a:br>
            <a:r>
              <a:rPr lang="el-GR" sz="2400" dirty="0"/>
              <a:t> </a:t>
            </a:r>
            <a:r>
              <a:rPr lang="en-US" sz="2400" b="1" dirty="0"/>
              <a:t>H </a:t>
            </a:r>
            <a:r>
              <a:rPr lang="el-GR" sz="2400" b="1" dirty="0"/>
              <a:t>ΝΕΑ ΕΥΡΩΠΑΙΚΗ ΚΟΙΝΟΤΙΚΗ ΟΔΗΓΙΑ</a:t>
            </a:r>
            <a:endParaRPr lang="el-GR" sz="2400" dirty="0"/>
          </a:p>
        </p:txBody>
      </p:sp>
      <p:sp>
        <p:nvSpPr>
          <p:cNvPr id="3" name="2 - Θέση περιεχομένου"/>
          <p:cNvSpPr>
            <a:spLocks noGrp="1"/>
          </p:cNvSpPr>
          <p:nvPr>
            <p:ph idx="1"/>
          </p:nvPr>
        </p:nvSpPr>
        <p:spPr/>
        <p:txBody>
          <a:bodyPr>
            <a:normAutofit/>
          </a:bodyPr>
          <a:lstStyle/>
          <a:p>
            <a:pPr algn="just">
              <a:lnSpc>
                <a:spcPct val="150000"/>
              </a:lnSpc>
              <a:buNone/>
            </a:pPr>
            <a:r>
              <a:rPr lang="el-GR" sz="2000" dirty="0"/>
              <a:t>      	</a:t>
            </a:r>
            <a:r>
              <a:rPr lang="el-GR" sz="2000" b="1" dirty="0"/>
              <a:t>Αρμόδιες Αρχές για την εφαρμογή των προνοιών της ΚΥΑ 31822/1542/Ε103 είναι η Ειδική Γραμματεία Υδάτων (ΕΓΥ) και οι Διευθύνσεις Υδάτων των Περιφερειών (Άρθρο 3). </a:t>
            </a:r>
          </a:p>
        </p:txBody>
      </p:sp>
      <p:pic>
        <p:nvPicPr>
          <p:cNvPr id="4" name="Picture 4" descr="Soma"/>
          <p:cNvPicPr>
            <a:picLocks noChangeAspect="1" noChangeArrowheads="1"/>
          </p:cNvPicPr>
          <p:nvPr/>
        </p:nvPicPr>
        <p:blipFill>
          <a:blip r:embed="rId2"/>
          <a:srcRect/>
          <a:stretch>
            <a:fillRect/>
          </a:stretch>
        </p:blipFill>
        <p:spPr bwMode="auto">
          <a:xfrm>
            <a:off x="7215206" y="214290"/>
            <a:ext cx="1357322" cy="1143008"/>
          </a:xfrm>
          <a:prstGeom prst="rect">
            <a:avLst/>
          </a:prstGeom>
          <a:noFill/>
          <a:ln w="9525">
            <a:noFill/>
            <a:miter lim="800000"/>
            <a:headEnd/>
            <a:tailEnd/>
          </a:ln>
        </p:spPr>
      </p:pic>
      <p:sp>
        <p:nvSpPr>
          <p:cNvPr id="6" name="5 - Καμπύλο δεξιό βέλος"/>
          <p:cNvSpPr/>
          <p:nvPr/>
        </p:nvSpPr>
        <p:spPr>
          <a:xfrm>
            <a:off x="7740352" y="5013176"/>
            <a:ext cx="731520" cy="12161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b="1" dirty="0"/>
              <a:t>ΠΛΗΜΜΥΡΕΣ</a:t>
            </a:r>
            <a:br>
              <a:rPr lang="en-US" sz="2400" b="1" dirty="0"/>
            </a:br>
            <a:r>
              <a:rPr lang="el-GR" sz="2400" dirty="0"/>
              <a:t> </a:t>
            </a:r>
            <a:r>
              <a:rPr lang="en-US" sz="2400" b="1" dirty="0"/>
              <a:t>H </a:t>
            </a:r>
            <a:r>
              <a:rPr lang="el-GR" sz="2400" b="1" dirty="0"/>
              <a:t>ΝΕΑ ΕΥΡΩΠΑΙΚΗ ΚΟΙΝΟΤΙΚΗ ΟΔΗΓΙΑ</a:t>
            </a:r>
            <a:endParaRPr lang="el-GR" sz="2400" dirty="0"/>
          </a:p>
        </p:txBody>
      </p:sp>
      <p:sp>
        <p:nvSpPr>
          <p:cNvPr id="3" name="2 - Θέση περιεχομένου"/>
          <p:cNvSpPr>
            <a:spLocks noGrp="1"/>
          </p:cNvSpPr>
          <p:nvPr>
            <p:ph idx="1"/>
          </p:nvPr>
        </p:nvSpPr>
        <p:spPr/>
        <p:txBody>
          <a:bodyPr>
            <a:normAutofit/>
          </a:bodyPr>
          <a:lstStyle/>
          <a:p>
            <a:pPr algn="just">
              <a:lnSpc>
                <a:spcPct val="150000"/>
              </a:lnSpc>
              <a:buNone/>
            </a:pPr>
            <a:r>
              <a:rPr lang="el-GR" sz="2000" dirty="0"/>
              <a:t>  		</a:t>
            </a:r>
            <a:r>
              <a:rPr lang="el-GR" sz="2000" b="1" dirty="0"/>
              <a:t>Η ΕΓΥ διαμορφώνει το Εθνικό Πρόγραμμα Διαχείρισης των Κινδύνων Πλημμύρας (ΕΠΔΚΠ) και παρακολουθεί, αξιολογεί και ελέγχει την εφαρμογή του. Επίσης, συντονίζει τις υπηρεσίες και τους κρατικούς φορείς και μετέχει στα αρμόδια κρατικά όργανα για θέματα διαχείρισης των κινδύνων πλημμύρας.</a:t>
            </a:r>
          </a:p>
        </p:txBody>
      </p:sp>
      <p:pic>
        <p:nvPicPr>
          <p:cNvPr id="4" name="Picture 4" descr="Soma"/>
          <p:cNvPicPr>
            <a:picLocks noChangeAspect="1" noChangeArrowheads="1"/>
          </p:cNvPicPr>
          <p:nvPr/>
        </p:nvPicPr>
        <p:blipFill>
          <a:blip r:embed="rId2"/>
          <a:srcRect/>
          <a:stretch>
            <a:fillRect/>
          </a:stretch>
        </p:blipFill>
        <p:spPr bwMode="auto">
          <a:xfrm>
            <a:off x="7215206" y="214290"/>
            <a:ext cx="1357322" cy="1143008"/>
          </a:xfrm>
          <a:prstGeom prst="rect">
            <a:avLst/>
          </a:prstGeom>
          <a:noFill/>
          <a:ln w="9525">
            <a:noFill/>
            <a:miter lim="800000"/>
            <a:headEnd/>
            <a:tailEnd/>
          </a:ln>
        </p:spPr>
      </p:pic>
      <p:sp>
        <p:nvSpPr>
          <p:cNvPr id="6" name="5 - Καμπύλο δεξιό βέλος"/>
          <p:cNvSpPr/>
          <p:nvPr/>
        </p:nvSpPr>
        <p:spPr>
          <a:xfrm>
            <a:off x="7956376" y="5301208"/>
            <a:ext cx="731520" cy="12161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260648"/>
            <a:ext cx="8229600" cy="1143000"/>
          </a:xfrm>
        </p:spPr>
        <p:txBody>
          <a:bodyPr>
            <a:normAutofit/>
          </a:bodyPr>
          <a:lstStyle/>
          <a:p>
            <a:r>
              <a:rPr lang="el-GR" sz="2800" b="1" dirty="0"/>
              <a:t>ΠΛΗΜΜΥΡΕΣ</a:t>
            </a:r>
            <a:br>
              <a:rPr lang="en-US" sz="2400" b="1" dirty="0"/>
            </a:br>
            <a:r>
              <a:rPr lang="el-GR" sz="2400" dirty="0"/>
              <a:t> </a:t>
            </a:r>
            <a:r>
              <a:rPr lang="en-US" sz="2400" b="1" dirty="0"/>
              <a:t>H </a:t>
            </a:r>
            <a:r>
              <a:rPr lang="el-GR" sz="2400" b="1" dirty="0"/>
              <a:t>ΝΕΑ ΕΥΡΩΠΑΙΚΗ ΚΟΙΝΟΤΙΚΗ ΟΔΗΓΙΑ</a:t>
            </a:r>
            <a:endParaRPr lang="el-GR" sz="2400" dirty="0"/>
          </a:p>
        </p:txBody>
      </p:sp>
      <p:sp>
        <p:nvSpPr>
          <p:cNvPr id="3" name="2 - Θέση περιεχομένου"/>
          <p:cNvSpPr>
            <a:spLocks noGrp="1"/>
          </p:cNvSpPr>
          <p:nvPr>
            <p:ph idx="1"/>
          </p:nvPr>
        </p:nvSpPr>
        <p:spPr/>
        <p:txBody>
          <a:bodyPr>
            <a:normAutofit/>
          </a:bodyPr>
          <a:lstStyle/>
          <a:p>
            <a:pPr algn="just">
              <a:lnSpc>
                <a:spcPct val="150000"/>
              </a:lnSpc>
              <a:buNone/>
            </a:pPr>
            <a:r>
              <a:rPr lang="el-GR" sz="2000" dirty="0"/>
              <a:t>      	</a:t>
            </a:r>
            <a:r>
              <a:rPr lang="el-GR" sz="2000" b="1" dirty="0"/>
              <a:t>Οι Διευθύνσεις Υδάτων των Περιφερειών οφείλουν να διενεργούν την ΠΑΚΠ, να καταρτίζουν τους χάρτες επικινδυνότητας πλημμύρας και κινδύνου πλημμύρας, να καταρτίζουν και εφαρμόζουν τα ΣΔΚΠ, να λαμβάνουν τα κατάλληλα μέτρα για τον συντονισμό της εφαρμογής των Οδηγιών 2000/60/ΕΚ και 2007/60/ΕΚ, όπως αυτές έχουν ενσωματωθεί στην εθνική νομοθεσία, και να μεριμνούν για την ουσιαστική συμμετοχή του κοινού.    </a:t>
            </a:r>
          </a:p>
        </p:txBody>
      </p:sp>
      <p:pic>
        <p:nvPicPr>
          <p:cNvPr id="4" name="Picture 4" descr="Soma"/>
          <p:cNvPicPr>
            <a:picLocks noChangeAspect="1" noChangeArrowheads="1"/>
          </p:cNvPicPr>
          <p:nvPr/>
        </p:nvPicPr>
        <p:blipFill>
          <a:blip r:embed="rId2"/>
          <a:srcRect/>
          <a:stretch>
            <a:fillRect/>
          </a:stretch>
        </p:blipFill>
        <p:spPr bwMode="auto">
          <a:xfrm>
            <a:off x="7215206" y="214290"/>
            <a:ext cx="1357322" cy="1143008"/>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2800" b="1" dirty="0"/>
              <a:t>ΠΛΗΜΜΥΡΕΣ</a:t>
            </a:r>
            <a:br>
              <a:rPr lang="en-US" sz="2400" b="1" dirty="0"/>
            </a:br>
            <a:r>
              <a:rPr lang="el-GR" sz="2400" dirty="0"/>
              <a:t> </a:t>
            </a:r>
            <a:r>
              <a:rPr lang="en-US" sz="2400" b="1" dirty="0"/>
              <a:t>H </a:t>
            </a:r>
            <a:r>
              <a:rPr lang="el-GR" sz="2400" b="1" dirty="0"/>
              <a:t>ΝΕΑ ΕΥΡΩΠΑΙΚΗ ΚΟΙΝΟΤΙΚΗ ΟΔΗΓΙΑ</a:t>
            </a:r>
            <a:br>
              <a:rPr lang="el-GR" sz="2400" b="1" dirty="0"/>
            </a:br>
            <a:r>
              <a:rPr lang="el-GR" sz="2400" b="1" dirty="0"/>
              <a:t>ΥΦΙΣΤΑΜΕΝΗ ΚΑΤΑΣΤΑΣΗ</a:t>
            </a:r>
            <a:endParaRPr lang="el-GR" sz="2400" dirty="0"/>
          </a:p>
        </p:txBody>
      </p:sp>
      <p:sp>
        <p:nvSpPr>
          <p:cNvPr id="3" name="2 - Θέση περιεχομένου"/>
          <p:cNvSpPr>
            <a:spLocks noGrp="1"/>
          </p:cNvSpPr>
          <p:nvPr>
            <p:ph idx="1"/>
          </p:nvPr>
        </p:nvSpPr>
        <p:spPr/>
        <p:txBody>
          <a:bodyPr>
            <a:normAutofit/>
          </a:bodyPr>
          <a:lstStyle/>
          <a:p>
            <a:pPr algn="just">
              <a:lnSpc>
                <a:spcPct val="150000"/>
              </a:lnSpc>
              <a:buNone/>
            </a:pPr>
            <a:r>
              <a:rPr lang="el-GR" sz="2000" dirty="0"/>
              <a:t>      	</a:t>
            </a:r>
            <a:r>
              <a:rPr lang="el-GR" sz="2000" b="1" dirty="0"/>
              <a:t>Σε σχέση με τη μέχρι σήμερα εφαρμογή της Οδηγίας στην Ελλάδα έχουν ολοκληρωθεί οι ακόλουθες δράσεις: </a:t>
            </a:r>
          </a:p>
          <a:p>
            <a:pPr algn="just">
              <a:lnSpc>
                <a:spcPct val="150000"/>
              </a:lnSpc>
              <a:buNone/>
            </a:pPr>
            <a:r>
              <a:rPr lang="el-GR" sz="2000" b="1" dirty="0"/>
              <a:t>• Ολοκληρώθηκε και υποβλήθηκε στην ΕΕ η Έκθεση Προκαταρκτικής Αξιολόγησης Κινδύνων Πλημμύρας (23-03-2012) </a:t>
            </a:r>
          </a:p>
          <a:p>
            <a:pPr algn="just">
              <a:lnSpc>
                <a:spcPct val="150000"/>
              </a:lnSpc>
              <a:buNone/>
            </a:pPr>
            <a:r>
              <a:rPr lang="el-GR" sz="2000" b="1" dirty="0"/>
              <a:t>•  Ολοκληρώθηκε ο Προσδιορισμός των Ζωνών Δυνητικά Υψηλού Κινδύνου Πλημμύρας στα 14 Υδατικά Διαμερίσματα της χώρας και υποβλήθηκε στην ΕΕ </a:t>
            </a:r>
            <a:r>
              <a:rPr lang="el-GR" sz="2000" b="1" dirty="0" err="1"/>
              <a:t>επικαιροποίηση</a:t>
            </a:r>
            <a:r>
              <a:rPr lang="el-GR" sz="2000" b="1" dirty="0"/>
              <a:t> της Έκθεσης Προκαταρκτικής Αξιολόγησης Κινδύνων Πλημμύρας (22-11-2012). </a:t>
            </a:r>
          </a:p>
        </p:txBody>
      </p:sp>
      <p:pic>
        <p:nvPicPr>
          <p:cNvPr id="4" name="Picture 4" descr="Soma"/>
          <p:cNvPicPr>
            <a:picLocks noChangeAspect="1" noChangeArrowheads="1"/>
          </p:cNvPicPr>
          <p:nvPr/>
        </p:nvPicPr>
        <p:blipFill>
          <a:blip r:embed="rId2"/>
          <a:srcRect/>
          <a:stretch>
            <a:fillRect/>
          </a:stretch>
        </p:blipFill>
        <p:spPr bwMode="auto">
          <a:xfrm>
            <a:off x="7215206" y="214290"/>
            <a:ext cx="1357322" cy="1143008"/>
          </a:xfrm>
          <a:prstGeom prst="rect">
            <a:avLst/>
          </a:prstGeom>
          <a:noFill/>
          <a:ln w="9525">
            <a:noFill/>
            <a:miter lim="800000"/>
            <a:headEnd/>
            <a:tailEnd/>
          </a:ln>
        </p:spPr>
      </p:pic>
      <p:sp>
        <p:nvSpPr>
          <p:cNvPr id="6" name="5 - Καμπύλο δεξιό βέλος"/>
          <p:cNvSpPr/>
          <p:nvPr/>
        </p:nvSpPr>
        <p:spPr>
          <a:xfrm>
            <a:off x="8100392" y="5301208"/>
            <a:ext cx="731520" cy="12161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2800" b="1" dirty="0"/>
              <a:t>ΠΛΗΜΜΥΡΕΣ</a:t>
            </a:r>
            <a:br>
              <a:rPr lang="en-US" sz="2400" b="1" dirty="0"/>
            </a:br>
            <a:r>
              <a:rPr lang="el-GR" sz="2400" dirty="0"/>
              <a:t> </a:t>
            </a:r>
            <a:r>
              <a:rPr lang="en-US" sz="2400" b="1" dirty="0"/>
              <a:t>H </a:t>
            </a:r>
            <a:r>
              <a:rPr lang="el-GR" sz="2400" b="1" dirty="0"/>
              <a:t>ΝΕΑ ΕΥΡΩΠΑΙΚΗ ΚΟΙΝΟΤΙΚΗ ΟΔΗΓΙΑ</a:t>
            </a:r>
            <a:br>
              <a:rPr lang="el-GR" sz="2400" b="1" dirty="0"/>
            </a:br>
            <a:r>
              <a:rPr lang="el-GR" sz="2400" b="1" dirty="0"/>
              <a:t>ΥΦΙΣΤΑΜΕΝΗ ΚΑΤΑΣΤΑΣΗ</a:t>
            </a:r>
            <a:endParaRPr lang="el-GR" sz="2400" dirty="0"/>
          </a:p>
        </p:txBody>
      </p:sp>
      <p:sp>
        <p:nvSpPr>
          <p:cNvPr id="3" name="2 - Θέση περιεχομένου"/>
          <p:cNvSpPr>
            <a:spLocks noGrp="1"/>
          </p:cNvSpPr>
          <p:nvPr>
            <p:ph idx="1"/>
          </p:nvPr>
        </p:nvSpPr>
        <p:spPr/>
        <p:txBody>
          <a:bodyPr>
            <a:normAutofit/>
          </a:bodyPr>
          <a:lstStyle/>
          <a:p>
            <a:pPr algn="just">
              <a:lnSpc>
                <a:spcPct val="150000"/>
              </a:lnSpc>
            </a:pPr>
            <a:r>
              <a:rPr lang="el-GR" sz="2000" b="1" dirty="0"/>
              <a:t>Ολοκληρώθηκε η κατάρτιση των Χαρτών Επικινδυνότητας και Κινδύνων Πλημμύρας για το ελληνικό τμήμα της λεκάνης απορροής π. Έβρου και υποβλήθηκαν στην ΕΕ αρχικά στις 14 Νοεμβρίου 2014, ενώ κατόπιν έγιναν συμπληρωματικές υποβολές έως τις 7 Μαΐου 2015. </a:t>
            </a:r>
            <a:r>
              <a:rPr lang="el-GR" sz="2000" dirty="0"/>
              <a:t> </a:t>
            </a:r>
          </a:p>
          <a:p>
            <a:pPr algn="just">
              <a:lnSpc>
                <a:spcPct val="150000"/>
              </a:lnSpc>
            </a:pPr>
            <a:r>
              <a:rPr lang="el-GR" sz="2000" b="1" dirty="0"/>
              <a:t>Ολοκληρώθηκε η σύνταξη του οριστικού σχεδίου </a:t>
            </a:r>
            <a:r>
              <a:rPr lang="el-GR" sz="2000" b="1" dirty="0" err="1"/>
              <a:t>διαχείρησης</a:t>
            </a:r>
            <a:r>
              <a:rPr lang="el-GR" sz="2000" b="1" dirty="0"/>
              <a:t>  Κινδύνου Πλημμύρας το  τμήμα της λεκάνης απορροής π. Έβρου και εκκρεμεί μόνο η έγκριση των περιβαλλοντικών επιπτώσεων.</a:t>
            </a:r>
          </a:p>
        </p:txBody>
      </p:sp>
      <p:pic>
        <p:nvPicPr>
          <p:cNvPr id="4" name="Picture 4" descr="Soma"/>
          <p:cNvPicPr>
            <a:picLocks noChangeAspect="1" noChangeArrowheads="1"/>
          </p:cNvPicPr>
          <p:nvPr/>
        </p:nvPicPr>
        <p:blipFill>
          <a:blip r:embed="rId2"/>
          <a:srcRect/>
          <a:stretch>
            <a:fillRect/>
          </a:stretch>
        </p:blipFill>
        <p:spPr bwMode="auto">
          <a:xfrm>
            <a:off x="7215206" y="214290"/>
            <a:ext cx="1357322" cy="1143008"/>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2050"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2800" b="1" dirty="0"/>
              <a:t>ΠΛΗΜΜΥΡΕΣ</a:t>
            </a:r>
            <a:br>
              <a:rPr lang="en-US" sz="2400" b="1" dirty="0"/>
            </a:br>
            <a:r>
              <a:rPr lang="el-GR" sz="2400" dirty="0"/>
              <a:t> </a:t>
            </a:r>
            <a:r>
              <a:rPr lang="en-US" sz="2400" b="1" dirty="0"/>
              <a:t>H </a:t>
            </a:r>
            <a:r>
              <a:rPr lang="el-GR" sz="2400" b="1" dirty="0"/>
              <a:t>ΝΕΑ ΕΥΡΩΠΑΙΚΗ ΚΟΙΝΟΤΙΚΗ ΟΔΗΓΙΑ</a:t>
            </a:r>
            <a:br>
              <a:rPr lang="el-GR" sz="2400" b="1" dirty="0"/>
            </a:br>
            <a:r>
              <a:rPr lang="el-GR" sz="2400" b="1" dirty="0"/>
              <a:t>ΥΦΙΣΤΑΜΕΝΗ ΚΑΤΑΣΤΑΣΗ</a:t>
            </a:r>
            <a:endParaRPr lang="el-GR" sz="2400" dirty="0"/>
          </a:p>
        </p:txBody>
      </p:sp>
      <p:sp>
        <p:nvSpPr>
          <p:cNvPr id="3" name="2 - Θέση περιεχομένου"/>
          <p:cNvSpPr>
            <a:spLocks noGrp="1"/>
          </p:cNvSpPr>
          <p:nvPr>
            <p:ph idx="1"/>
          </p:nvPr>
        </p:nvSpPr>
        <p:spPr/>
        <p:txBody>
          <a:bodyPr>
            <a:normAutofit/>
          </a:bodyPr>
          <a:lstStyle/>
          <a:p>
            <a:pPr algn="just">
              <a:lnSpc>
                <a:spcPct val="150000"/>
              </a:lnSpc>
              <a:buNone/>
            </a:pPr>
            <a:r>
              <a:rPr lang="el-GR" sz="2000" b="1" dirty="0"/>
              <a:t>      	Τέλος, για την εφαρμογή της Οδηγίας στην υπόλοιπη χώρα, έχουν  ανατεθεί από την Ειδική Γραμματεία Υδάτων πέντε (5) μελέτες σε επίπεδο Υδατικού Διαμερίσματος, οι οποίες θα καλύπτουν το σύνολο της χώρας και θα περιλαμβάνουν, για τις Ζώνες Δυνητικά Υψηλού Κινδύνου Πλημμύρας που καθορίστηκαν, τους Χάρτες Κινδύνου Πλημμύρας, τους Χάρτες Επικινδυνότητας Πλημμύρας και τα Σχέδια Διαχείρισης Κινδύνου Πλημμύρας.   </a:t>
            </a:r>
          </a:p>
        </p:txBody>
      </p:sp>
      <p:pic>
        <p:nvPicPr>
          <p:cNvPr id="4" name="Picture 4" descr="Soma"/>
          <p:cNvPicPr>
            <a:picLocks noChangeAspect="1" noChangeArrowheads="1"/>
          </p:cNvPicPr>
          <p:nvPr/>
        </p:nvPicPr>
        <p:blipFill>
          <a:blip r:embed="rId2"/>
          <a:srcRect/>
          <a:stretch>
            <a:fillRect/>
          </a:stretch>
        </p:blipFill>
        <p:spPr bwMode="auto">
          <a:xfrm>
            <a:off x="7215206" y="214290"/>
            <a:ext cx="1357322" cy="1143008"/>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b="1" dirty="0"/>
              <a:t>ΚΑΤΟΛΙΣΘΗΣΕΙΣ</a:t>
            </a:r>
            <a:endParaRPr lang="el-GR" sz="2800" dirty="0"/>
          </a:p>
        </p:txBody>
      </p:sp>
      <p:sp>
        <p:nvSpPr>
          <p:cNvPr id="3" name="2 - Θέση περιεχομένου"/>
          <p:cNvSpPr>
            <a:spLocks noGrp="1"/>
          </p:cNvSpPr>
          <p:nvPr>
            <p:ph idx="1"/>
          </p:nvPr>
        </p:nvSpPr>
        <p:spPr/>
        <p:txBody>
          <a:bodyPr>
            <a:normAutofit/>
          </a:bodyPr>
          <a:lstStyle/>
          <a:p>
            <a:pPr algn="just">
              <a:buNone/>
            </a:pPr>
            <a:r>
              <a:rPr lang="el-GR" sz="2000" b="1" dirty="0"/>
              <a:t>		Η κατολίσθηση είναι </a:t>
            </a:r>
            <a:r>
              <a:rPr lang="el-GR" sz="2000" b="1" dirty="0">
                <a:hlinkClick r:id="rId2" tooltip="Φυσικός κίνδυνος"/>
              </a:rPr>
              <a:t>φυσική καταστροφή</a:t>
            </a:r>
            <a:r>
              <a:rPr lang="el-GR" sz="2000" b="1" dirty="0"/>
              <a:t> στην οποία συμβαίνει επικίνδυνη ολίσθηση, η οποία περιλαμβάνει τα πραγματικά στοιχεία του εδάφους, συμπεριλαμβανομένων βράχων, </a:t>
            </a:r>
            <a:r>
              <a:rPr lang="el-GR" sz="2000" b="1" dirty="0">
                <a:hlinkClick r:id="rId3" tooltip="Δέντρο"/>
              </a:rPr>
              <a:t>δέντρων</a:t>
            </a:r>
            <a:r>
              <a:rPr lang="el-GR" sz="2000" b="1" dirty="0"/>
              <a:t>, </a:t>
            </a:r>
            <a:r>
              <a:rPr lang="el-GR" sz="2000" b="1" dirty="0">
                <a:hlinkClick r:id="rId4" tooltip="Έδαφος"/>
              </a:rPr>
              <a:t>χώματος</a:t>
            </a:r>
            <a:r>
              <a:rPr lang="el-GR" sz="2000" b="1" dirty="0"/>
              <a:t> και γενικότερα οποιουδήποτε συστατικού μπορεί να παρασυρθεί.</a:t>
            </a:r>
          </a:p>
          <a:p>
            <a:pPr algn="just">
              <a:buNone/>
            </a:pPr>
            <a:r>
              <a:rPr lang="el-GR" sz="2000" b="1" dirty="0"/>
              <a:t>		Η εκδήλωση </a:t>
            </a:r>
            <a:r>
              <a:rPr lang="el-GR" sz="2000" b="1" dirty="0" err="1"/>
              <a:t>κατολισθητικών</a:t>
            </a:r>
            <a:r>
              <a:rPr lang="el-GR" sz="2000" b="1" dirty="0"/>
              <a:t> φαινομένων αποτελεί απόρροια ελλιπούς ευστάθειας των πρανών έναντι στατικών και σεισμικών φορτίων. Ένα πρανές μπορεί να αστοχήσει υπό την επίδραση γεωλογικών, μορφολογικών, φυσικών ή ανθρωπογενών παραγόντων, όπως είναι οι </a:t>
            </a:r>
            <a:r>
              <a:rPr lang="el-GR" sz="2000" b="1" dirty="0">
                <a:hlinkClick r:id="rId5" tooltip="Βροχή"/>
              </a:rPr>
              <a:t>βροχοπτώσεις</a:t>
            </a:r>
            <a:r>
              <a:rPr lang="el-GR" sz="2000" b="1" dirty="0"/>
              <a:t> (η πιο συχνή αιτία), οι </a:t>
            </a:r>
            <a:r>
              <a:rPr lang="el-GR" sz="2000" b="1" dirty="0">
                <a:hlinkClick r:id="rId6" tooltip="Σεισμός"/>
              </a:rPr>
              <a:t>σεισμοί</a:t>
            </a:r>
            <a:r>
              <a:rPr lang="el-GR" sz="2000" b="1" dirty="0"/>
              <a:t>, οι </a:t>
            </a:r>
            <a:r>
              <a:rPr lang="el-GR" sz="2000" b="1" dirty="0">
                <a:hlinkClick r:id="rId7" tooltip="Ηφαίστειο"/>
              </a:rPr>
              <a:t>ηφαιστειακές εκρήξεις</a:t>
            </a:r>
            <a:r>
              <a:rPr lang="el-GR" sz="2000" b="1" dirty="0"/>
              <a:t> ή μια γενική αστάθεια του </a:t>
            </a:r>
            <a:r>
              <a:rPr lang="el-GR" sz="2000" b="1" dirty="0">
                <a:hlinkClick r:id="rId4" tooltip="Έδαφος"/>
              </a:rPr>
              <a:t>εδάφους</a:t>
            </a:r>
            <a:r>
              <a:rPr lang="el-GR" sz="2000" b="1" dirty="0"/>
              <a:t>. </a:t>
            </a:r>
          </a:p>
        </p:txBody>
      </p:sp>
      <p:pic>
        <p:nvPicPr>
          <p:cNvPr id="4" name="Picture 4" descr="Soma"/>
          <p:cNvPicPr>
            <a:picLocks noChangeAspect="1" noChangeArrowheads="1"/>
          </p:cNvPicPr>
          <p:nvPr/>
        </p:nvPicPr>
        <p:blipFill>
          <a:blip r:embed="rId8"/>
          <a:srcRect/>
          <a:stretch>
            <a:fillRect/>
          </a:stretch>
        </p:blipFill>
        <p:spPr bwMode="auto">
          <a:xfrm>
            <a:off x="7215206" y="214290"/>
            <a:ext cx="1357322" cy="1143008"/>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title"/>
          </p:nvPr>
        </p:nvSpPr>
        <p:spPr>
          <a:xfrm>
            <a:off x="457200" y="533400"/>
            <a:ext cx="8229600" cy="951384"/>
          </a:xfrm>
        </p:spPr>
        <p:txBody>
          <a:bodyPr>
            <a:normAutofit/>
          </a:bodyPr>
          <a:lstStyle/>
          <a:p>
            <a:pPr algn="ctr" eaLnBrk="1" hangingPunct="1"/>
            <a:r>
              <a:rPr lang="el-GR" sz="2400" b="1" dirty="0"/>
              <a:t>ΒΙΟΜΗΧΑΝΙΚΑ ΑΤΥΧΗΜΑΤΑ ΜΕΓΑΛΗΣ ΕΚΤΑΣΗΣ</a:t>
            </a:r>
            <a:br>
              <a:rPr lang="el-GR" sz="2400" b="1" dirty="0"/>
            </a:br>
            <a:endParaRPr lang="el-GR" sz="2400" b="1" dirty="0"/>
          </a:p>
        </p:txBody>
      </p:sp>
      <p:pic>
        <p:nvPicPr>
          <p:cNvPr id="150532" name="Picture 4" descr="EV_21_ASKHSH_PYROSBESTIKH"/>
          <p:cNvPicPr>
            <a:picLocks noGrp="1" noChangeAspect="1" noChangeArrowheads="1"/>
          </p:cNvPicPr>
          <p:nvPr>
            <p:ph idx="1"/>
          </p:nvPr>
        </p:nvPicPr>
        <p:blipFill>
          <a:blip r:embed="rId2" cstate="print"/>
          <a:srcRect/>
          <a:stretch>
            <a:fillRect/>
          </a:stretch>
        </p:blipFill>
        <p:spPr>
          <a:xfrm>
            <a:off x="0" y="1772816"/>
            <a:ext cx="9144000" cy="5085184"/>
          </a:xfrm>
          <a:noFill/>
        </p:spPr>
      </p:pic>
      <p:pic>
        <p:nvPicPr>
          <p:cNvPr id="4" name="Picture 4" descr="Soma"/>
          <p:cNvPicPr>
            <a:picLocks noChangeAspect="1" noChangeArrowheads="1"/>
          </p:cNvPicPr>
          <p:nvPr/>
        </p:nvPicPr>
        <p:blipFill>
          <a:blip r:embed="rId3"/>
          <a:srcRect/>
          <a:stretch>
            <a:fillRect/>
          </a:stretch>
        </p:blipFill>
        <p:spPr bwMode="auto">
          <a:xfrm>
            <a:off x="7786678" y="188640"/>
            <a:ext cx="1357322" cy="11430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50532"/>
                                        </p:tgtEl>
                                        <p:attrNameLst>
                                          <p:attrName>style.visibility</p:attrName>
                                        </p:attrNameLst>
                                      </p:cBhvr>
                                      <p:to>
                                        <p:strVal val="visible"/>
                                      </p:to>
                                    </p:set>
                                    <p:anim calcmode="lin" valueType="num">
                                      <p:cBhvr additive="base">
                                        <p:cTn id="7" dur="1000" fill="hold"/>
                                        <p:tgtEl>
                                          <p:spTgt spid="150532"/>
                                        </p:tgtEl>
                                        <p:attrNameLst>
                                          <p:attrName>ppt_x</p:attrName>
                                        </p:attrNameLst>
                                      </p:cBhvr>
                                      <p:tavLst>
                                        <p:tav tm="0">
                                          <p:val>
                                            <p:strVal val="#ppt_x"/>
                                          </p:val>
                                        </p:tav>
                                        <p:tav tm="100000">
                                          <p:val>
                                            <p:strVal val="#ppt_x"/>
                                          </p:val>
                                        </p:tav>
                                      </p:tavLst>
                                    </p:anim>
                                    <p:anim calcmode="lin" valueType="num">
                                      <p:cBhvr additive="base">
                                        <p:cTn id="8" dur="1000" fill="hold"/>
                                        <p:tgtEl>
                                          <p:spTgt spid="1505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68313" y="188913"/>
            <a:ext cx="8229600" cy="1368425"/>
          </a:xfrm>
        </p:spPr>
        <p:txBody>
          <a:bodyPr>
            <a:normAutofit/>
          </a:bodyPr>
          <a:lstStyle/>
          <a:p>
            <a:pPr algn="ctr" eaLnBrk="1" hangingPunct="1"/>
            <a:r>
              <a:rPr lang="el-GR" sz="2800" b="1" dirty="0">
                <a:solidFill>
                  <a:schemeClr val="tx1"/>
                </a:solidFill>
              </a:rPr>
              <a:t>ΟΔΗΓΙΑ </a:t>
            </a:r>
            <a:r>
              <a:rPr lang="en-US" sz="2800" b="1" dirty="0">
                <a:solidFill>
                  <a:schemeClr val="tx1"/>
                </a:solidFill>
              </a:rPr>
              <a:t>SEVESO</a:t>
            </a:r>
            <a:endParaRPr lang="el-GR" sz="2800" b="1" dirty="0">
              <a:solidFill>
                <a:schemeClr val="tx1"/>
              </a:solidFill>
            </a:endParaRPr>
          </a:p>
        </p:txBody>
      </p:sp>
      <p:sp>
        <p:nvSpPr>
          <p:cNvPr id="21507" name="Rectangle 3"/>
          <p:cNvSpPr>
            <a:spLocks noGrp="1" noChangeArrowheads="1"/>
          </p:cNvSpPr>
          <p:nvPr>
            <p:ph type="body" idx="1"/>
          </p:nvPr>
        </p:nvSpPr>
        <p:spPr/>
        <p:txBody>
          <a:bodyPr/>
          <a:lstStyle/>
          <a:p>
            <a:pPr marL="0" indent="0" algn="just" eaLnBrk="1" hangingPunct="1">
              <a:lnSpc>
                <a:spcPct val="150000"/>
              </a:lnSpc>
              <a:buFont typeface="Wingdings" pitchFamily="2" charset="2"/>
              <a:buNone/>
            </a:pPr>
            <a:r>
              <a:rPr lang="el-GR" sz="1800" dirty="0">
                <a:latin typeface="Arial Black" pitchFamily="34" charset="0"/>
              </a:rPr>
              <a:t> Η Ευρωπαϊκή Ένωση λαμβάνοντας υπόψη την βιομηχανική και οικιστική ανάπτυξη, τα βιομηχανικά ατυχήματα που συνέβησαν, την πολυπλοκότητα των νέων βιομηχανικών εγκαταστάσεων και την ανάγκη προστασίας του περιβάλλοντος προχώρησε στη δημιουργία της οδηγίας 82/501/</a:t>
            </a:r>
            <a:r>
              <a:rPr lang="en-US" sz="1800" dirty="0">
                <a:latin typeface="Arial Black" pitchFamily="34" charset="0"/>
              </a:rPr>
              <a:t>EC</a:t>
            </a:r>
            <a:r>
              <a:rPr lang="el-GR" sz="1800" dirty="0">
                <a:latin typeface="Arial Black" pitchFamily="34" charset="0"/>
              </a:rPr>
              <a:t> γνωστή και ως</a:t>
            </a:r>
            <a:r>
              <a:rPr lang="en-US" sz="1800" dirty="0">
                <a:latin typeface="Arial Black" pitchFamily="34" charset="0"/>
              </a:rPr>
              <a:t> </a:t>
            </a:r>
            <a:r>
              <a:rPr lang="el-GR" sz="1800" dirty="0">
                <a:latin typeface="Arial Black" pitchFamily="34" charset="0"/>
              </a:rPr>
              <a:t>οδηγία </a:t>
            </a:r>
            <a:r>
              <a:rPr lang="en-US" sz="1800" dirty="0" err="1">
                <a:latin typeface="Arial Black" pitchFamily="34" charset="0"/>
              </a:rPr>
              <a:t>Seveso</a:t>
            </a:r>
            <a:r>
              <a:rPr lang="el-GR" sz="1800" dirty="0">
                <a:latin typeface="Arial Black" pitchFamily="34" charset="0"/>
              </a:rPr>
              <a:t> (24/</a:t>
            </a:r>
            <a:r>
              <a:rPr lang="en-US" sz="1800" dirty="0">
                <a:latin typeface="Arial Black" pitchFamily="34" charset="0"/>
              </a:rPr>
              <a:t>0</a:t>
            </a:r>
            <a:r>
              <a:rPr lang="el-GR" sz="1800" dirty="0">
                <a:latin typeface="Arial Black" pitchFamily="34" charset="0"/>
              </a:rPr>
              <a:t>6/1982) – </a:t>
            </a:r>
            <a:r>
              <a:rPr lang="el-GR" sz="1800" dirty="0">
                <a:solidFill>
                  <a:srgbClr val="FF0000"/>
                </a:solidFill>
                <a:latin typeface="Arial Black" pitchFamily="34" charset="0"/>
              </a:rPr>
              <a:t>¨ Για τον κίνδυνο ατυχημάτων μεγάλης έκτασης, που περικλείουν ορισμένες βιομηχανικές δραστηριότητες ¨</a:t>
            </a:r>
            <a:r>
              <a:rPr lang="en-US" sz="1800" dirty="0">
                <a:latin typeface="Arial Black" pitchFamily="34" charset="0"/>
              </a:rPr>
              <a:t>.</a:t>
            </a:r>
          </a:p>
          <a:p>
            <a:pPr marL="0" indent="0" algn="just" eaLnBrk="1" hangingPunct="1">
              <a:lnSpc>
                <a:spcPct val="150000"/>
              </a:lnSpc>
              <a:buFont typeface="Wingdings" pitchFamily="2" charset="2"/>
              <a:buNone/>
            </a:pPr>
            <a:r>
              <a:rPr lang="el-GR" sz="1800" dirty="0">
                <a:latin typeface="Arial Black" pitchFamily="34" charset="0"/>
              </a:rPr>
              <a:t>      </a:t>
            </a:r>
          </a:p>
        </p:txBody>
      </p:sp>
      <p:pic>
        <p:nvPicPr>
          <p:cNvPr id="4" name="Picture 4" descr="Soma"/>
          <p:cNvPicPr>
            <a:picLocks noChangeAspect="1" noChangeArrowheads="1"/>
          </p:cNvPicPr>
          <p:nvPr/>
        </p:nvPicPr>
        <p:blipFill>
          <a:blip r:embed="rId2"/>
          <a:srcRect/>
          <a:stretch>
            <a:fillRect/>
          </a:stretch>
        </p:blipFill>
        <p:spPr bwMode="auto">
          <a:xfrm>
            <a:off x="7215206" y="214290"/>
            <a:ext cx="1357322" cy="1143008"/>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b="1" dirty="0"/>
              <a:t>ΟΔΗΓΙΑ </a:t>
            </a:r>
            <a:r>
              <a:rPr lang="en-US" sz="2800" b="1" dirty="0"/>
              <a:t>SEVESO</a:t>
            </a:r>
            <a:r>
              <a:rPr lang="el-GR" sz="2800" b="1" dirty="0"/>
              <a:t> ΙΙΙ</a:t>
            </a:r>
            <a:endParaRPr lang="el-GR" sz="2800" dirty="0"/>
          </a:p>
        </p:txBody>
      </p:sp>
      <p:sp>
        <p:nvSpPr>
          <p:cNvPr id="3" name="2 - Θέση περιεχομένου"/>
          <p:cNvSpPr>
            <a:spLocks noGrp="1"/>
          </p:cNvSpPr>
          <p:nvPr>
            <p:ph idx="1"/>
          </p:nvPr>
        </p:nvSpPr>
        <p:spPr/>
        <p:txBody>
          <a:bodyPr>
            <a:normAutofit fontScale="70000" lnSpcReduction="20000"/>
          </a:bodyPr>
          <a:lstStyle/>
          <a:p>
            <a:pPr algn="just" fontAlgn="base">
              <a:buNone/>
            </a:pPr>
            <a:r>
              <a:rPr lang="el-GR" dirty="0"/>
              <a:t>     </a:t>
            </a:r>
            <a:r>
              <a:rPr lang="el-GR" b="1" dirty="0"/>
              <a:t>Τον Φεβρουάριο του 2016 εκδόθηκε </a:t>
            </a:r>
            <a:r>
              <a:rPr lang="el-GR" dirty="0"/>
              <a:t>η </a:t>
            </a:r>
            <a:r>
              <a:rPr lang="el-GR" b="1" dirty="0"/>
              <a:t>ΚΥΑ 172058 (ΦΕΚ 354/Β/17-2-2016), η οποία εναρμονίζει την Οδηγία 2012/18/ΕΕ, γνωστή ως </a:t>
            </a:r>
            <a:r>
              <a:rPr lang="el-GR" b="1" dirty="0" err="1"/>
              <a:t>Seveso</a:t>
            </a:r>
            <a:r>
              <a:rPr lang="el-GR" b="1" dirty="0"/>
              <a:t> III, στην ελληνική νομοθεσία.</a:t>
            </a:r>
          </a:p>
          <a:p>
            <a:pPr fontAlgn="base">
              <a:buNone/>
            </a:pPr>
            <a:r>
              <a:rPr lang="el-GR" dirty="0"/>
              <a:t> </a:t>
            </a:r>
          </a:p>
          <a:p>
            <a:pPr algn="just" fontAlgn="base">
              <a:buNone/>
            </a:pPr>
            <a:r>
              <a:rPr lang="el-GR" dirty="0"/>
              <a:t>     Η ΚΥΑ αφορά τον καθορισμό κανόνων, μέτρων και όρων για την αντιμετώπιση κινδύνων από ατυχήματα μεγάλης έκτασης σε εγκαταστάσεις ή μονάδες, λόγω της ύπαρξης επικίνδυνων ουσιών, σε συμμόρφωση με τις διατάξεις της </a:t>
            </a:r>
            <a:r>
              <a:rPr lang="el-GR" b="1" dirty="0"/>
              <a:t>οδηγίας 2012/18/ΕΕ </a:t>
            </a:r>
            <a:r>
              <a:rPr lang="el-GR" dirty="0"/>
              <a:t>«για την αντιμετώπιση των κινδύνων μεγάλων ατυχημάτων σχετιζομένων με επικίνδυνες ουσίες και για την τροποποίηση και στη συνέχεια την κατάργηση της οδηγίας 96/82/ΕΚ του Συμβουλίου» του Ευρωπαϊκού Κοινοβουλίου και του Συμβουλίου της 4ης Ιουλίου 2012 και αποτελεί αντικατάσταση της υπ’ αριθ. 12044/613/2007 (Β΄376), (</a:t>
            </a:r>
            <a:r>
              <a:rPr lang="el-GR" dirty="0" err="1"/>
              <a:t>Seveso</a:t>
            </a:r>
            <a:r>
              <a:rPr lang="el-GR" dirty="0"/>
              <a:t> II) .</a:t>
            </a:r>
          </a:p>
          <a:p>
            <a:pPr algn="just" fontAlgn="base">
              <a:buNone/>
            </a:pPr>
            <a:r>
              <a:rPr lang="el-GR" dirty="0"/>
              <a:t> </a:t>
            </a:r>
          </a:p>
          <a:p>
            <a:endParaRPr lang="el-GR" dirty="0"/>
          </a:p>
        </p:txBody>
      </p:sp>
      <p:pic>
        <p:nvPicPr>
          <p:cNvPr id="4" name="Picture 4" descr="Soma"/>
          <p:cNvPicPr>
            <a:picLocks noChangeAspect="1" noChangeArrowheads="1"/>
          </p:cNvPicPr>
          <p:nvPr/>
        </p:nvPicPr>
        <p:blipFill>
          <a:blip r:embed="rId2"/>
          <a:srcRect/>
          <a:stretch>
            <a:fillRect/>
          </a:stretch>
        </p:blipFill>
        <p:spPr bwMode="auto">
          <a:xfrm>
            <a:off x="7215206" y="214290"/>
            <a:ext cx="1357322" cy="1143008"/>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p:txBody>
          <a:bodyPr>
            <a:normAutofit fontScale="90000"/>
          </a:bodyPr>
          <a:lstStyle/>
          <a:p>
            <a:pPr algn="ctr" eaLnBrk="1" hangingPunct="1">
              <a:defRPr/>
            </a:pPr>
            <a:r>
              <a:rPr lang="el-GR" sz="3200" b="1" dirty="0">
                <a:solidFill>
                  <a:srgbClr val="0000FF"/>
                </a:solidFill>
                <a:effectLst>
                  <a:outerShdw blurRad="38100" dist="38100" dir="2700000" algn="tl">
                    <a:srgbClr val="000000"/>
                  </a:outerShdw>
                </a:effectLst>
              </a:rPr>
              <a:t>      </a:t>
            </a:r>
            <a:r>
              <a:rPr lang="el-GR" sz="2700" b="1" dirty="0">
                <a:solidFill>
                  <a:srgbClr val="0000FF"/>
                </a:solidFill>
                <a:effectLst>
                  <a:outerShdw blurRad="38100" dist="38100" dir="2700000" algn="tl">
                    <a:srgbClr val="000000"/>
                  </a:outerShdw>
                </a:effectLst>
              </a:rPr>
              <a:t>ΒΙΟΜΗΧΑΝΙΚΟ ΑΤΥΧΗΜΑ </a:t>
            </a:r>
            <a:br>
              <a:rPr lang="en-US" sz="2700" b="1" dirty="0">
                <a:solidFill>
                  <a:srgbClr val="0000FF"/>
                </a:solidFill>
                <a:effectLst>
                  <a:outerShdw blurRad="38100" dist="38100" dir="2700000" algn="tl">
                    <a:srgbClr val="000000"/>
                  </a:outerShdw>
                </a:effectLst>
              </a:rPr>
            </a:br>
            <a:r>
              <a:rPr lang="en-US" sz="2700" b="1" dirty="0">
                <a:solidFill>
                  <a:srgbClr val="0000FF"/>
                </a:solidFill>
                <a:effectLst>
                  <a:outerShdw blurRad="38100" dist="38100" dir="2700000" algn="tl">
                    <a:srgbClr val="000000"/>
                  </a:outerShdw>
                </a:effectLst>
              </a:rPr>
              <a:t>      </a:t>
            </a:r>
            <a:r>
              <a:rPr lang="el-GR" sz="2700" b="1" dirty="0">
                <a:solidFill>
                  <a:srgbClr val="0000FF"/>
                </a:solidFill>
                <a:effectLst>
                  <a:outerShdw blurRad="38100" dist="38100" dir="2700000" algn="tl">
                    <a:srgbClr val="000000"/>
                  </a:outerShdw>
                </a:effectLst>
              </a:rPr>
              <a:t>ΜΕΓΑΛΗΣ ΕΚΤΑΣΗΣ</a:t>
            </a:r>
            <a:br>
              <a:rPr lang="el-GR" sz="2700" b="1" dirty="0">
                <a:solidFill>
                  <a:srgbClr val="0000FF"/>
                </a:solidFill>
                <a:effectLst>
                  <a:outerShdw blurRad="38100" dist="38100" dir="2700000" algn="tl">
                    <a:srgbClr val="000000"/>
                  </a:outerShdw>
                </a:effectLst>
              </a:rPr>
            </a:br>
            <a:r>
              <a:rPr lang="en-US" sz="2700" b="1" dirty="0">
                <a:solidFill>
                  <a:srgbClr val="0000FF"/>
                </a:solidFill>
                <a:effectLst>
                  <a:outerShdw blurRad="38100" dist="38100" dir="2700000" algn="tl">
                    <a:srgbClr val="000000"/>
                  </a:outerShdw>
                </a:effectLst>
              </a:rPr>
              <a:t>     </a:t>
            </a:r>
            <a:r>
              <a:rPr lang="el-GR" sz="2700" b="1" dirty="0">
                <a:solidFill>
                  <a:srgbClr val="0000FF"/>
                </a:solidFill>
                <a:effectLst>
                  <a:outerShdw blurRad="38100" dist="38100" dir="2700000" algn="tl">
                    <a:srgbClr val="000000"/>
                  </a:outerShdw>
                </a:effectLst>
              </a:rPr>
              <a:t>(Β.Α.Μ.Ε.) </a:t>
            </a:r>
            <a:r>
              <a:rPr lang="el-GR" sz="2700" b="1" dirty="0"/>
              <a:t> </a:t>
            </a:r>
          </a:p>
        </p:txBody>
      </p:sp>
      <p:sp>
        <p:nvSpPr>
          <p:cNvPr id="234499" name="Rectangle 3"/>
          <p:cNvSpPr>
            <a:spLocks noGrp="1" noChangeArrowheads="1"/>
          </p:cNvSpPr>
          <p:nvPr>
            <p:ph type="body" idx="1"/>
          </p:nvPr>
        </p:nvSpPr>
        <p:spPr/>
        <p:txBody>
          <a:bodyPr/>
          <a:lstStyle/>
          <a:p>
            <a:pPr marL="342900" indent="-342900" algn="just" eaLnBrk="1" hangingPunct="1">
              <a:lnSpc>
                <a:spcPct val="90000"/>
              </a:lnSpc>
              <a:buFont typeface="Wingdings" pitchFamily="2" charset="2"/>
              <a:buNone/>
            </a:pPr>
            <a:r>
              <a:rPr lang="el-GR" sz="2000" b="1" dirty="0">
                <a:latin typeface="Arial Black" pitchFamily="34" charset="0"/>
              </a:rPr>
              <a:t>       Βιομηχανικό ατύχημα μεγάλης έκτασης </a:t>
            </a:r>
            <a:r>
              <a:rPr lang="el-GR" sz="2000" dirty="0">
                <a:latin typeface="Arial Black" pitchFamily="34" charset="0"/>
              </a:rPr>
              <a:t>είναι ένα συμβάν, όπως μεγάλη πυρκαγιά, έκρηξη ή διαρροή που προκύπτει από ανεξέλεγκτες εξελίξεις κατά τη λειτουργία μιας εγκατάστασης, στην οποία υπάρχουν μία ή περισσότερες επικίνδυνες ουσίες και προκαλεί μεγάλους κινδύνους, άμεσους ή απώτερους στον </a:t>
            </a:r>
            <a:r>
              <a:rPr lang="el-GR" sz="2000" b="1" dirty="0">
                <a:latin typeface="Arial Black" pitchFamily="34" charset="0"/>
              </a:rPr>
              <a:t>άνθρωπο</a:t>
            </a:r>
            <a:r>
              <a:rPr lang="en-US" sz="2000" b="1" dirty="0">
                <a:latin typeface="Arial Black" pitchFamily="34" charset="0"/>
              </a:rPr>
              <a:t> </a:t>
            </a:r>
            <a:r>
              <a:rPr lang="el-GR" sz="2000" dirty="0">
                <a:latin typeface="Arial Black" pitchFamily="34" charset="0"/>
              </a:rPr>
              <a:t>εντός ή εκτός</a:t>
            </a:r>
            <a:r>
              <a:rPr lang="el-GR" sz="2000" b="1" dirty="0">
                <a:latin typeface="Arial Black" pitchFamily="34" charset="0"/>
              </a:rPr>
              <a:t> </a:t>
            </a:r>
            <a:r>
              <a:rPr lang="el-GR" sz="2000" dirty="0">
                <a:latin typeface="Arial Black" pitchFamily="34" charset="0"/>
              </a:rPr>
              <a:t>της εγκατάστασης, ή / και στο </a:t>
            </a:r>
            <a:r>
              <a:rPr lang="el-GR" sz="2000" b="1" dirty="0">
                <a:latin typeface="Arial Black" pitchFamily="34" charset="0"/>
              </a:rPr>
              <a:t>περιβάλλον.</a:t>
            </a:r>
          </a:p>
          <a:p>
            <a:pPr marL="342900" indent="-342900" algn="just" eaLnBrk="1" hangingPunct="1">
              <a:lnSpc>
                <a:spcPct val="90000"/>
              </a:lnSpc>
              <a:buFont typeface="Wingdings" pitchFamily="2" charset="2"/>
              <a:buNone/>
            </a:pPr>
            <a:r>
              <a:rPr lang="el-GR" sz="2000" b="1" dirty="0">
                <a:latin typeface="Arial Black" pitchFamily="34" charset="0"/>
              </a:rPr>
              <a:t>      Τα κριτήρια για το χαρακτηρισμό ενός βιομηχανικού ατυχήματος ως </a:t>
            </a:r>
            <a:r>
              <a:rPr lang="el-GR" sz="2000" b="1" dirty="0">
                <a:solidFill>
                  <a:srgbClr val="0033CC"/>
                </a:solidFill>
                <a:latin typeface="Arial Black" pitchFamily="34" charset="0"/>
              </a:rPr>
              <a:t>μεγάλο ατύχημα</a:t>
            </a:r>
            <a:r>
              <a:rPr lang="el-GR" sz="2000" b="1" dirty="0">
                <a:latin typeface="Arial Black" pitchFamily="34" charset="0"/>
              </a:rPr>
              <a:t> αναφέρονται στις διατάξεις της ΚΥΑ.  </a:t>
            </a:r>
          </a:p>
        </p:txBody>
      </p:sp>
      <p:pic>
        <p:nvPicPr>
          <p:cNvPr id="4" name="Picture 4" descr="Soma"/>
          <p:cNvPicPr>
            <a:picLocks noChangeAspect="1" noChangeArrowheads="1"/>
          </p:cNvPicPr>
          <p:nvPr/>
        </p:nvPicPr>
        <p:blipFill>
          <a:blip r:embed="rId2"/>
          <a:srcRect/>
          <a:stretch>
            <a:fillRect/>
          </a:stretch>
        </p:blipFill>
        <p:spPr bwMode="auto">
          <a:xfrm>
            <a:off x="7215206" y="214290"/>
            <a:ext cx="1357322" cy="1143008"/>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234498"/>
                                        </p:tgtEl>
                                        <p:attrNameLst>
                                          <p:attrName>style.visibility</p:attrName>
                                        </p:attrNameLst>
                                      </p:cBhvr>
                                      <p:to>
                                        <p:strVal val="visible"/>
                                      </p:to>
                                    </p:set>
                                    <p:anim calcmode="lin" valueType="num">
                                      <p:cBhvr>
                                        <p:cTn id="7" dur="500" fill="hold"/>
                                        <p:tgtEl>
                                          <p:spTgt spid="234498"/>
                                        </p:tgtEl>
                                        <p:attrNameLst>
                                          <p:attrName>ppt_w</p:attrName>
                                        </p:attrNameLst>
                                      </p:cBhvr>
                                      <p:tavLst>
                                        <p:tav tm="0">
                                          <p:val>
                                            <p:fltVal val="0"/>
                                          </p:val>
                                        </p:tav>
                                        <p:tav tm="100000">
                                          <p:val>
                                            <p:strVal val="#ppt_w"/>
                                          </p:val>
                                        </p:tav>
                                      </p:tavLst>
                                    </p:anim>
                                    <p:anim calcmode="lin" valueType="num">
                                      <p:cBhvr>
                                        <p:cTn id="8" dur="500" fill="hold"/>
                                        <p:tgtEl>
                                          <p:spTgt spid="234498"/>
                                        </p:tgtEl>
                                        <p:attrNameLst>
                                          <p:attrName>ppt_h</p:attrName>
                                        </p:attrNameLst>
                                      </p:cBhvr>
                                      <p:tavLst>
                                        <p:tav tm="0">
                                          <p:val>
                                            <p:strVal val="#ppt_h"/>
                                          </p:val>
                                        </p:tav>
                                        <p:tav tm="100000">
                                          <p:val>
                                            <p:strVal val="#ppt_h"/>
                                          </p:val>
                                        </p:tav>
                                      </p:tavLst>
                                    </p:anim>
                                  </p:childTnLst>
                                </p:cTn>
                              </p:par>
                              <p:par>
                                <p:cTn id="9" presetID="2" presetClass="entr" presetSubtype="12" fill="hold" nodeType="withEffect">
                                  <p:stCondLst>
                                    <p:cond delay="0"/>
                                  </p:stCondLst>
                                  <p:childTnLst>
                                    <p:set>
                                      <p:cBhvr>
                                        <p:cTn id="10" dur="1" fill="hold">
                                          <p:stCondLst>
                                            <p:cond delay="0"/>
                                          </p:stCondLst>
                                        </p:cTn>
                                        <p:tgtEl>
                                          <p:spTgt spid="234499">
                                            <p:txEl>
                                              <p:pRg st="0" end="0"/>
                                            </p:txEl>
                                          </p:spTgt>
                                        </p:tgtEl>
                                        <p:attrNameLst>
                                          <p:attrName>style.visibility</p:attrName>
                                        </p:attrNameLst>
                                      </p:cBhvr>
                                      <p:to>
                                        <p:strVal val="visible"/>
                                      </p:to>
                                    </p:set>
                                    <p:anim calcmode="lin" valueType="num">
                                      <p:cBhvr additive="base">
                                        <p:cTn id="11" dur="500" fill="hold"/>
                                        <p:tgtEl>
                                          <p:spTgt spid="234499">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34499">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34499">
                                            <p:txEl>
                                              <p:pRg st="1" end="1"/>
                                            </p:txEl>
                                          </p:spTgt>
                                        </p:tgtEl>
                                        <p:attrNameLst>
                                          <p:attrName>style.visibility</p:attrName>
                                        </p:attrNameLst>
                                      </p:cBhvr>
                                      <p:to>
                                        <p:strVal val="visible"/>
                                      </p:to>
                                    </p:set>
                                    <p:anim calcmode="lin" valueType="num">
                                      <p:cBhvr additive="base">
                                        <p:cTn id="15" dur="500" fill="hold"/>
                                        <p:tgtEl>
                                          <p:spTgt spid="234499">
                                            <p:txEl>
                                              <p:pRg st="1" end="1"/>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3449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49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533400"/>
            <a:ext cx="8229600" cy="879475"/>
          </a:xfrm>
        </p:spPr>
        <p:txBody>
          <a:bodyPr/>
          <a:lstStyle/>
          <a:p>
            <a:pPr algn="ctr" eaLnBrk="1" hangingPunct="1"/>
            <a:r>
              <a:rPr lang="el-GR" sz="2400" dirty="0">
                <a:latin typeface="Arial Black" pitchFamily="34" charset="0"/>
              </a:rPr>
              <a:t>      </a:t>
            </a:r>
            <a:r>
              <a:rPr lang="en-US" sz="2400" dirty="0"/>
              <a:t>  </a:t>
            </a:r>
            <a:r>
              <a:rPr lang="el-GR" sz="2400" b="1" dirty="0"/>
              <a:t>ΠΕΔΙΟ ΕΦΑΡΜΟΓΗΣ </a:t>
            </a:r>
          </a:p>
        </p:txBody>
      </p:sp>
      <p:sp>
        <p:nvSpPr>
          <p:cNvPr id="24579" name="Rectangle 3"/>
          <p:cNvSpPr>
            <a:spLocks noGrp="1" noChangeArrowheads="1"/>
          </p:cNvSpPr>
          <p:nvPr>
            <p:ph type="body" idx="1"/>
          </p:nvPr>
        </p:nvSpPr>
        <p:spPr/>
        <p:txBody>
          <a:bodyPr/>
          <a:lstStyle/>
          <a:p>
            <a:pPr marL="0" indent="0" algn="just" eaLnBrk="1" hangingPunct="1">
              <a:buFont typeface="Wingdings" pitchFamily="2" charset="2"/>
              <a:buNone/>
            </a:pPr>
            <a:r>
              <a:rPr lang="el-GR" sz="1800" dirty="0">
                <a:latin typeface="Arial Black" pitchFamily="34" charset="0"/>
              </a:rPr>
              <a:t>Η ΚΥΑ 172058/2016 εφαρμόζεται στις εγκαταστάσεις που υπάρχουν </a:t>
            </a:r>
            <a:r>
              <a:rPr lang="el-GR" sz="1800" dirty="0">
                <a:solidFill>
                  <a:srgbClr val="FF0000"/>
                </a:solidFill>
                <a:latin typeface="Arial Black" pitchFamily="34" charset="0"/>
              </a:rPr>
              <a:t>επικίνδυνες ουσίες</a:t>
            </a:r>
            <a:r>
              <a:rPr lang="el-GR" sz="1800" dirty="0">
                <a:latin typeface="Arial Black" pitchFamily="34" charset="0"/>
              </a:rPr>
              <a:t> σε ποσότητες ίσες ή μεγαλύτερες από τις αναφερόμενες σ’</a:t>
            </a:r>
            <a:r>
              <a:rPr lang="en-US" sz="1800" dirty="0">
                <a:latin typeface="Arial Black" pitchFamily="34" charset="0"/>
              </a:rPr>
              <a:t> </a:t>
            </a:r>
            <a:r>
              <a:rPr lang="el-GR" sz="1800" dirty="0">
                <a:latin typeface="Arial Black" pitchFamily="34" charset="0"/>
              </a:rPr>
              <a:t>αυτή. </a:t>
            </a:r>
            <a:endParaRPr lang="en-US" sz="1800" dirty="0">
              <a:latin typeface="Arial Black" pitchFamily="34" charset="0"/>
            </a:endParaRPr>
          </a:p>
          <a:p>
            <a:pPr marL="0" indent="0" algn="just" eaLnBrk="1" hangingPunct="1">
              <a:buFont typeface="Wingdings" pitchFamily="2" charset="2"/>
              <a:buNone/>
            </a:pPr>
            <a:r>
              <a:rPr lang="el-GR" sz="1800" dirty="0">
                <a:latin typeface="Arial Black" pitchFamily="34" charset="0"/>
              </a:rPr>
              <a:t>Η οδηγία προβλέπει </a:t>
            </a:r>
            <a:r>
              <a:rPr lang="el-GR" sz="1800" dirty="0">
                <a:solidFill>
                  <a:srgbClr val="FF0000"/>
                </a:solidFill>
                <a:latin typeface="Arial Black" pitchFamily="34" charset="0"/>
              </a:rPr>
              <a:t>οριακές</a:t>
            </a:r>
            <a:r>
              <a:rPr lang="el-GR" sz="1800" dirty="0">
                <a:latin typeface="Arial Black" pitchFamily="34" charset="0"/>
              </a:rPr>
              <a:t> </a:t>
            </a:r>
            <a:r>
              <a:rPr lang="el-GR" sz="1800" dirty="0">
                <a:solidFill>
                  <a:srgbClr val="FF0000"/>
                </a:solidFill>
                <a:latin typeface="Arial Black" pitchFamily="34" charset="0"/>
              </a:rPr>
              <a:t>ποσότητες</a:t>
            </a:r>
            <a:r>
              <a:rPr lang="el-GR" sz="1800" dirty="0">
                <a:latin typeface="Arial Black" pitchFamily="34" charset="0"/>
              </a:rPr>
              <a:t> των επικίνδυνων ουσιών για υποβολή </a:t>
            </a:r>
            <a:r>
              <a:rPr lang="el-GR" sz="1800" dirty="0">
                <a:solidFill>
                  <a:srgbClr val="0033CC"/>
                </a:solidFill>
                <a:latin typeface="Arial Black" pitchFamily="34" charset="0"/>
              </a:rPr>
              <a:t>κοινοποίησης</a:t>
            </a:r>
            <a:r>
              <a:rPr lang="el-GR" sz="1800" dirty="0">
                <a:latin typeface="Arial Black" pitchFamily="34" charset="0"/>
              </a:rPr>
              <a:t> </a:t>
            </a:r>
            <a:r>
              <a:rPr lang="el-GR" sz="1800" dirty="0">
                <a:solidFill>
                  <a:srgbClr val="0033CC"/>
                </a:solidFill>
                <a:latin typeface="Arial Black" pitchFamily="34" charset="0"/>
              </a:rPr>
              <a:t>και πολιτικής πρόληψης μεγάλων ατυχημάτων </a:t>
            </a:r>
            <a:r>
              <a:rPr lang="el-GR" sz="1800" dirty="0">
                <a:latin typeface="Arial Black" pitchFamily="34" charset="0"/>
              </a:rPr>
              <a:t>(</a:t>
            </a:r>
            <a:r>
              <a:rPr lang="el-GR" sz="1800" dirty="0">
                <a:solidFill>
                  <a:srgbClr val="FF0000"/>
                </a:solidFill>
                <a:latin typeface="Arial Black" pitchFamily="34" charset="0"/>
              </a:rPr>
              <a:t>κάτω όριο)</a:t>
            </a:r>
            <a:r>
              <a:rPr lang="el-GR" sz="1800" dirty="0">
                <a:latin typeface="Arial Black" pitchFamily="34" charset="0"/>
              </a:rPr>
              <a:t> και υποβολή </a:t>
            </a:r>
            <a:r>
              <a:rPr lang="el-GR" sz="1800" dirty="0">
                <a:solidFill>
                  <a:srgbClr val="0033CC"/>
                </a:solidFill>
                <a:latin typeface="Arial Black" pitchFamily="34" charset="0"/>
              </a:rPr>
              <a:t>μελέτης ασφαλείας </a:t>
            </a:r>
            <a:r>
              <a:rPr lang="el-GR" sz="1800" dirty="0">
                <a:latin typeface="Arial Black" pitchFamily="34" charset="0"/>
              </a:rPr>
              <a:t>( </a:t>
            </a:r>
            <a:r>
              <a:rPr lang="el-GR" sz="1800" dirty="0">
                <a:solidFill>
                  <a:srgbClr val="FF0000"/>
                </a:solidFill>
                <a:latin typeface="Arial Black" pitchFamily="34" charset="0"/>
              </a:rPr>
              <a:t>άνω όριο) </a:t>
            </a:r>
            <a:r>
              <a:rPr lang="el-GR" sz="1800" dirty="0">
                <a:latin typeface="Arial Black" pitchFamily="34" charset="0"/>
              </a:rPr>
              <a:t>.</a:t>
            </a:r>
          </a:p>
          <a:p>
            <a:pPr marL="0" indent="0" algn="just" eaLnBrk="1" hangingPunct="1">
              <a:buFont typeface="Wingdings" pitchFamily="2" charset="2"/>
              <a:buNone/>
            </a:pPr>
            <a:r>
              <a:rPr lang="el-GR" sz="1800" dirty="0">
                <a:latin typeface="Arial Black" pitchFamily="34" charset="0"/>
              </a:rPr>
              <a:t>Οι  </a:t>
            </a:r>
            <a:r>
              <a:rPr lang="el-GR" sz="1800" dirty="0">
                <a:solidFill>
                  <a:srgbClr val="FF0000"/>
                </a:solidFill>
                <a:latin typeface="Arial Black" pitchFamily="34" charset="0"/>
              </a:rPr>
              <a:t>οριακές</a:t>
            </a:r>
            <a:r>
              <a:rPr lang="el-GR" sz="1800" dirty="0">
                <a:latin typeface="Arial Black" pitchFamily="34" charset="0"/>
              </a:rPr>
              <a:t> </a:t>
            </a:r>
            <a:r>
              <a:rPr lang="el-GR" sz="1800" dirty="0">
                <a:solidFill>
                  <a:srgbClr val="FF0000"/>
                </a:solidFill>
                <a:latin typeface="Arial Black" pitchFamily="34" charset="0"/>
              </a:rPr>
              <a:t>ποσότητες</a:t>
            </a:r>
            <a:r>
              <a:rPr lang="el-GR" sz="1800" dirty="0">
                <a:latin typeface="Arial Black" pitchFamily="34" charset="0"/>
              </a:rPr>
              <a:t> των επικίνδυνων ουσιών αναγράφονται στο άρθρο 27 παράρτημα Ι μέρη 1&amp;2.      </a:t>
            </a:r>
          </a:p>
        </p:txBody>
      </p:sp>
      <p:pic>
        <p:nvPicPr>
          <p:cNvPr id="4" name="Picture 4" descr="Soma"/>
          <p:cNvPicPr>
            <a:picLocks noChangeAspect="1" noChangeArrowheads="1"/>
          </p:cNvPicPr>
          <p:nvPr/>
        </p:nvPicPr>
        <p:blipFill>
          <a:blip r:embed="rId2"/>
          <a:srcRect/>
          <a:stretch>
            <a:fillRect/>
          </a:stretch>
        </p:blipFill>
        <p:spPr bwMode="auto">
          <a:xfrm>
            <a:off x="7215206" y="214290"/>
            <a:ext cx="1357322" cy="1143008"/>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68313" y="333375"/>
            <a:ext cx="8229600" cy="1741488"/>
          </a:xfrm>
        </p:spPr>
        <p:txBody>
          <a:bodyPr/>
          <a:lstStyle/>
          <a:p>
            <a:pPr eaLnBrk="1" hangingPunct="1"/>
            <a:r>
              <a:rPr lang="el-GR" sz="2000" b="1" dirty="0"/>
              <a:t>Παράρτημα Ι - Μέρος 1: Κατονομαζόμενες ουσίες</a:t>
            </a:r>
            <a:r>
              <a:rPr lang="el-GR" sz="2000" dirty="0"/>
              <a:t> </a:t>
            </a:r>
            <a:br>
              <a:rPr lang="el-GR" sz="2000" dirty="0"/>
            </a:br>
            <a:endParaRPr lang="el-GR" sz="2000" dirty="0"/>
          </a:p>
        </p:txBody>
      </p:sp>
      <p:graphicFrame>
        <p:nvGraphicFramePr>
          <p:cNvPr id="340995" name="Group 3"/>
          <p:cNvGraphicFramePr>
            <a:graphicFrameLocks noGrp="1"/>
          </p:cNvGraphicFramePr>
          <p:nvPr>
            <p:ph sz="half" idx="1"/>
          </p:nvPr>
        </p:nvGraphicFramePr>
        <p:xfrm>
          <a:off x="395288" y="1844823"/>
          <a:ext cx="4038600" cy="4321029"/>
        </p:xfrm>
        <a:graphic>
          <a:graphicData uri="http://schemas.openxmlformats.org/drawingml/2006/table">
            <a:tbl>
              <a:tblPr/>
              <a:tblGrid>
                <a:gridCol w="4038600">
                  <a:extLst>
                    <a:ext uri="{9D8B030D-6E8A-4147-A177-3AD203B41FA5}">
                      <a16:colId xmlns:a16="http://schemas.microsoft.com/office/drawing/2014/main" val="20000"/>
                    </a:ext>
                  </a:extLst>
                </a:gridCol>
              </a:tblGrid>
              <a:tr h="15708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dirty="0">
                          <a:ln>
                            <a:noFill/>
                          </a:ln>
                          <a:solidFill>
                            <a:schemeClr val="tx1"/>
                          </a:solidFill>
                          <a:effectLst/>
                          <a:latin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sz="1800" b="0"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dirty="0">
                          <a:ln>
                            <a:noFill/>
                          </a:ln>
                          <a:solidFill>
                            <a:schemeClr val="tx1"/>
                          </a:solidFill>
                          <a:effectLst/>
                          <a:latin typeface="Arial" charset="0"/>
                        </a:rPr>
                        <a:t>          Επικίνδυνες ουσίες (στήλη 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642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a:ln>
                            <a:noFill/>
                          </a:ln>
                          <a:solidFill>
                            <a:schemeClr val="tx1"/>
                          </a:solidFill>
                          <a:effectLst/>
                          <a:latin typeface="Arial" charset="0"/>
                        </a:rPr>
                        <a:t>Χλώριο</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642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a:ln>
                            <a:noFill/>
                          </a:ln>
                          <a:solidFill>
                            <a:schemeClr val="tx1"/>
                          </a:solidFill>
                          <a:effectLst/>
                          <a:latin typeface="Arial" charset="0"/>
                        </a:rPr>
                        <a:t>Μεθανόλη</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218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dirty="0">
                          <a:ln>
                            <a:noFill/>
                          </a:ln>
                          <a:solidFill>
                            <a:schemeClr val="tx1"/>
                          </a:solidFill>
                          <a:effectLst/>
                          <a:latin typeface="Arial" charset="0"/>
                        </a:rPr>
                        <a:t>Άνυδρη αμμωνία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341007" name="Group 15"/>
          <p:cNvGraphicFramePr>
            <a:graphicFrameLocks noGrp="1"/>
          </p:cNvGraphicFramePr>
          <p:nvPr>
            <p:ph sz="half" idx="2"/>
          </p:nvPr>
        </p:nvGraphicFramePr>
        <p:xfrm>
          <a:off x="4427538" y="1844823"/>
          <a:ext cx="4259262" cy="4321029"/>
        </p:xfrm>
        <a:graphic>
          <a:graphicData uri="http://schemas.openxmlformats.org/drawingml/2006/table">
            <a:tbl>
              <a:tblPr/>
              <a:tblGrid>
                <a:gridCol w="2201862">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786271">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dirty="0">
                          <a:ln>
                            <a:noFill/>
                          </a:ln>
                          <a:solidFill>
                            <a:schemeClr val="tx1"/>
                          </a:solidFill>
                          <a:effectLst/>
                          <a:latin typeface="Arial" charset="0"/>
                        </a:rPr>
                        <a:t>Οριακές ποσότητες (σε τόνους) για την εφαρμογή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l-GR"/>
                    </a:p>
                  </a:txBody>
                  <a:tcPr/>
                </a:tc>
                <a:extLst>
                  <a:ext uri="{0D108BD9-81ED-4DB2-BD59-A6C34878D82A}">
                    <a16:rowId xmlns:a16="http://schemas.microsoft.com/office/drawing/2014/main" val="10000"/>
                  </a:ext>
                </a:extLst>
              </a:tr>
              <a:tr h="7845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a:ln>
                            <a:noFill/>
                          </a:ln>
                          <a:solidFill>
                            <a:schemeClr val="tx1"/>
                          </a:solidFill>
                          <a:effectLst/>
                          <a:latin typeface="Arial" charset="0"/>
                        </a:rPr>
                        <a:t>Των άρθρων 6 και 7 (στήλη 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a:ln>
                            <a:noFill/>
                          </a:ln>
                          <a:solidFill>
                            <a:schemeClr val="tx1"/>
                          </a:solidFill>
                          <a:effectLst/>
                          <a:latin typeface="Arial" charset="0"/>
                        </a:rPr>
                        <a:t>Του άρθρου 8 (στήλη 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6420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a:ln>
                            <a:noFill/>
                          </a:ln>
                          <a:solidFill>
                            <a:schemeClr val="tx1"/>
                          </a:solidFill>
                          <a:effectLst/>
                          <a:latin typeface="Arial"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a:ln>
                            <a:noFill/>
                          </a:ln>
                          <a:solidFill>
                            <a:schemeClr val="tx1"/>
                          </a:solidFill>
                          <a:effectLst/>
                          <a:latin typeface="Arial" charset="0"/>
                        </a:rPr>
                        <a:t>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6940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a:ln>
                            <a:noFill/>
                          </a:ln>
                          <a:solidFill>
                            <a:schemeClr val="tx1"/>
                          </a:solidFill>
                          <a:effectLst/>
                          <a:latin typeface="Arial" charset="0"/>
                        </a:rPr>
                        <a:t>500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a:ln>
                            <a:noFill/>
                          </a:ln>
                          <a:solidFill>
                            <a:schemeClr val="tx1"/>
                          </a:solidFill>
                          <a:effectLst/>
                          <a:latin typeface="Arial" charset="0"/>
                        </a:rPr>
                        <a:t>5000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166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dirty="0">
                          <a:ln>
                            <a:noFill/>
                          </a:ln>
                          <a:solidFill>
                            <a:schemeClr val="tx1"/>
                          </a:solidFill>
                          <a:effectLst/>
                          <a:latin typeface="Arial" charset="0"/>
                        </a:rPr>
                        <a:t>50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dirty="0">
                          <a:ln>
                            <a:noFill/>
                          </a:ln>
                          <a:solidFill>
                            <a:schemeClr val="tx1"/>
                          </a:solidFill>
                          <a:effectLst/>
                          <a:latin typeface="Arial" charset="0"/>
                        </a:rPr>
                        <a:t>200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pic>
        <p:nvPicPr>
          <p:cNvPr id="5" name="Picture 4" descr="Soma"/>
          <p:cNvPicPr>
            <a:picLocks noChangeAspect="1" noChangeArrowheads="1"/>
          </p:cNvPicPr>
          <p:nvPr/>
        </p:nvPicPr>
        <p:blipFill>
          <a:blip r:embed="rId2"/>
          <a:srcRect/>
          <a:stretch>
            <a:fillRect/>
          </a:stretch>
        </p:blipFill>
        <p:spPr bwMode="auto">
          <a:xfrm>
            <a:off x="7524328" y="188640"/>
            <a:ext cx="1357322" cy="1143008"/>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4 - Τίτλος"/>
          <p:cNvSpPr>
            <a:spLocks noGrp="1"/>
          </p:cNvSpPr>
          <p:nvPr>
            <p:ph type="title"/>
          </p:nvPr>
        </p:nvSpPr>
        <p:spPr/>
        <p:txBody>
          <a:bodyPr/>
          <a:lstStyle/>
          <a:p>
            <a:pPr algn="ctr"/>
            <a:r>
              <a:rPr lang="el-GR" sz="2400" b="1" dirty="0">
                <a:latin typeface="Arial Black" pitchFamily="34" charset="0"/>
              </a:rPr>
              <a:t>ΕΓΚΑΤΑΣΤΑΣΕΙΣ </a:t>
            </a:r>
            <a:r>
              <a:rPr lang="en-US" sz="2400" b="1" dirty="0">
                <a:latin typeface="Arial Black" pitchFamily="34" charset="0"/>
              </a:rPr>
              <a:t>SEVEZO</a:t>
            </a:r>
            <a:endParaRPr lang="el-GR" sz="2400" b="1" dirty="0">
              <a:latin typeface="Arial Black" pitchFamily="34" charset="0"/>
            </a:endParaRPr>
          </a:p>
        </p:txBody>
      </p:sp>
      <p:sp>
        <p:nvSpPr>
          <p:cNvPr id="27651" name="5 - Θέση περιεχομένου"/>
          <p:cNvSpPr>
            <a:spLocks noGrp="1"/>
          </p:cNvSpPr>
          <p:nvPr>
            <p:ph idx="1"/>
          </p:nvPr>
        </p:nvSpPr>
        <p:spPr/>
        <p:txBody>
          <a:bodyPr/>
          <a:lstStyle/>
          <a:p>
            <a:pPr algn="just">
              <a:buFont typeface="Wingdings" pitchFamily="2" charset="2"/>
              <a:buNone/>
            </a:pPr>
            <a:r>
              <a:rPr lang="el-GR" sz="1800" b="1" dirty="0">
                <a:latin typeface="Arial Black" pitchFamily="34" charset="0"/>
              </a:rPr>
              <a:t>     </a:t>
            </a:r>
            <a:r>
              <a:rPr lang="en-US" sz="1800" b="1" dirty="0">
                <a:latin typeface="Arial Black" pitchFamily="34" charset="0"/>
              </a:rPr>
              <a:t>	</a:t>
            </a:r>
            <a:r>
              <a:rPr lang="el-GR" sz="1800" b="1" dirty="0">
                <a:latin typeface="Arial Black" pitchFamily="34" charset="0"/>
              </a:rPr>
              <a:t>Στη χώρα μας η οδηγία εφαρμόζεται σε εγκαταστάσεις διυλιστηρίων πετρελαίου, μεγάλες εγκαταστάσεις αποθήκευσης και διακίνησης υγρών καυσίμων, εγκαταστάσεις γεωργικών φαρμάκων, εκρηκτικών υλών, μονάδων ηλεκτροπαραγωγής που χρησιμοποιούν υγρά ή αέρια καύσιμα, εγκαταστάσεις επεξεργασίας νερού που χρησιμοποιούν χλώριο κ.α..</a:t>
            </a:r>
          </a:p>
          <a:p>
            <a:pPr algn="just">
              <a:buFont typeface="Wingdings" pitchFamily="2" charset="2"/>
              <a:buNone/>
            </a:pPr>
            <a:r>
              <a:rPr lang="el-GR" sz="1800" b="1" dirty="0">
                <a:latin typeface="Arial Black" pitchFamily="34" charset="0"/>
              </a:rPr>
              <a:t>          Οι περισσότερες  εγκαταστάσεις </a:t>
            </a:r>
            <a:r>
              <a:rPr lang="en-US" sz="1800" b="1" dirty="0" err="1">
                <a:latin typeface="Arial Black" pitchFamily="34" charset="0"/>
              </a:rPr>
              <a:t>Sevezo</a:t>
            </a:r>
            <a:r>
              <a:rPr lang="en-US" sz="1800" b="1" dirty="0">
                <a:latin typeface="Arial Black" pitchFamily="34" charset="0"/>
              </a:rPr>
              <a:t> </a:t>
            </a:r>
            <a:r>
              <a:rPr lang="el-GR" sz="1800" b="1" dirty="0">
                <a:latin typeface="Arial Black" pitchFamily="34" charset="0"/>
              </a:rPr>
              <a:t>βρίσκονται συγκεντρωμένες στο </a:t>
            </a:r>
            <a:r>
              <a:rPr lang="el-GR" sz="1800" b="1" dirty="0" err="1">
                <a:latin typeface="Arial Black" pitchFamily="34" charset="0"/>
              </a:rPr>
              <a:t>Θριάσιο</a:t>
            </a:r>
            <a:r>
              <a:rPr lang="el-GR" sz="1800" b="1" dirty="0">
                <a:latin typeface="Arial Black" pitchFamily="34" charset="0"/>
              </a:rPr>
              <a:t> Πεδίο της Αττικής, στη Δυτική Θεσσαλονίκη και στο Πέραμα Πειραιά, ενώ μεμονωμένες εγκαταστάσεις απαντώνται σε όλη σχεδόν τη χώρα.</a:t>
            </a:r>
          </a:p>
        </p:txBody>
      </p:sp>
      <p:pic>
        <p:nvPicPr>
          <p:cNvPr id="4" name="Picture 4" descr="Soma"/>
          <p:cNvPicPr>
            <a:picLocks noChangeAspect="1" noChangeArrowheads="1"/>
          </p:cNvPicPr>
          <p:nvPr/>
        </p:nvPicPr>
        <p:blipFill>
          <a:blip r:embed="rId2"/>
          <a:srcRect/>
          <a:stretch>
            <a:fillRect/>
          </a:stretch>
        </p:blipFill>
        <p:spPr bwMode="auto">
          <a:xfrm>
            <a:off x="7215206" y="214290"/>
            <a:ext cx="1357322" cy="1143008"/>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533400"/>
            <a:ext cx="8229600" cy="1023938"/>
          </a:xfrm>
        </p:spPr>
        <p:txBody>
          <a:bodyPr/>
          <a:lstStyle/>
          <a:p>
            <a:pPr algn="ctr" eaLnBrk="1" hangingPunct="1"/>
            <a:r>
              <a:rPr lang="el-GR" sz="2400" b="1" dirty="0">
                <a:latin typeface="Comic Sans MS" pitchFamily="66" charset="0"/>
              </a:rPr>
              <a:t>ΕΞΑΙΡΕΣΕΙΣ </a:t>
            </a:r>
          </a:p>
        </p:txBody>
      </p:sp>
      <p:sp>
        <p:nvSpPr>
          <p:cNvPr id="28675" name="Rectangle 3"/>
          <p:cNvSpPr>
            <a:spLocks noGrp="1" noChangeArrowheads="1"/>
          </p:cNvSpPr>
          <p:nvPr>
            <p:ph type="body" idx="1"/>
          </p:nvPr>
        </p:nvSpPr>
        <p:spPr>
          <a:xfrm>
            <a:off x="468313" y="1773238"/>
            <a:ext cx="8229600" cy="4525962"/>
          </a:xfrm>
        </p:spPr>
        <p:txBody>
          <a:bodyPr/>
          <a:lstStyle/>
          <a:p>
            <a:pPr marL="0" indent="0" algn="just" eaLnBrk="1" hangingPunct="1">
              <a:buFont typeface="Wingdings" pitchFamily="2" charset="2"/>
              <a:buNone/>
            </a:pPr>
            <a:r>
              <a:rPr lang="el-GR" sz="1600" dirty="0">
                <a:latin typeface="Arial Black" pitchFamily="34" charset="0"/>
              </a:rPr>
              <a:t>  </a:t>
            </a:r>
            <a:r>
              <a:rPr lang="el-GR" sz="1800" dirty="0">
                <a:latin typeface="Arial Black" pitchFamily="34" charset="0"/>
              </a:rPr>
              <a:t>Εξαιρούνται του πεδίου εφαρμογής της ΚΥΑ 12044/613:</a:t>
            </a:r>
          </a:p>
          <a:p>
            <a:pPr marL="0" indent="0" algn="just" eaLnBrk="1" hangingPunct="1">
              <a:buFont typeface="Wingdings" pitchFamily="2" charset="2"/>
              <a:buNone/>
            </a:pPr>
            <a:endParaRPr lang="el-GR" sz="1800" dirty="0">
              <a:latin typeface="Arial Black" pitchFamily="34" charset="0"/>
            </a:endParaRPr>
          </a:p>
          <a:p>
            <a:pPr marL="0" indent="0" algn="just" eaLnBrk="1" hangingPunct="1">
              <a:buFont typeface="Wingdings" pitchFamily="2" charset="2"/>
              <a:buNone/>
            </a:pPr>
            <a:r>
              <a:rPr lang="el-GR" sz="1800" dirty="0">
                <a:latin typeface="Arial Black" pitchFamily="34" charset="0"/>
              </a:rPr>
              <a:t>  - Οι στρατιωτικές μονάδες, εγκαταστάσεις και αποθήκες</a:t>
            </a:r>
          </a:p>
          <a:p>
            <a:pPr marL="0" indent="0" algn="just" eaLnBrk="1" hangingPunct="1">
              <a:buFont typeface="Wingdings" pitchFamily="2" charset="2"/>
              <a:buNone/>
            </a:pPr>
            <a:r>
              <a:rPr lang="el-GR" sz="1800" dirty="0">
                <a:latin typeface="Arial Black" pitchFamily="34" charset="0"/>
              </a:rPr>
              <a:t>  - Οι κίνδυνοι από </a:t>
            </a:r>
            <a:r>
              <a:rPr lang="el-GR" sz="1800" dirty="0" err="1">
                <a:latin typeface="Arial Black" pitchFamily="34" charset="0"/>
              </a:rPr>
              <a:t>ιοντίζουσα</a:t>
            </a:r>
            <a:r>
              <a:rPr lang="el-GR" sz="1800" dirty="0">
                <a:latin typeface="Arial Black" pitchFamily="34" charset="0"/>
              </a:rPr>
              <a:t> ακτινοβολία</a:t>
            </a:r>
          </a:p>
          <a:p>
            <a:pPr marL="0" indent="0" algn="just" eaLnBrk="1" hangingPunct="1">
              <a:buFont typeface="Wingdings" pitchFamily="2" charset="2"/>
              <a:buNone/>
            </a:pPr>
            <a:r>
              <a:rPr lang="el-GR" sz="1800" dirty="0">
                <a:latin typeface="Arial Black" pitchFamily="34" charset="0"/>
              </a:rPr>
              <a:t>  - Η οδική, σιδηροδρομική, εσωτερική πλωτή, θαλάσσια ή αεροπορική μεταφορά και η ενδιάμεση προσωρινή αποθήκευση επικίνδυνων ουσιών, συμπεριλαμβανόμενης της φόρτωσης από και προς άλλο μεταφορικό μέσο στις αποβάθρες, προβλήτες και σιδηροδρομικούς σταθμούς διαλογής</a:t>
            </a:r>
          </a:p>
          <a:p>
            <a:pPr marL="0" indent="0" algn="just" eaLnBrk="1" hangingPunct="1">
              <a:buFont typeface="Wingdings" pitchFamily="2" charset="2"/>
              <a:buNone/>
            </a:pPr>
            <a:r>
              <a:rPr lang="el-GR" sz="1800" dirty="0">
                <a:latin typeface="Arial Black" pitchFamily="34" charset="0"/>
              </a:rPr>
              <a:t>  -</a:t>
            </a:r>
            <a:r>
              <a:rPr lang="en-US" sz="1800" dirty="0">
                <a:latin typeface="Arial Black" pitchFamily="34" charset="0"/>
              </a:rPr>
              <a:t> </a:t>
            </a:r>
            <a:r>
              <a:rPr lang="el-GR" sz="1800" dirty="0">
                <a:latin typeface="Arial Black" pitchFamily="34" charset="0"/>
              </a:rPr>
              <a:t>η μεταφορά επικίνδυνων ουσιών μέσω αγωγών, συμπεριλαμβανομένων των σταθμών άντλησης      </a:t>
            </a:r>
            <a:endParaRPr lang="el-GR" sz="1600" dirty="0">
              <a:latin typeface="Arial Black" pitchFamily="34" charset="0"/>
            </a:endParaRPr>
          </a:p>
        </p:txBody>
      </p:sp>
      <p:pic>
        <p:nvPicPr>
          <p:cNvPr id="4" name="Picture 4" descr="Soma"/>
          <p:cNvPicPr>
            <a:picLocks noChangeAspect="1" noChangeArrowheads="1"/>
          </p:cNvPicPr>
          <p:nvPr/>
        </p:nvPicPr>
        <p:blipFill>
          <a:blip r:embed="rId2"/>
          <a:srcRect/>
          <a:stretch>
            <a:fillRect/>
          </a:stretch>
        </p:blipFill>
        <p:spPr bwMode="auto">
          <a:xfrm>
            <a:off x="7215206" y="214290"/>
            <a:ext cx="1357322" cy="1143008"/>
          </a:xfrm>
          <a:prstGeom prst="rect">
            <a:avLst/>
          </a:prstGeom>
          <a:noFill/>
          <a:ln w="9525">
            <a:noFill/>
            <a:miter lim="800000"/>
            <a:headEnd/>
            <a:tailEnd/>
          </a:ln>
        </p:spPr>
      </p:pic>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533400"/>
            <a:ext cx="8229600" cy="1023938"/>
          </a:xfrm>
        </p:spPr>
        <p:txBody>
          <a:bodyPr/>
          <a:lstStyle/>
          <a:p>
            <a:pPr algn="ctr" eaLnBrk="1" hangingPunct="1"/>
            <a:r>
              <a:rPr lang="el-GR" sz="2400" b="1" dirty="0">
                <a:latin typeface="Comic Sans MS" pitchFamily="66" charset="0"/>
              </a:rPr>
              <a:t>ΕΞΑΙΡΕΣΕΙΣ</a:t>
            </a:r>
            <a:r>
              <a:rPr lang="el-GR" sz="2400" dirty="0">
                <a:latin typeface="Comic Sans MS" pitchFamily="66" charset="0"/>
              </a:rPr>
              <a:t>    </a:t>
            </a:r>
          </a:p>
        </p:txBody>
      </p:sp>
      <p:sp>
        <p:nvSpPr>
          <p:cNvPr id="29699" name="Rectangle 3"/>
          <p:cNvSpPr>
            <a:spLocks noGrp="1" noChangeArrowheads="1"/>
          </p:cNvSpPr>
          <p:nvPr>
            <p:ph type="body" idx="1"/>
          </p:nvPr>
        </p:nvSpPr>
        <p:spPr/>
        <p:txBody>
          <a:bodyPr/>
          <a:lstStyle/>
          <a:p>
            <a:pPr marL="357188" indent="-265113" algn="just" eaLnBrk="1" hangingPunct="1">
              <a:lnSpc>
                <a:spcPct val="90000"/>
              </a:lnSpc>
              <a:buFont typeface="Wingdings" pitchFamily="2" charset="2"/>
              <a:buNone/>
            </a:pPr>
            <a:r>
              <a:rPr lang="el-GR" sz="1600" dirty="0">
                <a:latin typeface="Arial Black" pitchFamily="34" charset="0"/>
              </a:rPr>
              <a:t>  -  </a:t>
            </a:r>
            <a:r>
              <a:rPr lang="el-GR" sz="1800" dirty="0">
                <a:latin typeface="Arial Black" pitchFamily="34" charset="0"/>
              </a:rPr>
              <a:t>οι εργασίες των βιομηχανιών εξόρυξης που ασχολούνται με     την ανίχνευση και την εκμετάλλευση μεταλλευμάτων σε  ορυχεία και λατομεία και μέσω γεωτρήσεων </a:t>
            </a:r>
          </a:p>
          <a:p>
            <a:pPr marL="357188" indent="-265113" algn="just" eaLnBrk="1" hangingPunct="1">
              <a:lnSpc>
                <a:spcPct val="90000"/>
              </a:lnSpc>
              <a:buFont typeface="Wingdings" pitchFamily="2" charset="2"/>
              <a:buNone/>
            </a:pPr>
            <a:r>
              <a:rPr lang="el-GR" sz="1800" dirty="0">
                <a:latin typeface="Arial Black" pitchFamily="34" charset="0"/>
              </a:rPr>
              <a:t>  - οι χώροι υγειονομικής ταφής αποβλήτων.</a:t>
            </a:r>
          </a:p>
          <a:p>
            <a:pPr marL="357188" indent="-265113" algn="just" eaLnBrk="1" hangingPunct="1">
              <a:lnSpc>
                <a:spcPct val="90000"/>
              </a:lnSpc>
              <a:buFont typeface="Wingdings" pitchFamily="2" charset="2"/>
              <a:buNone/>
            </a:pPr>
            <a:endParaRPr lang="el-GR" sz="1800" dirty="0">
              <a:latin typeface="Arial Black" pitchFamily="34" charset="0"/>
            </a:endParaRPr>
          </a:p>
          <a:p>
            <a:pPr marL="357188" indent="-265113" algn="just" eaLnBrk="1" hangingPunct="1">
              <a:lnSpc>
                <a:spcPct val="90000"/>
              </a:lnSpc>
              <a:buFont typeface="Wingdings" pitchFamily="2" charset="2"/>
              <a:buNone/>
            </a:pPr>
            <a:r>
              <a:rPr lang="el-GR" sz="1800" dirty="0">
                <a:latin typeface="Arial Black" pitchFamily="34" charset="0"/>
              </a:rPr>
              <a:t>*  Η οδική, σιδηροδρομική, θαλάσσια και αεροπορική μεταφορά   επικίνδυνων ουσιών καλύπτονται από διεθνείς συμβάσεις και κανονισμούς και συγκεκριμένα:</a:t>
            </a:r>
          </a:p>
          <a:p>
            <a:pPr marL="357188" indent="-265113" algn="just" eaLnBrk="1" hangingPunct="1">
              <a:lnSpc>
                <a:spcPct val="90000"/>
              </a:lnSpc>
              <a:buFont typeface="Wingdings" pitchFamily="2" charset="2"/>
              <a:buNone/>
            </a:pPr>
            <a:r>
              <a:rPr lang="el-GR" sz="1800" dirty="0">
                <a:latin typeface="Arial Black" pitchFamily="34" charset="0"/>
              </a:rPr>
              <a:t> - Συμφωνία </a:t>
            </a:r>
            <a:r>
              <a:rPr lang="en-US" sz="1800" dirty="0">
                <a:latin typeface="Arial Black" pitchFamily="34" charset="0"/>
              </a:rPr>
              <a:t>ADR</a:t>
            </a:r>
            <a:r>
              <a:rPr lang="el-GR" sz="1800" dirty="0">
                <a:latin typeface="Arial Black" pitchFamily="34" charset="0"/>
              </a:rPr>
              <a:t> για την οδική μεταφορά</a:t>
            </a:r>
          </a:p>
          <a:p>
            <a:pPr marL="357188" indent="-265113" algn="just" eaLnBrk="1" hangingPunct="1">
              <a:lnSpc>
                <a:spcPct val="90000"/>
              </a:lnSpc>
              <a:buFont typeface="Wingdings" pitchFamily="2" charset="2"/>
              <a:buNone/>
            </a:pPr>
            <a:r>
              <a:rPr lang="el-GR" sz="1800" dirty="0">
                <a:latin typeface="Arial Black" pitchFamily="34" charset="0"/>
              </a:rPr>
              <a:t> - Συμφωνία </a:t>
            </a:r>
            <a:r>
              <a:rPr lang="en-US" sz="1800" dirty="0">
                <a:latin typeface="Arial Black" pitchFamily="34" charset="0"/>
              </a:rPr>
              <a:t>RID </a:t>
            </a:r>
            <a:r>
              <a:rPr lang="el-GR" sz="1800" dirty="0">
                <a:latin typeface="Arial Black" pitchFamily="34" charset="0"/>
              </a:rPr>
              <a:t>για τη σιδηροδρομική </a:t>
            </a:r>
          </a:p>
          <a:p>
            <a:pPr marL="357188" indent="-265113" algn="just" eaLnBrk="1" hangingPunct="1">
              <a:lnSpc>
                <a:spcPct val="90000"/>
              </a:lnSpc>
              <a:buFont typeface="Wingdings" pitchFamily="2" charset="2"/>
              <a:buNone/>
            </a:pPr>
            <a:r>
              <a:rPr lang="el-GR" sz="1800" dirty="0">
                <a:latin typeface="Arial Black" pitchFamily="34" charset="0"/>
              </a:rPr>
              <a:t> - Κανονισμός </a:t>
            </a:r>
            <a:r>
              <a:rPr lang="en-US" sz="1800" dirty="0">
                <a:latin typeface="Arial Black" pitchFamily="34" charset="0"/>
              </a:rPr>
              <a:t>IMO </a:t>
            </a:r>
            <a:r>
              <a:rPr lang="el-GR" sz="1800" dirty="0">
                <a:latin typeface="Arial Black" pitchFamily="34" charset="0"/>
              </a:rPr>
              <a:t>την θαλάσσια</a:t>
            </a:r>
          </a:p>
          <a:p>
            <a:pPr marL="357188" indent="-265113" algn="just" eaLnBrk="1" hangingPunct="1">
              <a:lnSpc>
                <a:spcPct val="90000"/>
              </a:lnSpc>
              <a:buFont typeface="Wingdings" pitchFamily="2" charset="2"/>
              <a:buNone/>
            </a:pPr>
            <a:r>
              <a:rPr lang="el-GR" sz="1800" dirty="0">
                <a:latin typeface="Arial Black" pitchFamily="34" charset="0"/>
              </a:rPr>
              <a:t> - Κανονισμός </a:t>
            </a:r>
            <a:r>
              <a:rPr lang="en-US" sz="1800" dirty="0">
                <a:latin typeface="Arial Black" pitchFamily="34" charset="0"/>
              </a:rPr>
              <a:t>ICAO</a:t>
            </a:r>
            <a:r>
              <a:rPr lang="el-GR" sz="1800" dirty="0">
                <a:latin typeface="Arial Black" pitchFamily="34" charset="0"/>
              </a:rPr>
              <a:t> για την αεροπορική μεταφορά.      </a:t>
            </a:r>
          </a:p>
          <a:p>
            <a:pPr marL="357188" indent="-265113" algn="just" eaLnBrk="1" hangingPunct="1">
              <a:lnSpc>
                <a:spcPct val="90000"/>
              </a:lnSpc>
              <a:buFont typeface="Wingdings" pitchFamily="2" charset="2"/>
              <a:buNone/>
            </a:pPr>
            <a:endParaRPr lang="el-GR" sz="1800" dirty="0">
              <a:latin typeface="Arial Black" pitchFamily="34" charset="0"/>
            </a:endParaRPr>
          </a:p>
          <a:p>
            <a:pPr marL="357188" indent="-265113" algn="just" eaLnBrk="1" hangingPunct="1">
              <a:lnSpc>
                <a:spcPct val="90000"/>
              </a:lnSpc>
              <a:buFont typeface="Wingdings" pitchFamily="2" charset="2"/>
              <a:buNone/>
            </a:pPr>
            <a:r>
              <a:rPr lang="el-GR" sz="1800" dirty="0">
                <a:latin typeface="Arial Black" pitchFamily="34" charset="0"/>
              </a:rPr>
              <a:t> </a:t>
            </a:r>
            <a:endParaRPr lang="el-GR" sz="1600" dirty="0">
              <a:latin typeface="Arial Black" pitchFamily="34" charset="0"/>
            </a:endParaRPr>
          </a:p>
        </p:txBody>
      </p:sp>
      <p:pic>
        <p:nvPicPr>
          <p:cNvPr id="4" name="Picture 4" descr="Soma"/>
          <p:cNvPicPr>
            <a:picLocks noChangeAspect="1" noChangeArrowheads="1"/>
          </p:cNvPicPr>
          <p:nvPr/>
        </p:nvPicPr>
        <p:blipFill>
          <a:blip r:embed="rId2"/>
          <a:srcRect/>
          <a:stretch>
            <a:fillRect/>
          </a:stretch>
        </p:blipFill>
        <p:spPr bwMode="auto">
          <a:xfrm>
            <a:off x="7215206" y="214290"/>
            <a:ext cx="1357322" cy="1143008"/>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pPr algn="ctr" eaLnBrk="1" hangingPunct="1"/>
            <a:r>
              <a:rPr lang="el-GR" sz="3100" b="1" dirty="0"/>
              <a:t>ΓΕΝΙΚΕΣ ΥΠΟΧΡΕΩΣΕΙΣ </a:t>
            </a:r>
            <a:br>
              <a:rPr lang="el-GR" sz="3100" b="1" dirty="0"/>
            </a:br>
            <a:r>
              <a:rPr lang="el-GR" sz="3100" b="1" dirty="0"/>
              <a:t>ΤΟΥ ΑΣΚΟΥΝΤΟΣ ΤΗΝ ΕΚΜΕΤΑΛΛΕΥΣΗ </a:t>
            </a:r>
            <a:br>
              <a:rPr lang="el-GR" sz="2400" dirty="0"/>
            </a:br>
            <a:endParaRPr lang="el-GR" sz="2400" dirty="0"/>
          </a:p>
        </p:txBody>
      </p:sp>
      <p:sp>
        <p:nvSpPr>
          <p:cNvPr id="30723" name="Rectangle 3"/>
          <p:cNvSpPr>
            <a:spLocks noGrp="1" noChangeArrowheads="1"/>
          </p:cNvSpPr>
          <p:nvPr>
            <p:ph type="body" idx="1"/>
          </p:nvPr>
        </p:nvSpPr>
        <p:spPr/>
        <p:txBody>
          <a:bodyPr/>
          <a:lstStyle/>
          <a:p>
            <a:pPr marL="0" indent="0" algn="just" eaLnBrk="1" hangingPunct="1">
              <a:buFont typeface="Wingdings" pitchFamily="2" charset="2"/>
              <a:buNone/>
            </a:pPr>
            <a:r>
              <a:rPr lang="el-GR" sz="1800" dirty="0">
                <a:latin typeface="Arial Black" pitchFamily="34" charset="0"/>
              </a:rPr>
              <a:t>  Ο ασκών την εκμετάλλευση μιας εγκατάστασης είναι υποχρεωμένος να υποβάλλει στην </a:t>
            </a:r>
            <a:r>
              <a:rPr lang="el-GR" sz="1800" dirty="0" err="1">
                <a:solidFill>
                  <a:srgbClr val="002060"/>
                </a:solidFill>
                <a:latin typeface="Arial Black" pitchFamily="34" charset="0"/>
              </a:rPr>
              <a:t>αδειοδοτούσα</a:t>
            </a:r>
            <a:r>
              <a:rPr lang="el-GR" sz="1800" dirty="0">
                <a:solidFill>
                  <a:srgbClr val="002060"/>
                </a:solidFill>
                <a:latin typeface="Arial Black" pitchFamily="34" charset="0"/>
              </a:rPr>
              <a:t>* αρχή</a:t>
            </a:r>
            <a:r>
              <a:rPr lang="el-GR" sz="1800" dirty="0">
                <a:latin typeface="Arial Black" pitchFamily="34" charset="0"/>
              </a:rPr>
              <a:t>:</a:t>
            </a:r>
          </a:p>
          <a:p>
            <a:pPr marL="0" indent="0" algn="just" eaLnBrk="1" hangingPunct="1">
              <a:buFont typeface="Wingdings" pitchFamily="2" charset="2"/>
              <a:buNone/>
            </a:pPr>
            <a:r>
              <a:rPr lang="el-GR" sz="1800" dirty="0">
                <a:latin typeface="Arial Black" pitchFamily="34" charset="0"/>
              </a:rPr>
              <a:t>  α. προκειμένου για εγκατάσταση στην οποία υπάρχουν οι επικίνδυνες ουσίες που αναφέρονται στο Παράρτημα Ι (μέρη 1  και 2, στήλες 1,2) του άρθρου 20 της παρούσας απόφασης, την κοινοποίηση που προβλέπεται στο άρθρο 6. </a:t>
            </a:r>
          </a:p>
          <a:p>
            <a:pPr marL="0" indent="0" algn="just" eaLnBrk="1" hangingPunct="1">
              <a:buFont typeface="Wingdings" pitchFamily="2" charset="2"/>
              <a:buNone/>
            </a:pPr>
            <a:r>
              <a:rPr lang="el-GR" sz="1800" dirty="0">
                <a:latin typeface="Arial Black" pitchFamily="34" charset="0"/>
              </a:rPr>
              <a:t>  β. προκειμένου για εγκατάσταση στην οποία υπάρχουν οι επικίνδυνες ουσίες που αναφέρονται στο Παράρτημα Ι (μέρη 1  και 2, στήλες 1,2) του άρθρου 20 της παρούσας απόφασης, την πολιτική πρόληψης  που προβλέπεται στο άρθρο 7.</a:t>
            </a:r>
          </a:p>
          <a:p>
            <a:pPr marL="0" indent="0" algn="just" eaLnBrk="1" hangingPunct="1">
              <a:buFont typeface="Wingdings" pitchFamily="2" charset="2"/>
              <a:buNone/>
            </a:pPr>
            <a:endParaRPr lang="el-GR" sz="1800" i="1" dirty="0">
              <a:solidFill>
                <a:srgbClr val="0033CC"/>
              </a:solidFill>
              <a:latin typeface="Arial Black" pitchFamily="34" charset="0"/>
            </a:endParaRPr>
          </a:p>
          <a:p>
            <a:pPr marL="0" indent="0" algn="just" eaLnBrk="1" hangingPunct="1">
              <a:buFont typeface="Wingdings" pitchFamily="2" charset="2"/>
              <a:buNone/>
            </a:pPr>
            <a:r>
              <a:rPr lang="el-GR" sz="1800" i="1" dirty="0">
                <a:solidFill>
                  <a:srgbClr val="002060"/>
                </a:solidFill>
                <a:latin typeface="Arial Black" pitchFamily="34" charset="0"/>
              </a:rPr>
              <a:t>* </a:t>
            </a:r>
            <a:r>
              <a:rPr lang="el-GR" sz="1800" i="1" dirty="0">
                <a:solidFill>
                  <a:srgbClr val="33CC33"/>
                </a:solidFill>
                <a:latin typeface="Arial Black" pitchFamily="34" charset="0"/>
              </a:rPr>
              <a:t> </a:t>
            </a:r>
            <a:r>
              <a:rPr lang="el-GR" sz="1800" i="1" dirty="0" err="1">
                <a:solidFill>
                  <a:srgbClr val="002060"/>
                </a:solidFill>
                <a:latin typeface="Arial Black" pitchFamily="34" charset="0"/>
              </a:rPr>
              <a:t>Αδειοδοτούσα</a:t>
            </a:r>
            <a:r>
              <a:rPr lang="el-GR" sz="1800" i="1" dirty="0">
                <a:solidFill>
                  <a:srgbClr val="002060"/>
                </a:solidFill>
                <a:latin typeface="Arial Black" pitchFamily="34" charset="0"/>
              </a:rPr>
              <a:t> αρχή είναι η οικεία Περιφερειακή Ενότητα για τις μικρές εγκαταστάσεις και το Υπουργείο Ανάπτυξης για τις μεγάλες εγκαταστάσεις πετρελαιοειδών ή ηλεκτροπαραγωγής.</a:t>
            </a:r>
            <a:endParaRPr lang="el-GR" sz="1800" dirty="0">
              <a:solidFill>
                <a:srgbClr val="002060"/>
              </a:solidFill>
              <a:latin typeface="Arial Black" pitchFamily="34" charset="0"/>
            </a:endParaRPr>
          </a:p>
          <a:p>
            <a:pPr marL="0" indent="0" algn="just" eaLnBrk="1" hangingPunct="1">
              <a:buFont typeface="Wingdings" pitchFamily="2" charset="2"/>
              <a:buNone/>
            </a:pPr>
            <a:r>
              <a:rPr lang="el-GR" sz="1800" dirty="0">
                <a:solidFill>
                  <a:srgbClr val="002060"/>
                </a:solidFill>
                <a:latin typeface="Arial Black" pitchFamily="34" charset="0"/>
              </a:rPr>
              <a:t> </a:t>
            </a:r>
          </a:p>
        </p:txBody>
      </p:sp>
      <p:pic>
        <p:nvPicPr>
          <p:cNvPr id="4" name="Picture 4" descr="Soma"/>
          <p:cNvPicPr>
            <a:picLocks noChangeAspect="1" noChangeArrowheads="1"/>
          </p:cNvPicPr>
          <p:nvPr/>
        </p:nvPicPr>
        <p:blipFill>
          <a:blip r:embed="rId2"/>
          <a:srcRect/>
          <a:stretch>
            <a:fillRect/>
          </a:stretch>
        </p:blipFill>
        <p:spPr bwMode="auto">
          <a:xfrm>
            <a:off x="7786678" y="188640"/>
            <a:ext cx="1357322" cy="1143008"/>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b="1" dirty="0"/>
              <a:t>ΚΑΤΟΛΙΣΘΗΣΕΙΣ</a:t>
            </a:r>
            <a:endParaRPr lang="el-GR" sz="2800" dirty="0"/>
          </a:p>
        </p:txBody>
      </p:sp>
      <p:sp>
        <p:nvSpPr>
          <p:cNvPr id="3" name="2 - Θέση περιεχομένου"/>
          <p:cNvSpPr>
            <a:spLocks noGrp="1"/>
          </p:cNvSpPr>
          <p:nvPr>
            <p:ph idx="1"/>
          </p:nvPr>
        </p:nvSpPr>
        <p:spPr/>
        <p:txBody>
          <a:bodyPr/>
          <a:lstStyle/>
          <a:p>
            <a:pPr algn="just">
              <a:buNone/>
            </a:pPr>
            <a:r>
              <a:rPr lang="el-GR" sz="2000" b="1" dirty="0"/>
              <a:t>		Το μέγεθος των κατολισθήσεων ποικίλλει, όμως πρόκειται για κινήσεις με μεγάλες ποσότητες υλικού, ικανές να προκαλέσουν καταστροφές όπως αποκλεισμός δρόμων μέχρι απώλεια ανθρώπινων ζωών. Συνήθως μια κατολίσθηση διαρκεί από ένα μέχρι δύο λεπτά, ενώ μερικές φορές η </a:t>
            </a:r>
            <a:r>
              <a:rPr lang="el-GR" sz="2000" b="1" dirty="0">
                <a:hlinkClick r:id="rId2" tooltip="Ταχύτητα"/>
              </a:rPr>
              <a:t>ταχύτητα</a:t>
            </a:r>
            <a:r>
              <a:rPr lang="el-GR" sz="2000" b="1" dirty="0"/>
              <a:t> των μετακινούμενων μαζών φτάνει τα 60 με 150 μέτρα ανά δευτερόλεπτο.</a:t>
            </a:r>
          </a:p>
          <a:p>
            <a:endParaRPr lang="el-GR" dirty="0"/>
          </a:p>
        </p:txBody>
      </p:sp>
      <p:pic>
        <p:nvPicPr>
          <p:cNvPr id="4" name="Picture 4" descr="Soma"/>
          <p:cNvPicPr>
            <a:picLocks noChangeAspect="1" noChangeArrowheads="1"/>
          </p:cNvPicPr>
          <p:nvPr/>
        </p:nvPicPr>
        <p:blipFill>
          <a:blip r:embed="rId3"/>
          <a:srcRect/>
          <a:stretch>
            <a:fillRect/>
          </a:stretch>
        </p:blipFill>
        <p:spPr bwMode="auto">
          <a:xfrm>
            <a:off x="7215206" y="214290"/>
            <a:ext cx="1357322" cy="1143008"/>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fontScale="90000"/>
          </a:bodyPr>
          <a:lstStyle/>
          <a:p>
            <a:pPr algn="ctr" eaLnBrk="1" hangingPunct="1"/>
            <a:r>
              <a:rPr lang="el-GR" sz="2800" b="1" dirty="0"/>
              <a:t>ΓΕΝΙΚΕΣ ΥΠΟΧΡΕΩΣΕΙΣ </a:t>
            </a:r>
            <a:br>
              <a:rPr lang="en-US" sz="2800" b="1" dirty="0"/>
            </a:br>
            <a:r>
              <a:rPr lang="el-GR" sz="2800" b="1" dirty="0"/>
              <a:t>ΤΟΥ ΑΣΚΟΥΝΤΟΣ ΤΗΝ ΕΚΜΕΤΑΛΛΕΥΣΗ </a:t>
            </a:r>
            <a:br>
              <a:rPr lang="el-GR" sz="2800" b="1" dirty="0"/>
            </a:br>
            <a:endParaRPr lang="el-GR" sz="2800" b="1" dirty="0"/>
          </a:p>
        </p:txBody>
      </p:sp>
      <p:sp>
        <p:nvSpPr>
          <p:cNvPr id="31747" name="Rectangle 3"/>
          <p:cNvSpPr>
            <a:spLocks noGrp="1" noChangeArrowheads="1"/>
          </p:cNvSpPr>
          <p:nvPr>
            <p:ph type="body" idx="1"/>
          </p:nvPr>
        </p:nvSpPr>
        <p:spPr/>
        <p:txBody>
          <a:bodyPr/>
          <a:lstStyle/>
          <a:p>
            <a:pPr marL="0" indent="0" eaLnBrk="1" hangingPunct="1">
              <a:buFont typeface="Wingdings" pitchFamily="2" charset="2"/>
              <a:buNone/>
            </a:pPr>
            <a:r>
              <a:rPr lang="el-GR" sz="1800" dirty="0">
                <a:latin typeface="Arial Black" pitchFamily="34" charset="0"/>
              </a:rPr>
              <a:t>  </a:t>
            </a:r>
            <a:r>
              <a:rPr lang="el-GR" sz="2000" dirty="0">
                <a:latin typeface="Arial Black" pitchFamily="34" charset="0"/>
              </a:rPr>
              <a:t>γ. προκειμένου για εγκατάσταση στην οποία υπάρχουν οι επικίνδυνες ουσίες που αναφέρονται στο Παράρτημα Ι (μέρη 1  και 2, στήλες 1,3) του άρθρου 20 της παρούσας απόφασης: </a:t>
            </a:r>
          </a:p>
          <a:p>
            <a:pPr marL="0" indent="0" eaLnBrk="1" hangingPunct="1">
              <a:buFont typeface="Wingdings" pitchFamily="2" charset="2"/>
              <a:buNone/>
            </a:pPr>
            <a:r>
              <a:rPr lang="el-GR" sz="2000" dirty="0">
                <a:latin typeface="Arial Black" pitchFamily="34" charset="0"/>
              </a:rPr>
              <a:t>.  την μελέτη ασφαλείας σύμφωνα με το άρθρο 9</a:t>
            </a:r>
          </a:p>
          <a:p>
            <a:pPr marL="0" indent="0" eaLnBrk="1" hangingPunct="1">
              <a:buFont typeface="Wingdings" pitchFamily="2" charset="2"/>
              <a:buNone/>
            </a:pPr>
            <a:r>
              <a:rPr lang="el-GR" sz="2000" dirty="0">
                <a:latin typeface="Arial Black" pitchFamily="34" charset="0"/>
              </a:rPr>
              <a:t>.  τα σχέδια έκτακτης ανάγκης σύμφωνα με το άρθρο 11. </a:t>
            </a:r>
          </a:p>
        </p:txBody>
      </p:sp>
      <p:pic>
        <p:nvPicPr>
          <p:cNvPr id="4" name="Picture 4" descr="Soma"/>
          <p:cNvPicPr>
            <a:picLocks noChangeAspect="1" noChangeArrowheads="1"/>
          </p:cNvPicPr>
          <p:nvPr/>
        </p:nvPicPr>
        <p:blipFill>
          <a:blip r:embed="rId2"/>
          <a:srcRect/>
          <a:stretch>
            <a:fillRect/>
          </a:stretch>
        </p:blipFill>
        <p:spPr bwMode="auto">
          <a:xfrm>
            <a:off x="7215206" y="214290"/>
            <a:ext cx="1357322" cy="1143008"/>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a:xfrm>
            <a:off x="539750" y="476250"/>
            <a:ext cx="8064500" cy="1296988"/>
          </a:xfrm>
        </p:spPr>
        <p:txBody>
          <a:bodyPr>
            <a:normAutofit fontScale="90000"/>
          </a:bodyPr>
          <a:lstStyle/>
          <a:p>
            <a:pPr algn="ctr" eaLnBrk="1" hangingPunct="1">
              <a:defRPr/>
            </a:pPr>
            <a:r>
              <a:rPr lang="el-GR" sz="2800" b="1" dirty="0">
                <a:solidFill>
                  <a:srgbClr val="0000FF"/>
                </a:solidFill>
                <a:effectLst>
                  <a:outerShdw blurRad="38100" dist="38100" dir="2700000" algn="tl">
                    <a:srgbClr val="000000"/>
                  </a:outerShdw>
                </a:effectLst>
              </a:rPr>
              <a:t> </a:t>
            </a:r>
            <a:r>
              <a:rPr lang="el-GR" sz="2800" b="1" dirty="0"/>
              <a:t>ΓΕΝΙΚΟ ΣΧΕΔΙΟ ΑΝΤΙΜΕΤΩΠΙΣΗΣ ΤΕΧΝΟΛΟΓΙΚΩΝ ΑΤΥΧΗΜΑΤΩΝ ΜΕΓΑΛΗΣ ΕΚΤΑΣΗΣ </a:t>
            </a:r>
            <a:br>
              <a:rPr lang="en-US" sz="2800" b="1" dirty="0"/>
            </a:br>
            <a:r>
              <a:rPr lang="el-GR" sz="2800" b="1" dirty="0">
                <a:solidFill>
                  <a:srgbClr val="0314DF"/>
                </a:solidFill>
              </a:rPr>
              <a:t>(</a:t>
            </a:r>
            <a:r>
              <a:rPr lang="el-GR" sz="2800" b="1" dirty="0">
                <a:solidFill>
                  <a:srgbClr val="0000FF"/>
                </a:solidFill>
                <a:effectLst>
                  <a:outerShdw blurRad="38100" dist="38100" dir="2700000" algn="tl">
                    <a:srgbClr val="000000"/>
                  </a:outerShdw>
                </a:effectLst>
              </a:rPr>
              <a:t>ΓΕΝΙΚΟ  Σ.Α.Τ.Α.Μ.Ε.)</a:t>
            </a:r>
            <a:r>
              <a:rPr lang="el-GR" sz="2800" dirty="0"/>
              <a:t> </a:t>
            </a:r>
          </a:p>
        </p:txBody>
      </p:sp>
      <p:sp>
        <p:nvSpPr>
          <p:cNvPr id="229379" name="Rectangle 3"/>
          <p:cNvSpPr>
            <a:spLocks noGrp="1" noChangeArrowheads="1"/>
          </p:cNvSpPr>
          <p:nvPr>
            <p:ph type="body" idx="1"/>
          </p:nvPr>
        </p:nvSpPr>
        <p:spPr>
          <a:xfrm>
            <a:off x="179388" y="1844675"/>
            <a:ext cx="8785225" cy="4568825"/>
          </a:xfrm>
        </p:spPr>
        <p:txBody>
          <a:bodyPr/>
          <a:lstStyle/>
          <a:p>
            <a:pPr marL="0" indent="0" algn="just" eaLnBrk="1" hangingPunct="1">
              <a:lnSpc>
                <a:spcPct val="80000"/>
              </a:lnSpc>
              <a:buFont typeface="Wingdings" pitchFamily="2" charset="2"/>
              <a:buNone/>
            </a:pPr>
            <a:r>
              <a:rPr lang="el-GR" sz="1800" b="1" dirty="0">
                <a:latin typeface="Arial Black" pitchFamily="34" charset="0"/>
              </a:rPr>
              <a:t>	</a:t>
            </a:r>
            <a:endParaRPr lang="el-GR" sz="1800" dirty="0">
              <a:latin typeface="Arial Black" pitchFamily="34" charset="0"/>
            </a:endParaRPr>
          </a:p>
          <a:p>
            <a:pPr marL="0" indent="0" algn="just" eaLnBrk="1" hangingPunct="1">
              <a:lnSpc>
                <a:spcPct val="150000"/>
              </a:lnSpc>
              <a:buFont typeface="Wingdings" pitchFamily="2" charset="2"/>
              <a:buNone/>
            </a:pPr>
            <a:r>
              <a:rPr lang="el-GR" sz="1800" dirty="0">
                <a:latin typeface="Arial Black" pitchFamily="34" charset="0"/>
              </a:rPr>
              <a:t> </a:t>
            </a:r>
            <a:r>
              <a:rPr lang="en-US" sz="1800" dirty="0">
                <a:latin typeface="Arial Black" pitchFamily="34" charset="0"/>
              </a:rPr>
              <a:t>	</a:t>
            </a:r>
            <a:r>
              <a:rPr lang="el-GR" sz="2000" dirty="0">
                <a:latin typeface="Arial Black" pitchFamily="34" charset="0"/>
              </a:rPr>
              <a:t>Η Γ.Γ.Π.Π. από το καλοκαίρι του 2009 έχει εγκρίνει ένα γενικό σχέδιο εκτάκτου ανάγκης (Γενικό Σ.Α.Τ.Α.Μ.Ε.) για την αντιμετώπιση ατυχήματος μεγάλης έκτασης από δραστηριότητες σχετιζόμενες με επικίνδυνες ουσίες, σε συνεργασία με τα Υπουργεία Περιβάλλοντος, Ανάπτυξης, Εθνικής Άμυνας, Υγείας &amp; Κοινωνικής Αλληλεγγύης, Εργασίας &amp; Κοινωνικών Ασφαλίσεων, το Αρχηγείο Πυροσβεστικού Σώματος και άλλους κατά περίπτωση συναρμόδιους φορείς</a:t>
            </a:r>
            <a:r>
              <a:rPr lang="el-GR" sz="1800" dirty="0">
                <a:latin typeface="Arial Black" pitchFamily="34" charset="0"/>
              </a:rPr>
              <a:t>.      </a:t>
            </a:r>
          </a:p>
          <a:p>
            <a:pPr marL="0" indent="0" algn="just" eaLnBrk="1" hangingPunct="1">
              <a:lnSpc>
                <a:spcPct val="150000"/>
              </a:lnSpc>
              <a:buFont typeface="Wingdings" pitchFamily="2" charset="2"/>
              <a:buNone/>
            </a:pPr>
            <a:endParaRPr lang="el-GR" sz="1800" dirty="0">
              <a:latin typeface="Arial Black" pitchFamily="34" charset="0"/>
            </a:endParaRPr>
          </a:p>
        </p:txBody>
      </p:sp>
      <p:pic>
        <p:nvPicPr>
          <p:cNvPr id="4" name="Picture 4" descr="Soma"/>
          <p:cNvPicPr>
            <a:picLocks noChangeAspect="1" noChangeArrowheads="1"/>
          </p:cNvPicPr>
          <p:nvPr/>
        </p:nvPicPr>
        <p:blipFill>
          <a:blip r:embed="rId2"/>
          <a:srcRect/>
          <a:stretch>
            <a:fillRect/>
          </a:stretch>
        </p:blipFill>
        <p:spPr bwMode="auto">
          <a:xfrm>
            <a:off x="7786678" y="188640"/>
            <a:ext cx="1357322" cy="1143008"/>
          </a:xfrm>
          <a:prstGeom prst="rect">
            <a:avLst/>
          </a:prstGeom>
          <a:noFill/>
          <a:ln w="9525">
            <a:noFill/>
            <a:miter lim="800000"/>
            <a:headEnd/>
            <a:tailEnd/>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withEffect">
                                  <p:stCondLst>
                                    <p:cond delay="0"/>
                                  </p:stCondLst>
                                  <p:childTnLst>
                                    <p:set>
                                      <p:cBhvr>
                                        <p:cTn id="6" dur="1" fill="hold">
                                          <p:stCondLst>
                                            <p:cond delay="0"/>
                                          </p:stCondLst>
                                        </p:cTn>
                                        <p:tgtEl>
                                          <p:spTgt spid="229378"/>
                                        </p:tgtEl>
                                        <p:attrNameLst>
                                          <p:attrName>style.visibility</p:attrName>
                                        </p:attrNameLst>
                                      </p:cBhvr>
                                      <p:to>
                                        <p:strVal val="visible"/>
                                      </p:to>
                                    </p:set>
                                    <p:animEffect transition="in" filter="fade">
                                      <p:cBhvr>
                                        <p:cTn id="7" dur="100"/>
                                        <p:tgtEl>
                                          <p:spTgt spid="229378"/>
                                        </p:tgtEl>
                                      </p:cBhvr>
                                    </p:animEffect>
                                    <p:anim calcmode="lin" valueType="num">
                                      <p:cBhvr>
                                        <p:cTn id="8" dur="400" fill="hold"/>
                                        <p:tgtEl>
                                          <p:spTgt spid="229378"/>
                                        </p:tgtEl>
                                        <p:attrNameLst>
                                          <p:attrName>ppt_x</p:attrName>
                                        </p:attrNameLst>
                                      </p:cBhvr>
                                      <p:tavLst>
                                        <p:tav tm="0">
                                          <p:val>
                                            <p:strVal val="#ppt_x"/>
                                          </p:val>
                                        </p:tav>
                                        <p:tav tm="100000">
                                          <p:val>
                                            <p:strVal val="#ppt_x"/>
                                          </p:val>
                                        </p:tav>
                                      </p:tavLst>
                                    </p:anim>
                                    <p:anim calcmode="lin" valueType="num">
                                      <p:cBhvr>
                                        <p:cTn id="9" dur="400" fill="hold"/>
                                        <p:tgtEl>
                                          <p:spTgt spid="229378"/>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2937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2937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43" presetClass="entr" presetSubtype="0" fill="hold" grpId="0" nodeType="withEffect">
                                  <p:stCondLst>
                                    <p:cond delay="0"/>
                                  </p:stCondLst>
                                  <p:childTnLst>
                                    <p:set>
                                      <p:cBhvr>
                                        <p:cTn id="13" dur="1" fill="hold">
                                          <p:stCondLst>
                                            <p:cond delay="0"/>
                                          </p:stCondLst>
                                        </p:cTn>
                                        <p:tgtEl>
                                          <p:spTgt spid="229379">
                                            <p:txEl>
                                              <p:pRg st="0" end="0"/>
                                            </p:txEl>
                                          </p:spTgt>
                                        </p:tgtEl>
                                        <p:attrNameLst>
                                          <p:attrName>style.visibility</p:attrName>
                                        </p:attrNameLst>
                                      </p:cBhvr>
                                      <p:to>
                                        <p:strVal val="visible"/>
                                      </p:to>
                                    </p:set>
                                    <p:animEffect transition="in" filter="fade">
                                      <p:cBhvr>
                                        <p:cTn id="14" dur="100"/>
                                        <p:tgtEl>
                                          <p:spTgt spid="229379">
                                            <p:txEl>
                                              <p:pRg st="0" end="0"/>
                                            </p:txEl>
                                          </p:spTgt>
                                        </p:tgtEl>
                                      </p:cBhvr>
                                    </p:animEffect>
                                    <p:anim calcmode="lin" valueType="num">
                                      <p:cBhvr>
                                        <p:cTn id="15" dur="400" fill="hold"/>
                                        <p:tgtEl>
                                          <p:spTgt spid="229379">
                                            <p:txEl>
                                              <p:pRg st="0" end="0"/>
                                            </p:txEl>
                                          </p:spTgt>
                                        </p:tgtEl>
                                        <p:attrNameLst>
                                          <p:attrName>ppt_x</p:attrName>
                                        </p:attrNameLst>
                                      </p:cBhvr>
                                      <p:tavLst>
                                        <p:tav tm="0">
                                          <p:val>
                                            <p:strVal val="#ppt_x"/>
                                          </p:val>
                                        </p:tav>
                                        <p:tav tm="100000">
                                          <p:val>
                                            <p:strVal val="#ppt_x"/>
                                          </p:val>
                                        </p:tav>
                                      </p:tavLst>
                                    </p:anim>
                                    <p:anim calcmode="lin" valueType="num">
                                      <p:cBhvr>
                                        <p:cTn id="16" dur="400" fill="hold"/>
                                        <p:tgtEl>
                                          <p:spTgt spid="229379">
                                            <p:txEl>
                                              <p:pRg st="0" end="0"/>
                                            </p:txEl>
                                          </p:spTgt>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229379">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229379">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3" presetClass="entr" presetSubtype="0" fill="hold" grpId="0" nodeType="clickEffect">
                                  <p:stCondLst>
                                    <p:cond delay="0"/>
                                  </p:stCondLst>
                                  <p:childTnLst>
                                    <p:set>
                                      <p:cBhvr>
                                        <p:cTn id="22" dur="1" fill="hold">
                                          <p:stCondLst>
                                            <p:cond delay="0"/>
                                          </p:stCondLst>
                                        </p:cTn>
                                        <p:tgtEl>
                                          <p:spTgt spid="229379">
                                            <p:txEl>
                                              <p:pRg st="1" end="1"/>
                                            </p:txEl>
                                          </p:spTgt>
                                        </p:tgtEl>
                                        <p:attrNameLst>
                                          <p:attrName>style.visibility</p:attrName>
                                        </p:attrNameLst>
                                      </p:cBhvr>
                                      <p:to>
                                        <p:strVal val="visible"/>
                                      </p:to>
                                    </p:set>
                                    <p:animEffect transition="in" filter="fade">
                                      <p:cBhvr>
                                        <p:cTn id="23" dur="100"/>
                                        <p:tgtEl>
                                          <p:spTgt spid="229379">
                                            <p:txEl>
                                              <p:pRg st="1" end="1"/>
                                            </p:txEl>
                                          </p:spTgt>
                                        </p:tgtEl>
                                      </p:cBhvr>
                                    </p:animEffect>
                                    <p:anim calcmode="lin" valueType="num">
                                      <p:cBhvr>
                                        <p:cTn id="24" dur="400" fill="hold"/>
                                        <p:tgtEl>
                                          <p:spTgt spid="229379">
                                            <p:txEl>
                                              <p:pRg st="1" end="1"/>
                                            </p:txEl>
                                          </p:spTgt>
                                        </p:tgtEl>
                                        <p:attrNameLst>
                                          <p:attrName>ppt_x</p:attrName>
                                        </p:attrNameLst>
                                      </p:cBhvr>
                                      <p:tavLst>
                                        <p:tav tm="0">
                                          <p:val>
                                            <p:strVal val="#ppt_x"/>
                                          </p:val>
                                        </p:tav>
                                        <p:tav tm="100000">
                                          <p:val>
                                            <p:strVal val="#ppt_x"/>
                                          </p:val>
                                        </p:tav>
                                      </p:tavLst>
                                    </p:anim>
                                    <p:anim calcmode="lin" valueType="num">
                                      <p:cBhvr>
                                        <p:cTn id="25" dur="400" fill="hold"/>
                                        <p:tgtEl>
                                          <p:spTgt spid="229379">
                                            <p:txEl>
                                              <p:pRg st="1" end="1"/>
                                            </p:txEl>
                                          </p:spTgt>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229379">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229379">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78" grpId="0"/>
      <p:bldP spid="229379"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692150"/>
            <a:ext cx="8229600" cy="865188"/>
          </a:xfrm>
        </p:spPr>
        <p:txBody>
          <a:bodyPr/>
          <a:lstStyle/>
          <a:p>
            <a:pPr algn="ctr" eaLnBrk="1" hangingPunct="1"/>
            <a:r>
              <a:rPr lang="el-GR" sz="2800" b="1" dirty="0"/>
              <a:t>ΣΧΕΔΙΑ ΕΚΤΑΚΤΗΣ ΑΝΑΓΚΗΣ</a:t>
            </a:r>
          </a:p>
        </p:txBody>
      </p:sp>
      <p:sp>
        <p:nvSpPr>
          <p:cNvPr id="66563" name="Rectangle 3"/>
          <p:cNvSpPr>
            <a:spLocks noGrp="1" noChangeArrowheads="1"/>
          </p:cNvSpPr>
          <p:nvPr>
            <p:ph type="body" idx="1"/>
          </p:nvPr>
        </p:nvSpPr>
        <p:spPr/>
        <p:txBody>
          <a:bodyPr/>
          <a:lstStyle/>
          <a:p>
            <a:pPr marL="0" indent="0" algn="just" eaLnBrk="1" hangingPunct="1">
              <a:buFont typeface="Wingdings" pitchFamily="2" charset="2"/>
              <a:buNone/>
            </a:pPr>
            <a:r>
              <a:rPr lang="en-US" sz="2000" dirty="0">
                <a:latin typeface="Arial Black" pitchFamily="34" charset="0"/>
              </a:rPr>
              <a:t>T</a:t>
            </a:r>
            <a:r>
              <a:rPr lang="el-GR" sz="2000" dirty="0">
                <a:latin typeface="Arial Black" pitchFamily="34" charset="0"/>
              </a:rPr>
              <a:t>α σχέδια έκτακτης ανάγκης (ειδικά σχέδια) διακρίνονται σε  α) εσωτερικά και β) εξωτερικά, </a:t>
            </a:r>
          </a:p>
          <a:p>
            <a:pPr marL="0" indent="0" algn="just">
              <a:buNone/>
            </a:pPr>
            <a:r>
              <a:rPr lang="el-GR" sz="2000" dirty="0">
                <a:latin typeface="Arial Black" pitchFamily="34" charset="0"/>
              </a:rPr>
              <a:t>και περιέχουν τις πληροφορίες που παρατίθενται στις διατάξεις της ΚΥΑ 172058/2016.</a:t>
            </a:r>
          </a:p>
          <a:p>
            <a:pPr marL="0" indent="0" algn="just">
              <a:buNone/>
            </a:pPr>
            <a:r>
              <a:rPr lang="el-GR" sz="2000" dirty="0">
                <a:latin typeface="Arial Black" pitchFamily="34" charset="0"/>
              </a:rPr>
              <a:t>Τα εξωτερικά σχέδια συντάσσονται από τις αρμόδιες Περιφερειακές Ενότητες ενώ τα εσωτερικά από τους υπευθύνους λειτουργίας των εγκαταστάσεων που εμπίπτουν στις διατάξεις της ΚΥΑ. </a:t>
            </a:r>
          </a:p>
        </p:txBody>
      </p:sp>
      <p:pic>
        <p:nvPicPr>
          <p:cNvPr id="4" name="Picture 4" descr="Soma"/>
          <p:cNvPicPr>
            <a:picLocks noChangeAspect="1" noChangeArrowheads="1"/>
          </p:cNvPicPr>
          <p:nvPr/>
        </p:nvPicPr>
        <p:blipFill>
          <a:blip r:embed="rId2"/>
          <a:srcRect/>
          <a:stretch>
            <a:fillRect/>
          </a:stretch>
        </p:blipFill>
        <p:spPr bwMode="auto">
          <a:xfrm>
            <a:off x="7215206" y="214290"/>
            <a:ext cx="1357322" cy="1143008"/>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2996952"/>
            <a:ext cx="8229600" cy="3129211"/>
          </a:xfrm>
        </p:spPr>
        <p:txBody>
          <a:bodyPr>
            <a:normAutofit/>
          </a:bodyPr>
          <a:lstStyle/>
          <a:p>
            <a:pPr marL="0" indent="0" algn="ctr">
              <a:buNone/>
            </a:pPr>
            <a:r>
              <a:rPr lang="el-GR" sz="5400" dirty="0"/>
              <a:t>Σας ευχαριστώ!!!</a:t>
            </a:r>
          </a:p>
        </p:txBody>
      </p:sp>
    </p:spTree>
    <p:extLst>
      <p:ext uri="{BB962C8B-B14F-4D97-AF65-F5344CB8AC3E}">
        <p14:creationId xmlns:p14="http://schemas.microsoft.com/office/powerpoint/2010/main" val="916638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b="1" dirty="0"/>
              <a:t>ΚΑΤΟΛΙΣΘΗΣΕΙΣ</a:t>
            </a:r>
            <a:endParaRPr lang="el-GR" sz="2800" dirty="0"/>
          </a:p>
        </p:txBody>
      </p:sp>
      <p:sp>
        <p:nvSpPr>
          <p:cNvPr id="3" name="2 - Θέση περιεχομένου"/>
          <p:cNvSpPr>
            <a:spLocks noGrp="1"/>
          </p:cNvSpPr>
          <p:nvPr>
            <p:ph idx="1"/>
          </p:nvPr>
        </p:nvSpPr>
        <p:spPr/>
        <p:txBody>
          <a:bodyPr>
            <a:normAutofit/>
          </a:bodyPr>
          <a:lstStyle/>
          <a:p>
            <a:pPr algn="just">
              <a:buNone/>
            </a:pPr>
            <a:r>
              <a:rPr lang="el-GR" sz="2000" b="1" dirty="0"/>
              <a:t>      	Ο κίνδυνος κατολισθήσεων συνήθως είναι εύκολο να προσδιορισθεί ως προς το χώρο (που), κυρίως από προηγούμενες περιπτώσεις κατολισθήσεων, καθώς και ως προς το μέγεθος (πόσο), τόσο από προηγούμενες περιπτώσεις όσο και από χαρτογράφηση της περιοχής και προσδιορισμό των περιοχών με ασθενή πρανή κοντά στο όριο ασφαλείας.</a:t>
            </a:r>
          </a:p>
          <a:p>
            <a:pPr algn="just">
              <a:buNone/>
            </a:pPr>
            <a:r>
              <a:rPr lang="el-GR" sz="2000" b="1" dirty="0"/>
              <a:t>      	Αντίθετα ο χρόνος της κατολίσθησης (πότε) δεν είναι εύκολο να προσδιορισθεί διότι στην τελική εκδήλωση του φαινομένου παρεμβαίνουν και εξωτερικοί παράγοντες όπως τα μετεωρολογικά φαινόμενα και οι ανθρωπογενείς παρεμβάσεις.  </a:t>
            </a:r>
          </a:p>
        </p:txBody>
      </p:sp>
      <p:pic>
        <p:nvPicPr>
          <p:cNvPr id="4" name="Picture 4" descr="Soma"/>
          <p:cNvPicPr>
            <a:picLocks noChangeAspect="1" noChangeArrowheads="1"/>
          </p:cNvPicPr>
          <p:nvPr/>
        </p:nvPicPr>
        <p:blipFill>
          <a:blip r:embed="rId2"/>
          <a:srcRect/>
          <a:stretch>
            <a:fillRect/>
          </a:stretch>
        </p:blipFill>
        <p:spPr bwMode="auto">
          <a:xfrm>
            <a:off x="7215206" y="214290"/>
            <a:ext cx="1357322" cy="1143008"/>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b="1" dirty="0"/>
              <a:t>ΚΑΤΟΛΙΣΘΗΣΕΙΣ</a:t>
            </a:r>
            <a:endParaRPr lang="el-GR" sz="2800" dirty="0"/>
          </a:p>
        </p:txBody>
      </p:sp>
      <p:sp>
        <p:nvSpPr>
          <p:cNvPr id="3" name="2 - Θέση περιεχομένου"/>
          <p:cNvSpPr>
            <a:spLocks noGrp="1"/>
          </p:cNvSpPr>
          <p:nvPr>
            <p:ph idx="1"/>
          </p:nvPr>
        </p:nvSpPr>
        <p:spPr/>
        <p:txBody>
          <a:bodyPr>
            <a:normAutofit/>
          </a:bodyPr>
          <a:lstStyle/>
          <a:p>
            <a:pPr algn="just">
              <a:buNone/>
            </a:pPr>
            <a:r>
              <a:rPr lang="el-GR" sz="2000" dirty="0"/>
              <a:t> 		</a:t>
            </a:r>
            <a:r>
              <a:rPr lang="el-GR" sz="2000" b="1" dirty="0"/>
              <a:t>Γενικά έχει παρατηρηθεί συσχέτιση εκδήλωσης κατολισθήσεων : </a:t>
            </a:r>
          </a:p>
          <a:p>
            <a:pPr algn="just"/>
            <a:r>
              <a:rPr lang="el-GR" sz="2000" b="1" dirty="0"/>
              <a:t>Μετά από περίοδο έντονων βροχοπτώσεων που ακολουθούν περίοδο ξηρασίας (π.χ. φθινόπωρο).</a:t>
            </a:r>
          </a:p>
          <a:p>
            <a:pPr algn="just"/>
            <a:r>
              <a:rPr lang="el-GR" sz="2000" b="1" dirty="0"/>
              <a:t>Με μεγάλα ενεργά ρήγματα που δημιουργούν το συνεχώς ανανεωνόμενο μορφολογικό πρανές κατά μήκος του οποίου ολισθαίνουν τα χαλαρά κυρίως ιζήματα της στέγης του ρήγματος . </a:t>
            </a:r>
          </a:p>
          <a:p>
            <a:pPr algn="just"/>
            <a:r>
              <a:rPr lang="el-GR" sz="2000" b="1" dirty="0"/>
              <a:t>Μετά από εργασίες κατασκευής μεγάλων τεχνικών έργων.</a:t>
            </a:r>
          </a:p>
          <a:p>
            <a:pPr algn="just"/>
            <a:r>
              <a:rPr lang="el-GR" sz="2000" b="1" dirty="0"/>
              <a:t>Μετά από σεισμικές δονήσεις και δασικές πυρκαγιές μεγάλης έντασης.</a:t>
            </a:r>
          </a:p>
          <a:p>
            <a:pPr algn="just"/>
            <a:endParaRPr lang="el-GR" sz="2000" b="1" dirty="0"/>
          </a:p>
          <a:p>
            <a:pPr algn="just"/>
            <a:endParaRPr lang="el-GR" sz="2000" b="1" dirty="0"/>
          </a:p>
        </p:txBody>
      </p:sp>
      <p:pic>
        <p:nvPicPr>
          <p:cNvPr id="4" name="Picture 4" descr="Soma"/>
          <p:cNvPicPr>
            <a:picLocks noChangeAspect="1" noChangeArrowheads="1"/>
          </p:cNvPicPr>
          <p:nvPr/>
        </p:nvPicPr>
        <p:blipFill>
          <a:blip r:embed="rId2"/>
          <a:srcRect/>
          <a:stretch>
            <a:fillRect/>
          </a:stretch>
        </p:blipFill>
        <p:spPr bwMode="auto">
          <a:xfrm>
            <a:off x="7215206" y="214290"/>
            <a:ext cx="1357322" cy="1143008"/>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b="1" dirty="0"/>
              <a:t>ΤΣΟΥΝΑΜΙ</a:t>
            </a:r>
            <a:br>
              <a:rPr lang="el-GR" sz="3200" b="1" dirty="0"/>
            </a:br>
            <a:r>
              <a:rPr lang="el-GR" sz="2400" b="1" dirty="0"/>
              <a:t>ΟΡΟΛΟΓΙΑ</a:t>
            </a:r>
          </a:p>
        </p:txBody>
      </p:sp>
      <p:sp>
        <p:nvSpPr>
          <p:cNvPr id="3" name="2 - Θέση περιεχομένου"/>
          <p:cNvSpPr>
            <a:spLocks noGrp="1"/>
          </p:cNvSpPr>
          <p:nvPr>
            <p:ph idx="1"/>
          </p:nvPr>
        </p:nvSpPr>
        <p:spPr/>
        <p:txBody>
          <a:bodyPr>
            <a:normAutofit/>
          </a:bodyPr>
          <a:lstStyle/>
          <a:p>
            <a:pPr algn="just">
              <a:lnSpc>
                <a:spcPct val="150000"/>
              </a:lnSpc>
              <a:buNone/>
            </a:pPr>
            <a:r>
              <a:rPr lang="en-US" sz="2000" dirty="0"/>
              <a:t>      </a:t>
            </a:r>
            <a:r>
              <a:rPr lang="el-GR" sz="2000" dirty="0"/>
              <a:t>	</a:t>
            </a:r>
            <a:r>
              <a:rPr lang="el-GR" sz="2000" b="1" dirty="0"/>
              <a:t>Η ονομασία του, που αποτελεί διεθνή όρο, προέρχεται από τις </a:t>
            </a:r>
            <a:r>
              <a:rPr lang="el-GR" sz="2000" b="1" dirty="0">
                <a:hlinkClick r:id="rId2" tooltip="Ιαπωνική γλώσσα"/>
              </a:rPr>
              <a:t>ιαπωνικές</a:t>
            </a:r>
            <a:r>
              <a:rPr lang="el-GR" sz="2000" b="1" dirty="0"/>
              <a:t> λέξεις </a:t>
            </a:r>
            <a:r>
              <a:rPr lang="el-GR" sz="2000" b="1" i="1" dirty="0" err="1"/>
              <a:t>τσου</a:t>
            </a:r>
            <a:r>
              <a:rPr lang="el-GR" sz="2000" b="1" i="1" dirty="0"/>
              <a:t>-</a:t>
            </a:r>
            <a:r>
              <a:rPr lang="el-GR" sz="2000" b="1" i="1" dirty="0" err="1"/>
              <a:t>νάμι</a:t>
            </a:r>
            <a:r>
              <a:rPr lang="el-GR" sz="2000" b="1" dirty="0"/>
              <a:t> (</a:t>
            </a:r>
            <a:r>
              <a:rPr lang="el-GR" sz="2000" b="1" i="1" dirty="0" err="1"/>
              <a:t>tsu</a:t>
            </a:r>
            <a:r>
              <a:rPr lang="el-GR" sz="2000" b="1" dirty="0"/>
              <a:t>, 津, λιμάνι και </a:t>
            </a:r>
            <a:r>
              <a:rPr lang="el-GR" sz="2000" b="1" i="1" dirty="0" err="1"/>
              <a:t>nami</a:t>
            </a:r>
            <a:r>
              <a:rPr lang="el-GR" sz="2000" b="1" dirty="0"/>
              <a:t>, 波, κύμα), που θα μεταφράζονταν στα </a:t>
            </a:r>
            <a:r>
              <a:rPr lang="el-GR" sz="2000" b="1" dirty="0">
                <a:hlinkClick r:id="rId3" tooltip="Ελληνική γλώσσα"/>
              </a:rPr>
              <a:t>ελληνικά</a:t>
            </a:r>
            <a:r>
              <a:rPr lang="el-GR" sz="2000" b="1" dirty="0"/>
              <a:t> ως «κύμα του λιμανιού». Η ονομασία αυτή δόθηκε από τους Ιάπωνες, που πλήττονται συχνά από αυτά, λόγω του ότι δεν γίνονται αντιληπτά και δεν αποτελούν κίνδυνο για τα πλοία στην ανοιχτή θάλασσα, αλλά είναι πολύ καταστρεπτικά όταν φθάσουν σε παράλιες περιοχές.</a:t>
            </a:r>
          </a:p>
          <a:p>
            <a:pPr algn="just"/>
            <a:endParaRPr lang="el-GR" sz="2000" b="1" dirty="0"/>
          </a:p>
        </p:txBody>
      </p:sp>
      <p:pic>
        <p:nvPicPr>
          <p:cNvPr id="4" name="Picture 4" descr="Soma"/>
          <p:cNvPicPr>
            <a:picLocks noChangeAspect="1" noChangeArrowheads="1"/>
          </p:cNvPicPr>
          <p:nvPr/>
        </p:nvPicPr>
        <p:blipFill>
          <a:blip r:embed="rId4"/>
          <a:srcRect/>
          <a:stretch>
            <a:fillRect/>
          </a:stretch>
        </p:blipFill>
        <p:spPr bwMode="auto">
          <a:xfrm>
            <a:off x="7215206" y="214290"/>
            <a:ext cx="1357322" cy="1143008"/>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b="1" dirty="0"/>
              <a:t>ΤΣΟΥΝΑΜΙ</a:t>
            </a:r>
            <a:br>
              <a:rPr lang="el-GR" sz="3200" b="1" dirty="0"/>
            </a:br>
            <a:r>
              <a:rPr lang="el-GR" sz="2700" b="1" dirty="0"/>
              <a:t>ΟΡΟΛΟΓΙΑ</a:t>
            </a:r>
            <a:endParaRPr lang="el-GR" sz="2700" dirty="0"/>
          </a:p>
        </p:txBody>
      </p:sp>
      <p:sp>
        <p:nvSpPr>
          <p:cNvPr id="3" name="2 - Θέση περιεχομένου"/>
          <p:cNvSpPr>
            <a:spLocks noGrp="1"/>
          </p:cNvSpPr>
          <p:nvPr>
            <p:ph idx="1"/>
          </p:nvPr>
        </p:nvSpPr>
        <p:spPr/>
        <p:txBody>
          <a:bodyPr>
            <a:normAutofit lnSpcReduction="10000"/>
          </a:bodyPr>
          <a:lstStyle/>
          <a:p>
            <a:pPr algn="just">
              <a:lnSpc>
                <a:spcPct val="150000"/>
              </a:lnSpc>
              <a:buNone/>
            </a:pPr>
            <a:r>
              <a:rPr lang="el-GR" sz="2600" b="1" dirty="0"/>
              <a:t>    		</a:t>
            </a:r>
            <a:r>
              <a:rPr lang="el-GR" sz="2000" b="1" dirty="0"/>
              <a:t>Το </a:t>
            </a:r>
            <a:r>
              <a:rPr lang="el-GR" sz="2000" b="1" dirty="0" err="1"/>
              <a:t>τσουνάμι</a:t>
            </a:r>
            <a:r>
              <a:rPr lang="el-GR" sz="2000" b="1" dirty="0"/>
              <a:t> είναι θαλάσσιο φαινόμενο, που δημιουργείται κατά την απότομη μετατόπιση μεγάλων ποσοτήτων </a:t>
            </a:r>
            <a:r>
              <a:rPr lang="el-GR" sz="2000" b="1" dirty="0">
                <a:hlinkClick r:id="rId2" tooltip="Νερό"/>
              </a:rPr>
              <a:t>νερού</a:t>
            </a:r>
            <a:r>
              <a:rPr lang="el-GR" sz="2000" b="1" dirty="0"/>
              <a:t>, σε ένα υδάτινο σχηματισμό, όπως ένας </a:t>
            </a:r>
            <a:r>
              <a:rPr lang="el-GR" sz="2000" b="1" dirty="0">
                <a:hlinkClick r:id="rId3" tooltip="Ωκεανός"/>
              </a:rPr>
              <a:t>ωκεανός</a:t>
            </a:r>
            <a:r>
              <a:rPr lang="el-GR" sz="2000" b="1" dirty="0"/>
              <a:t>, μια </a:t>
            </a:r>
            <a:r>
              <a:rPr lang="el-GR" sz="2000" b="1" dirty="0">
                <a:hlinkClick r:id="rId4" tooltip="Θάλασσα"/>
              </a:rPr>
              <a:t>θάλασσα</a:t>
            </a:r>
            <a:r>
              <a:rPr lang="el-GR" sz="2000" b="1" dirty="0"/>
              <a:t>, μια </a:t>
            </a:r>
            <a:r>
              <a:rPr lang="el-GR" sz="2000" b="1" dirty="0">
                <a:hlinkClick r:id="rId5" tooltip="Λίμνη"/>
              </a:rPr>
              <a:t>λίμνη</a:t>
            </a:r>
            <a:r>
              <a:rPr lang="el-GR" sz="2000" b="1" dirty="0"/>
              <a:t> ή ένα </a:t>
            </a:r>
            <a:r>
              <a:rPr lang="el-GR" sz="2000" b="1" dirty="0">
                <a:hlinkClick r:id="rId6" tooltip="Φιόρδ"/>
              </a:rPr>
              <a:t>φιόρδ</a:t>
            </a:r>
            <a:r>
              <a:rPr lang="el-GR" sz="2000" b="1" dirty="0"/>
              <a:t>.</a:t>
            </a:r>
          </a:p>
          <a:p>
            <a:pPr algn="just">
              <a:lnSpc>
                <a:spcPct val="150000"/>
              </a:lnSpc>
              <a:buNone/>
            </a:pPr>
            <a:r>
              <a:rPr lang="el-GR" sz="2000" b="1" dirty="0"/>
              <a:t>     	Η αρχική απότομη μετατόπιση του νερού, που προκαλεί τη γένεση ενός </a:t>
            </a:r>
            <a:r>
              <a:rPr lang="el-GR" sz="2000" b="1" dirty="0" err="1"/>
              <a:t>τσουνάμι</a:t>
            </a:r>
            <a:r>
              <a:rPr lang="el-GR" sz="2000" b="1" dirty="0"/>
              <a:t>, μπορεί να είναι αποτέλεσμα </a:t>
            </a:r>
            <a:r>
              <a:rPr lang="el-GR" sz="2000" b="1" dirty="0">
                <a:hlinkClick r:id="rId7" tooltip="Σεισμός"/>
              </a:rPr>
              <a:t>σεισμού</a:t>
            </a:r>
            <a:r>
              <a:rPr lang="el-GR" sz="2000" b="1" dirty="0"/>
              <a:t>, κυρίως υποθαλάσσιου, που προκαλεί κατακόρυφη ανάταξη του βυθού, παραθαλάσσιας κατάρρευσης βουνοπλαγιάς ή </a:t>
            </a:r>
            <a:r>
              <a:rPr lang="el-GR" sz="2000" b="1" dirty="0">
                <a:hlinkClick r:id="rId8" tooltip="Ηφαίστειο"/>
              </a:rPr>
              <a:t>ηφαιστείου</a:t>
            </a:r>
            <a:r>
              <a:rPr lang="el-GR" sz="2000" b="1" dirty="0"/>
              <a:t>, υποθαλάσσιας ηφαιστειακής έκρηξης ή κατολίσθησης, καθώς και πτώσης ικανού μεγέθους ουράνιου σώματος στη θάλασσα.</a:t>
            </a:r>
            <a:r>
              <a:rPr lang="el-GR" sz="2600" b="1" dirty="0"/>
              <a:t> </a:t>
            </a:r>
          </a:p>
          <a:p>
            <a:endParaRPr lang="el-GR" dirty="0"/>
          </a:p>
        </p:txBody>
      </p:sp>
      <p:pic>
        <p:nvPicPr>
          <p:cNvPr id="5" name="Picture 4" descr="Soma"/>
          <p:cNvPicPr>
            <a:picLocks noChangeAspect="1" noChangeArrowheads="1"/>
          </p:cNvPicPr>
          <p:nvPr/>
        </p:nvPicPr>
        <p:blipFill>
          <a:blip r:embed="rId9"/>
          <a:srcRect/>
          <a:stretch>
            <a:fillRect/>
          </a:stretch>
        </p:blipFill>
        <p:spPr bwMode="auto">
          <a:xfrm>
            <a:off x="7215206" y="214290"/>
            <a:ext cx="1357322" cy="1143008"/>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1161</TotalTime>
  <Words>3901</Words>
  <Application>Microsoft Office PowerPoint</Application>
  <PresentationFormat>Προβολή στην οθόνη (4:3)</PresentationFormat>
  <Paragraphs>166</Paragraphs>
  <Slides>53</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53</vt:i4>
      </vt:variant>
    </vt:vector>
  </HeadingPairs>
  <TitlesOfParts>
    <vt:vector size="59" baseType="lpstr">
      <vt:lpstr>Arial</vt:lpstr>
      <vt:lpstr>Arial Black</vt:lpstr>
      <vt:lpstr>Calibri</vt:lpstr>
      <vt:lpstr>Comic Sans MS</vt:lpstr>
      <vt:lpstr>Wingdings</vt:lpstr>
      <vt:lpstr>Θέμα του Office</vt:lpstr>
      <vt:lpstr>ΠΥΡΟΣΒΕΣΤΙΚΗ ΑΚΑΔΗΜΙΑ </vt:lpstr>
      <vt:lpstr>ΚΑΤΟΛΙΣΘΗΣΕΙΣ</vt:lpstr>
      <vt:lpstr>ΚΑΤΟΛΙΣΘΗΣΕΙΣ</vt:lpstr>
      <vt:lpstr>ΚΑΤΟΛΙΣΘΗΣΕΙΣ</vt:lpstr>
      <vt:lpstr>ΚΑΤΟΛΙΣΘΗΣΕΙΣ</vt:lpstr>
      <vt:lpstr>ΚΑΤΟΛΙΣΘΗΣΕΙΣ</vt:lpstr>
      <vt:lpstr>ΚΑΤΟΛΙΣΘΗΣΕΙΣ</vt:lpstr>
      <vt:lpstr>ΤΣΟΥΝΑΜΙ ΟΡΟΛΟΓΙΑ</vt:lpstr>
      <vt:lpstr>ΤΣΟΥΝΑΜΙ ΟΡΟΛΟΓΙΑ</vt:lpstr>
      <vt:lpstr>ΤΣΟΥΝΑΜΙ ΟΡΟΛΟΓΙΑ</vt:lpstr>
      <vt:lpstr>ΤΣΟΥΝΑΜΙ ΧΑΡΑΚΤΗΡΙΣΤΙΚΑ</vt:lpstr>
      <vt:lpstr>ΤΣΟΥΝΑΜΙ ΧΑΡΑΚΤΗΡΙΣΤΙΚΑ</vt:lpstr>
      <vt:lpstr>ΤΣΟΥΝΑΜΙ ΧΑΡΑΚΤΗΡΙΣΤΙΚΑ</vt:lpstr>
      <vt:lpstr>ΤΣΟΥΝΑΜΙ ΧΑΡΑΚΤΗΡΙΣΤΙΚΑ</vt:lpstr>
      <vt:lpstr>ΤΣΟΥΝΑΜΙ ΧΑΡΑΚΤΗΡΙΣΤΙΚΑ</vt:lpstr>
      <vt:lpstr>ΤΣΟΥΝΑΜΙ ΠΡΟΓΝΩΣΗ ΚΑΙ ΕΠΙΒΙΩΣΗ</vt:lpstr>
      <vt:lpstr>ΤΣΟΥΝΑΜΙ ΠΡΟΓΝΩΣΗ ΚΑΙ ΕΠΙΒΙΩΣΗ</vt:lpstr>
      <vt:lpstr>ΤΣΟΥΝΑΜΙ ΠΡΟΓΝΩΣΗ ΚΑΙ ΕΠΙΒΙΩΣΗ</vt:lpstr>
      <vt:lpstr>ΤΣΟΥΝΑΜΙ ΠΡΟΓΝΩΣΗ ΚΑΙ ΕΠΙΒΙΩΣΗ</vt:lpstr>
      <vt:lpstr>ΤΣΟΥΝΑΜΙ ΠΡΟΓΝΩΣΗ ΚΑΙ ΕΠΙΒΙΩΣΗ</vt:lpstr>
      <vt:lpstr>ΤΣΟΥΝΑΜΙ ΠΡΟΓΝΩΣΗ ΚΑΙ ΕΠΙΒΙΩΣΗ</vt:lpstr>
      <vt:lpstr>ΤΣΟΥΝΑΜΙ ΠΡΟΓΝΩΣΗ ΚΑΙ ΕΠΙΒΙΩΣΗ</vt:lpstr>
      <vt:lpstr>ΤΣΟΥΝΑΜΙ ΠΡΟΓΝΩΣΗ ΚΑΙ ΕΠΙΒΙΩΣΗ</vt:lpstr>
      <vt:lpstr>ΠΛΗΜΜΥΡΕΣ  H ΝΕΑ ΕΥΡΩΠΑΙΚΗ ΚΟΙΝΟΤΙΚΗ ΟΔΗΓΙΑ </vt:lpstr>
      <vt:lpstr>ΠΛΗΜΜΥΡΕΣ  H ΝΕΑ ΕΥΡΩΠΑΙΚΗ ΚΟΙΝΟΤΙΚΗ ΟΔΗΓΙΑ </vt:lpstr>
      <vt:lpstr>ΠΛΗΜΜΥΡΕΣ  H ΝΕΑ ΕΥΡΩΠΑΙΚΗ ΚΟΙΝΟΤΙΚΗ ΟΔΗΓΙΑ</vt:lpstr>
      <vt:lpstr>ΠΛΗΜΜΥΡΕΣ  H ΝΕΑ ΕΥΡΩΠΑΙΚΗ ΚΟΙΝΟΤΙΚΗ ΟΔΗΓΙΑ</vt:lpstr>
      <vt:lpstr>ΠΛΗΜΜΥΡΕΣ  H ΝΕΑ ΕΥΡΩΠΑΙΚΗ ΚΟΙΝΟΤΙΚΗ ΟΔΗΓΙΑ</vt:lpstr>
      <vt:lpstr>ΠΛΗΜΜΥΡΕΣ  H ΝΕΑ ΕΥΡΩΠΑΙΚΗ ΚΟΙΝΟΤΙΚΗ ΟΔΗΓΙΑ</vt:lpstr>
      <vt:lpstr>ΠΛΗΜΜΥΡΕΣ  H ΝΕΑ ΕΥΡΩΠΑΙΚΗ ΚΟΙΝΟΤΙΚΗ ΟΔΗΓΙΑ</vt:lpstr>
      <vt:lpstr>ΠΛΗΜΜΥΡΕΣ  H ΝΕΑ ΕΥΡΩΠΑΙΚΗ ΚΟΙΝΟΤΙΚΗ ΟΔΗΓΙΑ</vt:lpstr>
      <vt:lpstr>ΠΛΗΜΜΥΡΕΣ  H ΝΕΑ ΕΥΡΩΠΑΙΚΗ ΚΟΙΝΟΤΙΚΗ ΟΔΗΓΙΑ</vt:lpstr>
      <vt:lpstr>ΠΛΗΜΜΥΡΕΣ  H ΝΕΑ ΕΥΡΩΠΑΙΚΗ ΚΟΙΝΟΤΙΚΗ ΟΔΗΓΙΑ</vt:lpstr>
      <vt:lpstr>ΠΛΗΜΜΥΡΕΣ  H ΝΕΑ ΕΥΡΩΠΑΙΚΗ ΚΟΙΝΟΤΙΚΗ ΟΔΗΓΙΑ</vt:lpstr>
      <vt:lpstr>ΠΛΗΜΜΥΡΕΣ  H ΝΕΑ ΕΥΡΩΠΑΙΚΗ ΚΟΙΝΟΤΙΚΗ ΟΔΗΓΙΑ</vt:lpstr>
      <vt:lpstr>ΠΛΗΜΜΥΡΕΣ  H ΝΕΑ ΕΥΡΩΠΑΙΚΗ ΚΟΙΝΟΤΙΚΗ ΟΔΗΓΙΑ ΥΦΙΣΤΑΜΕΝΗ ΚΑΤΑΣΤΑΣΗ</vt:lpstr>
      <vt:lpstr>ΠΛΗΜΜΥΡΕΣ  H ΝΕΑ ΕΥΡΩΠΑΙΚΗ ΚΟΙΝΟΤΙΚΗ ΟΔΗΓΙΑ ΥΦΙΣΤΑΜΕΝΗ ΚΑΤΑΣΤΑΣΗ</vt:lpstr>
      <vt:lpstr>Παρουσίαση του PowerPoint</vt:lpstr>
      <vt:lpstr>ΠΛΗΜΜΥΡΕΣ  H ΝΕΑ ΕΥΡΩΠΑΙΚΗ ΚΟΙΝΟΤΙΚΗ ΟΔΗΓΙΑ ΥΦΙΣΤΑΜΕΝΗ ΚΑΤΑΣΤΑΣΗ</vt:lpstr>
      <vt:lpstr>ΒΙΟΜΗΧΑΝΙΚΑ ΑΤΥΧΗΜΑΤΑ ΜΕΓΑΛΗΣ ΕΚΤΑΣΗΣ </vt:lpstr>
      <vt:lpstr>ΟΔΗΓΙΑ SEVESO</vt:lpstr>
      <vt:lpstr>ΟΔΗΓΙΑ SEVESO ΙΙΙ</vt:lpstr>
      <vt:lpstr>      ΒΙΟΜΗΧΑΝΙΚΟ ΑΤΥΧΗΜΑ        ΜΕΓΑΛΗΣ ΕΚΤΑΣΗΣ      (Β.Α.Μ.Ε.)  </vt:lpstr>
      <vt:lpstr>        ΠΕΔΙΟ ΕΦΑΡΜΟΓΗΣ </vt:lpstr>
      <vt:lpstr>Παράρτημα Ι - Μέρος 1: Κατονομαζόμενες ουσίες  </vt:lpstr>
      <vt:lpstr>ΕΓΚΑΤΑΣΤΑΣΕΙΣ SEVEZO</vt:lpstr>
      <vt:lpstr>ΕΞΑΙΡΕΣΕΙΣ </vt:lpstr>
      <vt:lpstr>ΕΞΑΙΡΕΣΕΙΣ    </vt:lpstr>
      <vt:lpstr>ΓΕΝΙΚΕΣ ΥΠΟΧΡΕΩΣΕΙΣ  ΤΟΥ ΑΣΚΟΥΝΤΟΣ ΤΗΝ ΕΚΜΕΤΑΛΛΕΥΣΗ  </vt:lpstr>
      <vt:lpstr>ΓΕΝΙΚΕΣ ΥΠΟΧΡΕΩΣΕΙΣ  ΤΟΥ ΑΣΚΟΥΝΤΟΣ ΤΗΝ ΕΚΜΕΤΑΛΛΕΥΣΗ  </vt:lpstr>
      <vt:lpstr> ΓΕΝΙΚΟ ΣΧΕΔΙΟ ΑΝΤΙΜΕΤΩΠΙΣΗΣ ΤΕΧΝΟΛΟΓΙΚΩΝ ΑΤΥΧΗΜΑΤΩΝ ΜΕΓΑΛΗΣ ΕΚΤΑΣΗΣ  (ΓΕΝΙΚΟ  Σ.Α.Τ.Α.Μ.Ε.) </vt:lpstr>
      <vt:lpstr>ΣΧΕΔΙΑ ΕΚΤΑΚΤΗΣ ΑΝΑΓΚΗΣ</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turbo-x</dc:creator>
  <cp:lastModifiedBy>Christos</cp:lastModifiedBy>
  <cp:revision>126</cp:revision>
  <dcterms:created xsi:type="dcterms:W3CDTF">2017-02-28T07:42:25Z</dcterms:created>
  <dcterms:modified xsi:type="dcterms:W3CDTF">2025-03-03T11:51:26Z</dcterms:modified>
</cp:coreProperties>
</file>