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56" r:id="rId3"/>
    <p:sldId id="421" r:id="rId4"/>
    <p:sldId id="513" r:id="rId5"/>
    <p:sldId id="494" r:id="rId6"/>
    <p:sldId id="496" r:id="rId7"/>
    <p:sldId id="520" r:id="rId8"/>
    <p:sldId id="497" r:id="rId9"/>
    <p:sldId id="509" r:id="rId10"/>
    <p:sldId id="498" r:id="rId11"/>
    <p:sldId id="516" r:id="rId12"/>
    <p:sldId id="849" r:id="rId13"/>
    <p:sldId id="851" r:id="rId14"/>
    <p:sldId id="514" r:id="rId15"/>
    <p:sldId id="499" r:id="rId16"/>
    <p:sldId id="506" r:id="rId17"/>
    <p:sldId id="500" r:id="rId18"/>
    <p:sldId id="510" r:id="rId19"/>
    <p:sldId id="501" r:id="rId20"/>
    <p:sldId id="502" r:id="rId21"/>
    <p:sldId id="519" r:id="rId22"/>
    <p:sldId id="504" r:id="rId23"/>
    <p:sldId id="503" r:id="rId24"/>
    <p:sldId id="517" r:id="rId25"/>
    <p:sldId id="505" r:id="rId26"/>
    <p:sldId id="507" r:id="rId27"/>
    <p:sldId id="508" r:id="rId28"/>
    <p:sldId id="51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5E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snapToGrid="0">
      <p:cViewPr varScale="1">
        <p:scale>
          <a:sx n="79" d="100"/>
          <a:sy n="79" d="100"/>
        </p:scale>
        <p:origin x="114" y="474"/>
      </p:cViewPr>
      <p:guideLst>
        <p:guide orient="horz" pos="2160"/>
        <p:guide pos="3840"/>
      </p:guideLst>
    </p:cSldViewPr>
  </p:slideViewPr>
  <p:notesTextViewPr>
    <p:cViewPr>
      <p:scale>
        <a:sx n="1" d="1"/>
        <a:sy n="1" d="1"/>
      </p:scale>
      <p:origin x="0" y="0"/>
    </p:cViewPr>
  </p:notesTextViewPr>
  <p:sorterViewPr>
    <p:cViewPr>
      <p:scale>
        <a:sx n="123" d="100"/>
        <a:sy n="123" d="100"/>
      </p:scale>
      <p:origin x="0" y="-140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6/3/2022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42D767F6-83E1-407F-81BF-1A3CD36C9CB1}" type="slidenum">
              <a:rPr lang="el-GR"/>
              <a:pPr/>
              <a:t>‹#›</a:t>
            </a:fld>
            <a:endParaRPr lang="el-GR"/>
          </a:p>
        </p:txBody>
      </p:sp>
    </p:spTree>
    <p:extLst>
      <p:ext uri="{BB962C8B-B14F-4D97-AF65-F5344CB8AC3E}">
        <p14:creationId xmlns:p14="http://schemas.microsoft.com/office/powerpoint/2010/main" val="115921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CB53B661-337E-473C-8835-14BADCF9EA01}" type="slidenum">
              <a:rPr lang="el-GR"/>
              <a:pPr/>
              <a:t>‹#›</a:t>
            </a:fld>
            <a:endParaRPr lang="el-GR"/>
          </a:p>
        </p:txBody>
      </p:sp>
    </p:spTree>
    <p:extLst>
      <p:ext uri="{BB962C8B-B14F-4D97-AF65-F5344CB8AC3E}">
        <p14:creationId xmlns:p14="http://schemas.microsoft.com/office/powerpoint/2010/main" val="277718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B965522B-913E-40A5-8E84-C05C8A85F9D8}" type="slidenum">
              <a:rPr lang="el-GR"/>
              <a:pPr/>
              <a:t>‹#›</a:t>
            </a:fld>
            <a:endParaRPr lang="el-GR"/>
          </a:p>
        </p:txBody>
      </p:sp>
    </p:spTree>
    <p:extLst>
      <p:ext uri="{BB962C8B-B14F-4D97-AF65-F5344CB8AC3E}">
        <p14:creationId xmlns:p14="http://schemas.microsoft.com/office/powerpoint/2010/main" val="2969911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DB5844E0-DC79-4597-9D4E-D48F3AF6771B}" type="slidenum">
              <a:rPr lang="el-GR"/>
              <a:pPr/>
              <a:t>‹#›</a:t>
            </a:fld>
            <a:endParaRPr lang="el-GR"/>
          </a:p>
        </p:txBody>
      </p:sp>
    </p:spTree>
    <p:extLst>
      <p:ext uri="{BB962C8B-B14F-4D97-AF65-F5344CB8AC3E}">
        <p14:creationId xmlns:p14="http://schemas.microsoft.com/office/powerpoint/2010/main" val="2888861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565C0A2A-37F5-4765-8265-D09E5A50DB19}" type="slidenum">
              <a:rPr lang="el-GR"/>
              <a:pPr/>
              <a:t>‹#›</a:t>
            </a:fld>
            <a:endParaRPr lang="el-GR"/>
          </a:p>
        </p:txBody>
      </p:sp>
    </p:spTree>
    <p:extLst>
      <p:ext uri="{BB962C8B-B14F-4D97-AF65-F5344CB8AC3E}">
        <p14:creationId xmlns:p14="http://schemas.microsoft.com/office/powerpoint/2010/main" val="372043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713645DB-0BB9-4BCC-ADCD-0FDEA3539CDD}" type="slidenum">
              <a:rPr lang="el-GR"/>
              <a:pPr/>
              <a:t>‹#›</a:t>
            </a:fld>
            <a:endParaRPr lang="el-GR"/>
          </a:p>
        </p:txBody>
      </p:sp>
    </p:spTree>
    <p:extLst>
      <p:ext uri="{BB962C8B-B14F-4D97-AF65-F5344CB8AC3E}">
        <p14:creationId xmlns:p14="http://schemas.microsoft.com/office/powerpoint/2010/main" val="3301071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B271F81E-CABC-452E-B31F-E931B39F85AC}" type="slidenum">
              <a:rPr lang="el-GR"/>
              <a:pPr/>
              <a:t>‹#›</a:t>
            </a:fld>
            <a:endParaRPr lang="el-GR"/>
          </a:p>
        </p:txBody>
      </p:sp>
    </p:spTree>
    <p:extLst>
      <p:ext uri="{BB962C8B-B14F-4D97-AF65-F5344CB8AC3E}">
        <p14:creationId xmlns:p14="http://schemas.microsoft.com/office/powerpoint/2010/main" val="644221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9F34CF95-98B3-4AFD-BA57-E6F246D477B9}" type="slidenum">
              <a:rPr lang="el-GR"/>
              <a:pPr/>
              <a:t>‹#›</a:t>
            </a:fld>
            <a:endParaRPr lang="el-GR"/>
          </a:p>
        </p:txBody>
      </p:sp>
    </p:spTree>
    <p:extLst>
      <p:ext uri="{BB962C8B-B14F-4D97-AF65-F5344CB8AC3E}">
        <p14:creationId xmlns:p14="http://schemas.microsoft.com/office/powerpoint/2010/main" val="138194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EA1BB994-E7A4-49E1-916D-59E3F13D4E70}" type="slidenum">
              <a:rPr lang="el-GR"/>
              <a:pPr/>
              <a:t>‹#›</a:t>
            </a:fld>
            <a:endParaRPr lang="el-GR"/>
          </a:p>
        </p:txBody>
      </p:sp>
    </p:spTree>
    <p:extLst>
      <p:ext uri="{BB962C8B-B14F-4D97-AF65-F5344CB8AC3E}">
        <p14:creationId xmlns:p14="http://schemas.microsoft.com/office/powerpoint/2010/main" val="1825991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185460FF-48B2-4373-AFB8-426947AF0688}" type="slidenum">
              <a:rPr lang="el-GR"/>
              <a:pPr/>
              <a:t>‹#›</a:t>
            </a:fld>
            <a:endParaRPr lang="el-GR"/>
          </a:p>
        </p:txBody>
      </p:sp>
    </p:spTree>
    <p:extLst>
      <p:ext uri="{BB962C8B-B14F-4D97-AF65-F5344CB8AC3E}">
        <p14:creationId xmlns:p14="http://schemas.microsoft.com/office/powerpoint/2010/main" val="1070596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B5053EC1-5520-4412-83CE-332D0490CAB6}" type="slidenum">
              <a:rPr lang="el-GR"/>
              <a:pPr/>
              <a:t>‹#›</a:t>
            </a:fld>
            <a:endParaRPr lang="el-GR"/>
          </a:p>
        </p:txBody>
      </p:sp>
    </p:spTree>
    <p:extLst>
      <p:ext uri="{BB962C8B-B14F-4D97-AF65-F5344CB8AC3E}">
        <p14:creationId xmlns:p14="http://schemas.microsoft.com/office/powerpoint/2010/main" val="372061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6/3/2022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6/3/2022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pPr/>
              <a:t>6/3/2022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pPr/>
              <a:t>6/3/2022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6/3/2022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6/3/2022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5037451-0115-4848-BCFD-0A414EF91680}" type="slidenum">
              <a:rPr lang="el-GR"/>
              <a:pPr/>
              <a:t>‹#›</a:t>
            </a:fld>
            <a:endParaRPr lang="el-GR"/>
          </a:p>
        </p:txBody>
      </p:sp>
    </p:spTree>
    <p:extLst>
      <p:ext uri="{BB962C8B-B14F-4D97-AF65-F5344CB8AC3E}">
        <p14:creationId xmlns:p14="http://schemas.microsoft.com/office/powerpoint/2010/main" val="986109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emporikitrade.com/gr/methods/incoterms-2010#CIF" TargetMode="External"/><Relationship Id="rId3" Type="http://schemas.openxmlformats.org/officeDocument/2006/relationships/hyperlink" Target="http://www.emporikitrade.com/gr/methods/incoterms-2010#FCA" TargetMode="External"/><Relationship Id="rId7" Type="http://schemas.openxmlformats.org/officeDocument/2006/relationships/hyperlink" Target="http://www.emporikitrade.com/gr/methods/incoterms-2010#CPT" TargetMode="External"/><Relationship Id="rId12" Type="http://schemas.openxmlformats.org/officeDocument/2006/relationships/hyperlink" Target="http://www.emporikitrade.com/gr/methods/incoterms-2010#DDP" TargetMode="External"/><Relationship Id="rId2" Type="http://schemas.openxmlformats.org/officeDocument/2006/relationships/hyperlink" Target="http://www.emporikitrade.com/gr/methods/incoterms-2010#EXW" TargetMode="External"/><Relationship Id="rId1" Type="http://schemas.openxmlformats.org/officeDocument/2006/relationships/slideLayout" Target="../slideLayouts/slideLayout7.xml"/><Relationship Id="rId6" Type="http://schemas.openxmlformats.org/officeDocument/2006/relationships/hyperlink" Target="http://www.emporikitrade.com/gr/methods/incoterms-2010#CFR" TargetMode="External"/><Relationship Id="rId11" Type="http://schemas.openxmlformats.org/officeDocument/2006/relationships/hyperlink" Target="http://www.emporikitrade.com/gr/methods/incoterms-2010#DAP" TargetMode="External"/><Relationship Id="rId5" Type="http://schemas.openxmlformats.org/officeDocument/2006/relationships/hyperlink" Target="http://www.emporikitrade.com/gr/methods/incoterms-2010#FOB" TargetMode="External"/><Relationship Id="rId10" Type="http://schemas.openxmlformats.org/officeDocument/2006/relationships/hyperlink" Target="http://www.emporikitrade.com/gr/methods/incoterms-2010#DAT" TargetMode="External"/><Relationship Id="rId4" Type="http://schemas.openxmlformats.org/officeDocument/2006/relationships/hyperlink" Target="http://www.emporikitrade.com/gr/methods/incoterms-2010#FAS" TargetMode="External"/><Relationship Id="rId9" Type="http://schemas.openxmlformats.org/officeDocument/2006/relationships/hyperlink" Target="http://www.emporikitrade.com/gr/methods/incoterms-2010#CI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4836A48-4CAC-4A40-97EB-8ACA9B26A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6890A515-B90B-43BC-876F-580D2FC47E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3749B484-B143-40F7-896A-A20650EE47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D5ECC4BD-4D67-4CD5-9118-C8F95255E0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DFCF04F1-C8A9-4F23-B565-9B70C6D740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9964E85D-E8AC-4D3F-A3BC-E4D8DE608D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8FE670F7-87AE-49F1-AFCF-646DC0B69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2D394406-F17F-478D-9811-F133F3163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C929B1C0-F6D9-45BC-B41C-5BEBE9AD60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8CBC2023-5C0F-470C-A494-448A3088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F753F948-20A5-448F-A91B-30C3FA874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187C515D-FEE4-4EAD-A758-C09FC8898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55F8581B-27B7-42AB-B33F-69023D3B1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CBC2EB4A-D3CD-4347-AE09-347B7B10EF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C35E0B18-828E-4F07-BC14-5B6EB8C283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D972FA4F-64D2-4E34-B234-7B2C363C4F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430AC742-FB30-4DCC-A9AC-92D107A34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C991F4A4-6C1A-486C-80A9-B653BC0ED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34F60AAA-3D77-4751-9A2C-27A680142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71A93347-D2EA-43A7-92CB-3BC1C8F43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A99EB955-34CE-4879-BB3E-19C017967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49C39181-3DA0-42BC-9C6A-F479DAE9C6E4}"/>
              </a:ext>
            </a:extLst>
          </p:cNvPr>
          <p:cNvPicPr>
            <a:picLocks noChangeAspect="1"/>
          </p:cNvPicPr>
          <p:nvPr/>
        </p:nvPicPr>
        <p:blipFill rotWithShape="1">
          <a:blip r:embed="rId2"/>
          <a:srcRect t="31870" r="2" b="12301"/>
          <a:stretch/>
        </p:blipFill>
        <p:spPr>
          <a:xfrm>
            <a:off x="20" y="227"/>
            <a:ext cx="12191675" cy="6858000"/>
          </a:xfrm>
          <a:prstGeom prst="rect">
            <a:avLst/>
          </a:prstGeom>
        </p:spPr>
      </p:pic>
      <p:grpSp>
        <p:nvGrpSpPr>
          <p:cNvPr id="62" name="Group 61">
            <a:extLst>
              <a:ext uri="{FF2B5EF4-FFF2-40B4-BE49-F238E27FC236}">
                <a16:creationId xmlns:a16="http://schemas.microsoft.com/office/drawing/2014/main" id="{99502C85-D694-4534-81D2-BE2E52612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33747" y="1186483"/>
            <a:ext cx="4510627" cy="4477933"/>
            <a:chOff x="3833747" y="1186483"/>
            <a:chExt cx="4510627" cy="4477933"/>
          </a:xfrm>
        </p:grpSpPr>
        <p:sp>
          <p:nvSpPr>
            <p:cNvPr id="63" name="Rectangle 62">
              <a:extLst>
                <a:ext uri="{FF2B5EF4-FFF2-40B4-BE49-F238E27FC236}">
                  <a16:creationId xmlns:a16="http://schemas.microsoft.com/office/drawing/2014/main" id="{070D54E8-5694-4275-AC73-041D919D5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7681" y="1186483"/>
              <a:ext cx="4506693"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39">
              <a:extLst>
                <a:ext uri="{FF2B5EF4-FFF2-40B4-BE49-F238E27FC236}">
                  <a16:creationId xmlns:a16="http://schemas.microsoft.com/office/drawing/2014/main" id="{085E5B83-AB95-4571-B7AE-841A0D5F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63AAECE-705E-4B7A-B758-B9CEB30C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3747" y="1991156"/>
              <a:ext cx="4510180"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544D466-9527-414A-B120-4D240E50F1AE}"/>
              </a:ext>
            </a:extLst>
          </p:cNvPr>
          <p:cNvSpPr>
            <a:spLocks noGrp="1"/>
          </p:cNvSpPr>
          <p:nvPr>
            <p:ph type="ctrTitle"/>
          </p:nvPr>
        </p:nvSpPr>
        <p:spPr>
          <a:xfrm>
            <a:off x="3916043" y="2075504"/>
            <a:ext cx="4345588" cy="2042725"/>
          </a:xfrm>
        </p:spPr>
        <p:txBody>
          <a:bodyPr>
            <a:normAutofit/>
          </a:bodyPr>
          <a:lstStyle/>
          <a:p>
            <a:r>
              <a:rPr lang="el-GR" sz="4400" dirty="0"/>
              <a:t>ΔΙΕΘΝΕΙΣ ΕΜΠΟΡΙΚΕΣ ΣΧΕΣΕΙΣ</a:t>
            </a:r>
          </a:p>
        </p:txBody>
      </p:sp>
      <p:sp>
        <p:nvSpPr>
          <p:cNvPr id="3" name="Subtitle 2">
            <a:extLst>
              <a:ext uri="{FF2B5EF4-FFF2-40B4-BE49-F238E27FC236}">
                <a16:creationId xmlns:a16="http://schemas.microsoft.com/office/drawing/2014/main" id="{7F3F6AD1-A9C6-4003-B67C-24C500615634}"/>
              </a:ext>
            </a:extLst>
          </p:cNvPr>
          <p:cNvSpPr>
            <a:spLocks noGrp="1"/>
          </p:cNvSpPr>
          <p:nvPr>
            <p:ph type="subTitle" idx="1"/>
          </p:nvPr>
        </p:nvSpPr>
        <p:spPr>
          <a:xfrm>
            <a:off x="3916043" y="4202729"/>
            <a:ext cx="4345588" cy="860380"/>
          </a:xfrm>
        </p:spPr>
        <p:txBody>
          <a:bodyPr>
            <a:noAutofit/>
          </a:bodyPr>
          <a:lstStyle/>
          <a:p>
            <a:r>
              <a:rPr lang="el-GR" sz="2800" b="1" dirty="0">
                <a:latin typeface="Calibri" panose="020F0502020204030204" pitchFamily="34" charset="0"/>
                <a:cs typeface="Calibri" panose="020F0502020204030204" pitchFamily="34" charset="0"/>
              </a:rPr>
              <a:t>ΕΡΩΤΗΣΕΙΣ ΠΙΣΤΟΠΟΙΗΣΗΣ   ΕΟΠΠΕΠ</a:t>
            </a:r>
            <a:r>
              <a:rPr lang="en-US" sz="2800" b="1"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αρχείο</a:t>
            </a:r>
            <a:r>
              <a:rPr lang="el-GR" sz="2800" b="1" dirty="0">
                <a:latin typeface="Calibri" panose="020F0502020204030204" pitchFamily="34" charset="0"/>
                <a:cs typeface="Calibri" panose="020F0502020204030204" pitchFamily="34" charset="0"/>
              </a:rPr>
              <a:t> - </a:t>
            </a:r>
            <a:r>
              <a:rPr lang="el-GR" sz="2800" b="1" i="1" dirty="0">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3884042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304800" y="316915"/>
            <a:ext cx="11887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88. Τι </a:t>
            </a:r>
            <a:r>
              <a:rPr lang="el-GR" sz="2200" dirty="0" err="1">
                <a:solidFill>
                  <a:schemeClr val="tx1"/>
                </a:solidFill>
                <a:latin typeface="Calibri" panose="020F0502020204030204" pitchFamily="34" charset="0"/>
                <a:cs typeface="Calibri" panose="020F0502020204030204" pitchFamily="34" charset="0"/>
              </a:rPr>
              <a:t>γvωρίζετε</a:t>
            </a:r>
            <a:r>
              <a:rPr lang="el-GR" sz="2200" dirty="0">
                <a:solidFill>
                  <a:schemeClr val="tx1"/>
                </a:solidFill>
                <a:latin typeface="Calibri" panose="020F0502020204030204" pitchFamily="34" charset="0"/>
                <a:cs typeface="Calibri" panose="020F0502020204030204" pitchFamily="34" charset="0"/>
              </a:rPr>
              <a:t> για </a:t>
            </a:r>
            <a:r>
              <a:rPr lang="el-GR" sz="2200" dirty="0" err="1">
                <a:solidFill>
                  <a:schemeClr val="tx1"/>
                </a:solidFill>
                <a:latin typeface="Calibri" panose="020F0502020204030204" pitchFamily="34" charset="0"/>
                <a:cs typeface="Calibri" panose="020F0502020204030204" pitchFamily="34" charset="0"/>
              </a:rPr>
              <a:t>τov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καθoρισμό</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τωv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τιμώv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στo</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Διεθvές</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Εμπόριo</a:t>
            </a:r>
            <a:r>
              <a:rPr lang="el-GR" sz="2200" dirty="0">
                <a:solidFill>
                  <a:schemeClr val="tx1"/>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1B65FB29-74DA-B61C-152C-F65FB646D714}"/>
              </a:ext>
            </a:extLst>
          </p:cNvPr>
          <p:cNvSpPr txBox="1"/>
          <p:nvPr/>
        </p:nvSpPr>
        <p:spPr>
          <a:xfrm>
            <a:off x="304800" y="1150204"/>
            <a:ext cx="11416145" cy="502810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el-GR" b="1" dirty="0"/>
              <a:t>Μέθοδος τιμολόγησης ανάλογα με τον ανταγωνισμό</a:t>
            </a:r>
            <a:r>
              <a:rPr lang="en-US" b="1" dirty="0"/>
              <a:t> </a:t>
            </a:r>
            <a:r>
              <a:rPr lang="el-GR" b="1" dirty="0"/>
              <a:t>στη αγορά στόχου </a:t>
            </a:r>
          </a:p>
          <a:p>
            <a:pPr>
              <a:lnSpc>
                <a:spcPct val="150000"/>
              </a:lnSpc>
            </a:pPr>
            <a:r>
              <a:rPr lang="el-GR" dirty="0"/>
              <a:t>Ανάλογα με την ένταση, την ισχύ του ανταγωνισμού και τον βαθμό διαφοροποίησης του προϊόντος,</a:t>
            </a:r>
          </a:p>
          <a:p>
            <a:pPr>
              <a:lnSpc>
                <a:spcPct val="150000"/>
              </a:lnSpc>
            </a:pPr>
            <a:r>
              <a:rPr lang="el-GR" dirty="0"/>
              <a:t>ακολουθείται στρατηγική υψηλότερης ή χαμηλότερης τιμολόγησης από τις </a:t>
            </a:r>
            <a:r>
              <a:rPr lang="el-GR" i="1" dirty="0">
                <a:solidFill>
                  <a:srgbClr val="002060"/>
                </a:solidFill>
              </a:rPr>
              <a:t>μέσες τιμές της αγοράς</a:t>
            </a:r>
            <a:r>
              <a:rPr lang="el-GR" dirty="0"/>
              <a:t>.</a:t>
            </a:r>
          </a:p>
          <a:p>
            <a:pPr marL="285750" indent="-285750">
              <a:lnSpc>
                <a:spcPct val="150000"/>
              </a:lnSpc>
              <a:buFont typeface="Wingdings" panose="05000000000000000000" pitchFamily="2" charset="2"/>
              <a:buChar char="Ø"/>
            </a:pPr>
            <a:r>
              <a:rPr lang="el-GR" i="1" dirty="0"/>
              <a:t>Χαμηλότερες τιμές από τον ανταγωνισμό </a:t>
            </a:r>
            <a:r>
              <a:rPr lang="el-GR" dirty="0"/>
              <a:t>καθορίζονται από τις επιχειρήσεις που σκοπεύουν σε γρήγορο ρυθμό διείσδυσης σε ξένες αγορές, </a:t>
            </a:r>
          </a:p>
          <a:p>
            <a:pPr marL="285750" indent="-285750">
              <a:lnSpc>
                <a:spcPct val="150000"/>
              </a:lnSpc>
              <a:buFont typeface="Wingdings" panose="05000000000000000000" pitchFamily="2" charset="2"/>
              <a:buChar char="Ø"/>
            </a:pPr>
            <a:r>
              <a:rPr lang="el-GR" dirty="0"/>
              <a:t>ενώ </a:t>
            </a:r>
            <a:r>
              <a:rPr lang="el-GR" i="1" dirty="0"/>
              <a:t>υψηλότερες τιμές </a:t>
            </a:r>
            <a:r>
              <a:rPr lang="el-GR" dirty="0"/>
              <a:t>καθορίζονται απ’ όσες επιχειρήσεις έχουν ως στόχο να υπογραμμίσουν την ποιοτική ή λειτουργική διαφοροποίηση του προϊόντος τους.  </a:t>
            </a:r>
          </a:p>
          <a:p>
            <a:pPr>
              <a:lnSpc>
                <a:spcPct val="150000"/>
              </a:lnSpc>
            </a:pPr>
            <a:endParaRPr lang="en-US" dirty="0"/>
          </a:p>
          <a:p>
            <a:pPr>
              <a:lnSpc>
                <a:spcPct val="150000"/>
              </a:lnSpc>
            </a:pPr>
            <a:r>
              <a:rPr lang="el-GR" dirty="0"/>
              <a:t>Τα προϊόντα των οποίων οι ποιοτικές διαφορές γίνονται δύσκολα αντιληπτές από τους καταναλωτές ακολουθούν τιμολογήσεις </a:t>
            </a:r>
            <a:r>
              <a:rPr lang="el-GR" dirty="0">
                <a:solidFill>
                  <a:srgbClr val="002060"/>
                </a:solidFill>
              </a:rPr>
              <a:t>γύρω από τη μέση τιμή</a:t>
            </a:r>
            <a:r>
              <a:rPr lang="el-GR" dirty="0"/>
              <a:t>.  Η </a:t>
            </a:r>
            <a:r>
              <a:rPr lang="el-GR" b="1" i="1" dirty="0">
                <a:solidFill>
                  <a:srgbClr val="002060"/>
                </a:solidFill>
              </a:rPr>
              <a:t>ηγεσία τιμής </a:t>
            </a:r>
            <a:r>
              <a:rPr lang="el-GR" dirty="0"/>
              <a:t>ακολουθείται συνήθως από διεθνείς επιχειρήσεις που ηγούνται στις αγορές και έχουν τη δυνατότητα να προσφέρουν διαφοροποιημένα προϊόντα που παρέχουν πλεονεκτήματα κόστους  και τεχνολογίας. (άρα καθορίζουν ελαφρά ή αρκετά «υψηλότερες» τιμές</a:t>
            </a:r>
          </a:p>
        </p:txBody>
      </p:sp>
    </p:spTree>
    <p:extLst>
      <p:ext uri="{BB962C8B-B14F-4D97-AF65-F5344CB8AC3E}">
        <p14:creationId xmlns:p14="http://schemas.microsoft.com/office/powerpoint/2010/main" val="404610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5905500" y="711560"/>
            <a:ext cx="1752600" cy="914400"/>
          </a:xfrm>
          <a:prstGeom prst="rect">
            <a:avLst/>
          </a:prstGeom>
          <a:noFill/>
          <a:ln w="9525">
            <a:no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b="1" i="1" u="sng">
                <a:solidFill>
                  <a:srgbClr val="000000"/>
                </a:solidFill>
                <a:latin typeface="Times New Roman" pitchFamily="18" charset="0"/>
              </a:rPr>
              <a:t>Δυνατότητα</a:t>
            </a:r>
            <a:r>
              <a:rPr lang="el-GR" b="1">
                <a:solidFill>
                  <a:srgbClr val="000000"/>
                </a:solidFill>
                <a:latin typeface="Times New Roman" pitchFamily="18" charset="0"/>
              </a:rPr>
              <a:t> του πελάτη να πληρώσει</a:t>
            </a:r>
            <a:endParaRPr lang="el-GR" b="1" i="1">
              <a:solidFill>
                <a:srgbClr val="000000"/>
              </a:solidFill>
              <a:latin typeface="Times New Roman" pitchFamily="18" charset="0"/>
            </a:endParaRPr>
          </a:p>
        </p:txBody>
      </p:sp>
      <p:sp>
        <p:nvSpPr>
          <p:cNvPr id="9" name="Text Box 6"/>
          <p:cNvSpPr txBox="1">
            <a:spLocks noChangeArrowheads="1"/>
          </p:cNvSpPr>
          <p:nvPr/>
        </p:nvSpPr>
        <p:spPr bwMode="auto">
          <a:xfrm>
            <a:off x="2324100" y="2478449"/>
            <a:ext cx="1524000" cy="366713"/>
          </a:xfrm>
          <a:prstGeom prst="rect">
            <a:avLst/>
          </a:prstGeom>
          <a:noFill/>
          <a:ln w="9525">
            <a:no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400">
              <a:spcBef>
                <a:spcPct val="50000"/>
              </a:spcBef>
            </a:pPr>
            <a:r>
              <a:rPr lang="el-GR" b="1">
                <a:solidFill>
                  <a:srgbClr val="000000"/>
                </a:solidFill>
                <a:latin typeface="Times New Roman" pitchFamily="18" charset="0"/>
              </a:rPr>
              <a:t>Ποιότητα</a:t>
            </a:r>
            <a:endParaRPr lang="el-GR" b="1" i="1">
              <a:solidFill>
                <a:srgbClr val="000000"/>
              </a:solidFill>
              <a:latin typeface="Times New Roman" pitchFamily="18" charset="0"/>
            </a:endParaRPr>
          </a:p>
        </p:txBody>
      </p:sp>
      <p:sp>
        <p:nvSpPr>
          <p:cNvPr id="10" name="Text Box 7"/>
          <p:cNvSpPr txBox="1">
            <a:spLocks noChangeArrowheads="1"/>
          </p:cNvSpPr>
          <p:nvPr/>
        </p:nvSpPr>
        <p:spPr bwMode="auto">
          <a:xfrm>
            <a:off x="6743700" y="5893160"/>
            <a:ext cx="1905000" cy="641350"/>
          </a:xfrm>
          <a:prstGeom prst="rect">
            <a:avLst/>
          </a:prstGeom>
          <a:noFill/>
          <a:ln w="9525">
            <a:no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b="1" dirty="0">
                <a:solidFill>
                  <a:srgbClr val="000000"/>
                </a:solidFill>
                <a:latin typeface="Times New Roman" pitchFamily="18" charset="0"/>
              </a:rPr>
              <a:t>Ανταγωνιστική θέση</a:t>
            </a:r>
            <a:endParaRPr lang="el-GR" b="1" i="1" dirty="0">
              <a:solidFill>
                <a:srgbClr val="000000"/>
              </a:solidFill>
              <a:latin typeface="Times New Roman" pitchFamily="18" charset="0"/>
            </a:endParaRPr>
          </a:p>
        </p:txBody>
      </p:sp>
      <p:pic>
        <p:nvPicPr>
          <p:cNvPr id="11" name="Picture 10" descr="pcs_SHAPES_36"/>
          <p:cNvPicPr>
            <a:picLocks noChangeAspect="1" noChangeArrowheads="1"/>
          </p:cNvPicPr>
          <p:nvPr/>
        </p:nvPicPr>
        <p:blipFill>
          <a:blip r:embed="rId3" cstate="print"/>
          <a:srcRect/>
          <a:stretch>
            <a:fillRect/>
          </a:stretch>
        </p:blipFill>
        <p:spPr bwMode="auto">
          <a:xfrm rot="19259933">
            <a:off x="3558058" y="1736042"/>
            <a:ext cx="4217028" cy="4069383"/>
          </a:xfrm>
          <a:prstGeom prst="rect">
            <a:avLst/>
          </a:prstGeom>
          <a:noFill/>
        </p:spPr>
      </p:pic>
      <p:sp>
        <p:nvSpPr>
          <p:cNvPr id="12" name="Text Box 9"/>
          <p:cNvSpPr txBox="1">
            <a:spLocks noChangeArrowheads="1"/>
          </p:cNvSpPr>
          <p:nvPr/>
        </p:nvSpPr>
        <p:spPr bwMode="auto">
          <a:xfrm>
            <a:off x="4686300" y="3454761"/>
            <a:ext cx="1905000" cy="519113"/>
          </a:xfrm>
          <a:prstGeom prst="rect">
            <a:avLst/>
          </a:prstGeom>
          <a:noFill/>
          <a:ln w="9525">
            <a:no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400">
              <a:spcBef>
                <a:spcPct val="50000"/>
              </a:spcBef>
            </a:pPr>
            <a:r>
              <a:rPr lang="el-GR" sz="2800" b="1">
                <a:solidFill>
                  <a:srgbClr val="000000"/>
                </a:solidFill>
                <a:latin typeface="Times New Roman" pitchFamily="18" charset="0"/>
              </a:rPr>
              <a:t>ΤΙΜΗ</a:t>
            </a:r>
            <a:endParaRPr lang="el-GR" sz="2800" b="1" i="1">
              <a:solidFill>
                <a:srgbClr val="000000"/>
              </a:solidFill>
              <a:latin typeface="Times New Roman" pitchFamily="18" charset="0"/>
            </a:endParaRPr>
          </a:p>
        </p:txBody>
      </p:sp>
      <p:sp>
        <p:nvSpPr>
          <p:cNvPr id="13" name="Text Box 10"/>
          <p:cNvSpPr txBox="1">
            <a:spLocks noChangeArrowheads="1"/>
          </p:cNvSpPr>
          <p:nvPr/>
        </p:nvSpPr>
        <p:spPr bwMode="auto">
          <a:xfrm>
            <a:off x="7658100" y="2051410"/>
            <a:ext cx="1981200" cy="641350"/>
          </a:xfrm>
          <a:prstGeom prst="rect">
            <a:avLst/>
          </a:prstGeom>
          <a:noFill/>
          <a:ln w="9525">
            <a:no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b="1">
                <a:solidFill>
                  <a:srgbClr val="000000"/>
                </a:solidFill>
                <a:latin typeface="Times New Roman" pitchFamily="18" charset="0"/>
              </a:rPr>
              <a:t>Στόχος Ύψους πωλήσεων</a:t>
            </a:r>
            <a:endParaRPr lang="el-GR" b="1" i="1">
              <a:solidFill>
                <a:srgbClr val="000000"/>
              </a:solidFill>
              <a:latin typeface="Times New Roman" pitchFamily="18" charset="0"/>
            </a:endParaRPr>
          </a:p>
        </p:txBody>
      </p:sp>
      <p:sp>
        <p:nvSpPr>
          <p:cNvPr id="14" name="Text Box 11"/>
          <p:cNvSpPr txBox="1">
            <a:spLocks noChangeArrowheads="1"/>
          </p:cNvSpPr>
          <p:nvPr/>
        </p:nvSpPr>
        <p:spPr bwMode="auto">
          <a:xfrm>
            <a:off x="7934325" y="4631099"/>
            <a:ext cx="1600200" cy="818173"/>
          </a:xfrm>
          <a:prstGeom prst="rect">
            <a:avLst/>
          </a:prstGeom>
          <a:noFill/>
          <a:ln w="9525">
            <a:no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lnSpc>
                <a:spcPct val="70000"/>
              </a:lnSpc>
              <a:spcBef>
                <a:spcPct val="50000"/>
              </a:spcBef>
            </a:pPr>
            <a:r>
              <a:rPr lang="el-GR" b="1">
                <a:solidFill>
                  <a:srgbClr val="000000"/>
                </a:solidFill>
                <a:latin typeface="Times New Roman" pitchFamily="18" charset="0"/>
              </a:rPr>
              <a:t>Εικόνα </a:t>
            </a:r>
            <a:endParaRPr lang="en-US" b="1">
              <a:solidFill>
                <a:srgbClr val="000000"/>
              </a:solidFill>
              <a:latin typeface="Times New Roman" pitchFamily="18" charset="0"/>
            </a:endParaRPr>
          </a:p>
          <a:p>
            <a:pPr defTabSz="914400">
              <a:lnSpc>
                <a:spcPct val="70000"/>
              </a:lnSpc>
              <a:spcBef>
                <a:spcPct val="50000"/>
              </a:spcBef>
            </a:pPr>
            <a:r>
              <a:rPr lang="el-GR" b="1">
                <a:solidFill>
                  <a:srgbClr val="000000"/>
                </a:solidFill>
                <a:latin typeface="Times New Roman" pitchFamily="18" charset="0"/>
              </a:rPr>
              <a:t>(Αξία – κύρος επαγγελματία</a:t>
            </a:r>
            <a:r>
              <a:rPr lang="en-US" b="1">
                <a:solidFill>
                  <a:srgbClr val="000000"/>
                </a:solidFill>
                <a:latin typeface="Times New Roman" pitchFamily="18" charset="0"/>
              </a:rPr>
              <a:t>)</a:t>
            </a:r>
            <a:endParaRPr lang="el-GR" b="1">
              <a:solidFill>
                <a:srgbClr val="000000"/>
              </a:solidFill>
              <a:latin typeface="Times New Roman" pitchFamily="18" charset="0"/>
            </a:endParaRPr>
          </a:p>
        </p:txBody>
      </p:sp>
      <p:sp>
        <p:nvSpPr>
          <p:cNvPr id="15" name="Text Box 12"/>
          <p:cNvSpPr txBox="1">
            <a:spLocks noChangeArrowheads="1"/>
          </p:cNvSpPr>
          <p:nvPr/>
        </p:nvSpPr>
        <p:spPr bwMode="auto">
          <a:xfrm>
            <a:off x="3470276" y="787760"/>
            <a:ext cx="1520825" cy="915988"/>
          </a:xfrm>
          <a:prstGeom prst="rect">
            <a:avLst/>
          </a:prstGeom>
          <a:noFill/>
          <a:ln w="9525">
            <a:no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400">
              <a:spcBef>
                <a:spcPct val="50000"/>
              </a:spcBef>
            </a:pPr>
            <a:r>
              <a:rPr lang="el-GR" b="1" i="1" u="sng">
                <a:solidFill>
                  <a:srgbClr val="000000"/>
                </a:solidFill>
                <a:latin typeface="Times New Roman" pitchFamily="18" charset="0"/>
              </a:rPr>
              <a:t>Επιθυμία</a:t>
            </a:r>
            <a:r>
              <a:rPr lang="el-GR" b="1">
                <a:solidFill>
                  <a:srgbClr val="000000"/>
                </a:solidFill>
                <a:latin typeface="Times New Roman" pitchFamily="18" charset="0"/>
              </a:rPr>
              <a:t> του πελάτη να πληρώσει</a:t>
            </a:r>
            <a:endParaRPr lang="el-GR" b="1" i="1">
              <a:solidFill>
                <a:srgbClr val="000000"/>
              </a:solidFill>
              <a:latin typeface="Times New Roman" pitchFamily="18" charset="0"/>
            </a:endParaRPr>
          </a:p>
        </p:txBody>
      </p:sp>
      <p:sp>
        <p:nvSpPr>
          <p:cNvPr id="16" name="Text Box 13"/>
          <p:cNvSpPr txBox="1">
            <a:spLocks noChangeArrowheads="1"/>
          </p:cNvSpPr>
          <p:nvPr/>
        </p:nvSpPr>
        <p:spPr bwMode="auto">
          <a:xfrm>
            <a:off x="2317676" y="4702833"/>
            <a:ext cx="1524000" cy="366713"/>
          </a:xfrm>
          <a:prstGeom prst="rect">
            <a:avLst/>
          </a:prstGeom>
          <a:noFill/>
          <a:ln w="9525">
            <a:no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400">
              <a:spcBef>
                <a:spcPct val="50000"/>
              </a:spcBef>
            </a:pPr>
            <a:r>
              <a:rPr lang="el-GR" b="1" dirty="0">
                <a:solidFill>
                  <a:srgbClr val="000000"/>
                </a:solidFill>
                <a:latin typeface="Times New Roman" pitchFamily="18" charset="0"/>
              </a:rPr>
              <a:t>Περιεχόμενο</a:t>
            </a:r>
            <a:endParaRPr lang="el-GR" b="1" i="1" dirty="0">
              <a:solidFill>
                <a:srgbClr val="000000"/>
              </a:solidFill>
              <a:latin typeface="Times New Roman" pitchFamily="18" charset="0"/>
            </a:endParaRPr>
          </a:p>
        </p:txBody>
      </p:sp>
      <p:sp>
        <p:nvSpPr>
          <p:cNvPr id="17" name="Text Box 14"/>
          <p:cNvSpPr txBox="1">
            <a:spLocks noChangeArrowheads="1"/>
          </p:cNvSpPr>
          <p:nvPr/>
        </p:nvSpPr>
        <p:spPr bwMode="auto">
          <a:xfrm>
            <a:off x="8877300" y="3210286"/>
            <a:ext cx="1600200" cy="701675"/>
          </a:xfrm>
          <a:prstGeom prst="rect">
            <a:avLst/>
          </a:prstGeom>
          <a:noFill/>
          <a:ln w="9525">
            <a:no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sz="2000" b="1">
                <a:solidFill>
                  <a:srgbClr val="000000"/>
                </a:solidFill>
                <a:latin typeface="Times New Roman" pitchFamily="18" charset="0"/>
              </a:rPr>
              <a:t>Μέγιστη κερδοφορία</a:t>
            </a:r>
          </a:p>
        </p:txBody>
      </p:sp>
      <p:sp>
        <p:nvSpPr>
          <p:cNvPr id="18" name="Line 15"/>
          <p:cNvSpPr>
            <a:spLocks noChangeShapeType="1"/>
          </p:cNvSpPr>
          <p:nvPr/>
        </p:nvSpPr>
        <p:spPr bwMode="auto">
          <a:xfrm>
            <a:off x="6286500" y="3759560"/>
            <a:ext cx="2545804" cy="0"/>
          </a:xfrm>
          <a:prstGeom prst="line">
            <a:avLst/>
          </a:prstGeom>
          <a:noFill/>
          <a:ln w="50800">
            <a:solidFill>
              <a:srgbClr val="0000FF"/>
            </a:solidFill>
            <a:round/>
            <a:headEnd/>
            <a:tailEnd type="triangle" w="lg" len="lg"/>
          </a:ln>
          <a:effectLst/>
        </p:spPr>
        <p:txBody>
          <a:bodyPr wrap="square" lIns="90000" tIns="46800" rIns="90000" bIns="4680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endParaRPr lang="el-GR">
              <a:solidFill>
                <a:srgbClr val="000000"/>
              </a:solidFill>
            </a:endParaRPr>
          </a:p>
        </p:txBody>
      </p:sp>
      <p:sp>
        <p:nvSpPr>
          <p:cNvPr id="5" name="Text Box 7"/>
          <p:cNvSpPr txBox="1">
            <a:spLocks noChangeArrowheads="1"/>
          </p:cNvSpPr>
          <p:nvPr/>
        </p:nvSpPr>
        <p:spPr bwMode="auto">
          <a:xfrm>
            <a:off x="3613820" y="5860676"/>
            <a:ext cx="1584176" cy="830997"/>
          </a:xfrm>
          <a:prstGeom prst="rect">
            <a:avLst/>
          </a:prstGeom>
          <a:noFill/>
          <a:ln w="9525">
            <a:noFill/>
            <a:miter lim="800000"/>
            <a:headEnd/>
            <a:tailEnd/>
          </a:ln>
          <a:effectLst/>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sz="1600" b="1" dirty="0">
                <a:solidFill>
                  <a:srgbClr val="000000"/>
                </a:solidFill>
                <a:latin typeface="Times New Roman" pitchFamily="18" charset="0"/>
              </a:rPr>
              <a:t>Μέση τιμή του προϊόντος στον κλάδο</a:t>
            </a:r>
            <a:endParaRPr lang="el-GR" sz="1600" b="1" i="1" dirty="0">
              <a:solidFill>
                <a:srgbClr val="000000"/>
              </a:solidFill>
              <a:latin typeface="Times New Roman" pitchFamily="18" charset="0"/>
            </a:endParaRPr>
          </a:p>
        </p:txBody>
      </p:sp>
    </p:spTree>
    <p:extLst>
      <p:ext uri="{BB962C8B-B14F-4D97-AF65-F5344CB8AC3E}">
        <p14:creationId xmlns:p14="http://schemas.microsoft.com/office/powerpoint/2010/main" val="6008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4000" decel="43000" autoRev="1" fill="hold" nodeType="clickEffect">
                                  <p:stCondLst>
                                    <p:cond delay="0"/>
                                  </p:stCondLst>
                                  <p:childTnLst>
                                    <p:animRot by="21600000">
                                      <p:cBhvr>
                                        <p:cTn id="6" dur="5000" fill="hold"/>
                                        <p:tgtEl>
                                          <p:spTgt spid="1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500" fill="hold">
                                          <p:stCondLst>
                                            <p:cond delay="0"/>
                                          </p:stCondLst>
                                        </p:cTn>
                                        <p:tgtEl>
                                          <p:spTgt spid="11"/>
                                        </p:tgtEl>
                                        <p:attrNameLst>
                                          <p:attrName>r</p:attrName>
                                        </p:attrNameLst>
                                      </p:cBhvr>
                                    </p:animRot>
                                    <p:animRot by="-240000">
                                      <p:cBhvr>
                                        <p:cTn id="11" dur="1000" fill="hold">
                                          <p:stCondLst>
                                            <p:cond delay="1000"/>
                                          </p:stCondLst>
                                        </p:cTn>
                                        <p:tgtEl>
                                          <p:spTgt spid="11"/>
                                        </p:tgtEl>
                                        <p:attrNameLst>
                                          <p:attrName>r</p:attrName>
                                        </p:attrNameLst>
                                      </p:cBhvr>
                                    </p:animRot>
                                    <p:animRot by="240000">
                                      <p:cBhvr>
                                        <p:cTn id="12" dur="1000" fill="hold">
                                          <p:stCondLst>
                                            <p:cond delay="2000"/>
                                          </p:stCondLst>
                                        </p:cTn>
                                        <p:tgtEl>
                                          <p:spTgt spid="11"/>
                                        </p:tgtEl>
                                        <p:attrNameLst>
                                          <p:attrName>r</p:attrName>
                                        </p:attrNameLst>
                                      </p:cBhvr>
                                    </p:animRot>
                                    <p:animRot by="-240000">
                                      <p:cBhvr>
                                        <p:cTn id="13" dur="1000" fill="hold">
                                          <p:stCondLst>
                                            <p:cond delay="3000"/>
                                          </p:stCondLst>
                                        </p:cTn>
                                        <p:tgtEl>
                                          <p:spTgt spid="11"/>
                                        </p:tgtEl>
                                        <p:attrNameLst>
                                          <p:attrName>r</p:attrName>
                                        </p:attrNameLst>
                                      </p:cBhvr>
                                    </p:animRot>
                                    <p:animRot by="120000">
                                      <p:cBhvr>
                                        <p:cTn id="14" dur="1000" fill="hold">
                                          <p:stCondLst>
                                            <p:cond delay="40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3232003" y="188641"/>
            <a:ext cx="5672309" cy="4608512"/>
          </a:xfrm>
          <a:prstGeom prst="roundRect">
            <a:avLst/>
          </a:prstGeom>
          <a:solidFill>
            <a:schemeClr val="accent1">
              <a:alpha val="0"/>
            </a:schemeClr>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l-GR">
              <a:solidFill>
                <a:srgbClr val="FFFFFF"/>
              </a:solidFill>
              <a:latin typeface="Arial"/>
            </a:endParaRPr>
          </a:p>
        </p:txBody>
      </p:sp>
      <p:sp>
        <p:nvSpPr>
          <p:cNvPr id="8" name="Text Box 5"/>
          <p:cNvSpPr txBox="1">
            <a:spLocks noChangeArrowheads="1"/>
          </p:cNvSpPr>
          <p:nvPr/>
        </p:nvSpPr>
        <p:spPr bwMode="auto">
          <a:xfrm>
            <a:off x="5845109" y="292138"/>
            <a:ext cx="1167368" cy="738664"/>
          </a:xfrm>
          <a:prstGeom prst="rect">
            <a:avLst/>
          </a:prstGeom>
          <a:noFill/>
          <a:ln w="9525">
            <a:solidFill>
              <a:schemeClr val="accent1"/>
            </a:solid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sz="1400" b="1" i="1" u="sng" dirty="0">
                <a:solidFill>
                  <a:srgbClr val="000000"/>
                </a:solidFill>
                <a:latin typeface="Times New Roman" pitchFamily="18" charset="0"/>
              </a:rPr>
              <a:t>Δυνατότητα</a:t>
            </a:r>
            <a:r>
              <a:rPr lang="el-GR" sz="1400" b="1" dirty="0">
                <a:solidFill>
                  <a:srgbClr val="000000"/>
                </a:solidFill>
                <a:latin typeface="Times New Roman" pitchFamily="18" charset="0"/>
              </a:rPr>
              <a:t> του πελάτη να πληρώσει</a:t>
            </a:r>
            <a:endParaRPr lang="el-GR" sz="1400" b="1" i="1" dirty="0">
              <a:solidFill>
                <a:srgbClr val="000000"/>
              </a:solidFill>
              <a:latin typeface="Times New Roman" pitchFamily="18" charset="0"/>
            </a:endParaRPr>
          </a:p>
        </p:txBody>
      </p:sp>
      <p:sp>
        <p:nvSpPr>
          <p:cNvPr id="9" name="Text Box 6"/>
          <p:cNvSpPr txBox="1">
            <a:spLocks noChangeArrowheads="1"/>
          </p:cNvSpPr>
          <p:nvPr/>
        </p:nvSpPr>
        <p:spPr bwMode="auto">
          <a:xfrm>
            <a:off x="3459619" y="1597551"/>
            <a:ext cx="1015103" cy="307777"/>
          </a:xfrm>
          <a:prstGeom prst="rect">
            <a:avLst/>
          </a:prstGeom>
          <a:noFill/>
          <a:ln w="9525">
            <a:solidFill>
              <a:schemeClr val="accent1"/>
            </a:solid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400">
              <a:spcBef>
                <a:spcPct val="50000"/>
              </a:spcBef>
            </a:pPr>
            <a:r>
              <a:rPr lang="el-GR" sz="1400" b="1" dirty="0">
                <a:solidFill>
                  <a:srgbClr val="000000"/>
                </a:solidFill>
                <a:latin typeface="Times New Roman" pitchFamily="18" charset="0"/>
              </a:rPr>
              <a:t>Ποιότητα</a:t>
            </a:r>
            <a:endParaRPr lang="el-GR" sz="1400" b="1" i="1" dirty="0">
              <a:solidFill>
                <a:srgbClr val="000000"/>
              </a:solidFill>
              <a:latin typeface="Times New Roman" pitchFamily="18" charset="0"/>
            </a:endParaRPr>
          </a:p>
        </p:txBody>
      </p:sp>
      <p:sp>
        <p:nvSpPr>
          <p:cNvPr id="10" name="Text Box 7"/>
          <p:cNvSpPr txBox="1">
            <a:spLocks noChangeArrowheads="1"/>
          </p:cNvSpPr>
          <p:nvPr/>
        </p:nvSpPr>
        <p:spPr bwMode="auto">
          <a:xfrm>
            <a:off x="6225229" y="3954324"/>
            <a:ext cx="1515550" cy="523220"/>
          </a:xfrm>
          <a:prstGeom prst="rect">
            <a:avLst/>
          </a:prstGeom>
          <a:noFill/>
          <a:ln w="9525">
            <a:solidFill>
              <a:schemeClr val="accent1"/>
            </a:solidFill>
            <a:miter lim="800000"/>
            <a:headEnd/>
            <a:tailEnd/>
          </a:ln>
          <a:effectLst/>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sz="1400" b="1" dirty="0">
                <a:solidFill>
                  <a:srgbClr val="000000"/>
                </a:solidFill>
                <a:latin typeface="Times New Roman" pitchFamily="18" charset="0"/>
              </a:rPr>
              <a:t>Ανταγωνιστική θέση</a:t>
            </a:r>
            <a:endParaRPr lang="el-GR" sz="1400" b="1" i="1" dirty="0">
              <a:solidFill>
                <a:srgbClr val="000000"/>
              </a:solidFill>
              <a:latin typeface="Times New Roman" pitchFamily="18" charset="0"/>
            </a:endParaRPr>
          </a:p>
        </p:txBody>
      </p:sp>
      <p:pic>
        <p:nvPicPr>
          <p:cNvPr id="11" name="Picture 10" descr="pcs_SHAPES_36"/>
          <p:cNvPicPr>
            <a:picLocks noChangeAspect="1" noChangeArrowheads="1"/>
          </p:cNvPicPr>
          <p:nvPr/>
        </p:nvPicPr>
        <p:blipFill>
          <a:blip r:embed="rId2" cstate="print"/>
          <a:srcRect/>
          <a:stretch>
            <a:fillRect/>
          </a:stretch>
        </p:blipFill>
        <p:spPr bwMode="auto">
          <a:xfrm rot="19259933">
            <a:off x="4281531" y="1049045"/>
            <a:ext cx="2808869" cy="3006542"/>
          </a:xfrm>
          <a:prstGeom prst="rect">
            <a:avLst/>
          </a:prstGeom>
          <a:noFill/>
          <a:ln>
            <a:solidFill>
              <a:schemeClr val="accent1"/>
            </a:solidFill>
          </a:ln>
        </p:spPr>
      </p:pic>
      <p:sp>
        <p:nvSpPr>
          <p:cNvPr id="12" name="Text Box 9"/>
          <p:cNvSpPr txBox="1">
            <a:spLocks noChangeArrowheads="1"/>
          </p:cNvSpPr>
          <p:nvPr/>
        </p:nvSpPr>
        <p:spPr bwMode="auto">
          <a:xfrm>
            <a:off x="5146701" y="2309271"/>
            <a:ext cx="1078529" cy="646331"/>
          </a:xfrm>
          <a:prstGeom prst="rect">
            <a:avLst/>
          </a:prstGeom>
          <a:noFill/>
          <a:ln w="9525">
            <a:solidFill>
              <a:schemeClr val="accent1"/>
            </a:solidFill>
            <a:miter lim="800000"/>
            <a:headEnd/>
            <a:tailEnd/>
          </a:ln>
          <a:effectLst/>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400">
              <a:spcBef>
                <a:spcPct val="50000"/>
              </a:spcBef>
            </a:pPr>
            <a:r>
              <a:rPr lang="el-GR" b="1" dirty="0">
                <a:solidFill>
                  <a:srgbClr val="000000"/>
                </a:solidFill>
                <a:latin typeface="Times New Roman" pitchFamily="18" charset="0"/>
              </a:rPr>
              <a:t>ΤΙΜΗ Πελάτη</a:t>
            </a:r>
            <a:endParaRPr lang="el-GR" b="1" i="1" dirty="0">
              <a:solidFill>
                <a:srgbClr val="000000"/>
              </a:solidFill>
              <a:latin typeface="Times New Roman" pitchFamily="18" charset="0"/>
            </a:endParaRPr>
          </a:p>
        </p:txBody>
      </p:sp>
      <p:sp>
        <p:nvSpPr>
          <p:cNvPr id="13" name="Text Box 10"/>
          <p:cNvSpPr txBox="1">
            <a:spLocks noChangeArrowheads="1"/>
          </p:cNvSpPr>
          <p:nvPr/>
        </p:nvSpPr>
        <p:spPr bwMode="auto">
          <a:xfrm>
            <a:off x="7012477" y="1282046"/>
            <a:ext cx="1319634" cy="523220"/>
          </a:xfrm>
          <a:prstGeom prst="rect">
            <a:avLst/>
          </a:prstGeom>
          <a:noFill/>
          <a:ln w="9525">
            <a:solidFill>
              <a:schemeClr val="accent1"/>
            </a:solidFill>
            <a:miter lim="800000"/>
            <a:headEnd/>
            <a:tailEnd/>
          </a:ln>
          <a:effectLst/>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sz="1400" b="1" dirty="0">
                <a:solidFill>
                  <a:srgbClr val="000000"/>
                </a:solidFill>
                <a:latin typeface="Times New Roman" pitchFamily="18" charset="0"/>
              </a:rPr>
              <a:t>Στόχος Ύψους πωλήσεων</a:t>
            </a:r>
            <a:endParaRPr lang="el-GR" sz="1400" b="1" i="1" dirty="0">
              <a:solidFill>
                <a:srgbClr val="000000"/>
              </a:solidFill>
              <a:latin typeface="Times New Roman" pitchFamily="18" charset="0"/>
            </a:endParaRPr>
          </a:p>
        </p:txBody>
      </p:sp>
      <p:sp>
        <p:nvSpPr>
          <p:cNvPr id="14" name="Text Box 11"/>
          <p:cNvSpPr txBox="1">
            <a:spLocks noChangeArrowheads="1"/>
          </p:cNvSpPr>
          <p:nvPr/>
        </p:nvSpPr>
        <p:spPr bwMode="auto">
          <a:xfrm>
            <a:off x="7196465" y="3187972"/>
            <a:ext cx="1515590" cy="656911"/>
          </a:xfrm>
          <a:prstGeom prst="rect">
            <a:avLst/>
          </a:prstGeom>
          <a:noFill/>
          <a:ln w="9525">
            <a:solidFill>
              <a:schemeClr val="accent1"/>
            </a:solidFill>
            <a:miter lim="800000"/>
            <a:headEnd/>
            <a:tailEnd/>
          </a:ln>
          <a:effectLst/>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lnSpc>
                <a:spcPct val="70000"/>
              </a:lnSpc>
              <a:spcBef>
                <a:spcPct val="50000"/>
              </a:spcBef>
            </a:pPr>
            <a:r>
              <a:rPr lang="el-GR" sz="1400" b="1" dirty="0">
                <a:solidFill>
                  <a:srgbClr val="000000"/>
                </a:solidFill>
                <a:latin typeface="Times New Roman" pitchFamily="18" charset="0"/>
              </a:rPr>
              <a:t>Εικόνα </a:t>
            </a:r>
            <a:endParaRPr lang="en-US" sz="1400" b="1" dirty="0">
              <a:solidFill>
                <a:srgbClr val="000000"/>
              </a:solidFill>
              <a:latin typeface="Times New Roman" pitchFamily="18" charset="0"/>
            </a:endParaRPr>
          </a:p>
          <a:p>
            <a:pPr defTabSz="914400">
              <a:lnSpc>
                <a:spcPct val="70000"/>
              </a:lnSpc>
              <a:spcBef>
                <a:spcPct val="50000"/>
              </a:spcBef>
            </a:pPr>
            <a:r>
              <a:rPr lang="el-GR" sz="1400" b="1" dirty="0">
                <a:solidFill>
                  <a:srgbClr val="000000"/>
                </a:solidFill>
                <a:latin typeface="Times New Roman" pitchFamily="18" charset="0"/>
              </a:rPr>
              <a:t>(Αξία – κύρος επαγγελματία</a:t>
            </a:r>
            <a:r>
              <a:rPr lang="en-US" sz="1400" b="1" dirty="0">
                <a:solidFill>
                  <a:srgbClr val="000000"/>
                </a:solidFill>
                <a:latin typeface="Times New Roman" pitchFamily="18" charset="0"/>
              </a:rPr>
              <a:t>)</a:t>
            </a:r>
            <a:endParaRPr lang="el-GR" sz="1400" b="1" dirty="0">
              <a:solidFill>
                <a:srgbClr val="000000"/>
              </a:solidFill>
              <a:latin typeface="Times New Roman" pitchFamily="18" charset="0"/>
            </a:endParaRPr>
          </a:p>
        </p:txBody>
      </p:sp>
      <p:sp>
        <p:nvSpPr>
          <p:cNvPr id="15" name="Text Box 12"/>
          <p:cNvSpPr txBox="1">
            <a:spLocks noChangeArrowheads="1"/>
          </p:cNvSpPr>
          <p:nvPr/>
        </p:nvSpPr>
        <p:spPr bwMode="auto">
          <a:xfrm>
            <a:off x="4086943" y="486700"/>
            <a:ext cx="1196765" cy="738664"/>
          </a:xfrm>
          <a:prstGeom prst="rect">
            <a:avLst/>
          </a:prstGeom>
          <a:noFill/>
          <a:ln w="9525">
            <a:solidFill>
              <a:schemeClr val="accent1"/>
            </a:solidFill>
            <a:miter lim="800000"/>
            <a:headEnd/>
            <a:tailEnd/>
          </a:ln>
          <a:effectLst/>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400">
              <a:spcBef>
                <a:spcPct val="50000"/>
              </a:spcBef>
            </a:pPr>
            <a:r>
              <a:rPr lang="el-GR" sz="1400" b="1" i="1" u="sng" dirty="0">
                <a:solidFill>
                  <a:srgbClr val="000000"/>
                </a:solidFill>
                <a:latin typeface="Times New Roman" pitchFamily="18" charset="0"/>
              </a:rPr>
              <a:t>Επιθυμία</a:t>
            </a:r>
            <a:r>
              <a:rPr lang="el-GR" sz="1400" b="1" dirty="0">
                <a:solidFill>
                  <a:srgbClr val="000000"/>
                </a:solidFill>
                <a:latin typeface="Times New Roman" pitchFamily="18" charset="0"/>
              </a:rPr>
              <a:t> του πελάτη να πληρώσει</a:t>
            </a:r>
            <a:endParaRPr lang="el-GR" sz="1400" b="1" i="1" dirty="0">
              <a:solidFill>
                <a:srgbClr val="000000"/>
              </a:solidFill>
              <a:latin typeface="Times New Roman" pitchFamily="18" charset="0"/>
            </a:endParaRPr>
          </a:p>
        </p:txBody>
      </p:sp>
      <p:sp>
        <p:nvSpPr>
          <p:cNvPr id="16" name="Text Box 13"/>
          <p:cNvSpPr txBox="1">
            <a:spLocks noChangeArrowheads="1"/>
          </p:cNvSpPr>
          <p:nvPr/>
        </p:nvSpPr>
        <p:spPr bwMode="auto">
          <a:xfrm>
            <a:off x="3455340" y="3240972"/>
            <a:ext cx="1229985" cy="307777"/>
          </a:xfrm>
          <a:prstGeom prst="rect">
            <a:avLst/>
          </a:prstGeom>
          <a:noFill/>
          <a:ln w="9525">
            <a:solidFill>
              <a:schemeClr val="accent1"/>
            </a:solidFill>
            <a:miter lim="800000"/>
            <a:headEnd/>
            <a:tailEnd/>
          </a:ln>
          <a:effectLst/>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400">
              <a:spcBef>
                <a:spcPct val="50000"/>
              </a:spcBef>
            </a:pPr>
            <a:r>
              <a:rPr lang="el-GR" sz="1400" b="1" dirty="0">
                <a:solidFill>
                  <a:srgbClr val="000000"/>
                </a:solidFill>
                <a:latin typeface="Times New Roman" pitchFamily="18" charset="0"/>
              </a:rPr>
              <a:t>Περιεχόμενο</a:t>
            </a:r>
            <a:endParaRPr lang="el-GR" sz="1400" b="1" i="1" dirty="0">
              <a:solidFill>
                <a:srgbClr val="000000"/>
              </a:solidFill>
              <a:latin typeface="Times New Roman" pitchFamily="18" charset="0"/>
            </a:endParaRPr>
          </a:p>
        </p:txBody>
      </p:sp>
      <p:sp>
        <p:nvSpPr>
          <p:cNvPr id="17" name="Text Box 14"/>
          <p:cNvSpPr txBox="1">
            <a:spLocks noChangeArrowheads="1"/>
          </p:cNvSpPr>
          <p:nvPr/>
        </p:nvSpPr>
        <p:spPr bwMode="auto">
          <a:xfrm>
            <a:off x="7464153" y="2310777"/>
            <a:ext cx="1247903" cy="584775"/>
          </a:xfrm>
          <a:prstGeom prst="rect">
            <a:avLst/>
          </a:prstGeom>
          <a:noFill/>
          <a:ln w="9525">
            <a:solidFill>
              <a:schemeClr val="accent1"/>
            </a:solidFill>
            <a:miter lim="800000"/>
            <a:headEnd/>
            <a:tailEnd/>
          </a:ln>
          <a:effectLst/>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sz="1600" b="1" i="1" u="sng" dirty="0">
                <a:solidFill>
                  <a:srgbClr val="000000"/>
                </a:solidFill>
                <a:latin typeface="Times New Roman" pitchFamily="18" charset="0"/>
              </a:rPr>
              <a:t>Μέγιστη κερδοφορία</a:t>
            </a:r>
          </a:p>
        </p:txBody>
      </p:sp>
      <p:sp>
        <p:nvSpPr>
          <p:cNvPr id="18" name="Line 15"/>
          <p:cNvSpPr>
            <a:spLocks noChangeShapeType="1"/>
          </p:cNvSpPr>
          <p:nvPr/>
        </p:nvSpPr>
        <p:spPr bwMode="auto">
          <a:xfrm flipV="1">
            <a:off x="6098886" y="2544061"/>
            <a:ext cx="1365267" cy="1"/>
          </a:xfrm>
          <a:prstGeom prst="line">
            <a:avLst/>
          </a:prstGeom>
          <a:noFill/>
          <a:ln w="50800">
            <a:solidFill>
              <a:schemeClr val="tx1">
                <a:lumMod val="65000"/>
                <a:lumOff val="35000"/>
              </a:schemeClr>
            </a:solidFill>
            <a:round/>
            <a:headEnd/>
            <a:tailEnd type="triangle" w="lg" len="lg"/>
          </a:ln>
          <a:effectLst/>
        </p:spPr>
        <p:txBody>
          <a:bodyPr wrap="square" lIns="90000" tIns="46800" rIns="90000" bIns="4680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endParaRPr lang="el-GR" sz="1200">
              <a:solidFill>
                <a:srgbClr val="000000"/>
              </a:solidFill>
            </a:endParaRPr>
          </a:p>
        </p:txBody>
      </p:sp>
      <p:sp>
        <p:nvSpPr>
          <p:cNvPr id="5" name="Text Box 7"/>
          <p:cNvSpPr txBox="1">
            <a:spLocks noChangeArrowheads="1"/>
          </p:cNvSpPr>
          <p:nvPr/>
        </p:nvSpPr>
        <p:spPr bwMode="auto">
          <a:xfrm>
            <a:off x="4310267" y="3993449"/>
            <a:ext cx="1534842" cy="738664"/>
          </a:xfrm>
          <a:prstGeom prst="rect">
            <a:avLst/>
          </a:prstGeom>
          <a:noFill/>
          <a:ln w="9525">
            <a:solidFill>
              <a:schemeClr val="accent1"/>
            </a:solidFill>
            <a:miter lim="800000"/>
            <a:headEnd/>
            <a:tailEnd/>
          </a:ln>
          <a:effectLst/>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spcBef>
                <a:spcPct val="50000"/>
              </a:spcBef>
            </a:pPr>
            <a:r>
              <a:rPr lang="el-GR" sz="1400" b="1" dirty="0">
                <a:solidFill>
                  <a:srgbClr val="000000"/>
                </a:solidFill>
                <a:latin typeface="Times New Roman" pitchFamily="18" charset="0"/>
              </a:rPr>
              <a:t>Μέση τιμή του προϊόντος στον κλάδο</a:t>
            </a:r>
            <a:endParaRPr lang="el-GR" sz="1400" b="1" i="1" dirty="0">
              <a:solidFill>
                <a:srgbClr val="000000"/>
              </a:solidFill>
              <a:latin typeface="Times New Roman" pitchFamily="18" charset="0"/>
            </a:endParaRPr>
          </a:p>
        </p:txBody>
      </p:sp>
      <p:grpSp>
        <p:nvGrpSpPr>
          <p:cNvPr id="30" name="Group 29"/>
          <p:cNvGrpSpPr/>
          <p:nvPr/>
        </p:nvGrpSpPr>
        <p:grpSpPr>
          <a:xfrm>
            <a:off x="1673071" y="3962993"/>
            <a:ext cx="4552159" cy="2862322"/>
            <a:chOff x="4899827" y="5033208"/>
            <a:chExt cx="4552159" cy="2862322"/>
          </a:xfrm>
        </p:grpSpPr>
        <p:sp>
          <p:nvSpPr>
            <p:cNvPr id="23" name="Rectangle 22"/>
            <p:cNvSpPr/>
            <p:nvPr/>
          </p:nvSpPr>
          <p:spPr>
            <a:xfrm>
              <a:off x="4899827" y="5033208"/>
              <a:ext cx="4552159" cy="2862322"/>
            </a:xfrm>
            <a:prstGeom prst="rect">
              <a:avLst/>
            </a:prstGeom>
          </p:spPr>
          <p:txBody>
            <a:bodyPr wrap="square">
              <a:spAutoFit/>
            </a:bodyPr>
            <a:lstStyle/>
            <a:p>
              <a:pPr defTabSz="914400" fontAlgn="base">
                <a:lnSpc>
                  <a:spcPct val="150000"/>
                </a:lnSpc>
                <a:spcBef>
                  <a:spcPct val="0"/>
                </a:spcBef>
                <a:spcAft>
                  <a:spcPct val="0"/>
                </a:spcAft>
              </a:pPr>
              <a:endParaRPr lang="el-GR" sz="1200" b="1" dirty="0">
                <a:solidFill>
                  <a:srgbClr val="000000"/>
                </a:solidFill>
                <a:latin typeface="Arial" charset="0"/>
              </a:endParaRPr>
            </a:p>
            <a:p>
              <a:pPr defTabSz="914400" fontAlgn="base">
                <a:lnSpc>
                  <a:spcPct val="150000"/>
                </a:lnSpc>
                <a:spcBef>
                  <a:spcPct val="0"/>
                </a:spcBef>
                <a:spcAft>
                  <a:spcPct val="0"/>
                </a:spcAft>
              </a:pPr>
              <a:r>
                <a:rPr lang="en-US" sz="1200" b="1" dirty="0">
                  <a:solidFill>
                    <a:srgbClr val="000000"/>
                  </a:solidFill>
                  <a:latin typeface="Arial" charset="0"/>
                </a:rPr>
                <a:t>5</a:t>
              </a:r>
              <a:r>
                <a:rPr lang="el-GR" sz="1200" b="1" dirty="0">
                  <a:solidFill>
                    <a:srgbClr val="000000"/>
                  </a:solidFill>
                  <a:latin typeface="Arial" charset="0"/>
                </a:rPr>
                <a:t>.  Προσθήκη ΦΠΑ  </a:t>
              </a:r>
              <a:r>
                <a:rPr lang="el-GR" sz="1200" dirty="0">
                  <a:solidFill>
                    <a:srgbClr val="000000"/>
                  </a:solidFill>
                  <a:latin typeface="Arial" charset="0"/>
                </a:rPr>
                <a:t>(φόρος)</a:t>
              </a:r>
              <a:endParaRPr lang="el-GR" sz="1200" b="1" dirty="0">
                <a:solidFill>
                  <a:srgbClr val="000000"/>
                </a:solidFill>
                <a:latin typeface="Arial" charset="0"/>
              </a:endParaRPr>
            </a:p>
            <a:p>
              <a:pPr defTabSz="914400" fontAlgn="base">
                <a:lnSpc>
                  <a:spcPct val="150000"/>
                </a:lnSpc>
                <a:spcBef>
                  <a:spcPct val="0"/>
                </a:spcBef>
                <a:spcAft>
                  <a:spcPct val="0"/>
                </a:spcAft>
              </a:pPr>
              <a:endParaRPr lang="el-GR" sz="1200" b="1" dirty="0">
                <a:solidFill>
                  <a:srgbClr val="000000"/>
                </a:solidFill>
                <a:latin typeface="Arial" charset="0"/>
              </a:endParaRPr>
            </a:p>
            <a:p>
              <a:pPr defTabSz="914400" fontAlgn="base">
                <a:lnSpc>
                  <a:spcPct val="150000"/>
                </a:lnSpc>
                <a:spcBef>
                  <a:spcPct val="0"/>
                </a:spcBef>
                <a:spcAft>
                  <a:spcPct val="0"/>
                </a:spcAft>
              </a:pPr>
              <a:r>
                <a:rPr lang="el-GR" sz="1200" b="1" dirty="0">
                  <a:solidFill>
                    <a:srgbClr val="000000"/>
                  </a:solidFill>
                  <a:latin typeface="Arial" charset="0"/>
                </a:rPr>
                <a:t>4.  Ένα μικρό ποσό  </a:t>
              </a:r>
              <a:r>
                <a:rPr lang="en-US" sz="1200" b="1" dirty="0">
                  <a:solidFill>
                    <a:srgbClr val="000000"/>
                  </a:solidFill>
                  <a:latin typeface="Arial" charset="0"/>
                </a:rPr>
                <a:t>Marketing </a:t>
              </a:r>
              <a:endParaRPr lang="el-GR" sz="1200" b="1" dirty="0">
                <a:solidFill>
                  <a:srgbClr val="000000"/>
                </a:solidFill>
                <a:latin typeface="Arial" charset="0"/>
              </a:endParaRPr>
            </a:p>
            <a:p>
              <a:pPr defTabSz="914400" fontAlgn="base">
                <a:lnSpc>
                  <a:spcPct val="150000"/>
                </a:lnSpc>
                <a:spcBef>
                  <a:spcPct val="0"/>
                </a:spcBef>
                <a:spcAft>
                  <a:spcPct val="0"/>
                </a:spcAft>
              </a:pPr>
              <a:endParaRPr lang="el-GR" sz="1200" b="1" dirty="0">
                <a:solidFill>
                  <a:srgbClr val="000000"/>
                </a:solidFill>
                <a:latin typeface="Arial" charset="0"/>
              </a:endParaRPr>
            </a:p>
            <a:p>
              <a:pPr defTabSz="914400" fontAlgn="base">
                <a:lnSpc>
                  <a:spcPct val="150000"/>
                </a:lnSpc>
                <a:spcBef>
                  <a:spcPct val="0"/>
                </a:spcBef>
                <a:spcAft>
                  <a:spcPct val="0"/>
                </a:spcAft>
              </a:pPr>
              <a:r>
                <a:rPr lang="el-GR" sz="1200" b="1" dirty="0">
                  <a:solidFill>
                    <a:srgbClr val="000000"/>
                  </a:solidFill>
                  <a:latin typeface="Arial" charset="0"/>
                </a:rPr>
                <a:t>3. </a:t>
              </a:r>
              <a:r>
                <a:rPr lang="en-US" sz="1200" b="1" dirty="0" err="1">
                  <a:solidFill>
                    <a:srgbClr val="000000"/>
                  </a:solidFill>
                  <a:latin typeface="Arial" charset="0"/>
                </a:rPr>
                <a:t>Κέρδος</a:t>
              </a:r>
              <a:r>
                <a:rPr lang="en-US" sz="1200" b="1" dirty="0">
                  <a:solidFill>
                    <a:srgbClr val="000000"/>
                  </a:solidFill>
                  <a:latin typeface="Arial" charset="0"/>
                </a:rPr>
                <a:t> </a:t>
              </a:r>
              <a:r>
                <a:rPr lang="el-GR" sz="1200" b="1" dirty="0">
                  <a:solidFill>
                    <a:srgbClr val="000000"/>
                  </a:solidFill>
                  <a:latin typeface="Arial" charset="0"/>
                </a:rPr>
                <a:t>επιχείρησης</a:t>
              </a:r>
              <a:r>
                <a:rPr lang="el-GR" sz="1200" i="1" dirty="0">
                  <a:solidFill>
                    <a:srgbClr val="000000"/>
                  </a:solidFill>
                  <a:latin typeface="Arial" charset="0"/>
                </a:rPr>
                <a:t> (επιπλέον της αμοιβής της εργασίας)</a:t>
              </a:r>
            </a:p>
            <a:p>
              <a:pPr defTabSz="914400" fontAlgn="base">
                <a:lnSpc>
                  <a:spcPct val="150000"/>
                </a:lnSpc>
                <a:spcBef>
                  <a:spcPct val="0"/>
                </a:spcBef>
                <a:spcAft>
                  <a:spcPct val="0"/>
                </a:spcAft>
              </a:pPr>
              <a:endParaRPr lang="el-GR" sz="1200" b="1" dirty="0">
                <a:solidFill>
                  <a:srgbClr val="000000"/>
                </a:solidFill>
                <a:latin typeface="Arial" charset="0"/>
              </a:endParaRPr>
            </a:p>
            <a:p>
              <a:pPr defTabSz="914400" fontAlgn="base">
                <a:lnSpc>
                  <a:spcPct val="150000"/>
                </a:lnSpc>
                <a:spcBef>
                  <a:spcPct val="0"/>
                </a:spcBef>
                <a:spcAft>
                  <a:spcPct val="0"/>
                </a:spcAft>
              </a:pPr>
              <a:r>
                <a:rPr lang="en-US" sz="1200" b="1" dirty="0">
                  <a:solidFill>
                    <a:srgbClr val="000000"/>
                  </a:solidFill>
                  <a:latin typeface="Arial" charset="0"/>
                </a:rPr>
                <a:t>2. </a:t>
              </a:r>
              <a:r>
                <a:rPr lang="el-GR" sz="1200" b="1" dirty="0">
                  <a:solidFill>
                    <a:srgbClr val="000000"/>
                  </a:solidFill>
                  <a:latin typeface="Arial" charset="0"/>
                </a:rPr>
                <a:t>Άμεσα – Μεταβλητά – «Ελαστικά» Έξοδα</a:t>
              </a:r>
              <a:endParaRPr lang="el-GR" sz="1200" dirty="0">
                <a:solidFill>
                  <a:srgbClr val="000000"/>
                </a:solidFill>
                <a:latin typeface="Arial" charset="0"/>
              </a:endParaRPr>
            </a:p>
            <a:p>
              <a:pPr defTabSz="914400" fontAlgn="base">
                <a:lnSpc>
                  <a:spcPct val="150000"/>
                </a:lnSpc>
                <a:spcBef>
                  <a:spcPct val="0"/>
                </a:spcBef>
                <a:spcAft>
                  <a:spcPct val="0"/>
                </a:spcAft>
              </a:pPr>
              <a:endParaRPr lang="el-GR" sz="1200" b="1" dirty="0">
                <a:solidFill>
                  <a:srgbClr val="000000"/>
                </a:solidFill>
                <a:latin typeface="Arial" charset="0"/>
              </a:endParaRPr>
            </a:p>
            <a:p>
              <a:pPr defTabSz="914400" fontAlgn="base">
                <a:lnSpc>
                  <a:spcPct val="150000"/>
                </a:lnSpc>
                <a:spcBef>
                  <a:spcPct val="0"/>
                </a:spcBef>
                <a:spcAft>
                  <a:spcPct val="0"/>
                </a:spcAft>
              </a:pPr>
              <a:r>
                <a:rPr lang="el-GR" sz="1200" b="1" dirty="0">
                  <a:solidFill>
                    <a:srgbClr val="000000"/>
                  </a:solidFill>
                  <a:latin typeface="Arial" charset="0"/>
                </a:rPr>
                <a:t>1.</a:t>
              </a:r>
              <a:r>
                <a:rPr lang="en-US" sz="1200" b="1" dirty="0">
                  <a:solidFill>
                    <a:srgbClr val="000000"/>
                  </a:solidFill>
                  <a:latin typeface="Arial" charset="0"/>
                </a:rPr>
                <a:t> </a:t>
              </a:r>
              <a:r>
                <a:rPr lang="el-GR" sz="1200" b="1" dirty="0">
                  <a:solidFill>
                    <a:srgbClr val="000000"/>
                  </a:solidFill>
                  <a:latin typeface="Arial" charset="0"/>
                </a:rPr>
                <a:t>Πάγια – Έμμεσα – Ανελαστικά – Σταθερά  Έξοδα</a:t>
              </a:r>
            </a:p>
          </p:txBody>
        </p:sp>
        <p:sp>
          <p:nvSpPr>
            <p:cNvPr id="25" name="Plus 24"/>
            <p:cNvSpPr/>
            <p:nvPr/>
          </p:nvSpPr>
          <p:spPr>
            <a:xfrm>
              <a:off x="5328324" y="5578207"/>
              <a:ext cx="250017" cy="264586"/>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l-GR" sz="1000" dirty="0">
                <a:solidFill>
                  <a:srgbClr val="FFFFFF"/>
                </a:solidFill>
                <a:latin typeface="Arial"/>
              </a:endParaRPr>
            </a:p>
          </p:txBody>
        </p:sp>
        <p:sp>
          <p:nvSpPr>
            <p:cNvPr id="26" name="Plus 25"/>
            <p:cNvSpPr/>
            <p:nvPr/>
          </p:nvSpPr>
          <p:spPr>
            <a:xfrm>
              <a:off x="5328324" y="6227407"/>
              <a:ext cx="250017" cy="264586"/>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l-GR" sz="1000" dirty="0">
                <a:solidFill>
                  <a:srgbClr val="FFFFFF"/>
                </a:solidFill>
                <a:latin typeface="Arial"/>
              </a:endParaRPr>
            </a:p>
          </p:txBody>
        </p:sp>
        <p:sp>
          <p:nvSpPr>
            <p:cNvPr id="27" name="Plus 26"/>
            <p:cNvSpPr/>
            <p:nvPr/>
          </p:nvSpPr>
          <p:spPr>
            <a:xfrm>
              <a:off x="5328324" y="6725707"/>
              <a:ext cx="250017" cy="264586"/>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l-GR" sz="1000" dirty="0">
                <a:solidFill>
                  <a:srgbClr val="FFFFFF"/>
                </a:solidFill>
                <a:latin typeface="Arial"/>
              </a:endParaRPr>
            </a:p>
          </p:txBody>
        </p:sp>
        <p:sp>
          <p:nvSpPr>
            <p:cNvPr id="28" name="Plus 27"/>
            <p:cNvSpPr/>
            <p:nvPr/>
          </p:nvSpPr>
          <p:spPr>
            <a:xfrm>
              <a:off x="5328324" y="7307527"/>
              <a:ext cx="250017" cy="264586"/>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l-GR" sz="1000" dirty="0">
                <a:solidFill>
                  <a:srgbClr val="FFFFFF"/>
                </a:solidFill>
                <a:latin typeface="Arial"/>
              </a:endParaRPr>
            </a:p>
          </p:txBody>
        </p:sp>
      </p:grpSp>
      <p:sp>
        <p:nvSpPr>
          <p:cNvPr id="29" name="Equal 28"/>
          <p:cNvSpPr/>
          <p:nvPr/>
        </p:nvSpPr>
        <p:spPr>
          <a:xfrm>
            <a:off x="2047746" y="3897009"/>
            <a:ext cx="333956" cy="314223"/>
          </a:xfrm>
          <a:prstGeom prst="mathEqual">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14400" fontAlgn="base">
              <a:spcBef>
                <a:spcPct val="0"/>
              </a:spcBef>
              <a:spcAft>
                <a:spcPct val="0"/>
              </a:spcAft>
            </a:pPr>
            <a:endParaRPr lang="el-GR">
              <a:solidFill>
                <a:srgbClr val="000000"/>
              </a:solidFill>
              <a:latin typeface="Arial"/>
            </a:endParaRPr>
          </a:p>
        </p:txBody>
      </p:sp>
      <p:sp>
        <p:nvSpPr>
          <p:cNvPr id="31" name="Bent Arrow 30"/>
          <p:cNvSpPr/>
          <p:nvPr/>
        </p:nvSpPr>
        <p:spPr>
          <a:xfrm>
            <a:off x="1991545" y="2227104"/>
            <a:ext cx="2157941" cy="1669905"/>
          </a:xfrm>
          <a:custGeom>
            <a:avLst/>
            <a:gdLst>
              <a:gd name="connsiteX0" fmla="*/ 0 w 2046352"/>
              <a:gd name="connsiteY0" fmla="*/ 1767880 h 1767880"/>
              <a:gd name="connsiteX1" fmla="*/ 0 w 2046352"/>
              <a:gd name="connsiteY1" fmla="*/ 988492 h 1767880"/>
              <a:gd name="connsiteX2" fmla="*/ 773448 w 2046352"/>
              <a:gd name="connsiteY2" fmla="*/ 215044 h 1767880"/>
              <a:gd name="connsiteX3" fmla="*/ 1604382 w 2046352"/>
              <a:gd name="connsiteY3" fmla="*/ 215045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04382 w 2046352"/>
              <a:gd name="connsiteY7" fmla="*/ 657015 h 1767880"/>
              <a:gd name="connsiteX8" fmla="*/ 773448 w 2046352"/>
              <a:gd name="connsiteY8" fmla="*/ 657015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04382 w 2046352"/>
              <a:gd name="connsiteY3" fmla="*/ 215045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04382 w 2046352"/>
              <a:gd name="connsiteY7" fmla="*/ 657015 h 1767880"/>
              <a:gd name="connsiteX8" fmla="*/ 773448 w 2046352"/>
              <a:gd name="connsiteY8" fmla="*/ 657015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04382 w 2046352"/>
              <a:gd name="connsiteY3" fmla="*/ 215045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04382 w 2046352"/>
              <a:gd name="connsiteY7" fmla="*/ 657015 h 1767880"/>
              <a:gd name="connsiteX8" fmla="*/ 785323 w 2046352"/>
              <a:gd name="connsiteY8" fmla="*/ 538262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04382 w 2046352"/>
              <a:gd name="connsiteY3" fmla="*/ 215045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16257 w 2046352"/>
              <a:gd name="connsiteY7" fmla="*/ 526386 h 1767880"/>
              <a:gd name="connsiteX8" fmla="*/ 785323 w 2046352"/>
              <a:gd name="connsiteY8" fmla="*/ 538262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16258 w 2046352"/>
              <a:gd name="connsiteY3" fmla="*/ 310048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16257 w 2046352"/>
              <a:gd name="connsiteY7" fmla="*/ 526386 h 1767880"/>
              <a:gd name="connsiteX8" fmla="*/ 785323 w 2046352"/>
              <a:gd name="connsiteY8" fmla="*/ 538262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16258 w 2046352"/>
              <a:gd name="connsiteY3" fmla="*/ 310048 h 1767880"/>
              <a:gd name="connsiteX4" fmla="*/ 1604382 w 2046352"/>
              <a:gd name="connsiteY4" fmla="*/ 0 h 1767880"/>
              <a:gd name="connsiteX5" fmla="*/ 2046352 w 2046352"/>
              <a:gd name="connsiteY5" fmla="*/ 436030 h 1767880"/>
              <a:gd name="connsiteX6" fmla="*/ 1616258 w 2046352"/>
              <a:gd name="connsiteY6" fmla="*/ 693930 h 1767880"/>
              <a:gd name="connsiteX7" fmla="*/ 1616257 w 2046352"/>
              <a:gd name="connsiteY7" fmla="*/ 526386 h 1767880"/>
              <a:gd name="connsiteX8" fmla="*/ 785323 w 2046352"/>
              <a:gd name="connsiteY8" fmla="*/ 538262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601625 h 1601625"/>
              <a:gd name="connsiteX1" fmla="*/ 0 w 2046352"/>
              <a:gd name="connsiteY1" fmla="*/ 822237 h 1601625"/>
              <a:gd name="connsiteX2" fmla="*/ 785324 w 2046352"/>
              <a:gd name="connsiteY2" fmla="*/ 131917 h 1601625"/>
              <a:gd name="connsiteX3" fmla="*/ 1616258 w 2046352"/>
              <a:gd name="connsiteY3" fmla="*/ 143793 h 1601625"/>
              <a:gd name="connsiteX4" fmla="*/ 1616257 w 2046352"/>
              <a:gd name="connsiteY4" fmla="*/ 0 h 1601625"/>
              <a:gd name="connsiteX5" fmla="*/ 2046352 w 2046352"/>
              <a:gd name="connsiteY5" fmla="*/ 269775 h 1601625"/>
              <a:gd name="connsiteX6" fmla="*/ 1616258 w 2046352"/>
              <a:gd name="connsiteY6" fmla="*/ 527675 h 1601625"/>
              <a:gd name="connsiteX7" fmla="*/ 1616257 w 2046352"/>
              <a:gd name="connsiteY7" fmla="*/ 360131 h 1601625"/>
              <a:gd name="connsiteX8" fmla="*/ 785323 w 2046352"/>
              <a:gd name="connsiteY8" fmla="*/ 372007 h 1601625"/>
              <a:gd name="connsiteX9" fmla="*/ 441970 w 2046352"/>
              <a:gd name="connsiteY9" fmla="*/ 822238 h 1601625"/>
              <a:gd name="connsiteX10" fmla="*/ 441970 w 2046352"/>
              <a:gd name="connsiteY10" fmla="*/ 1601625 h 1601625"/>
              <a:gd name="connsiteX11" fmla="*/ 0 w 2046352"/>
              <a:gd name="connsiteY11" fmla="*/ 1601625 h 1601625"/>
              <a:gd name="connsiteX0" fmla="*/ 0 w 2313739"/>
              <a:gd name="connsiteY0" fmla="*/ 1601625 h 1601625"/>
              <a:gd name="connsiteX1" fmla="*/ 0 w 2313739"/>
              <a:gd name="connsiteY1" fmla="*/ 822237 h 1601625"/>
              <a:gd name="connsiteX2" fmla="*/ 785324 w 2313739"/>
              <a:gd name="connsiteY2" fmla="*/ 131917 h 1601625"/>
              <a:gd name="connsiteX3" fmla="*/ 1616258 w 2313739"/>
              <a:gd name="connsiteY3" fmla="*/ 143793 h 1601625"/>
              <a:gd name="connsiteX4" fmla="*/ 1616257 w 2313739"/>
              <a:gd name="connsiteY4" fmla="*/ 0 h 1601625"/>
              <a:gd name="connsiteX5" fmla="*/ 2313739 w 2313739"/>
              <a:gd name="connsiteY5" fmla="*/ 292554 h 1601625"/>
              <a:gd name="connsiteX6" fmla="*/ 1616258 w 2313739"/>
              <a:gd name="connsiteY6" fmla="*/ 527675 h 1601625"/>
              <a:gd name="connsiteX7" fmla="*/ 1616257 w 2313739"/>
              <a:gd name="connsiteY7" fmla="*/ 360131 h 1601625"/>
              <a:gd name="connsiteX8" fmla="*/ 785323 w 2313739"/>
              <a:gd name="connsiteY8" fmla="*/ 372007 h 1601625"/>
              <a:gd name="connsiteX9" fmla="*/ 441970 w 2313739"/>
              <a:gd name="connsiteY9" fmla="*/ 822238 h 1601625"/>
              <a:gd name="connsiteX10" fmla="*/ 441970 w 2313739"/>
              <a:gd name="connsiteY10" fmla="*/ 1601625 h 1601625"/>
              <a:gd name="connsiteX11" fmla="*/ 0 w 2313739"/>
              <a:gd name="connsiteY11" fmla="*/ 1601625 h 1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3739" h="1601625">
                <a:moveTo>
                  <a:pt x="0" y="1601625"/>
                </a:moveTo>
                <a:lnTo>
                  <a:pt x="0" y="822237"/>
                </a:lnTo>
                <a:cubicBezTo>
                  <a:pt x="0" y="395073"/>
                  <a:pt x="358160" y="131917"/>
                  <a:pt x="785324" y="131917"/>
                </a:cubicBezTo>
                <a:lnTo>
                  <a:pt x="1616258" y="143793"/>
                </a:lnTo>
                <a:cubicBezTo>
                  <a:pt x="1616258" y="95862"/>
                  <a:pt x="1616257" y="47931"/>
                  <a:pt x="1616257" y="0"/>
                </a:cubicBezTo>
                <a:lnTo>
                  <a:pt x="2313739" y="292554"/>
                </a:lnTo>
                <a:lnTo>
                  <a:pt x="1616258" y="527675"/>
                </a:lnTo>
                <a:cubicBezTo>
                  <a:pt x="1616258" y="471827"/>
                  <a:pt x="1616257" y="415979"/>
                  <a:pt x="1616257" y="360131"/>
                </a:cubicBezTo>
                <a:lnTo>
                  <a:pt x="785323" y="372007"/>
                </a:lnTo>
                <a:cubicBezTo>
                  <a:pt x="602253" y="372007"/>
                  <a:pt x="441970" y="639168"/>
                  <a:pt x="441970" y="822238"/>
                </a:cubicBezTo>
                <a:lnTo>
                  <a:pt x="441970" y="1601625"/>
                </a:lnTo>
                <a:lnTo>
                  <a:pt x="0" y="16016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defTabSz="914400" fontAlgn="base">
              <a:spcBef>
                <a:spcPct val="0"/>
              </a:spcBef>
              <a:spcAft>
                <a:spcPct val="0"/>
              </a:spcAft>
            </a:pPr>
            <a:r>
              <a:rPr lang="el-GR" dirty="0">
                <a:solidFill>
                  <a:srgbClr val="000000"/>
                </a:solidFill>
                <a:latin typeface="Arial"/>
              </a:rPr>
              <a:t>Χτίσιμο τιμής </a:t>
            </a:r>
          </a:p>
          <a:p>
            <a:pPr algn="ctr" defTabSz="914400" fontAlgn="base">
              <a:spcBef>
                <a:spcPct val="0"/>
              </a:spcBef>
              <a:spcAft>
                <a:spcPct val="0"/>
              </a:spcAft>
            </a:pPr>
            <a:r>
              <a:rPr lang="el-GR" sz="1200" dirty="0">
                <a:solidFill>
                  <a:srgbClr val="000000"/>
                </a:solidFill>
                <a:latin typeface="Arial"/>
              </a:rPr>
              <a:t>από κάτω προς τα πάνω</a:t>
            </a:r>
          </a:p>
        </p:txBody>
      </p:sp>
      <p:sp>
        <p:nvSpPr>
          <p:cNvPr id="32" name="Bent Arrow 30"/>
          <p:cNvSpPr/>
          <p:nvPr/>
        </p:nvSpPr>
        <p:spPr>
          <a:xfrm rot="5400000">
            <a:off x="8580210" y="2382057"/>
            <a:ext cx="2157941" cy="1848035"/>
          </a:xfrm>
          <a:custGeom>
            <a:avLst/>
            <a:gdLst>
              <a:gd name="connsiteX0" fmla="*/ 0 w 2046352"/>
              <a:gd name="connsiteY0" fmla="*/ 1767880 h 1767880"/>
              <a:gd name="connsiteX1" fmla="*/ 0 w 2046352"/>
              <a:gd name="connsiteY1" fmla="*/ 988492 h 1767880"/>
              <a:gd name="connsiteX2" fmla="*/ 773448 w 2046352"/>
              <a:gd name="connsiteY2" fmla="*/ 215044 h 1767880"/>
              <a:gd name="connsiteX3" fmla="*/ 1604382 w 2046352"/>
              <a:gd name="connsiteY3" fmla="*/ 215045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04382 w 2046352"/>
              <a:gd name="connsiteY7" fmla="*/ 657015 h 1767880"/>
              <a:gd name="connsiteX8" fmla="*/ 773448 w 2046352"/>
              <a:gd name="connsiteY8" fmla="*/ 657015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04382 w 2046352"/>
              <a:gd name="connsiteY3" fmla="*/ 215045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04382 w 2046352"/>
              <a:gd name="connsiteY7" fmla="*/ 657015 h 1767880"/>
              <a:gd name="connsiteX8" fmla="*/ 773448 w 2046352"/>
              <a:gd name="connsiteY8" fmla="*/ 657015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04382 w 2046352"/>
              <a:gd name="connsiteY3" fmla="*/ 215045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04382 w 2046352"/>
              <a:gd name="connsiteY7" fmla="*/ 657015 h 1767880"/>
              <a:gd name="connsiteX8" fmla="*/ 785323 w 2046352"/>
              <a:gd name="connsiteY8" fmla="*/ 538262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04382 w 2046352"/>
              <a:gd name="connsiteY3" fmla="*/ 215045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16257 w 2046352"/>
              <a:gd name="connsiteY7" fmla="*/ 526386 h 1767880"/>
              <a:gd name="connsiteX8" fmla="*/ 785323 w 2046352"/>
              <a:gd name="connsiteY8" fmla="*/ 538262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16258 w 2046352"/>
              <a:gd name="connsiteY3" fmla="*/ 310048 h 1767880"/>
              <a:gd name="connsiteX4" fmla="*/ 1604382 w 2046352"/>
              <a:gd name="connsiteY4" fmla="*/ 0 h 1767880"/>
              <a:gd name="connsiteX5" fmla="*/ 2046352 w 2046352"/>
              <a:gd name="connsiteY5" fmla="*/ 436030 h 1767880"/>
              <a:gd name="connsiteX6" fmla="*/ 1604382 w 2046352"/>
              <a:gd name="connsiteY6" fmla="*/ 872060 h 1767880"/>
              <a:gd name="connsiteX7" fmla="*/ 1616257 w 2046352"/>
              <a:gd name="connsiteY7" fmla="*/ 526386 h 1767880"/>
              <a:gd name="connsiteX8" fmla="*/ 785323 w 2046352"/>
              <a:gd name="connsiteY8" fmla="*/ 538262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767880 h 1767880"/>
              <a:gd name="connsiteX1" fmla="*/ 0 w 2046352"/>
              <a:gd name="connsiteY1" fmla="*/ 988492 h 1767880"/>
              <a:gd name="connsiteX2" fmla="*/ 785324 w 2046352"/>
              <a:gd name="connsiteY2" fmla="*/ 298172 h 1767880"/>
              <a:gd name="connsiteX3" fmla="*/ 1616258 w 2046352"/>
              <a:gd name="connsiteY3" fmla="*/ 310048 h 1767880"/>
              <a:gd name="connsiteX4" fmla="*/ 1604382 w 2046352"/>
              <a:gd name="connsiteY4" fmla="*/ 0 h 1767880"/>
              <a:gd name="connsiteX5" fmla="*/ 2046352 w 2046352"/>
              <a:gd name="connsiteY5" fmla="*/ 436030 h 1767880"/>
              <a:gd name="connsiteX6" fmla="*/ 1616258 w 2046352"/>
              <a:gd name="connsiteY6" fmla="*/ 693930 h 1767880"/>
              <a:gd name="connsiteX7" fmla="*/ 1616257 w 2046352"/>
              <a:gd name="connsiteY7" fmla="*/ 526386 h 1767880"/>
              <a:gd name="connsiteX8" fmla="*/ 785323 w 2046352"/>
              <a:gd name="connsiteY8" fmla="*/ 538262 h 1767880"/>
              <a:gd name="connsiteX9" fmla="*/ 441970 w 2046352"/>
              <a:gd name="connsiteY9" fmla="*/ 988493 h 1767880"/>
              <a:gd name="connsiteX10" fmla="*/ 441970 w 2046352"/>
              <a:gd name="connsiteY10" fmla="*/ 1767880 h 1767880"/>
              <a:gd name="connsiteX11" fmla="*/ 0 w 2046352"/>
              <a:gd name="connsiteY11" fmla="*/ 1767880 h 1767880"/>
              <a:gd name="connsiteX0" fmla="*/ 0 w 2046352"/>
              <a:gd name="connsiteY0" fmla="*/ 1601625 h 1601625"/>
              <a:gd name="connsiteX1" fmla="*/ 0 w 2046352"/>
              <a:gd name="connsiteY1" fmla="*/ 822237 h 1601625"/>
              <a:gd name="connsiteX2" fmla="*/ 785324 w 2046352"/>
              <a:gd name="connsiteY2" fmla="*/ 131917 h 1601625"/>
              <a:gd name="connsiteX3" fmla="*/ 1616258 w 2046352"/>
              <a:gd name="connsiteY3" fmla="*/ 143793 h 1601625"/>
              <a:gd name="connsiteX4" fmla="*/ 1616257 w 2046352"/>
              <a:gd name="connsiteY4" fmla="*/ 0 h 1601625"/>
              <a:gd name="connsiteX5" fmla="*/ 2046352 w 2046352"/>
              <a:gd name="connsiteY5" fmla="*/ 269775 h 1601625"/>
              <a:gd name="connsiteX6" fmla="*/ 1616258 w 2046352"/>
              <a:gd name="connsiteY6" fmla="*/ 527675 h 1601625"/>
              <a:gd name="connsiteX7" fmla="*/ 1616257 w 2046352"/>
              <a:gd name="connsiteY7" fmla="*/ 360131 h 1601625"/>
              <a:gd name="connsiteX8" fmla="*/ 785323 w 2046352"/>
              <a:gd name="connsiteY8" fmla="*/ 372007 h 1601625"/>
              <a:gd name="connsiteX9" fmla="*/ 441970 w 2046352"/>
              <a:gd name="connsiteY9" fmla="*/ 822238 h 1601625"/>
              <a:gd name="connsiteX10" fmla="*/ 441970 w 2046352"/>
              <a:gd name="connsiteY10" fmla="*/ 1601625 h 1601625"/>
              <a:gd name="connsiteX11" fmla="*/ 0 w 2046352"/>
              <a:gd name="connsiteY11" fmla="*/ 1601625 h 1601625"/>
              <a:gd name="connsiteX0" fmla="*/ 0 w 2313739"/>
              <a:gd name="connsiteY0" fmla="*/ 1601625 h 1601625"/>
              <a:gd name="connsiteX1" fmla="*/ 0 w 2313739"/>
              <a:gd name="connsiteY1" fmla="*/ 822237 h 1601625"/>
              <a:gd name="connsiteX2" fmla="*/ 785324 w 2313739"/>
              <a:gd name="connsiteY2" fmla="*/ 131917 h 1601625"/>
              <a:gd name="connsiteX3" fmla="*/ 1616258 w 2313739"/>
              <a:gd name="connsiteY3" fmla="*/ 143793 h 1601625"/>
              <a:gd name="connsiteX4" fmla="*/ 1616257 w 2313739"/>
              <a:gd name="connsiteY4" fmla="*/ 0 h 1601625"/>
              <a:gd name="connsiteX5" fmla="*/ 2313739 w 2313739"/>
              <a:gd name="connsiteY5" fmla="*/ 292554 h 1601625"/>
              <a:gd name="connsiteX6" fmla="*/ 1616258 w 2313739"/>
              <a:gd name="connsiteY6" fmla="*/ 527675 h 1601625"/>
              <a:gd name="connsiteX7" fmla="*/ 1616257 w 2313739"/>
              <a:gd name="connsiteY7" fmla="*/ 360131 h 1601625"/>
              <a:gd name="connsiteX8" fmla="*/ 785323 w 2313739"/>
              <a:gd name="connsiteY8" fmla="*/ 372007 h 1601625"/>
              <a:gd name="connsiteX9" fmla="*/ 441970 w 2313739"/>
              <a:gd name="connsiteY9" fmla="*/ 822238 h 1601625"/>
              <a:gd name="connsiteX10" fmla="*/ 441970 w 2313739"/>
              <a:gd name="connsiteY10" fmla="*/ 1601625 h 1601625"/>
              <a:gd name="connsiteX11" fmla="*/ 0 w 2313739"/>
              <a:gd name="connsiteY11" fmla="*/ 1601625 h 1601625"/>
              <a:gd name="connsiteX0" fmla="*/ 0 w 2313739"/>
              <a:gd name="connsiteY0" fmla="*/ 1601625 h 1772472"/>
              <a:gd name="connsiteX1" fmla="*/ 0 w 2313739"/>
              <a:gd name="connsiteY1" fmla="*/ 822237 h 1772472"/>
              <a:gd name="connsiteX2" fmla="*/ 785324 w 2313739"/>
              <a:gd name="connsiteY2" fmla="*/ 131917 h 1772472"/>
              <a:gd name="connsiteX3" fmla="*/ 1616258 w 2313739"/>
              <a:gd name="connsiteY3" fmla="*/ 143793 h 1772472"/>
              <a:gd name="connsiteX4" fmla="*/ 1616257 w 2313739"/>
              <a:gd name="connsiteY4" fmla="*/ 0 h 1772472"/>
              <a:gd name="connsiteX5" fmla="*/ 2313739 w 2313739"/>
              <a:gd name="connsiteY5" fmla="*/ 292554 h 1772472"/>
              <a:gd name="connsiteX6" fmla="*/ 1616258 w 2313739"/>
              <a:gd name="connsiteY6" fmla="*/ 527675 h 1772472"/>
              <a:gd name="connsiteX7" fmla="*/ 1616257 w 2313739"/>
              <a:gd name="connsiteY7" fmla="*/ 360131 h 1772472"/>
              <a:gd name="connsiteX8" fmla="*/ 785323 w 2313739"/>
              <a:gd name="connsiteY8" fmla="*/ 372007 h 1772472"/>
              <a:gd name="connsiteX9" fmla="*/ 441970 w 2313739"/>
              <a:gd name="connsiteY9" fmla="*/ 822238 h 1772472"/>
              <a:gd name="connsiteX10" fmla="*/ 429238 w 2313739"/>
              <a:gd name="connsiteY10" fmla="*/ 1772472 h 1772472"/>
              <a:gd name="connsiteX11" fmla="*/ 0 w 2313739"/>
              <a:gd name="connsiteY11" fmla="*/ 1601625 h 177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3739" h="1772472">
                <a:moveTo>
                  <a:pt x="0" y="1601625"/>
                </a:moveTo>
                <a:lnTo>
                  <a:pt x="0" y="822237"/>
                </a:lnTo>
                <a:cubicBezTo>
                  <a:pt x="0" y="395073"/>
                  <a:pt x="358160" y="131917"/>
                  <a:pt x="785324" y="131917"/>
                </a:cubicBezTo>
                <a:lnTo>
                  <a:pt x="1616258" y="143793"/>
                </a:lnTo>
                <a:cubicBezTo>
                  <a:pt x="1616258" y="95862"/>
                  <a:pt x="1616257" y="47931"/>
                  <a:pt x="1616257" y="0"/>
                </a:cubicBezTo>
                <a:lnTo>
                  <a:pt x="2313739" y="292554"/>
                </a:lnTo>
                <a:lnTo>
                  <a:pt x="1616258" y="527675"/>
                </a:lnTo>
                <a:cubicBezTo>
                  <a:pt x="1616258" y="471827"/>
                  <a:pt x="1616257" y="415979"/>
                  <a:pt x="1616257" y="360131"/>
                </a:cubicBezTo>
                <a:lnTo>
                  <a:pt x="785323" y="372007"/>
                </a:lnTo>
                <a:cubicBezTo>
                  <a:pt x="602253" y="372007"/>
                  <a:pt x="441970" y="639168"/>
                  <a:pt x="441970" y="822238"/>
                </a:cubicBezTo>
                <a:lnTo>
                  <a:pt x="429238" y="1772472"/>
                </a:lnTo>
                <a:lnTo>
                  <a:pt x="0" y="16016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defTabSz="914400" fontAlgn="base">
              <a:spcBef>
                <a:spcPct val="0"/>
              </a:spcBef>
              <a:spcAft>
                <a:spcPct val="0"/>
              </a:spcAft>
            </a:pPr>
            <a:r>
              <a:rPr lang="el-GR" dirty="0">
                <a:solidFill>
                  <a:srgbClr val="000000"/>
                </a:solidFill>
                <a:latin typeface="Arial"/>
              </a:rPr>
              <a:t>Ανάλυση τιμής </a:t>
            </a:r>
          </a:p>
          <a:p>
            <a:pPr algn="ctr" defTabSz="914400" fontAlgn="base">
              <a:spcBef>
                <a:spcPct val="0"/>
              </a:spcBef>
              <a:spcAft>
                <a:spcPct val="0"/>
              </a:spcAft>
            </a:pPr>
            <a:r>
              <a:rPr lang="el-GR" sz="1200" dirty="0">
                <a:solidFill>
                  <a:srgbClr val="000000"/>
                </a:solidFill>
                <a:latin typeface="Arial"/>
              </a:rPr>
              <a:t>Από πάνω προς τα κάτω</a:t>
            </a:r>
          </a:p>
        </p:txBody>
      </p:sp>
      <p:grpSp>
        <p:nvGrpSpPr>
          <p:cNvPr id="33" name="Group 32"/>
          <p:cNvGrpSpPr/>
          <p:nvPr/>
        </p:nvGrpSpPr>
        <p:grpSpPr>
          <a:xfrm>
            <a:off x="6115842" y="4012187"/>
            <a:ext cx="4552159" cy="2862322"/>
            <a:chOff x="4899827" y="5033208"/>
            <a:chExt cx="4552159" cy="2862322"/>
          </a:xfrm>
        </p:grpSpPr>
        <p:sp>
          <p:nvSpPr>
            <p:cNvPr id="34" name="Rectangle 33"/>
            <p:cNvSpPr/>
            <p:nvPr/>
          </p:nvSpPr>
          <p:spPr>
            <a:xfrm>
              <a:off x="4899827" y="5033208"/>
              <a:ext cx="4552159" cy="2862322"/>
            </a:xfrm>
            <a:prstGeom prst="rect">
              <a:avLst/>
            </a:prstGeom>
          </p:spPr>
          <p:txBody>
            <a:bodyPr wrap="square">
              <a:spAutoFit/>
            </a:bodyPr>
            <a:lstStyle/>
            <a:p>
              <a:pPr algn="r" defTabSz="914400" fontAlgn="base">
                <a:lnSpc>
                  <a:spcPct val="150000"/>
                </a:lnSpc>
                <a:spcBef>
                  <a:spcPct val="0"/>
                </a:spcBef>
                <a:spcAft>
                  <a:spcPct val="0"/>
                </a:spcAft>
              </a:pPr>
              <a:endParaRPr lang="el-GR" sz="1200" b="1" dirty="0">
                <a:solidFill>
                  <a:srgbClr val="000000"/>
                </a:solidFill>
                <a:latin typeface="Arial" charset="0"/>
              </a:endParaRPr>
            </a:p>
            <a:p>
              <a:pPr algn="r" defTabSz="914400" fontAlgn="base">
                <a:lnSpc>
                  <a:spcPct val="150000"/>
                </a:lnSpc>
                <a:spcBef>
                  <a:spcPct val="0"/>
                </a:spcBef>
                <a:spcAft>
                  <a:spcPct val="0"/>
                </a:spcAft>
              </a:pPr>
              <a:r>
                <a:rPr lang="en-US" sz="1200" b="1" dirty="0">
                  <a:solidFill>
                    <a:srgbClr val="000000"/>
                  </a:solidFill>
                  <a:latin typeface="Arial" charset="0"/>
                </a:rPr>
                <a:t>5</a:t>
              </a:r>
              <a:r>
                <a:rPr lang="el-GR" sz="1200" b="1" dirty="0">
                  <a:solidFill>
                    <a:srgbClr val="000000"/>
                  </a:solidFill>
                  <a:latin typeface="Arial" charset="0"/>
                </a:rPr>
                <a:t>.  Προσθήκη ΦΠΑ  </a:t>
              </a:r>
              <a:r>
                <a:rPr lang="el-GR" sz="1200" dirty="0">
                  <a:solidFill>
                    <a:srgbClr val="000000"/>
                  </a:solidFill>
                  <a:latin typeface="Arial" charset="0"/>
                </a:rPr>
                <a:t>(φόρος)</a:t>
              </a:r>
              <a:endParaRPr lang="el-GR" sz="1200" b="1" dirty="0">
                <a:solidFill>
                  <a:srgbClr val="000000"/>
                </a:solidFill>
                <a:latin typeface="Arial" charset="0"/>
              </a:endParaRPr>
            </a:p>
            <a:p>
              <a:pPr algn="r" defTabSz="914400" fontAlgn="base">
                <a:lnSpc>
                  <a:spcPct val="150000"/>
                </a:lnSpc>
                <a:spcBef>
                  <a:spcPct val="0"/>
                </a:spcBef>
                <a:spcAft>
                  <a:spcPct val="0"/>
                </a:spcAft>
              </a:pPr>
              <a:endParaRPr lang="el-GR" sz="1200" b="1" dirty="0">
                <a:solidFill>
                  <a:srgbClr val="000000"/>
                </a:solidFill>
                <a:latin typeface="Arial" charset="0"/>
              </a:endParaRPr>
            </a:p>
            <a:p>
              <a:pPr algn="r" defTabSz="914400" fontAlgn="base">
                <a:lnSpc>
                  <a:spcPct val="150000"/>
                </a:lnSpc>
                <a:spcBef>
                  <a:spcPct val="0"/>
                </a:spcBef>
                <a:spcAft>
                  <a:spcPct val="0"/>
                </a:spcAft>
              </a:pPr>
              <a:r>
                <a:rPr lang="el-GR" sz="1200" b="1" dirty="0">
                  <a:solidFill>
                    <a:srgbClr val="000000"/>
                  </a:solidFill>
                  <a:latin typeface="Arial" charset="0"/>
                </a:rPr>
                <a:t>4.  Ένα μικρό ποσό  </a:t>
              </a:r>
              <a:r>
                <a:rPr lang="en-US" sz="1200" b="1" dirty="0">
                  <a:solidFill>
                    <a:srgbClr val="000000"/>
                  </a:solidFill>
                  <a:latin typeface="Arial" charset="0"/>
                </a:rPr>
                <a:t>Marketing </a:t>
              </a:r>
              <a:endParaRPr lang="el-GR" sz="1200" b="1" dirty="0">
                <a:solidFill>
                  <a:srgbClr val="000000"/>
                </a:solidFill>
                <a:latin typeface="Arial" charset="0"/>
              </a:endParaRPr>
            </a:p>
            <a:p>
              <a:pPr algn="r" defTabSz="914400" fontAlgn="base">
                <a:lnSpc>
                  <a:spcPct val="150000"/>
                </a:lnSpc>
                <a:spcBef>
                  <a:spcPct val="0"/>
                </a:spcBef>
                <a:spcAft>
                  <a:spcPct val="0"/>
                </a:spcAft>
              </a:pPr>
              <a:endParaRPr lang="el-GR" sz="1200" b="1" dirty="0">
                <a:solidFill>
                  <a:srgbClr val="000000"/>
                </a:solidFill>
                <a:latin typeface="Arial" charset="0"/>
              </a:endParaRPr>
            </a:p>
            <a:p>
              <a:pPr algn="r" defTabSz="914400" fontAlgn="base">
                <a:lnSpc>
                  <a:spcPct val="150000"/>
                </a:lnSpc>
                <a:spcBef>
                  <a:spcPct val="0"/>
                </a:spcBef>
                <a:spcAft>
                  <a:spcPct val="0"/>
                </a:spcAft>
              </a:pPr>
              <a:r>
                <a:rPr lang="el-GR" sz="1200" b="1" dirty="0">
                  <a:solidFill>
                    <a:srgbClr val="000000"/>
                  </a:solidFill>
                  <a:latin typeface="Arial" charset="0"/>
                </a:rPr>
                <a:t>3. </a:t>
              </a:r>
              <a:r>
                <a:rPr lang="en-US" sz="1200" b="1" dirty="0" err="1">
                  <a:solidFill>
                    <a:srgbClr val="000000"/>
                  </a:solidFill>
                  <a:latin typeface="Arial" charset="0"/>
                </a:rPr>
                <a:t>Κέρδος</a:t>
              </a:r>
              <a:r>
                <a:rPr lang="en-US" sz="1200" b="1" dirty="0">
                  <a:solidFill>
                    <a:srgbClr val="000000"/>
                  </a:solidFill>
                  <a:latin typeface="Arial" charset="0"/>
                </a:rPr>
                <a:t> </a:t>
              </a:r>
              <a:r>
                <a:rPr lang="el-GR" sz="1200" b="1" dirty="0">
                  <a:solidFill>
                    <a:srgbClr val="000000"/>
                  </a:solidFill>
                  <a:latin typeface="Arial" charset="0"/>
                </a:rPr>
                <a:t>επιχείρησης</a:t>
              </a:r>
              <a:r>
                <a:rPr lang="el-GR" sz="1200" i="1" dirty="0">
                  <a:solidFill>
                    <a:srgbClr val="000000"/>
                  </a:solidFill>
                  <a:latin typeface="Arial" charset="0"/>
                </a:rPr>
                <a:t> </a:t>
              </a:r>
            </a:p>
            <a:p>
              <a:pPr algn="r" defTabSz="914400" fontAlgn="base">
                <a:lnSpc>
                  <a:spcPct val="150000"/>
                </a:lnSpc>
                <a:spcBef>
                  <a:spcPct val="0"/>
                </a:spcBef>
                <a:spcAft>
                  <a:spcPct val="0"/>
                </a:spcAft>
              </a:pPr>
              <a:endParaRPr lang="el-GR" sz="1200" b="1" dirty="0">
                <a:solidFill>
                  <a:srgbClr val="000000"/>
                </a:solidFill>
                <a:latin typeface="Arial" charset="0"/>
              </a:endParaRPr>
            </a:p>
            <a:p>
              <a:pPr algn="r" defTabSz="914400" fontAlgn="base">
                <a:lnSpc>
                  <a:spcPct val="150000"/>
                </a:lnSpc>
                <a:spcBef>
                  <a:spcPct val="0"/>
                </a:spcBef>
                <a:spcAft>
                  <a:spcPct val="0"/>
                </a:spcAft>
              </a:pPr>
              <a:r>
                <a:rPr lang="en-US" sz="1200" b="1" dirty="0">
                  <a:solidFill>
                    <a:srgbClr val="000000"/>
                  </a:solidFill>
                  <a:latin typeface="Arial" charset="0"/>
                </a:rPr>
                <a:t>2. </a:t>
              </a:r>
              <a:r>
                <a:rPr lang="el-GR" sz="1200" b="1" dirty="0">
                  <a:solidFill>
                    <a:srgbClr val="000000"/>
                  </a:solidFill>
                  <a:latin typeface="Arial" charset="0"/>
                </a:rPr>
                <a:t>Άμεσα – Μεταβλητά – «Ελαστικά» Έξοδα</a:t>
              </a:r>
              <a:endParaRPr lang="el-GR" sz="1200" dirty="0">
                <a:solidFill>
                  <a:srgbClr val="000000"/>
                </a:solidFill>
                <a:latin typeface="Arial" charset="0"/>
              </a:endParaRPr>
            </a:p>
            <a:p>
              <a:pPr algn="r" defTabSz="914400" fontAlgn="base">
                <a:lnSpc>
                  <a:spcPct val="150000"/>
                </a:lnSpc>
                <a:spcBef>
                  <a:spcPct val="0"/>
                </a:spcBef>
                <a:spcAft>
                  <a:spcPct val="0"/>
                </a:spcAft>
              </a:pPr>
              <a:endParaRPr lang="el-GR" sz="1200" b="1" dirty="0">
                <a:solidFill>
                  <a:srgbClr val="000000"/>
                </a:solidFill>
                <a:latin typeface="Arial" charset="0"/>
              </a:endParaRPr>
            </a:p>
            <a:p>
              <a:pPr algn="r" defTabSz="914400" fontAlgn="base">
                <a:lnSpc>
                  <a:spcPct val="150000"/>
                </a:lnSpc>
                <a:spcBef>
                  <a:spcPct val="0"/>
                </a:spcBef>
                <a:spcAft>
                  <a:spcPct val="0"/>
                </a:spcAft>
              </a:pPr>
              <a:r>
                <a:rPr lang="el-GR" sz="1200" b="1" dirty="0">
                  <a:solidFill>
                    <a:srgbClr val="000000"/>
                  </a:solidFill>
                  <a:latin typeface="Arial" charset="0"/>
                </a:rPr>
                <a:t>1.</a:t>
              </a:r>
              <a:r>
                <a:rPr lang="en-US" sz="1200" b="1" dirty="0">
                  <a:solidFill>
                    <a:srgbClr val="000000"/>
                  </a:solidFill>
                  <a:latin typeface="Arial" charset="0"/>
                </a:rPr>
                <a:t> </a:t>
              </a:r>
              <a:r>
                <a:rPr lang="el-GR" sz="1200" b="1" dirty="0">
                  <a:solidFill>
                    <a:srgbClr val="000000"/>
                  </a:solidFill>
                  <a:latin typeface="Arial" charset="0"/>
                </a:rPr>
                <a:t>Πάγια – Έμμεσα – Ανελαστικά – Σταθερά  Έξοδα</a:t>
              </a:r>
            </a:p>
          </p:txBody>
        </p:sp>
        <p:sp>
          <p:nvSpPr>
            <p:cNvPr id="35" name="Plus 34"/>
            <p:cNvSpPr/>
            <p:nvPr/>
          </p:nvSpPr>
          <p:spPr>
            <a:xfrm>
              <a:off x="8859718" y="5625441"/>
              <a:ext cx="250017" cy="264586"/>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l-GR" sz="1000" dirty="0">
                <a:solidFill>
                  <a:srgbClr val="FFFFFF"/>
                </a:solidFill>
                <a:latin typeface="Arial"/>
              </a:endParaRPr>
            </a:p>
          </p:txBody>
        </p:sp>
        <p:sp>
          <p:nvSpPr>
            <p:cNvPr id="36" name="Plus 35"/>
            <p:cNvSpPr/>
            <p:nvPr/>
          </p:nvSpPr>
          <p:spPr>
            <a:xfrm>
              <a:off x="8880138" y="6222190"/>
              <a:ext cx="250017" cy="264586"/>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l-GR" sz="1000" dirty="0">
                <a:solidFill>
                  <a:srgbClr val="FFFFFF"/>
                </a:solidFill>
                <a:latin typeface="Arial"/>
              </a:endParaRPr>
            </a:p>
          </p:txBody>
        </p:sp>
        <p:sp>
          <p:nvSpPr>
            <p:cNvPr id="37" name="Plus 36"/>
            <p:cNvSpPr/>
            <p:nvPr/>
          </p:nvSpPr>
          <p:spPr>
            <a:xfrm>
              <a:off x="8880138" y="6725707"/>
              <a:ext cx="250017" cy="264586"/>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l-GR" sz="1000" dirty="0">
                <a:solidFill>
                  <a:srgbClr val="FFFFFF"/>
                </a:solidFill>
                <a:latin typeface="Arial"/>
              </a:endParaRPr>
            </a:p>
          </p:txBody>
        </p:sp>
        <p:sp>
          <p:nvSpPr>
            <p:cNvPr id="38" name="Plus 37"/>
            <p:cNvSpPr/>
            <p:nvPr/>
          </p:nvSpPr>
          <p:spPr>
            <a:xfrm>
              <a:off x="8912434" y="7301775"/>
              <a:ext cx="250017" cy="264586"/>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l-GR" sz="1000" dirty="0">
                <a:solidFill>
                  <a:srgbClr val="FFFFFF"/>
                </a:solidFill>
                <a:latin typeface="Arial"/>
              </a:endParaRPr>
            </a:p>
          </p:txBody>
        </p:sp>
      </p:grpSp>
      <p:sp>
        <p:nvSpPr>
          <p:cNvPr id="39" name="TextBox 38"/>
          <p:cNvSpPr txBox="1"/>
          <p:nvPr/>
        </p:nvSpPr>
        <p:spPr>
          <a:xfrm rot="21139940">
            <a:off x="1648196" y="157680"/>
            <a:ext cx="2308398" cy="923330"/>
          </a:xfrm>
          <a:prstGeom prst="rect">
            <a:avLst/>
          </a:prstGeom>
          <a:solidFill>
            <a:srgbClr val="FFFF00">
              <a:alpha val="40000"/>
            </a:srgbClr>
          </a:solidFill>
        </p:spPr>
        <p:txBody>
          <a:bodyPr wrap="square" rtlCol="0">
            <a:spAutoFit/>
          </a:bodyPr>
          <a:lstStyle/>
          <a:p>
            <a:pPr defTabSz="914400" fontAlgn="base">
              <a:spcBef>
                <a:spcPct val="0"/>
              </a:spcBef>
              <a:spcAft>
                <a:spcPct val="0"/>
              </a:spcAft>
            </a:pPr>
            <a:r>
              <a:rPr lang="el-GR" dirty="0">
                <a:solidFill>
                  <a:srgbClr val="000000"/>
                </a:solidFill>
                <a:latin typeface="Arial" charset="0"/>
              </a:rPr>
              <a:t>Προσδιορισμός της τιμής μιας θεραπείας / προϊόντος</a:t>
            </a:r>
          </a:p>
        </p:txBody>
      </p:sp>
    </p:spTree>
    <p:extLst>
      <p:ext uri="{BB962C8B-B14F-4D97-AF65-F5344CB8AC3E}">
        <p14:creationId xmlns:p14="http://schemas.microsoft.com/office/powerpoint/2010/main" val="84918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autoRev="1" fill="hold" nodeType="clickEffect">
                                  <p:stCondLst>
                                    <p:cond delay="0"/>
                                  </p:stCondLst>
                                  <p:childTnLst>
                                    <p:animRot by="21600000">
                                      <p:cBhvr>
                                        <p:cTn id="13" dur="4000" fill="hold"/>
                                        <p:tgtEl>
                                          <p:spTgt spid="1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9" name="Group 125">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7"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0"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6"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7"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8"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9"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81" name="Group 146">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48" name="Rectangle 147">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Isosceles Triangle 148">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Rectangle 149">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82" name="Rectangle 151">
            <a:extLst>
              <a:ext uri="{FF2B5EF4-FFF2-40B4-BE49-F238E27FC236}">
                <a16:creationId xmlns:a16="http://schemas.microsoft.com/office/drawing/2014/main" id="{33008093-012F-4D0C-BED4-BEEFF11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53">
            <a:extLst>
              <a:ext uri="{FF2B5EF4-FFF2-40B4-BE49-F238E27FC236}">
                <a16:creationId xmlns:a16="http://schemas.microsoft.com/office/drawing/2014/main" id="{13DFFFD4-4F03-42EE-8CC9-6778E31477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5" name="Freeform 5">
              <a:extLst>
                <a:ext uri="{FF2B5EF4-FFF2-40B4-BE49-F238E27FC236}">
                  <a16:creationId xmlns:a16="http://schemas.microsoft.com/office/drawing/2014/main" id="{C313FA99-E955-492D-92DA-24BC187B0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6">
              <a:extLst>
                <a:ext uri="{FF2B5EF4-FFF2-40B4-BE49-F238E27FC236}">
                  <a16:creationId xmlns:a16="http://schemas.microsoft.com/office/drawing/2014/main" id="{4B8565C6-CF59-4A25-979D-DCCB1EEFDB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7">
              <a:extLst>
                <a:ext uri="{FF2B5EF4-FFF2-40B4-BE49-F238E27FC236}">
                  <a16:creationId xmlns:a16="http://schemas.microsoft.com/office/drawing/2014/main" id="{2F0FB1C6-42CD-425D-8A1A-AC8D127AB1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8">
              <a:extLst>
                <a:ext uri="{FF2B5EF4-FFF2-40B4-BE49-F238E27FC236}">
                  <a16:creationId xmlns:a16="http://schemas.microsoft.com/office/drawing/2014/main" id="{3613E37E-280F-4723-B802-492ECCC25D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9">
              <a:extLst>
                <a:ext uri="{FF2B5EF4-FFF2-40B4-BE49-F238E27FC236}">
                  <a16:creationId xmlns:a16="http://schemas.microsoft.com/office/drawing/2014/main" id="{3AB0F38B-9FFB-4015-925B-774507D93A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0">
              <a:extLst>
                <a:ext uri="{FF2B5EF4-FFF2-40B4-BE49-F238E27FC236}">
                  <a16:creationId xmlns:a16="http://schemas.microsoft.com/office/drawing/2014/main" id="{73E1397C-E460-4547-BACF-15CBA15460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1">
              <a:extLst>
                <a:ext uri="{FF2B5EF4-FFF2-40B4-BE49-F238E27FC236}">
                  <a16:creationId xmlns:a16="http://schemas.microsoft.com/office/drawing/2014/main" id="{5EB09F38-CDC1-423E-99F8-989B6E2AA7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
              <a:extLst>
                <a:ext uri="{FF2B5EF4-FFF2-40B4-BE49-F238E27FC236}">
                  <a16:creationId xmlns:a16="http://schemas.microsoft.com/office/drawing/2014/main" id="{6259FE2B-139E-4BCA-81CB-F4D48D2DC5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3">
              <a:extLst>
                <a:ext uri="{FF2B5EF4-FFF2-40B4-BE49-F238E27FC236}">
                  <a16:creationId xmlns:a16="http://schemas.microsoft.com/office/drawing/2014/main" id="{23E3972C-8468-41B2-B241-0432B96B7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
              <a:extLst>
                <a:ext uri="{FF2B5EF4-FFF2-40B4-BE49-F238E27FC236}">
                  <a16:creationId xmlns:a16="http://schemas.microsoft.com/office/drawing/2014/main" id="{61B8080A-D3E1-4224-B047-BA6677A4D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
              <a:extLst>
                <a:ext uri="{FF2B5EF4-FFF2-40B4-BE49-F238E27FC236}">
                  <a16:creationId xmlns:a16="http://schemas.microsoft.com/office/drawing/2014/main" id="{21D00F2A-8813-4FBE-8E21-A24F890D02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
              <a:extLst>
                <a:ext uri="{FF2B5EF4-FFF2-40B4-BE49-F238E27FC236}">
                  <a16:creationId xmlns:a16="http://schemas.microsoft.com/office/drawing/2014/main" id="{AEF1E28D-7075-4659-9F37-C42F8C55B2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7">
              <a:extLst>
                <a:ext uri="{FF2B5EF4-FFF2-40B4-BE49-F238E27FC236}">
                  <a16:creationId xmlns:a16="http://schemas.microsoft.com/office/drawing/2014/main" id="{45FE3553-E10B-4535-9B74-7E4E649F1D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8">
              <a:extLst>
                <a:ext uri="{FF2B5EF4-FFF2-40B4-BE49-F238E27FC236}">
                  <a16:creationId xmlns:a16="http://schemas.microsoft.com/office/drawing/2014/main" id="{BAA9E7B8-CF66-4BC0-BCD9-727746DC6F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9">
              <a:extLst>
                <a:ext uri="{FF2B5EF4-FFF2-40B4-BE49-F238E27FC236}">
                  <a16:creationId xmlns:a16="http://schemas.microsoft.com/office/drawing/2014/main" id="{722C08F1-FE1B-4B18-A004-0AF55A784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20">
              <a:extLst>
                <a:ext uri="{FF2B5EF4-FFF2-40B4-BE49-F238E27FC236}">
                  <a16:creationId xmlns:a16="http://schemas.microsoft.com/office/drawing/2014/main" id="{B5E231E3-4C94-46DF-8D77-6F72D38CC4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21">
              <a:extLst>
                <a:ext uri="{FF2B5EF4-FFF2-40B4-BE49-F238E27FC236}">
                  <a16:creationId xmlns:a16="http://schemas.microsoft.com/office/drawing/2014/main" id="{672D5C99-E811-4763-8050-D7D4C174CB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22">
              <a:extLst>
                <a:ext uri="{FF2B5EF4-FFF2-40B4-BE49-F238E27FC236}">
                  <a16:creationId xmlns:a16="http://schemas.microsoft.com/office/drawing/2014/main" id="{89D237C5-85B2-4D92-95E3-C5175B7E1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23">
              <a:extLst>
                <a:ext uri="{FF2B5EF4-FFF2-40B4-BE49-F238E27FC236}">
                  <a16:creationId xmlns:a16="http://schemas.microsoft.com/office/drawing/2014/main" id="{D0F16AC1-6E3F-4AF8-B35B-BD160A278C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4" name="Group 174">
            <a:extLst>
              <a:ext uri="{FF2B5EF4-FFF2-40B4-BE49-F238E27FC236}">
                <a16:creationId xmlns:a16="http://schemas.microsoft.com/office/drawing/2014/main" id="{D228103D-FF59-416F-98F7-7B395C02B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176" name="Rectangle 175">
              <a:extLst>
                <a:ext uri="{FF2B5EF4-FFF2-40B4-BE49-F238E27FC236}">
                  <a16:creationId xmlns:a16="http://schemas.microsoft.com/office/drawing/2014/main" id="{D2F75B55-D4EB-49CE-A9CE-877D32D9D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39">
              <a:extLst>
                <a:ext uri="{FF2B5EF4-FFF2-40B4-BE49-F238E27FC236}">
                  <a16:creationId xmlns:a16="http://schemas.microsoft.com/office/drawing/2014/main" id="{85079DB7-0E49-4E26-A993-236F835B6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0D6013A5-52E9-408D-B488-26B68CA05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5ED799E-7B32-48D6-B6F3-1B606FD48353}"/>
              </a:ext>
            </a:extLst>
          </p:cNvPr>
          <p:cNvSpPr>
            <a:spLocks noGrp="1"/>
          </p:cNvSpPr>
          <p:nvPr>
            <p:ph type="title"/>
          </p:nvPr>
        </p:nvSpPr>
        <p:spPr>
          <a:xfrm>
            <a:off x="867157" y="2010740"/>
            <a:ext cx="3654569" cy="2476999"/>
          </a:xfrm>
        </p:spPr>
        <p:txBody>
          <a:bodyPr vert="horz" lIns="228600" tIns="228600" rIns="228600" bIns="0" rtlCol="0" anchor="b">
            <a:normAutofit fontScale="90000"/>
          </a:bodyPr>
          <a:lstStyle/>
          <a:p>
            <a:pPr>
              <a:lnSpc>
                <a:spcPct val="80000"/>
              </a:lnSpc>
            </a:pPr>
            <a:r>
              <a:rPr lang="en-US" b="1" dirty="0"/>
              <a:t>ΕΡΩΤΗΣΕΙΣ ΠΙΣΤΟΠΟΙΗΣΗΣ   ΕΟΠΠΕΠ</a:t>
            </a:r>
            <a:br>
              <a:rPr lang="el-GR" b="1" dirty="0"/>
            </a:br>
            <a:br>
              <a:rPr lang="el-GR" sz="4200" dirty="0"/>
            </a:br>
            <a:r>
              <a:rPr lang="el-GR" sz="4200" b="1" dirty="0">
                <a:solidFill>
                  <a:srgbClr val="002060"/>
                </a:solidFill>
              </a:rPr>
              <a:t>Ομάδα</a:t>
            </a:r>
            <a:r>
              <a:rPr lang="el-GR" sz="4200" b="1" dirty="0"/>
              <a:t>  </a:t>
            </a:r>
            <a:r>
              <a:rPr lang="el-GR" sz="4200" b="1" dirty="0">
                <a:solidFill>
                  <a:srgbClr val="002060"/>
                </a:solidFill>
              </a:rPr>
              <a:t>Β</a:t>
            </a:r>
            <a:endParaRPr lang="en-US" sz="4200" b="1" dirty="0">
              <a:solidFill>
                <a:srgbClr val="002060"/>
              </a:solidFill>
            </a:endParaRPr>
          </a:p>
        </p:txBody>
      </p:sp>
      <p:sp>
        <p:nvSpPr>
          <p:cNvPr id="180" name="Rectangle 179">
            <a:extLst>
              <a:ext uri="{FF2B5EF4-FFF2-40B4-BE49-F238E27FC236}">
                <a16:creationId xmlns:a16="http://schemas.microsoft.com/office/drawing/2014/main" id="{88E45477-FC3F-489E-8195-02E95852F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1" y="0"/>
            <a:ext cx="6750205"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Text, whiteboard&#10;&#10;Description automatically generated">
            <a:extLst>
              <a:ext uri="{FF2B5EF4-FFF2-40B4-BE49-F238E27FC236}">
                <a16:creationId xmlns:a16="http://schemas.microsoft.com/office/drawing/2014/main" id="{CF1941D0-86BC-818E-82D8-4770225262D8}"/>
              </a:ext>
            </a:extLst>
          </p:cNvPr>
          <p:cNvPicPr>
            <a:picLocks noChangeAspect="1"/>
          </p:cNvPicPr>
          <p:nvPr/>
        </p:nvPicPr>
        <p:blipFill>
          <a:blip r:embed="rId2"/>
          <a:stretch>
            <a:fillRect/>
          </a:stretch>
        </p:blipFill>
        <p:spPr>
          <a:xfrm>
            <a:off x="7049764" y="320039"/>
            <a:ext cx="3534789" cy="2957681"/>
          </a:xfrm>
          <a:prstGeom prst="rect">
            <a:avLst/>
          </a:prstGeom>
          <a:ln w="9525">
            <a:noFill/>
          </a:ln>
        </p:spPr>
      </p:pic>
      <p:pic>
        <p:nvPicPr>
          <p:cNvPr id="3" name="Picture 2" descr="Logo, company name&#10;&#10;Description automatically generated">
            <a:extLst>
              <a:ext uri="{FF2B5EF4-FFF2-40B4-BE49-F238E27FC236}">
                <a16:creationId xmlns:a16="http://schemas.microsoft.com/office/drawing/2014/main" id="{15A66E1B-A864-79F4-51E5-B680BF272122}"/>
              </a:ext>
            </a:extLst>
          </p:cNvPr>
          <p:cNvPicPr>
            <a:picLocks noChangeAspect="1"/>
          </p:cNvPicPr>
          <p:nvPr/>
        </p:nvPicPr>
        <p:blipFill>
          <a:blip r:embed="rId3"/>
          <a:stretch>
            <a:fillRect/>
          </a:stretch>
        </p:blipFill>
        <p:spPr>
          <a:xfrm>
            <a:off x="6976230" y="3593650"/>
            <a:ext cx="3681857" cy="2948420"/>
          </a:xfrm>
          <a:prstGeom prst="rect">
            <a:avLst/>
          </a:prstGeom>
          <a:ln w="9525">
            <a:noFill/>
          </a:ln>
        </p:spPr>
      </p:pic>
    </p:spTree>
    <p:extLst>
      <p:ext uri="{BB962C8B-B14F-4D97-AF65-F5344CB8AC3E}">
        <p14:creationId xmlns:p14="http://schemas.microsoft.com/office/powerpoint/2010/main" val="138544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152400" y="0"/>
            <a:ext cx="11887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194. </a:t>
            </a:r>
            <a:r>
              <a:rPr lang="el-GR" sz="2200" spc="-5" dirty="0">
                <a:solidFill>
                  <a:schemeClr val="tx1"/>
                </a:solidFill>
                <a:effectLst/>
                <a:latin typeface="Calibri" panose="020F0502020204030204" pitchFamily="34" charset="0"/>
                <a:ea typeface="Arial" panose="020B0604020202020204" pitchFamily="34" charset="0"/>
                <a:cs typeface="Calibri" panose="020F0502020204030204" pitchFamily="34" charset="0"/>
              </a:rPr>
              <a:t>Τι </a:t>
            </a:r>
            <a:r>
              <a:rPr lang="el-GR" sz="2200" spc="-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είvαι</a:t>
            </a:r>
            <a:r>
              <a:rPr lang="el-GR" sz="2200" spc="-5"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τo</a:t>
            </a:r>
            <a:r>
              <a:rPr lang="el-GR" sz="2200" spc="-5"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διαμετακoμιστικό</a:t>
            </a:r>
            <a:r>
              <a:rPr lang="el-GR" sz="2200" spc="-15"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εμπόριo</a:t>
            </a:r>
            <a:r>
              <a:rPr lang="el-GR" sz="2200" spc="-5"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lang="el-GR" sz="2200" dirty="0">
                <a:solidFill>
                  <a:schemeClr val="tx1"/>
                </a:solidFill>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F9E1364E-1199-CA57-7A24-E00265590859}"/>
              </a:ext>
            </a:extLst>
          </p:cNvPr>
          <p:cNvSpPr txBox="1"/>
          <p:nvPr/>
        </p:nvSpPr>
        <p:spPr>
          <a:xfrm>
            <a:off x="0" y="430887"/>
            <a:ext cx="12192000" cy="6507935"/>
          </a:xfrm>
          <a:prstGeom prst="rect">
            <a:avLst/>
          </a:prstGeom>
          <a:noFill/>
        </p:spPr>
        <p:txBody>
          <a:bodyPr wrap="square">
            <a:spAutoFit/>
          </a:bodyPr>
          <a:lstStyle/>
          <a:p>
            <a:pPr>
              <a:lnSpc>
                <a:spcPct val="150000"/>
              </a:lnSpc>
            </a:pPr>
            <a:r>
              <a:rPr lang="el-GR" sz="2000" dirty="0">
                <a:latin typeface="Calibri" panose="020F0502020204030204" pitchFamily="34" charset="0"/>
                <a:cs typeface="Calibri" panose="020F0502020204030204" pitchFamily="34" charset="0"/>
              </a:rPr>
              <a:t>Με τον ελληνικό όρο διαμετακόμιση αποδίδεται ο διεθνής όρος τράνζιτ ή </a:t>
            </a:r>
            <a:r>
              <a:rPr lang="el-GR" sz="2000" dirty="0" err="1">
                <a:latin typeface="Calibri" panose="020F0502020204030204" pitchFamily="34" charset="0"/>
                <a:cs typeface="Calibri" panose="020F0502020204030204" pitchFamily="34" charset="0"/>
              </a:rPr>
              <a:t>τρανζίτ</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transit</a:t>
            </a:r>
            <a:r>
              <a:rPr lang="el-GR" sz="2000" dirty="0">
                <a:latin typeface="Calibri" panose="020F0502020204030204" pitchFamily="34" charset="0"/>
                <a:cs typeface="Calibri" panose="020F0502020204030204" pitchFamily="34" charset="0"/>
              </a:rPr>
              <a:t>).</a:t>
            </a:r>
          </a:p>
          <a:p>
            <a:pPr>
              <a:lnSpc>
                <a:spcPct val="150000"/>
              </a:lnSpc>
            </a:pPr>
            <a:r>
              <a:rPr lang="el-GR" sz="2000" dirty="0">
                <a:latin typeface="Calibri" panose="020F0502020204030204" pitchFamily="34" charset="0"/>
                <a:cs typeface="Calibri" panose="020F0502020204030204" pitchFamily="34" charset="0"/>
              </a:rPr>
              <a:t>Στη ναυτιλία με τον όρο «εμπορεύματα υπό διαμετακόμιση» χαρακτηρίζονται εκείνα τα οποία εισάγονται μεν σε μία Χώρα, όχι όμως για να διατεθούν σ΄ αυτή αλλά για να επανεξαχθούν σε άλλη Χώρα. Τούτο συμβαίνει κυρίως σε μεταφορτώσεις πλοίων ίδιας ναυτιλιακής εταιρίας ή υπό την αυτή πρακτόρευση πλοίων.</a:t>
            </a:r>
          </a:p>
          <a:p>
            <a:pPr>
              <a:lnSpc>
                <a:spcPct val="150000"/>
              </a:lnSpc>
            </a:pPr>
            <a:r>
              <a:rPr lang="el-GR" sz="2000" dirty="0">
                <a:latin typeface="Calibri" panose="020F0502020204030204" pitchFamily="34" charset="0"/>
                <a:cs typeface="Calibri" panose="020F0502020204030204" pitchFamily="34" charset="0"/>
              </a:rPr>
              <a:t>Το εμπόριο αυτής της μορφής γενικά χαρακτηρίζεται διαμετακομιστικό (</a:t>
            </a:r>
            <a:r>
              <a:rPr lang="el-GR" sz="2000" dirty="0" err="1">
                <a:latin typeface="Calibri" panose="020F0502020204030204" pitchFamily="34" charset="0"/>
                <a:cs typeface="Calibri" panose="020F0502020204030204" pitchFamily="34" charset="0"/>
              </a:rPr>
              <a:t>traffic</a:t>
            </a:r>
            <a:r>
              <a:rPr lang="el-GR" sz="2000" dirty="0">
                <a:latin typeface="Calibri" panose="020F0502020204030204" pitchFamily="34" charset="0"/>
                <a:cs typeface="Calibri" panose="020F0502020204030204" pitchFamily="34" charset="0"/>
              </a:rPr>
              <a:t> in </a:t>
            </a:r>
            <a:r>
              <a:rPr lang="el-GR" sz="2000" dirty="0" err="1">
                <a:latin typeface="Calibri" panose="020F0502020204030204" pitchFamily="34" charset="0"/>
                <a:cs typeface="Calibri" panose="020F0502020204030204" pitchFamily="34" charset="0"/>
              </a:rPr>
              <a:t>transit</a:t>
            </a:r>
            <a:r>
              <a:rPr lang="el-GR" sz="2000" dirty="0">
                <a:latin typeface="Calibri" panose="020F0502020204030204" pitchFamily="34" charset="0"/>
                <a:cs typeface="Calibri" panose="020F0502020204030204" pitchFamily="34" charset="0"/>
              </a:rPr>
              <a:t>) και οι λιμένες όπου βρίσκονται δεσμευμένα τα εμπορεύματα αυτού του είδους χαρακτηρίζονται διαμετακομιστικοί λιμένες (</a:t>
            </a:r>
            <a:r>
              <a:rPr lang="el-GR" sz="2000" dirty="0" err="1">
                <a:latin typeface="Calibri" panose="020F0502020204030204" pitchFamily="34" charset="0"/>
                <a:cs typeface="Calibri" panose="020F0502020204030204" pitchFamily="34" charset="0"/>
              </a:rPr>
              <a:t>bonded</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ports</a:t>
            </a:r>
            <a:r>
              <a:rPr lang="el-GR" sz="2000" dirty="0">
                <a:latin typeface="Calibri" panose="020F0502020204030204" pitchFamily="34" charset="0"/>
                <a:cs typeface="Calibri" panose="020F0502020204030204" pitchFamily="34" charset="0"/>
              </a:rPr>
              <a:t>). Οι διαμετακομιστικοί λιμένες διαθέτουν εκτεταμένους υπαίθριους ή στεγασμένους χώρους (αποθήκες) για την απόθεση των προς μεταφόρτωση εμπορευμάτων. Οι χώροι αυτοί καλούνται «ελεύθερη ζώνη» και είναι περίφρακτοι.</a:t>
            </a:r>
          </a:p>
          <a:p>
            <a:pPr>
              <a:lnSpc>
                <a:spcPct val="150000"/>
              </a:lnSpc>
            </a:pPr>
            <a:r>
              <a:rPr lang="el-GR" sz="2000" dirty="0">
                <a:latin typeface="Calibri" panose="020F0502020204030204" pitchFamily="34" charset="0"/>
                <a:cs typeface="Calibri" panose="020F0502020204030204" pitchFamily="34" charset="0"/>
              </a:rPr>
              <a:t>Κατά προέκταση δε της έννοιας αυτής διαμετακόμιση χαρακτηρίζεται και η εκφόρτωση (εισαγωγή) εμπορευμάτων σε ένα λιμένα εσωτερικού τα οποία προορίζονται για μεταφόρτωση και τελικό προορισμό άλλο λιμένα εσωτερικού στον οποίο θα ακολουθεί και ο εκτελωνισμός τους.</a:t>
            </a:r>
          </a:p>
          <a:p>
            <a:pPr>
              <a:lnSpc>
                <a:spcPct val="150000"/>
              </a:lnSpc>
            </a:pPr>
            <a:r>
              <a:rPr lang="el-GR" sz="2000" dirty="0">
                <a:latin typeface="Calibri" panose="020F0502020204030204" pitchFamily="34" charset="0"/>
                <a:cs typeface="Calibri" panose="020F0502020204030204" pitchFamily="34" charset="0"/>
              </a:rPr>
              <a:t>Στην Ελλάδα διαμετακομιστικοί λιμένες είναι της Θεσσαλονίκης, του Πειραιά, της Καλαμάτας, του Βόλου, της Καβάλας, του Λαυρίου κ.ά.</a:t>
            </a:r>
          </a:p>
        </p:txBody>
      </p:sp>
    </p:spTree>
    <p:extLst>
      <p:ext uri="{BB962C8B-B14F-4D97-AF65-F5344CB8AC3E}">
        <p14:creationId xmlns:p14="http://schemas.microsoft.com/office/powerpoint/2010/main" val="136527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18C49-4882-A891-5589-B2753C707F71}"/>
              </a:ext>
            </a:extLst>
          </p:cNvPr>
          <p:cNvSpPr txBox="1"/>
          <p:nvPr/>
        </p:nvSpPr>
        <p:spPr>
          <a:xfrm>
            <a:off x="249936" y="383971"/>
            <a:ext cx="11692128"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latin typeface="Calibri" panose="020F0502020204030204" pitchFamily="34" charset="0"/>
                <a:cs typeface="Calibri" panose="020F0502020204030204" pitchFamily="34" charset="0"/>
              </a:rPr>
              <a:t>195. </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Τι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είvαι</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η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πoλιτική</a:t>
            </a:r>
            <a:r>
              <a:rPr lang="el-GR" sz="2200" spc="-1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vτάμπιvγκ</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endParaRPr lang="el-GR" sz="2200" spc="-5" dirty="0">
              <a:effectLst/>
              <a:latin typeface="Calibri" panose="020F0502020204030204" pitchFamily="34" charset="0"/>
              <a:ea typeface="Arial" panose="020B0604020202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A665215-BEF7-40F7-6614-559DA259E781}"/>
              </a:ext>
            </a:extLst>
          </p:cNvPr>
          <p:cNvSpPr txBox="1"/>
          <p:nvPr/>
        </p:nvSpPr>
        <p:spPr>
          <a:xfrm>
            <a:off x="353249" y="1261717"/>
            <a:ext cx="11101587" cy="2809039"/>
          </a:xfrm>
          <a:prstGeom prst="rect">
            <a:avLst/>
          </a:prstGeom>
          <a:solidFill>
            <a:sysClr val="window" lastClr="FFFFFF"/>
          </a:solidFill>
          <a:ln w="12700" cap="flat" cmpd="sng" algn="ctr">
            <a:solidFill>
              <a:srgbClr val="243FFF"/>
            </a:solidFill>
            <a:prstDash val="solid"/>
            <a:miter lim="800000"/>
          </a:ln>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l-GR" sz="2000" b="0" i="0" u="none" strike="noStrike" kern="0" cap="none" spc="0" normalizeH="0" baseline="0" noProof="0" dirty="0">
                <a:ln>
                  <a:noFill/>
                </a:ln>
                <a:solidFill>
                  <a:prstClr val="black"/>
                </a:solidFill>
                <a:effectLst/>
                <a:uLnTx/>
                <a:uFillTx/>
                <a:latin typeface="Univers"/>
                <a:ea typeface="+mn-ea"/>
                <a:cs typeface="+mn-cs"/>
              </a:rPr>
              <a:t>Ο δασμός </a:t>
            </a:r>
            <a:r>
              <a:rPr kumimoji="0" lang="el-GR" sz="2000" b="0" i="0" u="none" strike="noStrike" kern="0" cap="none" spc="0" normalizeH="0" baseline="0" noProof="0" dirty="0" err="1">
                <a:ln>
                  <a:noFill/>
                </a:ln>
                <a:solidFill>
                  <a:prstClr val="black"/>
                </a:solidFill>
                <a:effectLst/>
                <a:uLnTx/>
                <a:uFillTx/>
                <a:latin typeface="Univers"/>
                <a:ea typeface="+mn-ea"/>
                <a:cs typeface="+mn-cs"/>
              </a:rPr>
              <a:t>αντιντάμπινγκ</a:t>
            </a:r>
            <a:r>
              <a:rPr kumimoji="0" lang="el-GR" sz="2000" b="0" i="0" u="none" strike="noStrike" kern="0" cap="none" spc="0" normalizeH="0" baseline="0" noProof="0" dirty="0">
                <a:ln>
                  <a:noFill/>
                </a:ln>
                <a:solidFill>
                  <a:prstClr val="black"/>
                </a:solidFill>
                <a:effectLst/>
                <a:uLnTx/>
                <a:uFillTx/>
                <a:latin typeface="Univers"/>
                <a:ea typeface="+mn-ea"/>
                <a:cs typeface="+mn-cs"/>
              </a:rPr>
              <a:t> είναι ένας δασμός προστατευτισμού που επιβάλλει μια εγχώρια κυβέρνηση στις ξένες εισαγωγές που </a:t>
            </a:r>
            <a:r>
              <a:rPr kumimoji="0" lang="el-GR" sz="2000" b="0" i="1" u="none" strike="noStrike" kern="0" cap="none" spc="0" normalizeH="0" baseline="0" noProof="0" dirty="0">
                <a:ln>
                  <a:noFill/>
                </a:ln>
                <a:solidFill>
                  <a:prstClr val="black"/>
                </a:solidFill>
                <a:effectLst/>
                <a:uLnTx/>
                <a:uFillTx/>
                <a:latin typeface="Univers"/>
                <a:ea typeface="+mn-ea"/>
                <a:cs typeface="+mn-cs"/>
              </a:rPr>
              <a:t>πιστεύει</a:t>
            </a:r>
            <a:r>
              <a:rPr kumimoji="0" lang="el-GR" sz="2000" b="0" i="0" u="none" strike="noStrike" kern="0" cap="none" spc="0" normalizeH="0" baseline="0" noProof="0" dirty="0">
                <a:ln>
                  <a:noFill/>
                </a:ln>
                <a:solidFill>
                  <a:prstClr val="black"/>
                </a:solidFill>
                <a:effectLst/>
                <a:uLnTx/>
                <a:uFillTx/>
                <a:latin typeface="Univers"/>
                <a:ea typeface="+mn-ea"/>
                <a:cs typeface="+mn-cs"/>
              </a:rPr>
              <a:t> ότι έχουν τιμή κάτω από την εύλογη αξία της αγοράς. </a:t>
            </a:r>
          </a:p>
          <a:p>
            <a:pPr marL="0" marR="0" lvl="0" indent="0" defTabSz="914400" eaLnBrk="1" fontAlgn="auto" latinLnBrk="0" hangingPunct="1">
              <a:lnSpc>
                <a:spcPct val="150000"/>
              </a:lnSpc>
              <a:spcBef>
                <a:spcPts val="0"/>
              </a:spcBef>
              <a:spcAft>
                <a:spcPts val="0"/>
              </a:spcAft>
              <a:buClrTx/>
              <a:buSzTx/>
              <a:buFontTx/>
              <a:buNone/>
              <a:tabLst/>
              <a:defRPr/>
            </a:pPr>
            <a:r>
              <a:rPr kumimoji="0" lang="el-GR" sz="2000" b="0" i="0" u="none" strike="noStrike" kern="0" cap="none" spc="0" normalizeH="0" baseline="0" noProof="0" dirty="0">
                <a:ln>
                  <a:noFill/>
                </a:ln>
                <a:solidFill>
                  <a:prstClr val="black"/>
                </a:solidFill>
                <a:effectLst/>
                <a:uLnTx/>
                <a:uFillTx/>
                <a:latin typeface="Univers"/>
                <a:ea typeface="+mn-ea"/>
                <a:cs typeface="+mn-cs"/>
              </a:rPr>
              <a:t>Το ντάμπινγκ είναι μια διαδικασία κατά την οποία μια εταιρεία εξάγει ένα προϊόν σε </a:t>
            </a:r>
            <a:r>
              <a:rPr kumimoji="0" lang="el-GR" sz="2000" b="1" i="1" u="none" strike="noStrike" kern="0" cap="none" spc="0" normalizeH="0" baseline="0" noProof="0" dirty="0">
                <a:ln>
                  <a:noFill/>
                </a:ln>
                <a:solidFill>
                  <a:srgbClr val="002060"/>
                </a:solidFill>
                <a:effectLst/>
                <a:uLnTx/>
                <a:uFillTx/>
                <a:latin typeface="Univers"/>
                <a:ea typeface="+mn-ea"/>
                <a:cs typeface="+mn-cs"/>
              </a:rPr>
              <a:t>τιμή που είναι σημαντικά χαμηλότερη</a:t>
            </a:r>
            <a:r>
              <a:rPr kumimoji="0" lang="el-GR" sz="2000" b="0" i="0" u="none" strike="noStrike" kern="0" cap="none" spc="0" normalizeH="0" baseline="0" noProof="0" dirty="0">
                <a:ln>
                  <a:noFill/>
                </a:ln>
                <a:solidFill>
                  <a:prstClr val="black"/>
                </a:solidFill>
                <a:effectLst/>
                <a:uLnTx/>
                <a:uFillTx/>
                <a:latin typeface="Univers"/>
                <a:ea typeface="+mn-ea"/>
                <a:cs typeface="+mn-cs"/>
              </a:rPr>
              <a:t> από την τιμή που κανονικά χρεώνει στην εγχώρια  αγορά της</a:t>
            </a:r>
            <a:r>
              <a:rPr kumimoji="0" lang="en-US" sz="2000" b="0" i="0" u="none" strike="noStrike" kern="0" cap="none" spc="0" normalizeH="0" baseline="0" noProof="0" dirty="0">
                <a:ln>
                  <a:noFill/>
                </a:ln>
                <a:solidFill>
                  <a:prstClr val="black"/>
                </a:solidFill>
                <a:effectLst/>
                <a:uLnTx/>
                <a:uFillTx/>
                <a:latin typeface="Univers"/>
                <a:ea typeface="+mn-ea"/>
                <a:cs typeface="+mn-cs"/>
              </a:rPr>
              <a:t> (</a:t>
            </a:r>
            <a:r>
              <a:rPr kumimoji="0" lang="el-GR" sz="2000" b="0" i="0" u="none" strike="noStrike" kern="0" cap="none" spc="0" normalizeH="0" baseline="0" noProof="0" dirty="0">
                <a:ln>
                  <a:noFill/>
                </a:ln>
                <a:solidFill>
                  <a:prstClr val="black"/>
                </a:solidFill>
                <a:effectLst/>
                <a:uLnTx/>
                <a:uFillTx/>
                <a:latin typeface="Univers"/>
                <a:ea typeface="+mn-ea"/>
                <a:cs typeface="+mn-cs"/>
              </a:rPr>
              <a:t>ή και κατώτερη του κόστους παραγωγής</a:t>
            </a:r>
            <a:r>
              <a:rPr kumimoji="0" lang="en-US" sz="2000" b="0" i="0" u="none" strike="noStrike" kern="0" cap="none" spc="0" normalizeH="0" baseline="0" noProof="0" dirty="0">
                <a:ln>
                  <a:noFill/>
                </a:ln>
                <a:solidFill>
                  <a:prstClr val="black"/>
                </a:solidFill>
                <a:effectLst/>
                <a:uLnTx/>
                <a:uFillTx/>
                <a:latin typeface="Univers"/>
                <a:ea typeface="+mn-ea"/>
                <a:cs typeface="+mn-cs"/>
              </a:rPr>
              <a:t>)</a:t>
            </a:r>
            <a:r>
              <a:rPr kumimoji="0" lang="el-GR" sz="2000" b="0" i="0" u="none" strike="noStrike" kern="0" cap="none" spc="0" normalizeH="0" baseline="0" noProof="0" dirty="0">
                <a:ln>
                  <a:noFill/>
                </a:ln>
                <a:solidFill>
                  <a:prstClr val="black"/>
                </a:solidFill>
                <a:effectLst/>
                <a:uLnTx/>
                <a:uFillTx/>
                <a:latin typeface="Univers"/>
                <a:ea typeface="+mn-ea"/>
                <a:cs typeface="+mn-cs"/>
              </a:rPr>
              <a:t>.</a:t>
            </a:r>
          </a:p>
        </p:txBody>
      </p:sp>
      <p:sp>
        <p:nvSpPr>
          <p:cNvPr id="2" name="TextBox 1">
            <a:extLst>
              <a:ext uri="{FF2B5EF4-FFF2-40B4-BE49-F238E27FC236}">
                <a16:creationId xmlns:a16="http://schemas.microsoft.com/office/drawing/2014/main" id="{215C1ED7-9AAD-CBF9-5950-8DDD3A836898}"/>
              </a:ext>
            </a:extLst>
          </p:cNvPr>
          <p:cNvSpPr txBox="1"/>
          <p:nvPr/>
        </p:nvSpPr>
        <p:spPr>
          <a:xfrm>
            <a:off x="437674" y="6104697"/>
            <a:ext cx="952574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dirty="0">
                <a:latin typeface="Calibri" panose="020F0502020204030204" pitchFamily="34" charset="0"/>
                <a:cs typeface="Calibri" panose="020F0502020204030204" pitchFamily="34" charset="0"/>
              </a:rPr>
              <a:t>Αρχείο  -   «ΠΑΡΟΥΣΙΑΣΗ ΜΕΤΡΑ ΠΡΟΣΤΑΤΕΥΤΙΣΜΟΥ ΣΤΟ ΔΙΕΘΝΕΣ ΕΜΠΟΡΙΟ </a:t>
            </a:r>
            <a:r>
              <a:rPr lang="el-GR" dirty="0" err="1">
                <a:latin typeface="Calibri" panose="020F0502020204030204" pitchFamily="34" charset="0"/>
                <a:cs typeface="Calibri" panose="020F0502020204030204" pitchFamily="34" charset="0"/>
              </a:rPr>
              <a:t>Galaxy</a:t>
            </a:r>
            <a:r>
              <a:rPr lang="el-GR" dirty="0">
                <a:latin typeface="Calibri" panose="020F0502020204030204" pitchFamily="34" charset="0"/>
                <a:cs typeface="Calibri" panose="020F0502020204030204" pitchFamily="34" charset="0"/>
              </a:rPr>
              <a:t> ΜΑΡΤΙΟΣ 2022»</a:t>
            </a:r>
          </a:p>
        </p:txBody>
      </p:sp>
    </p:spTree>
    <p:extLst>
      <p:ext uri="{BB962C8B-B14F-4D97-AF65-F5344CB8AC3E}">
        <p14:creationId xmlns:p14="http://schemas.microsoft.com/office/powerpoint/2010/main" val="9234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304800" y="316915"/>
            <a:ext cx="11887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latin typeface="Calibri" panose="020F0502020204030204" pitchFamily="34" charset="0"/>
                <a:cs typeface="Calibri" panose="020F0502020204030204" pitchFamily="34" charset="0"/>
              </a:rPr>
              <a:t>196.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Πoια</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είvαι</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τα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πλεovεκτήματα</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τωv</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πoλυεθvικώv</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εταιρειώv</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endParaRPr lang="el-GR" sz="2200"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0F9CD585-473F-E094-68DA-29B1A097E897}"/>
              </a:ext>
            </a:extLst>
          </p:cNvPr>
          <p:cNvSpPr txBox="1">
            <a:spLocks/>
          </p:cNvSpPr>
          <p:nvPr/>
        </p:nvSpPr>
        <p:spPr>
          <a:xfrm>
            <a:off x="110836" y="1171408"/>
            <a:ext cx="11970327" cy="4730627"/>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nSpc>
                <a:spcPct val="100000"/>
              </a:lnSpc>
              <a:buNone/>
            </a:pPr>
            <a:r>
              <a:rPr lang="el-GR" sz="2200" u="sng" dirty="0">
                <a:latin typeface="Calibri" panose="020F0502020204030204" pitchFamily="34" charset="0"/>
                <a:cs typeface="Calibri" panose="020F0502020204030204" pitchFamily="34" charset="0"/>
              </a:rPr>
              <a:t>Η σύγχρονη πολυεθνική επιχείρηση</a:t>
            </a:r>
            <a:r>
              <a:rPr lang="en-US" sz="2200" u="sng" dirty="0">
                <a:latin typeface="Calibri" panose="020F0502020204030204" pitchFamily="34" charset="0"/>
                <a:cs typeface="Calibri" panose="020F0502020204030204" pitchFamily="34" charset="0"/>
              </a:rPr>
              <a:t>:</a:t>
            </a:r>
            <a:r>
              <a:rPr lang="el-GR" sz="2200" u="sng" dirty="0">
                <a:latin typeface="Calibri" panose="020F0502020204030204" pitchFamily="34" charset="0"/>
                <a:cs typeface="Calibri" panose="020F0502020204030204" pitchFamily="34" charset="0"/>
              </a:rPr>
              <a:t> </a:t>
            </a:r>
            <a:endParaRPr lang="en-US" sz="2200" u="sng" dirty="0">
              <a:latin typeface="Calibri" panose="020F0502020204030204" pitchFamily="34" charset="0"/>
              <a:cs typeface="Calibri" panose="020F0502020204030204" pitchFamily="34" charset="0"/>
            </a:endParaRPr>
          </a:p>
          <a:p>
            <a:pPr>
              <a:lnSpc>
                <a:spcPct val="100000"/>
              </a:lnSpc>
              <a:buFont typeface="Arial" panose="020B0604020202020204" pitchFamily="34" charset="0"/>
              <a:buChar char="•"/>
            </a:pPr>
            <a:r>
              <a:rPr lang="el-GR" sz="2200" dirty="0">
                <a:latin typeface="Calibri" panose="020F0502020204030204" pitchFamily="34" charset="0"/>
                <a:cs typeface="Calibri" panose="020F0502020204030204" pitchFamily="34" charset="0"/>
              </a:rPr>
              <a:t>αξιοποιεί την ευρηματικότητα και την εμπορική τεχνογνωσία</a:t>
            </a:r>
            <a:r>
              <a:rPr lang="en-US" sz="2200" dirty="0">
                <a:latin typeface="Calibri" panose="020F0502020204030204" pitchFamily="34" charset="0"/>
                <a:cs typeface="Calibri" panose="020F0502020204030204" pitchFamily="34" charset="0"/>
              </a:rPr>
              <a:t> (Know How)</a:t>
            </a:r>
            <a:r>
              <a:rPr lang="el-GR" sz="2200" dirty="0">
                <a:latin typeface="Calibri" panose="020F0502020204030204" pitchFamily="34" charset="0"/>
                <a:cs typeface="Calibri" panose="020F0502020204030204" pitchFamily="34" charset="0"/>
              </a:rPr>
              <a:t>, </a:t>
            </a:r>
            <a:endParaRPr lang="en-US" sz="2200" dirty="0">
              <a:latin typeface="Calibri" panose="020F0502020204030204" pitchFamily="34" charset="0"/>
              <a:cs typeface="Calibri" panose="020F0502020204030204" pitchFamily="34" charset="0"/>
            </a:endParaRPr>
          </a:p>
          <a:p>
            <a:pPr>
              <a:lnSpc>
                <a:spcPct val="100000"/>
              </a:lnSpc>
              <a:buFont typeface="Arial" panose="020B0604020202020204" pitchFamily="34" charset="0"/>
              <a:buChar char="•"/>
            </a:pPr>
            <a:r>
              <a:rPr lang="el-GR" sz="2200" dirty="0">
                <a:latin typeface="Calibri" panose="020F0502020204030204" pitchFamily="34" charset="0"/>
                <a:cs typeface="Calibri" panose="020F0502020204030204" pitchFamily="34" charset="0"/>
              </a:rPr>
              <a:t>διαθέτει ευελιξία που της επιτρέπει να προσαρμόζεται άμεσα στις ραγδαίες μεταβολές του περιβάλλοντος,</a:t>
            </a:r>
          </a:p>
          <a:p>
            <a:pPr>
              <a:lnSpc>
                <a:spcPct val="100000"/>
              </a:lnSpc>
              <a:buFont typeface="Arial" panose="020B0604020202020204" pitchFamily="34" charset="0"/>
              <a:buChar char="•"/>
            </a:pPr>
            <a:r>
              <a:rPr lang="el-GR" sz="2200" dirty="0">
                <a:latin typeface="Calibri" panose="020F0502020204030204" pitchFamily="34" charset="0"/>
                <a:cs typeface="Calibri" panose="020F0502020204030204" pitchFamily="34" charset="0"/>
              </a:rPr>
              <a:t>βασίζεται στην παραγωγή γνώσης και στην αποτελεσματική επεξεργασία της πληροφορίας </a:t>
            </a:r>
            <a:r>
              <a:rPr lang="en-US" sz="2200" dirty="0">
                <a:latin typeface="Calibri" panose="020F0502020204030204" pitchFamily="34" charset="0"/>
                <a:cs typeface="Calibri" panose="020F0502020204030204" pitchFamily="34" charset="0"/>
              </a:rPr>
              <a:t>(data mining)</a:t>
            </a:r>
            <a:r>
              <a:rPr lang="el-GR" sz="2200" dirty="0">
                <a:latin typeface="Calibri" panose="020F0502020204030204" pitchFamily="34" charset="0"/>
                <a:cs typeface="Calibri" panose="020F0502020204030204" pitchFamily="34" charset="0"/>
              </a:rPr>
              <a:t>,</a:t>
            </a:r>
          </a:p>
          <a:p>
            <a:pPr>
              <a:lnSpc>
                <a:spcPct val="100000"/>
              </a:lnSpc>
              <a:buFont typeface="Arial" panose="020B0604020202020204" pitchFamily="34" charset="0"/>
              <a:buChar char="•"/>
            </a:pPr>
            <a:r>
              <a:rPr lang="el-GR" sz="2200" dirty="0">
                <a:latin typeface="Calibri" panose="020F0502020204030204" pitchFamily="34" charset="0"/>
                <a:cs typeface="Calibri" panose="020F0502020204030204" pitchFamily="34" charset="0"/>
              </a:rPr>
              <a:t> έχει τη δυνατότητα να συνδυάζει </a:t>
            </a:r>
            <a:r>
              <a:rPr lang="el-GR" sz="2200" b="1" i="1" dirty="0">
                <a:latin typeface="Calibri" panose="020F0502020204030204" pitchFamily="34" charset="0"/>
                <a:cs typeface="Calibri" panose="020F0502020204030204" pitchFamily="34" charset="0"/>
              </a:rPr>
              <a:t>οικονομίες κλίμακας </a:t>
            </a:r>
            <a:r>
              <a:rPr lang="el-GR" sz="2200" dirty="0">
                <a:solidFill>
                  <a:srgbClr val="002060"/>
                </a:solidFill>
                <a:latin typeface="Calibri" panose="020F0502020204030204" pitchFamily="34" charset="0"/>
                <a:cs typeface="Calibri" panose="020F0502020204030204" pitchFamily="34" charset="0"/>
              </a:rPr>
              <a:t>και </a:t>
            </a:r>
            <a:r>
              <a:rPr lang="el-GR" sz="2200" i="1" dirty="0">
                <a:solidFill>
                  <a:srgbClr val="002060"/>
                </a:solidFill>
                <a:latin typeface="Calibri" panose="020F0502020204030204" pitchFamily="34" charset="0"/>
                <a:cs typeface="Calibri" panose="020F0502020204030204" pitchFamily="34" charset="0"/>
              </a:rPr>
              <a:t>οικονομίες φάσματος </a:t>
            </a:r>
            <a:r>
              <a:rPr lang="el-GR" sz="2200" i="1" dirty="0">
                <a:latin typeface="Calibri" panose="020F0502020204030204" pitchFamily="34" charset="0"/>
                <a:cs typeface="Calibri" panose="020F0502020204030204" pitchFamily="34" charset="0"/>
              </a:rPr>
              <a:t>(ευρύτατη γκάμα προϊόντων)  </a:t>
            </a:r>
            <a:r>
              <a:rPr lang="el-GR" sz="2200" dirty="0">
                <a:latin typeface="Calibri" panose="020F0502020204030204" pitchFamily="34" charset="0"/>
                <a:cs typeface="Calibri" panose="020F0502020204030204" pitchFamily="34" charset="0"/>
              </a:rPr>
              <a:t>και απευθύνεται στην παγκόσμια αγορά με διαφορετικά προϊόντα και δραστηριότητες. </a:t>
            </a:r>
            <a:endParaRPr lang="en-US" sz="2200" dirty="0">
              <a:latin typeface="Calibri" panose="020F0502020204030204" pitchFamily="34" charset="0"/>
              <a:cs typeface="Calibri" panose="020F0502020204030204" pitchFamily="34" charset="0"/>
            </a:endParaRPr>
          </a:p>
          <a:p>
            <a:pPr>
              <a:lnSpc>
                <a:spcPct val="100000"/>
              </a:lnSpc>
              <a:buFont typeface="Arial" panose="020B0604020202020204" pitchFamily="34" charset="0"/>
              <a:buChar char="•"/>
            </a:pPr>
            <a:r>
              <a:rPr lang="el-GR" sz="2200" dirty="0">
                <a:latin typeface="Calibri" panose="020F0502020204030204" pitchFamily="34" charset="0"/>
                <a:cs typeface="Calibri" panose="020F0502020204030204" pitchFamily="34" charset="0"/>
              </a:rPr>
              <a:t>Η σύγχρονη τεχνολογία παρέχει τη δυνατότητα διαχείρισης και εποπτείας δραστηριοτήτων, η υλοποίηση των οποίων γίνεται σε πολύ μακρινές αποστάσεις.</a:t>
            </a:r>
          </a:p>
          <a:p>
            <a:pPr>
              <a:lnSpc>
                <a:spcPct val="100000"/>
              </a:lnSpc>
              <a:buFont typeface="Arial" panose="020B0604020202020204" pitchFamily="34" charset="0"/>
              <a:buChar char="•"/>
            </a:pPr>
            <a:r>
              <a:rPr lang="el-GR" sz="2200" dirty="0">
                <a:latin typeface="Calibri" panose="020F0502020204030204" pitchFamily="34" charset="0"/>
                <a:cs typeface="Calibri" panose="020F0502020204030204" pitchFamily="34" charset="0"/>
              </a:rPr>
              <a:t>Τέλος διαθέτει πρόσβαση σε οικονομικούς πόρους για να τα υλοποιεί όλα τα παραπάνω</a:t>
            </a:r>
          </a:p>
        </p:txBody>
      </p:sp>
    </p:spTree>
    <p:extLst>
      <p:ext uri="{BB962C8B-B14F-4D97-AF65-F5344CB8AC3E}">
        <p14:creationId xmlns:p14="http://schemas.microsoft.com/office/powerpoint/2010/main" val="2363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18C49-4882-A891-5589-B2753C707F71}"/>
              </a:ext>
            </a:extLst>
          </p:cNvPr>
          <p:cNvSpPr txBox="1"/>
          <p:nvPr/>
        </p:nvSpPr>
        <p:spPr>
          <a:xfrm>
            <a:off x="121841" y="351194"/>
            <a:ext cx="11692128"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latin typeface="Calibri" panose="020F0502020204030204" pitchFamily="34" charset="0"/>
                <a:cs typeface="Calibri" panose="020F0502020204030204" pitchFamily="34" charset="0"/>
              </a:rPr>
              <a:t>197.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Πoιες</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συvαλλαγές</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εμπoρευμάτωv</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θεωρoύvται</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l-GR" sz="2200" spc="-5"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λαθρεμπόριo</a:t>
            </a:r>
            <a:r>
              <a:rPr lang="el-GR" sz="2200" spc="-5"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endParaRPr lang="el-GR" sz="2200" spc="-5" dirty="0">
              <a:effectLst/>
              <a:latin typeface="Calibri" panose="020F0502020204030204" pitchFamily="34" charset="0"/>
              <a:ea typeface="Arial" panose="020B0604020202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705033B-3F5E-B2C9-C6CB-46D7ADC3B5D1}"/>
              </a:ext>
            </a:extLst>
          </p:cNvPr>
          <p:cNvPicPr>
            <a:picLocks noChangeAspect="1"/>
          </p:cNvPicPr>
          <p:nvPr/>
        </p:nvPicPr>
        <p:blipFill>
          <a:blip r:embed="rId2"/>
          <a:stretch>
            <a:fillRect/>
          </a:stretch>
        </p:blipFill>
        <p:spPr>
          <a:xfrm>
            <a:off x="45127" y="1067089"/>
            <a:ext cx="11845555" cy="5706351"/>
          </a:xfrm>
          <a:prstGeom prst="rect">
            <a:avLst/>
          </a:prstGeom>
        </p:spPr>
      </p:pic>
    </p:spTree>
    <p:extLst>
      <p:ext uri="{BB962C8B-B14F-4D97-AF65-F5344CB8AC3E}">
        <p14:creationId xmlns:p14="http://schemas.microsoft.com/office/powerpoint/2010/main" val="10580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18C49-4882-A891-5589-B2753C707F71}"/>
              </a:ext>
            </a:extLst>
          </p:cNvPr>
          <p:cNvSpPr txBox="1"/>
          <p:nvPr/>
        </p:nvSpPr>
        <p:spPr>
          <a:xfrm>
            <a:off x="375735" y="359421"/>
            <a:ext cx="11692128"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199. </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Τι  </a:t>
            </a:r>
            <a:r>
              <a:rPr lang="el-GR" sz="22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γvωρίζετε</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για τα</a:t>
            </a:r>
            <a:r>
              <a:rPr lang="el-GR" sz="2200"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καρτέλ;</a:t>
            </a:r>
            <a:endParaRPr lang="el-GR" sz="2200" spc="-5"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3CA2C8F-79E3-880E-52AF-3B97A411BEEF}"/>
              </a:ext>
            </a:extLst>
          </p:cNvPr>
          <p:cNvSpPr txBox="1"/>
          <p:nvPr/>
        </p:nvSpPr>
        <p:spPr>
          <a:xfrm>
            <a:off x="97536" y="936461"/>
            <a:ext cx="11970327" cy="3276282"/>
          </a:xfrm>
          <a:prstGeom prst="rect">
            <a:avLst/>
          </a:prstGeom>
          <a:noFill/>
        </p:spPr>
        <p:txBody>
          <a:bodyPr wrap="square">
            <a:spAutoFit/>
          </a:bodyPr>
          <a:lstStyle/>
          <a:p>
            <a:pPr>
              <a:lnSpc>
                <a:spcPct val="150000"/>
              </a:lnSpc>
            </a:pPr>
            <a:r>
              <a:rPr lang="el-GR" sz="2000" dirty="0">
                <a:latin typeface="Calibri" panose="020F0502020204030204" pitchFamily="34" charset="0"/>
                <a:cs typeface="Calibri" panose="020F0502020204030204" pitchFamily="34" charset="0"/>
              </a:rPr>
              <a:t>Καρτέλ ονομάζεται η ρητή σύμπραξη (συμφωνία) μεγάλων κυρίως επιχειρήσεων εταιρικής μορφής δραστηριοποιούμενων στον ίδιο κλάδο, δηλαδή ανταγωνιστικών, με σκοπό την αποφυγή του μεταξύ τους ανταγωνισμού δια </a:t>
            </a:r>
            <a:r>
              <a:rPr lang="el-GR" sz="2000" b="1" i="1" dirty="0">
                <a:solidFill>
                  <a:srgbClr val="002060"/>
                </a:solidFill>
                <a:latin typeface="Calibri" panose="020F0502020204030204" pitchFamily="34" charset="0"/>
                <a:cs typeface="Calibri" panose="020F0502020204030204" pitchFamily="34" charset="0"/>
              </a:rPr>
              <a:t>κοινής διαμόρφωσης ενιαίας τιμής των </a:t>
            </a:r>
            <a:r>
              <a:rPr lang="el-GR" sz="2000" b="1" i="1" dirty="0" err="1">
                <a:solidFill>
                  <a:srgbClr val="002060"/>
                </a:solidFill>
                <a:latin typeface="Calibri" panose="020F0502020204030204" pitchFamily="34" charset="0"/>
                <a:cs typeface="Calibri" panose="020F0502020204030204" pitchFamily="34" charset="0"/>
              </a:rPr>
              <a:t>προσφερομένων</a:t>
            </a:r>
            <a:r>
              <a:rPr lang="el-GR" sz="2000" b="1" i="1" dirty="0">
                <a:solidFill>
                  <a:srgbClr val="002060"/>
                </a:solidFill>
                <a:latin typeface="Calibri" panose="020F0502020204030204" pitchFamily="34" charset="0"/>
                <a:cs typeface="Calibri" panose="020F0502020204030204" pitchFamily="34" charset="0"/>
              </a:rPr>
              <a:t> υπηρεσιών ή των προϊόντων τους, ή και με πολύ ελάχιστες μεταξύ τους διαφορές τιμών.</a:t>
            </a:r>
            <a:endParaRPr lang="el-GR" sz="2000" dirty="0">
              <a:latin typeface="Calibri" panose="020F0502020204030204" pitchFamily="34" charset="0"/>
              <a:cs typeface="Calibri" panose="020F0502020204030204" pitchFamily="34" charset="0"/>
            </a:endParaRPr>
          </a:p>
          <a:p>
            <a:pPr>
              <a:lnSpc>
                <a:spcPct val="150000"/>
              </a:lnSpc>
            </a:pPr>
            <a:r>
              <a:rPr lang="el-GR" sz="2000" dirty="0">
                <a:latin typeface="Calibri" panose="020F0502020204030204" pitchFamily="34" charset="0"/>
                <a:cs typeface="Calibri" panose="020F0502020204030204" pitchFamily="34" charset="0"/>
              </a:rPr>
              <a:t>Τα καρτέλ αποτελούν τη χειρότερη μορφή αγοράς πιο επιβλαβή ακόμα και από το μονοπώλιο, αφού δε δημιουργούνται οικονομίες μεγέθους όπως όταν υπάρχει μία μόνον επιχείρηση.</a:t>
            </a:r>
          </a:p>
          <a:p>
            <a:pPr>
              <a:lnSpc>
                <a:spcPct val="150000"/>
              </a:lnSpc>
            </a:pPr>
            <a:r>
              <a:rPr lang="el-GR" sz="2000" dirty="0">
                <a:latin typeface="Calibri" panose="020F0502020204030204" pitchFamily="34" charset="0"/>
                <a:cs typeface="Calibri" panose="020F0502020204030204" pitchFamily="34" charset="0"/>
              </a:rPr>
              <a:t>Ο σχηματισμός καρτέλ είναι συνήθως παράνομος, καθώς το δίκαιο ανταγωνισμού τον απαγορεύει.</a:t>
            </a:r>
          </a:p>
        </p:txBody>
      </p:sp>
      <p:sp>
        <p:nvSpPr>
          <p:cNvPr id="7" name="TextBox 6">
            <a:extLst>
              <a:ext uri="{FF2B5EF4-FFF2-40B4-BE49-F238E27FC236}">
                <a16:creationId xmlns:a16="http://schemas.microsoft.com/office/drawing/2014/main" id="{549B69FD-8669-BDB2-4273-69DE0EA1DD40}"/>
              </a:ext>
            </a:extLst>
          </p:cNvPr>
          <p:cNvSpPr txBox="1"/>
          <p:nvPr/>
        </p:nvSpPr>
        <p:spPr>
          <a:xfrm>
            <a:off x="110836" y="4505048"/>
            <a:ext cx="11970327" cy="23529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el-GR" sz="2000" dirty="0">
                <a:latin typeface="Calibri" panose="020F0502020204030204" pitchFamily="34" charset="0"/>
                <a:cs typeface="Calibri" panose="020F0502020204030204" pitchFamily="34" charset="0"/>
              </a:rPr>
              <a:t>Η λέξη προέρχεται μάλλον από το ελληνικό χάρτα, λατινικά </a:t>
            </a:r>
            <a:r>
              <a:rPr lang="el-GR" sz="2000" dirty="0" err="1">
                <a:latin typeface="Calibri" panose="020F0502020204030204" pitchFamily="34" charset="0"/>
                <a:cs typeface="Calibri" panose="020F0502020204030204" pitchFamily="34" charset="0"/>
              </a:rPr>
              <a:t>charta</a:t>
            </a:r>
            <a:r>
              <a:rPr lang="el-GR" sz="2000" dirty="0">
                <a:latin typeface="Calibri" panose="020F0502020204030204" pitchFamily="34" charset="0"/>
                <a:cs typeface="Calibri" panose="020F0502020204030204" pitchFamily="34" charset="0"/>
              </a:rPr>
              <a:t>, αγγλικά </a:t>
            </a:r>
            <a:r>
              <a:rPr lang="el-GR" sz="2000" dirty="0" err="1">
                <a:latin typeface="Calibri" panose="020F0502020204030204" pitchFamily="34" charset="0"/>
                <a:cs typeface="Calibri" panose="020F0502020204030204" pitchFamily="34" charset="0"/>
              </a:rPr>
              <a:t>chart</a:t>
            </a:r>
            <a:r>
              <a:rPr lang="el-GR" sz="2000" dirty="0">
                <a:latin typeface="Calibri" panose="020F0502020204030204" pitchFamily="34" charset="0"/>
                <a:cs typeface="Calibri" panose="020F0502020204030204" pitchFamily="34" charset="0"/>
              </a:rPr>
              <a:t>. </a:t>
            </a:r>
          </a:p>
          <a:p>
            <a:pPr>
              <a:lnSpc>
                <a:spcPct val="150000"/>
              </a:lnSpc>
            </a:pPr>
            <a:r>
              <a:rPr lang="el-GR" sz="2000" dirty="0">
                <a:latin typeface="Calibri" panose="020F0502020204030204" pitchFamily="34" charset="0"/>
                <a:cs typeface="Calibri" panose="020F0502020204030204" pitchFamily="34" charset="0"/>
              </a:rPr>
              <a:t>Αρχικά σήμαινε </a:t>
            </a:r>
            <a:r>
              <a:rPr lang="el-GR" sz="2000" i="1" dirty="0">
                <a:latin typeface="Calibri" panose="020F0502020204030204" pitchFamily="34" charset="0"/>
                <a:cs typeface="Calibri" panose="020F0502020204030204" pitchFamily="34" charset="0"/>
              </a:rPr>
              <a:t>γραπτή πρόσκληση σε μονομαχία</a:t>
            </a:r>
            <a:r>
              <a:rPr lang="el-GR" sz="2000" dirty="0">
                <a:latin typeface="Calibri" panose="020F0502020204030204" pitchFamily="34" charset="0"/>
                <a:cs typeface="Calibri" panose="020F0502020204030204" pitchFamily="34" charset="0"/>
              </a:rPr>
              <a:t>, αργότερα σήμαινε το γραπτό λίβελλο. Κατά το 17ο αιώνα άρχισε να σχετίζεται με </a:t>
            </a:r>
            <a:r>
              <a:rPr lang="el-GR" sz="2000" i="1" dirty="0">
                <a:latin typeface="Calibri" panose="020F0502020204030204" pitchFamily="34" charset="0"/>
                <a:cs typeface="Calibri" panose="020F0502020204030204" pitchFamily="34" charset="0"/>
              </a:rPr>
              <a:t>συμφωνία ανταλλαγής αιχμαλώτων πολέμου </a:t>
            </a:r>
            <a:r>
              <a:rPr lang="el-GR" sz="2000" dirty="0">
                <a:latin typeface="Calibri" panose="020F0502020204030204" pitchFamily="34" charset="0"/>
                <a:cs typeface="Calibri" panose="020F0502020204030204" pitchFamily="34" charset="0"/>
              </a:rPr>
              <a:t>και κάποια στιγμή αργότερα πήρε το σημερινό της νόημα. Ο όρος εμφανίζεται και στους </a:t>
            </a:r>
            <a:r>
              <a:rPr lang="el-GR" sz="2000" dirty="0" err="1">
                <a:latin typeface="Calibri" panose="020F0502020204030204" pitchFamily="34" charset="0"/>
                <a:cs typeface="Calibri" panose="020F0502020204030204" pitchFamily="34" charset="0"/>
              </a:rPr>
              <a:t>πρωτόλειους</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προκομμουνιστικούς</a:t>
            </a:r>
            <a:r>
              <a:rPr lang="el-GR" sz="2000" dirty="0">
                <a:latin typeface="Calibri" panose="020F0502020204030204" pitchFamily="34" charset="0"/>
                <a:cs typeface="Calibri" panose="020F0502020204030204" pitchFamily="34" charset="0"/>
              </a:rPr>
              <a:t> εργατικούς συνεταιρισμούς (</a:t>
            </a:r>
            <a:r>
              <a:rPr lang="el-GR" sz="2000" dirty="0" err="1">
                <a:latin typeface="Calibri" panose="020F0502020204030204" pitchFamily="34" charset="0"/>
                <a:cs typeface="Calibri" panose="020F0502020204030204" pitchFamily="34" charset="0"/>
              </a:rPr>
              <a:t>Αρτέλ</a:t>
            </a:r>
            <a:r>
              <a:rPr lang="el-GR"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052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304800" y="142847"/>
            <a:ext cx="11887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2ΟΟ. </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Τι  </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γνωρίζετε για τα</a:t>
            </a:r>
            <a:r>
              <a:rPr lang="el-GR" sz="2200"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τραστ;</a:t>
            </a:r>
            <a:endParaRPr lang="el-GR" sz="22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6C2A5BE-A627-E2FD-A2C5-4A8A1C44C04B}"/>
              </a:ext>
            </a:extLst>
          </p:cNvPr>
          <p:cNvSpPr txBox="1"/>
          <p:nvPr/>
        </p:nvSpPr>
        <p:spPr>
          <a:xfrm>
            <a:off x="249936" y="799329"/>
            <a:ext cx="11692128" cy="32762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el-GR" sz="2000" dirty="0">
                <a:latin typeface="Calibri" panose="020F0502020204030204" pitchFamily="34" charset="0"/>
                <a:cs typeface="Calibri" panose="020F0502020204030204" pitchFamily="34" charset="0"/>
              </a:rPr>
              <a:t>Με το όνομα Τραστ </a:t>
            </a:r>
            <a:r>
              <a:rPr lang="en-US" sz="2000" b="1" dirty="0">
                <a:latin typeface="Calibri" panose="020F0502020204030204" pitchFamily="34" charset="0"/>
                <a:cs typeface="Calibri" panose="020F0502020204030204" pitchFamily="34" charset="0"/>
              </a:rPr>
              <a:t>TRUST</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(στα ελληνικά </a:t>
            </a:r>
            <a:r>
              <a:rPr lang="el-GR" sz="2000" dirty="0" err="1">
                <a:latin typeface="Calibri" panose="020F0502020204030204" pitchFamily="34" charset="0"/>
                <a:cs typeface="Calibri" panose="020F0502020204030204" pitchFamily="34" charset="0"/>
              </a:rPr>
              <a:t>εμπίστευμα</a:t>
            </a:r>
            <a:r>
              <a:rPr lang="el-GR" sz="2000" dirty="0">
                <a:latin typeface="Calibri" panose="020F0502020204030204" pitchFamily="34" charset="0"/>
                <a:cs typeface="Calibri" panose="020F0502020204030204" pitchFamily="34" charset="0"/>
              </a:rPr>
              <a:t>) φέρεται ιδιαίτερος τύπος οικονομικής ένωσης επιχειρήσεων. Τα τραστ προέρχονται από </a:t>
            </a:r>
            <a:r>
              <a:rPr lang="el-GR" sz="2000" b="1" i="1" dirty="0">
                <a:solidFill>
                  <a:srgbClr val="002060"/>
                </a:solidFill>
                <a:latin typeface="Calibri" panose="020F0502020204030204" pitchFamily="34" charset="0"/>
                <a:cs typeface="Calibri" panose="020F0502020204030204" pitchFamily="34" charset="0"/>
              </a:rPr>
              <a:t>συγχώνευση υφισταμένων ήδη επιχειρήσεων </a:t>
            </a:r>
            <a:r>
              <a:rPr lang="el-GR" sz="2000" dirty="0">
                <a:latin typeface="Calibri" panose="020F0502020204030204" pitchFamily="34" charset="0"/>
                <a:cs typeface="Calibri" panose="020F0502020204030204" pitchFamily="34" charset="0"/>
              </a:rPr>
              <a:t>που τελούν είτε υπό οριζόντια, είτε υπό κάθετη διάταξη μεταξύ τους, είτε ακόμη και με συμπληρωματική.</a:t>
            </a:r>
            <a:endParaRPr lang="en-US" sz="2000" dirty="0">
              <a:latin typeface="Calibri" panose="020F0502020204030204" pitchFamily="34" charset="0"/>
              <a:cs typeface="Calibri" panose="020F0502020204030204" pitchFamily="34" charset="0"/>
            </a:endParaRPr>
          </a:p>
          <a:p>
            <a:pPr>
              <a:lnSpc>
                <a:spcPct val="150000"/>
              </a:lnSpc>
            </a:pPr>
            <a:r>
              <a:rPr lang="en-US" sz="2000" b="1" i="1" dirty="0">
                <a:solidFill>
                  <a:srgbClr val="002060"/>
                </a:solidFill>
                <a:latin typeface="Calibri" panose="020F0502020204030204" pitchFamily="34" charset="0"/>
                <a:cs typeface="Calibri" panose="020F0502020204030204" pitchFamily="34" charset="0"/>
              </a:rPr>
              <a:t>Mergers and acquisitions </a:t>
            </a:r>
            <a:r>
              <a:rPr lang="el-GR" sz="2000" b="1" i="1" dirty="0">
                <a:solidFill>
                  <a:srgbClr val="002060"/>
                </a:solidFill>
                <a:latin typeface="Calibri" panose="020F0502020204030204" pitchFamily="34" charset="0"/>
                <a:cs typeface="Calibri" panose="020F0502020204030204" pitchFamily="34" charset="0"/>
              </a:rPr>
              <a:t> (Συγχωνεύσεις &amp; Εξαγορές)</a:t>
            </a:r>
            <a:r>
              <a:rPr lang="en-US" sz="2000" b="1" i="1" dirty="0">
                <a:solidFill>
                  <a:srgbClr val="002060"/>
                </a:solidFill>
                <a:latin typeface="Calibri" panose="020F0502020204030204" pitchFamily="34" charset="0"/>
                <a:cs typeface="Calibri" panose="020F0502020204030204" pitchFamily="34" charset="0"/>
              </a:rPr>
              <a:t> </a:t>
            </a:r>
            <a:endParaRPr lang="el-GR" sz="2000" b="1" i="1" dirty="0">
              <a:solidFill>
                <a:srgbClr val="002060"/>
              </a:solidFill>
              <a:latin typeface="Calibri" panose="020F0502020204030204" pitchFamily="34" charset="0"/>
              <a:cs typeface="Calibri" panose="020F0502020204030204" pitchFamily="34" charset="0"/>
            </a:endParaRPr>
          </a:p>
          <a:p>
            <a:pPr>
              <a:lnSpc>
                <a:spcPct val="150000"/>
              </a:lnSpc>
            </a:pPr>
            <a:r>
              <a:rPr lang="el-GR" sz="2000" dirty="0">
                <a:latin typeface="Calibri" panose="020F0502020204030204" pitchFamily="34" charset="0"/>
                <a:cs typeface="Calibri" panose="020F0502020204030204" pitchFamily="34" charset="0"/>
              </a:rPr>
              <a:t>Κύριο χαρακτηριστικό του τραστ είναι ότι οι συγχωνευόμενες επιχειρήσεις χάνουν την αυτοτέλειά τους (νομική ύπαρξή τους) καθώς και την αυτόνομη διοίκησή τους. Έτσι τα δικαιώματα και οι υποχρεώσεις αυτών μεταφέρονται στην </a:t>
            </a:r>
            <a:r>
              <a:rPr lang="el-GR" sz="2000" dirty="0" err="1">
                <a:latin typeface="Calibri" panose="020F0502020204030204" pitchFamily="34" charset="0"/>
                <a:cs typeface="Calibri" panose="020F0502020204030204" pitchFamily="34" charset="0"/>
              </a:rPr>
              <a:t>προκύπτουσα</a:t>
            </a:r>
            <a:r>
              <a:rPr lang="el-GR" sz="2000" dirty="0">
                <a:latin typeface="Calibri" panose="020F0502020204030204" pitchFamily="34" charset="0"/>
                <a:cs typeface="Calibri" panose="020F0502020204030204" pitchFamily="34" charset="0"/>
              </a:rPr>
              <a:t> νέα επιχείρηση λεγόμενη τραστ.</a:t>
            </a:r>
            <a:r>
              <a:rPr lang="en-US" sz="2000" dirty="0">
                <a:latin typeface="Calibri" panose="020F0502020204030204" pitchFamily="34" charset="0"/>
                <a:cs typeface="Calibri" panose="020F0502020204030204" pitchFamily="34" charset="0"/>
              </a:rPr>
              <a:t> </a:t>
            </a:r>
            <a:endParaRPr lang="el-GR"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6535D05-1A0F-0B80-B007-2911065F2534}"/>
              </a:ext>
            </a:extLst>
          </p:cNvPr>
          <p:cNvSpPr txBox="1"/>
          <p:nvPr/>
        </p:nvSpPr>
        <p:spPr>
          <a:xfrm>
            <a:off x="249936" y="4301206"/>
            <a:ext cx="11577886" cy="2352952"/>
          </a:xfrm>
          <a:prstGeom prst="rect">
            <a:avLst/>
          </a:prstGeom>
          <a:noFill/>
        </p:spPr>
        <p:txBody>
          <a:bodyPr wrap="square">
            <a:spAutoFit/>
          </a:bodyPr>
          <a:lstStyle/>
          <a:p>
            <a:pPr>
              <a:lnSpc>
                <a:spcPct val="150000"/>
              </a:lnSpc>
            </a:pPr>
            <a:r>
              <a:rPr lang="el-GR" sz="2000" dirty="0">
                <a:latin typeface="Calibri" panose="020F0502020204030204" pitchFamily="34" charset="0"/>
                <a:cs typeface="Calibri" panose="020F0502020204030204" pitchFamily="34" charset="0"/>
              </a:rPr>
              <a:t>Απώτερος στόχος των </a:t>
            </a:r>
            <a:r>
              <a:rPr lang="el-GR" sz="2000" dirty="0" err="1">
                <a:latin typeface="Calibri" panose="020F0502020204030204" pitchFamily="34" charset="0"/>
                <a:cs typeface="Calibri" panose="020F0502020204030204" pitchFamily="34" charset="0"/>
              </a:rPr>
              <a:t>συγχωνευομένων</a:t>
            </a:r>
            <a:r>
              <a:rPr lang="el-GR" sz="2000" dirty="0">
                <a:latin typeface="Calibri" panose="020F0502020204030204" pitchFamily="34" charset="0"/>
                <a:cs typeface="Calibri" panose="020F0502020204030204" pitchFamily="34" charset="0"/>
              </a:rPr>
              <a:t> είναι πάντα η απόκτηση προνομιακής θέσης στην αγορά και στο διεθνή ανταγωνισμό. Αυτό επιχειρείται </a:t>
            </a:r>
            <a:r>
              <a:rPr lang="el-GR" sz="2000" i="1" dirty="0">
                <a:latin typeface="Calibri" panose="020F0502020204030204" pitchFamily="34" charset="0"/>
                <a:cs typeface="Calibri" panose="020F0502020204030204" pitchFamily="34" charset="0"/>
              </a:rPr>
              <a:t>καταργώντας τον μεταξύ αυτών ανταγωνισμό </a:t>
            </a:r>
            <a:r>
              <a:rPr lang="el-GR" sz="2000" dirty="0">
                <a:latin typeface="Calibri" panose="020F0502020204030204" pitchFamily="34" charset="0"/>
                <a:cs typeface="Calibri" panose="020F0502020204030204" pitchFamily="34" charset="0"/>
              </a:rPr>
              <a:t>υπό μία εν δυνάμει εταιρεία που θα παρουσιάζει </a:t>
            </a:r>
            <a:r>
              <a:rPr lang="el-GR" sz="2000" i="1" dirty="0">
                <a:solidFill>
                  <a:srgbClr val="002060"/>
                </a:solidFill>
                <a:highlight>
                  <a:srgbClr val="FFFF00"/>
                </a:highlight>
                <a:latin typeface="Calibri" panose="020F0502020204030204" pitchFamily="34" charset="0"/>
                <a:cs typeface="Calibri" panose="020F0502020204030204" pitchFamily="34" charset="0"/>
              </a:rPr>
              <a:t>ορθολογικότερη οργάνωση</a:t>
            </a:r>
            <a:r>
              <a:rPr lang="el-GR" sz="2000" dirty="0">
                <a:latin typeface="Calibri" panose="020F0502020204030204" pitchFamily="34" charset="0"/>
                <a:cs typeface="Calibri" panose="020F0502020204030204" pitchFamily="34" charset="0"/>
              </a:rPr>
              <a:t>, </a:t>
            </a:r>
            <a:r>
              <a:rPr lang="el-GR" sz="2000" i="1" dirty="0">
                <a:solidFill>
                  <a:srgbClr val="002060"/>
                </a:solidFill>
                <a:latin typeface="Calibri" panose="020F0502020204030204" pitchFamily="34" charset="0"/>
                <a:cs typeface="Calibri" panose="020F0502020204030204" pitchFamily="34" charset="0"/>
              </a:rPr>
              <a:t>κοινό σχεδιασμό ανάπτυξης και δυναμικό</a:t>
            </a:r>
            <a:r>
              <a:rPr lang="el-GR" sz="2000" dirty="0">
                <a:latin typeface="Calibri" panose="020F0502020204030204" pitchFamily="34" charset="0"/>
                <a:cs typeface="Calibri" panose="020F0502020204030204" pitchFamily="34" charset="0"/>
              </a:rPr>
              <a:t>, καταργώντας τις περιττές και παρασιτικές δαπάνες των συγχωνευόμενων. </a:t>
            </a:r>
            <a:r>
              <a:rPr lang="el-GR" sz="2000" i="1" u="sng" dirty="0">
                <a:latin typeface="Calibri" panose="020F0502020204030204" pitchFamily="34" charset="0"/>
                <a:cs typeface="Calibri" panose="020F0502020204030204" pitchFamily="34" charset="0"/>
              </a:rPr>
              <a:t>Βελτιώνεται έτσι το παραγωγικό αγαθό και σταθεροποιείται η τιμή του.</a:t>
            </a:r>
          </a:p>
        </p:txBody>
      </p:sp>
    </p:spTree>
    <p:extLst>
      <p:ext uri="{BB962C8B-B14F-4D97-AF65-F5344CB8AC3E}">
        <p14:creationId xmlns:p14="http://schemas.microsoft.com/office/powerpoint/2010/main" val="3815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9" name="Group 125">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7"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0"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6"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7"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8"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9"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81" name="Group 146">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48" name="Rectangle 147">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Isosceles Triangle 148">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Rectangle 149">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82" name="Rectangle 151">
            <a:extLst>
              <a:ext uri="{FF2B5EF4-FFF2-40B4-BE49-F238E27FC236}">
                <a16:creationId xmlns:a16="http://schemas.microsoft.com/office/drawing/2014/main" id="{33008093-012F-4D0C-BED4-BEEFF11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53">
            <a:extLst>
              <a:ext uri="{FF2B5EF4-FFF2-40B4-BE49-F238E27FC236}">
                <a16:creationId xmlns:a16="http://schemas.microsoft.com/office/drawing/2014/main" id="{13DFFFD4-4F03-42EE-8CC9-6778E31477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5" name="Freeform 5">
              <a:extLst>
                <a:ext uri="{FF2B5EF4-FFF2-40B4-BE49-F238E27FC236}">
                  <a16:creationId xmlns:a16="http://schemas.microsoft.com/office/drawing/2014/main" id="{C313FA99-E955-492D-92DA-24BC187B0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6">
              <a:extLst>
                <a:ext uri="{FF2B5EF4-FFF2-40B4-BE49-F238E27FC236}">
                  <a16:creationId xmlns:a16="http://schemas.microsoft.com/office/drawing/2014/main" id="{4B8565C6-CF59-4A25-979D-DCCB1EEFDB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7">
              <a:extLst>
                <a:ext uri="{FF2B5EF4-FFF2-40B4-BE49-F238E27FC236}">
                  <a16:creationId xmlns:a16="http://schemas.microsoft.com/office/drawing/2014/main" id="{2F0FB1C6-42CD-425D-8A1A-AC8D127AB1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8">
              <a:extLst>
                <a:ext uri="{FF2B5EF4-FFF2-40B4-BE49-F238E27FC236}">
                  <a16:creationId xmlns:a16="http://schemas.microsoft.com/office/drawing/2014/main" id="{3613E37E-280F-4723-B802-492ECCC25D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9">
              <a:extLst>
                <a:ext uri="{FF2B5EF4-FFF2-40B4-BE49-F238E27FC236}">
                  <a16:creationId xmlns:a16="http://schemas.microsoft.com/office/drawing/2014/main" id="{3AB0F38B-9FFB-4015-925B-774507D93A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0">
              <a:extLst>
                <a:ext uri="{FF2B5EF4-FFF2-40B4-BE49-F238E27FC236}">
                  <a16:creationId xmlns:a16="http://schemas.microsoft.com/office/drawing/2014/main" id="{73E1397C-E460-4547-BACF-15CBA15460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1">
              <a:extLst>
                <a:ext uri="{FF2B5EF4-FFF2-40B4-BE49-F238E27FC236}">
                  <a16:creationId xmlns:a16="http://schemas.microsoft.com/office/drawing/2014/main" id="{5EB09F38-CDC1-423E-99F8-989B6E2AA7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
              <a:extLst>
                <a:ext uri="{FF2B5EF4-FFF2-40B4-BE49-F238E27FC236}">
                  <a16:creationId xmlns:a16="http://schemas.microsoft.com/office/drawing/2014/main" id="{6259FE2B-139E-4BCA-81CB-F4D48D2DC5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3">
              <a:extLst>
                <a:ext uri="{FF2B5EF4-FFF2-40B4-BE49-F238E27FC236}">
                  <a16:creationId xmlns:a16="http://schemas.microsoft.com/office/drawing/2014/main" id="{23E3972C-8468-41B2-B241-0432B96B7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
              <a:extLst>
                <a:ext uri="{FF2B5EF4-FFF2-40B4-BE49-F238E27FC236}">
                  <a16:creationId xmlns:a16="http://schemas.microsoft.com/office/drawing/2014/main" id="{61B8080A-D3E1-4224-B047-BA6677A4D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
              <a:extLst>
                <a:ext uri="{FF2B5EF4-FFF2-40B4-BE49-F238E27FC236}">
                  <a16:creationId xmlns:a16="http://schemas.microsoft.com/office/drawing/2014/main" id="{21D00F2A-8813-4FBE-8E21-A24F890D02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
              <a:extLst>
                <a:ext uri="{FF2B5EF4-FFF2-40B4-BE49-F238E27FC236}">
                  <a16:creationId xmlns:a16="http://schemas.microsoft.com/office/drawing/2014/main" id="{AEF1E28D-7075-4659-9F37-C42F8C55B2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7">
              <a:extLst>
                <a:ext uri="{FF2B5EF4-FFF2-40B4-BE49-F238E27FC236}">
                  <a16:creationId xmlns:a16="http://schemas.microsoft.com/office/drawing/2014/main" id="{45FE3553-E10B-4535-9B74-7E4E649F1D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8">
              <a:extLst>
                <a:ext uri="{FF2B5EF4-FFF2-40B4-BE49-F238E27FC236}">
                  <a16:creationId xmlns:a16="http://schemas.microsoft.com/office/drawing/2014/main" id="{BAA9E7B8-CF66-4BC0-BCD9-727746DC6F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9">
              <a:extLst>
                <a:ext uri="{FF2B5EF4-FFF2-40B4-BE49-F238E27FC236}">
                  <a16:creationId xmlns:a16="http://schemas.microsoft.com/office/drawing/2014/main" id="{722C08F1-FE1B-4B18-A004-0AF55A784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20">
              <a:extLst>
                <a:ext uri="{FF2B5EF4-FFF2-40B4-BE49-F238E27FC236}">
                  <a16:creationId xmlns:a16="http://schemas.microsoft.com/office/drawing/2014/main" id="{B5E231E3-4C94-46DF-8D77-6F72D38CC4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21">
              <a:extLst>
                <a:ext uri="{FF2B5EF4-FFF2-40B4-BE49-F238E27FC236}">
                  <a16:creationId xmlns:a16="http://schemas.microsoft.com/office/drawing/2014/main" id="{672D5C99-E811-4763-8050-D7D4C174CB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22">
              <a:extLst>
                <a:ext uri="{FF2B5EF4-FFF2-40B4-BE49-F238E27FC236}">
                  <a16:creationId xmlns:a16="http://schemas.microsoft.com/office/drawing/2014/main" id="{89D237C5-85B2-4D92-95E3-C5175B7E1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23">
              <a:extLst>
                <a:ext uri="{FF2B5EF4-FFF2-40B4-BE49-F238E27FC236}">
                  <a16:creationId xmlns:a16="http://schemas.microsoft.com/office/drawing/2014/main" id="{D0F16AC1-6E3F-4AF8-B35B-BD160A278C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4" name="Group 174">
            <a:extLst>
              <a:ext uri="{FF2B5EF4-FFF2-40B4-BE49-F238E27FC236}">
                <a16:creationId xmlns:a16="http://schemas.microsoft.com/office/drawing/2014/main" id="{D228103D-FF59-416F-98F7-7B395C02B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176" name="Rectangle 175">
              <a:extLst>
                <a:ext uri="{FF2B5EF4-FFF2-40B4-BE49-F238E27FC236}">
                  <a16:creationId xmlns:a16="http://schemas.microsoft.com/office/drawing/2014/main" id="{D2F75B55-D4EB-49CE-A9CE-877D32D9D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39">
              <a:extLst>
                <a:ext uri="{FF2B5EF4-FFF2-40B4-BE49-F238E27FC236}">
                  <a16:creationId xmlns:a16="http://schemas.microsoft.com/office/drawing/2014/main" id="{85079DB7-0E49-4E26-A993-236F835B6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0D6013A5-52E9-408D-B488-26B68CA05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5ED799E-7B32-48D6-B6F3-1B606FD48353}"/>
              </a:ext>
            </a:extLst>
          </p:cNvPr>
          <p:cNvSpPr>
            <a:spLocks noGrp="1"/>
          </p:cNvSpPr>
          <p:nvPr>
            <p:ph type="title"/>
          </p:nvPr>
        </p:nvSpPr>
        <p:spPr>
          <a:xfrm>
            <a:off x="867157" y="2010740"/>
            <a:ext cx="3654569" cy="2476999"/>
          </a:xfrm>
        </p:spPr>
        <p:txBody>
          <a:bodyPr vert="horz" lIns="228600" tIns="228600" rIns="228600" bIns="0" rtlCol="0" anchor="b">
            <a:normAutofit fontScale="90000"/>
          </a:bodyPr>
          <a:lstStyle/>
          <a:p>
            <a:pPr>
              <a:lnSpc>
                <a:spcPct val="80000"/>
              </a:lnSpc>
            </a:pPr>
            <a:r>
              <a:rPr lang="en-US" b="1" dirty="0"/>
              <a:t>ΕΡΩΤΗΣΕΙΣ ΠΙΣΤΟΠΟΙΗΣΗΣ   ΕΟΠΠΕΠ</a:t>
            </a:r>
            <a:br>
              <a:rPr lang="el-GR" b="1" dirty="0"/>
            </a:br>
            <a:br>
              <a:rPr lang="el-GR" sz="4200" dirty="0"/>
            </a:br>
            <a:r>
              <a:rPr lang="el-GR" sz="4200" b="1" dirty="0">
                <a:solidFill>
                  <a:srgbClr val="002060"/>
                </a:solidFill>
              </a:rPr>
              <a:t>Ομάδα</a:t>
            </a:r>
            <a:r>
              <a:rPr lang="el-GR" sz="4200" b="1" dirty="0"/>
              <a:t>  </a:t>
            </a:r>
            <a:r>
              <a:rPr lang="el-GR" sz="4200" b="1" dirty="0">
                <a:solidFill>
                  <a:srgbClr val="002060"/>
                </a:solidFill>
              </a:rPr>
              <a:t>Α</a:t>
            </a:r>
            <a:endParaRPr lang="en-US" sz="4200" b="1" dirty="0">
              <a:solidFill>
                <a:srgbClr val="002060"/>
              </a:solidFill>
            </a:endParaRPr>
          </a:p>
        </p:txBody>
      </p:sp>
      <p:sp>
        <p:nvSpPr>
          <p:cNvPr id="180" name="Rectangle 179">
            <a:extLst>
              <a:ext uri="{FF2B5EF4-FFF2-40B4-BE49-F238E27FC236}">
                <a16:creationId xmlns:a16="http://schemas.microsoft.com/office/drawing/2014/main" id="{88E45477-FC3F-489E-8195-02E95852F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1" y="0"/>
            <a:ext cx="6750205"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Text, whiteboard&#10;&#10;Description automatically generated">
            <a:extLst>
              <a:ext uri="{FF2B5EF4-FFF2-40B4-BE49-F238E27FC236}">
                <a16:creationId xmlns:a16="http://schemas.microsoft.com/office/drawing/2014/main" id="{CF1941D0-86BC-818E-82D8-4770225262D8}"/>
              </a:ext>
            </a:extLst>
          </p:cNvPr>
          <p:cNvPicPr>
            <a:picLocks noChangeAspect="1"/>
          </p:cNvPicPr>
          <p:nvPr/>
        </p:nvPicPr>
        <p:blipFill>
          <a:blip r:embed="rId2"/>
          <a:stretch>
            <a:fillRect/>
          </a:stretch>
        </p:blipFill>
        <p:spPr>
          <a:xfrm>
            <a:off x="7049764" y="320039"/>
            <a:ext cx="3534789" cy="2957681"/>
          </a:xfrm>
          <a:prstGeom prst="rect">
            <a:avLst/>
          </a:prstGeom>
          <a:ln w="9525">
            <a:noFill/>
          </a:ln>
        </p:spPr>
      </p:pic>
      <p:pic>
        <p:nvPicPr>
          <p:cNvPr id="3" name="Picture 2" descr="Logo, company name&#10;&#10;Description automatically generated">
            <a:extLst>
              <a:ext uri="{FF2B5EF4-FFF2-40B4-BE49-F238E27FC236}">
                <a16:creationId xmlns:a16="http://schemas.microsoft.com/office/drawing/2014/main" id="{15A66E1B-A864-79F4-51E5-B680BF272122}"/>
              </a:ext>
            </a:extLst>
          </p:cNvPr>
          <p:cNvPicPr>
            <a:picLocks noChangeAspect="1"/>
          </p:cNvPicPr>
          <p:nvPr/>
        </p:nvPicPr>
        <p:blipFill>
          <a:blip r:embed="rId3"/>
          <a:stretch>
            <a:fillRect/>
          </a:stretch>
        </p:blipFill>
        <p:spPr>
          <a:xfrm>
            <a:off x="6976230" y="3593650"/>
            <a:ext cx="3681857" cy="2948420"/>
          </a:xfrm>
          <a:prstGeom prst="rect">
            <a:avLst/>
          </a:prstGeom>
          <a:ln w="9525">
            <a:noFill/>
          </a:ln>
        </p:spPr>
      </p:pic>
    </p:spTree>
    <p:extLst>
      <p:ext uri="{BB962C8B-B14F-4D97-AF65-F5344CB8AC3E}">
        <p14:creationId xmlns:p14="http://schemas.microsoft.com/office/powerpoint/2010/main" val="2139053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18C49-4882-A891-5589-B2753C707F71}"/>
              </a:ext>
            </a:extLst>
          </p:cNvPr>
          <p:cNvSpPr txBox="1"/>
          <p:nvPr/>
        </p:nvSpPr>
        <p:spPr>
          <a:xfrm>
            <a:off x="249936" y="493699"/>
            <a:ext cx="11692128"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201. </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Τι  </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εί</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v</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αι τ</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o </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εμπ</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o</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ρικό</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ισ</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o</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ζύγι</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o </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και τι τ</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o </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ισ</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o</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ζύγι</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o </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τω</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v </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άδηλω</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v </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πόρω</a:t>
            </a:r>
            <a:r>
              <a:rPr lang="en-US"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v;	</a:t>
            </a:r>
            <a:endParaRPr lang="el-GR" sz="2200" spc="-5"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A03DCC2-7A44-BB8C-2CB8-423CFCEF6CED}"/>
              </a:ext>
            </a:extLst>
          </p:cNvPr>
          <p:cNvSpPr txBox="1"/>
          <p:nvPr/>
        </p:nvSpPr>
        <p:spPr>
          <a:xfrm>
            <a:off x="249936" y="1122724"/>
            <a:ext cx="11815394" cy="558460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el-GR" sz="2000" b="1" dirty="0">
                <a:latin typeface="Calibri" panose="020F0502020204030204" pitchFamily="34" charset="0"/>
                <a:cs typeface="Calibri" panose="020F0502020204030204" pitchFamily="34" charset="0"/>
              </a:rPr>
              <a:t>Ισοζύγιο Άδηλων Συναλλαγών (</a:t>
            </a:r>
            <a:r>
              <a:rPr lang="el-GR" sz="2000" b="1" dirty="0" err="1">
                <a:latin typeface="Calibri" panose="020F0502020204030204" pitchFamily="34" charset="0"/>
                <a:cs typeface="Calibri" panose="020F0502020204030204" pitchFamily="34" charset="0"/>
              </a:rPr>
              <a:t>Balance</a:t>
            </a:r>
            <a:r>
              <a:rPr lang="el-GR" sz="2000" b="1" dirty="0">
                <a:latin typeface="Calibri" panose="020F0502020204030204" pitchFamily="34" charset="0"/>
                <a:cs typeface="Calibri" panose="020F0502020204030204" pitchFamily="34" charset="0"/>
              </a:rPr>
              <a:t> of </a:t>
            </a:r>
            <a:r>
              <a:rPr lang="el-GR" sz="2000" b="1" dirty="0" err="1">
                <a:latin typeface="Calibri" panose="020F0502020204030204" pitchFamily="34" charset="0"/>
                <a:cs typeface="Calibri" panose="020F0502020204030204" pitchFamily="34" charset="0"/>
              </a:rPr>
              <a:t>invisible</a:t>
            </a:r>
            <a:r>
              <a:rPr lang="el-GR" sz="2000" b="1" dirty="0">
                <a:latin typeface="Calibri" panose="020F0502020204030204" pitchFamily="34" charset="0"/>
                <a:cs typeface="Calibri" panose="020F0502020204030204" pitchFamily="34" charset="0"/>
              </a:rPr>
              <a:t> </a:t>
            </a:r>
            <a:r>
              <a:rPr lang="el-GR" sz="2000" b="1" dirty="0" err="1">
                <a:latin typeface="Calibri" panose="020F0502020204030204" pitchFamily="34" charset="0"/>
                <a:cs typeface="Calibri" panose="020F0502020204030204" pitchFamily="34" charset="0"/>
              </a:rPr>
              <a:t>transactions</a:t>
            </a:r>
            <a:r>
              <a:rPr lang="el-GR" sz="2000" b="1" dirty="0">
                <a:latin typeface="Calibri" panose="020F0502020204030204" pitchFamily="34" charset="0"/>
                <a:cs typeface="Calibri" panose="020F0502020204030204" pitchFamily="34" charset="0"/>
              </a:rPr>
              <a:t>) Πόρων</a:t>
            </a:r>
          </a:p>
          <a:p>
            <a:pPr>
              <a:lnSpc>
                <a:spcPct val="150000"/>
              </a:lnSpc>
            </a:pPr>
            <a:r>
              <a:rPr lang="el-GR" sz="2000" dirty="0">
                <a:latin typeface="Calibri" panose="020F0502020204030204" pitchFamily="34" charset="0"/>
                <a:cs typeface="Calibri" panose="020F0502020204030204" pitchFamily="34" charset="0"/>
              </a:rPr>
              <a:t>Ισοζύγιο άδηλων συναλλαγών είναι το ισοζύγιο που </a:t>
            </a:r>
            <a:r>
              <a:rPr lang="el-GR" sz="2000" b="1" i="1" dirty="0">
                <a:solidFill>
                  <a:srgbClr val="002060"/>
                </a:solidFill>
                <a:highlight>
                  <a:srgbClr val="FFFF00"/>
                </a:highlight>
                <a:latin typeface="Calibri" panose="020F0502020204030204" pitchFamily="34" charset="0"/>
                <a:cs typeface="Calibri" panose="020F0502020204030204" pitchFamily="34" charset="0"/>
              </a:rPr>
              <a:t>περιλαμβάνει σε χρηματική έκφραση τις απαιτήσεις και υποχρεώσεις που προέρχονται από τρέχουσες, μη εμπορευματικές δοσοληψίες.</a:t>
            </a:r>
          </a:p>
          <a:p>
            <a:pPr>
              <a:lnSpc>
                <a:spcPct val="150000"/>
              </a:lnSpc>
            </a:pPr>
            <a:r>
              <a:rPr lang="el-GR" sz="2000" dirty="0">
                <a:latin typeface="Calibri" panose="020F0502020204030204" pitchFamily="34" charset="0"/>
                <a:cs typeface="Calibri" panose="020F0502020204030204" pitchFamily="34" charset="0"/>
              </a:rPr>
              <a:t>Σε αυτό υπάγονται τα </a:t>
            </a:r>
            <a:r>
              <a:rPr lang="el-GR" sz="2000" i="1" dirty="0">
                <a:solidFill>
                  <a:srgbClr val="002060"/>
                </a:solidFill>
                <a:latin typeface="Calibri" panose="020F0502020204030204" pitchFamily="34" charset="0"/>
                <a:cs typeface="Calibri" panose="020F0502020204030204" pitchFamily="34" charset="0"/>
              </a:rPr>
              <a:t>κονδύλια που σχετίζονται με την κίνηση ανθρώπων, κεφαλαίων και εμπορευμάτων μεταξύ των χωρών, όπως ο τουρισμός, η μετανάστευση, οι μεταφορές, οι ασφάλειες, οι προμήθειες, οι τόκοι και τα κέρδη).</a:t>
            </a:r>
          </a:p>
          <a:p>
            <a:pPr>
              <a:lnSpc>
                <a:spcPct val="150000"/>
              </a:lnSpc>
            </a:pPr>
            <a:r>
              <a:rPr lang="el-GR" sz="2000" dirty="0">
                <a:latin typeface="Calibri" panose="020F0502020204030204" pitchFamily="34" charset="0"/>
                <a:cs typeface="Calibri" panose="020F0502020204030204" pitchFamily="34" charset="0"/>
              </a:rPr>
              <a:t>Επίσης στο ισοζύγιο άδηλων συναλλαγών περιλαμβάνονται οι απαιτήσεις και οι υποχρεώσεις οι οποίες σχετίζονται με τη διπλωματική εκπροσώπηση των χωρών, την κοινή άμυνα και άλλες υποχρεώσεις, οι οποίες δεν μπορούν να εγγραφούν στο Εμπορικό Ισοζύγιο και το Ισοζύγιο Κινήσεως Κεφαλαίων.</a:t>
            </a:r>
          </a:p>
          <a:p>
            <a:pPr>
              <a:lnSpc>
                <a:spcPct val="150000"/>
              </a:lnSpc>
            </a:pPr>
            <a:r>
              <a:rPr lang="el-GR" sz="2000" dirty="0">
                <a:latin typeface="Calibri" panose="020F0502020204030204" pitchFamily="34" charset="0"/>
                <a:cs typeface="Calibri" panose="020F0502020204030204" pitchFamily="34" charset="0"/>
              </a:rPr>
              <a:t>Στο Ενεργητικό του εγγράφονται όλες οι απαιτήσεις από παρεχόμενες υπηρεσίες που λέγονται άδηλοι πόροι, ενώ στο Παθητικό του αναγράφονται όλες οι υποχρεώσεις για υπηρεσίες που χρησιμοποιήθηκαν, οι οποίες ονομάζονται άδηλες πληρωμές.</a:t>
            </a:r>
          </a:p>
        </p:txBody>
      </p:sp>
    </p:spTree>
    <p:extLst>
      <p:ext uri="{BB962C8B-B14F-4D97-AF65-F5344CB8AC3E}">
        <p14:creationId xmlns:p14="http://schemas.microsoft.com/office/powerpoint/2010/main" val="25366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304800" y="194995"/>
            <a:ext cx="11887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203. </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Ελεύθερη Ζώνη Εμπορίου:  </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έvvoια</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πλεovεκτήματα</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 και </a:t>
            </a:r>
            <a:r>
              <a:rPr lang="el-GR" sz="2200" spc="-8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μειovεκτήματα</a:t>
            </a:r>
            <a:endParaRPr lang="el-GR" sz="2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DFCF0CD-9D10-C1D3-B0E5-2D8AF2696737}"/>
              </a:ext>
            </a:extLst>
          </p:cNvPr>
          <p:cNvSpPr txBox="1"/>
          <p:nvPr/>
        </p:nvSpPr>
        <p:spPr>
          <a:xfrm>
            <a:off x="152400" y="656439"/>
            <a:ext cx="11887200" cy="6046271"/>
          </a:xfrm>
          <a:prstGeom prst="rect">
            <a:avLst/>
          </a:prstGeom>
          <a:noFill/>
        </p:spPr>
        <p:txBody>
          <a:bodyPr wrap="square">
            <a:spAutoFit/>
          </a:bodyPr>
          <a:lstStyle/>
          <a:p>
            <a:pPr>
              <a:lnSpc>
                <a:spcPct val="150000"/>
              </a:lnSpc>
            </a:pPr>
            <a:r>
              <a:rPr lang="el-GR" sz="2000" dirty="0">
                <a:latin typeface="Calibri" panose="020F0502020204030204" pitchFamily="34" charset="0"/>
                <a:cs typeface="Calibri" panose="020F0502020204030204" pitchFamily="34" charset="0"/>
              </a:rPr>
              <a:t>Η Ζώνη Ελευθέρου Εμπορίου (Free Trade </a:t>
            </a:r>
            <a:r>
              <a:rPr lang="el-GR" sz="2000" dirty="0" err="1">
                <a:latin typeface="Calibri" panose="020F0502020204030204" pitchFamily="34" charset="0"/>
                <a:cs typeface="Calibri" panose="020F0502020204030204" pitchFamily="34" charset="0"/>
              </a:rPr>
              <a:t>Area</a:t>
            </a:r>
            <a:r>
              <a:rPr lang="el-GR" sz="2000" dirty="0">
                <a:latin typeface="Calibri" panose="020F0502020204030204" pitchFamily="34" charset="0"/>
                <a:cs typeface="Calibri" panose="020F0502020204030204" pitchFamily="34" charset="0"/>
              </a:rPr>
              <a:t>), όπου τα κράτη μέλη καταργούν τους δασμούς και όλα τα εμπόδια που αφορούν την ελεύθερη διακίνηση των εμπορευμάτων μεταξύ των κρατών μελών του «</a:t>
            </a:r>
            <a:r>
              <a:rPr lang="el-GR" sz="2000" dirty="0" err="1">
                <a:latin typeface="Calibri" panose="020F0502020204030204" pitchFamily="34" charset="0"/>
                <a:cs typeface="Calibri" panose="020F0502020204030204" pitchFamily="34" charset="0"/>
              </a:rPr>
              <a:t>group</a:t>
            </a:r>
            <a:r>
              <a:rPr lang="el-G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που μετέχουν στην ελεύθερη ζώνη αλλά κάθε χώρα διατηρεί ξεχωριστή δομή δασμολογικής προστασίας απέναντι στις χώρες μη μέλη. Παραδείγματα είναι: </a:t>
            </a:r>
          </a:p>
          <a:p>
            <a:pPr marL="342900" indent="-342900">
              <a:lnSpc>
                <a:spcPct val="150000"/>
              </a:lnSpc>
              <a:buFont typeface="Wingdings" panose="05000000000000000000" pitchFamily="2" charset="2"/>
              <a:buChar char="Ø"/>
            </a:pPr>
            <a:r>
              <a:rPr lang="el-GR" sz="2000" dirty="0">
                <a:latin typeface="Calibri" panose="020F0502020204030204" pitchFamily="34" charset="0"/>
                <a:cs typeface="Calibri" panose="020F0502020204030204" pitchFamily="34" charset="0"/>
              </a:rPr>
              <a:t>European Free Trade Association (EFTA),  </a:t>
            </a:r>
            <a:r>
              <a:rPr lang="el-GR" sz="2000" dirty="0" err="1">
                <a:latin typeface="Calibri" panose="020F0502020204030204" pitchFamily="34" charset="0"/>
                <a:cs typeface="Calibri" panose="020F0502020204030204" pitchFamily="34" charset="0"/>
              </a:rPr>
              <a:t>Latin</a:t>
            </a:r>
            <a:r>
              <a:rPr lang="el-GR" sz="2000" dirty="0">
                <a:latin typeface="Calibri" panose="020F0502020204030204" pitchFamily="34" charset="0"/>
                <a:cs typeface="Calibri" panose="020F0502020204030204" pitchFamily="34" charset="0"/>
              </a:rPr>
              <a:t> American Free Trade </a:t>
            </a:r>
            <a:r>
              <a:rPr lang="el-GR" sz="2000" dirty="0" err="1">
                <a:latin typeface="Calibri" panose="020F0502020204030204" pitchFamily="34" charset="0"/>
                <a:cs typeface="Calibri" panose="020F0502020204030204" pitchFamily="34" charset="0"/>
              </a:rPr>
              <a:t>Area</a:t>
            </a:r>
            <a:r>
              <a:rPr lang="el-GR" sz="2000" dirty="0">
                <a:latin typeface="Calibri" panose="020F0502020204030204" pitchFamily="34" charset="0"/>
                <a:cs typeface="Calibri" panose="020F0502020204030204" pitchFamily="34" charset="0"/>
              </a:rPr>
              <a:t> (LAFTA), North American Free Trade </a:t>
            </a:r>
            <a:r>
              <a:rPr lang="el-GR" sz="2000" dirty="0" err="1">
                <a:latin typeface="Calibri" panose="020F0502020204030204" pitchFamily="34" charset="0"/>
                <a:cs typeface="Calibri" panose="020F0502020204030204" pitchFamily="34" charset="0"/>
              </a:rPr>
              <a:t>Area</a:t>
            </a:r>
            <a:r>
              <a:rPr lang="el-GR" sz="2000" dirty="0">
                <a:latin typeface="Calibri" panose="020F0502020204030204" pitchFamily="34" charset="0"/>
                <a:cs typeface="Calibri" panose="020F0502020204030204" pitchFamily="34" charset="0"/>
              </a:rPr>
              <a:t> (NAFTA), κ.τ.λ.</a:t>
            </a:r>
          </a:p>
          <a:p>
            <a:pPr>
              <a:lnSpc>
                <a:spcPct val="150000"/>
              </a:lnSpc>
            </a:pPr>
            <a:r>
              <a:rPr lang="el-GR" sz="2000" u="sng" dirty="0">
                <a:latin typeface="Calibri" panose="020F0502020204030204" pitchFamily="34" charset="0"/>
                <a:cs typeface="Calibri" panose="020F0502020204030204" pitchFamily="34" charset="0"/>
              </a:rPr>
              <a:t>Πλεονεκτήματα</a:t>
            </a:r>
            <a:r>
              <a:rPr lang="el-GR" sz="2000" dirty="0">
                <a:latin typeface="Calibri" panose="020F0502020204030204" pitchFamily="34" charset="0"/>
                <a:cs typeface="Calibri" panose="020F0502020204030204" pitchFamily="34" charset="0"/>
              </a:rPr>
              <a:t> είναι προφανή</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η απελευθέρωση του εμπορίου και η απάλειψη κάθε μορφής προστατευτισμού </a:t>
            </a:r>
            <a:r>
              <a:rPr lang="el-GR" sz="2000" dirty="0" err="1">
                <a:latin typeface="Calibri" panose="020F0502020204030204" pitchFamily="34" charset="0"/>
                <a:cs typeface="Calibri" panose="020F0502020204030204" pitchFamily="34" charset="0"/>
              </a:rPr>
              <a:t>κλπ</a:t>
            </a:r>
            <a:r>
              <a:rPr lang="el-GR" sz="2000" dirty="0">
                <a:latin typeface="Calibri" panose="020F0502020204030204" pitchFamily="34" charset="0"/>
                <a:cs typeface="Calibri" panose="020F0502020204030204" pitchFamily="34" charset="0"/>
              </a:rPr>
              <a:t> απελευθερώνουν τα συγκριτικά πλεονεκτήματα των χωρών της ζώνης και απολαμβάνουν καλύτερα και περισσότερα αγαθά, μεγαλύτερη οικονομική ανάπτυξη και επομένως ευημερία</a:t>
            </a:r>
          </a:p>
          <a:p>
            <a:pPr>
              <a:lnSpc>
                <a:spcPct val="150000"/>
              </a:lnSpc>
            </a:pPr>
            <a:r>
              <a:rPr lang="el-GR" sz="2000" u="sng" dirty="0">
                <a:latin typeface="Calibri" panose="020F0502020204030204" pitchFamily="34" charset="0"/>
                <a:cs typeface="Calibri" panose="020F0502020204030204" pitchFamily="34" charset="0"/>
              </a:rPr>
              <a:t>Μειονεκτήματα</a:t>
            </a:r>
            <a:r>
              <a:rPr lang="en-US" sz="2000" u="sng"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Η μη κοινή δασμολογική αντιμετώπιση αντιμετώπιση τρίτων χωρών (εκτός ζώνης και προφανώς για προϊόντα που δεν εμπίπτουν στην Ζώνη) μπορεί να δημιουργήσουν τριβές στις χώρες του </a:t>
            </a:r>
            <a:r>
              <a:rPr lang="en-US" sz="2000" dirty="0">
                <a:latin typeface="Calibri" panose="020F0502020204030204" pitchFamily="34" charset="0"/>
                <a:cs typeface="Calibri" panose="020F0502020204030204" pitchFamily="34" charset="0"/>
              </a:rPr>
              <a:t>group </a:t>
            </a:r>
            <a:r>
              <a:rPr lang="el-GR" sz="2000" dirty="0">
                <a:latin typeface="Calibri" panose="020F0502020204030204" pitchFamily="34" charset="0"/>
                <a:cs typeface="Calibri" panose="020F0502020204030204" pitchFamily="34" charset="0"/>
              </a:rPr>
              <a:t>για προϊόντα που ενδιαφέρουν όλες και τα προμηθεύονται από τρίτες χώρες  αφού εφαρμόζουν διαφορετικούς δασμούς στις τρίτες χώρες)  </a:t>
            </a:r>
          </a:p>
        </p:txBody>
      </p:sp>
    </p:spTree>
    <p:extLst>
      <p:ext uri="{BB962C8B-B14F-4D97-AF65-F5344CB8AC3E}">
        <p14:creationId xmlns:p14="http://schemas.microsoft.com/office/powerpoint/2010/main" val="25477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304800" y="316915"/>
            <a:ext cx="11285517"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202. </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Τι  </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είναι το σύστημα των τελωνειακών ενώσεων</a:t>
            </a:r>
            <a:endParaRPr lang="el-GR" sz="2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DEF3283-A1B4-2D36-5F22-1E36EC9E4034}"/>
              </a:ext>
            </a:extLst>
          </p:cNvPr>
          <p:cNvSpPr txBox="1"/>
          <p:nvPr/>
        </p:nvSpPr>
        <p:spPr>
          <a:xfrm>
            <a:off x="217318" y="1421029"/>
            <a:ext cx="11694266" cy="1429622"/>
          </a:xfrm>
          <a:prstGeom prst="rect">
            <a:avLst/>
          </a:prstGeom>
          <a:noFill/>
        </p:spPr>
        <p:txBody>
          <a:bodyPr wrap="square">
            <a:spAutoFit/>
          </a:bodyPr>
          <a:lstStyle/>
          <a:p>
            <a:pPr>
              <a:lnSpc>
                <a:spcPct val="150000"/>
              </a:lnSpc>
            </a:pPr>
            <a:r>
              <a:rPr lang="el-GR" sz="2000" dirty="0">
                <a:latin typeface="Calibri" panose="020F0502020204030204" pitchFamily="34" charset="0"/>
                <a:cs typeface="Calibri" panose="020F0502020204030204" pitchFamily="34" charset="0"/>
              </a:rPr>
              <a:t>Η </a:t>
            </a:r>
            <a:r>
              <a:rPr lang="el-GR" sz="2000" u="sng" dirty="0">
                <a:latin typeface="Calibri" panose="020F0502020204030204" pitchFamily="34" charset="0"/>
                <a:cs typeface="Calibri" panose="020F0502020204030204" pitchFamily="34" charset="0"/>
              </a:rPr>
              <a:t>Τελωνειακή Ένωση </a:t>
            </a:r>
            <a:r>
              <a:rPr lang="el-GR" sz="2000" dirty="0">
                <a:latin typeface="Calibri" panose="020F0502020204030204" pitchFamily="34" charset="0"/>
                <a:cs typeface="Calibri" panose="020F0502020204030204" pitchFamily="34" charset="0"/>
              </a:rPr>
              <a:t>(</a:t>
            </a:r>
            <a:r>
              <a:rPr lang="el-GR" sz="2000" dirty="0" err="1">
                <a:latin typeface="Calibri" panose="020F0502020204030204" pitchFamily="34" charset="0"/>
                <a:cs typeface="Calibri" panose="020F0502020204030204" pitchFamily="34" charset="0"/>
              </a:rPr>
              <a:t>Customs</a:t>
            </a:r>
            <a:r>
              <a:rPr lang="el-GR" sz="2000" dirty="0">
                <a:latin typeface="Calibri" panose="020F0502020204030204" pitchFamily="34" charset="0"/>
                <a:cs typeface="Calibri" panose="020F0502020204030204" pitchFamily="34" charset="0"/>
              </a:rPr>
              <a:t> Union) είναι παρόμοια με τη ζώνη ελευθέρου εμπορίου αλλά προβλέπει, πέρα από την κατάργηση των δασμών μεταξύ των κρατών μελών, την καθιέρωση ενός κοινού δασμού απέναντι στις χώρες μη μέλη (κάτι σαν κοινή εξωτερική δασμολογική πολιτική).</a:t>
            </a:r>
          </a:p>
        </p:txBody>
      </p:sp>
    </p:spTree>
    <p:extLst>
      <p:ext uri="{BB962C8B-B14F-4D97-AF65-F5344CB8AC3E}">
        <p14:creationId xmlns:p14="http://schemas.microsoft.com/office/powerpoint/2010/main" val="180962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18C49-4882-A891-5589-B2753C707F71}"/>
              </a:ext>
            </a:extLst>
          </p:cNvPr>
          <p:cNvSpPr txBox="1"/>
          <p:nvPr/>
        </p:nvSpPr>
        <p:spPr>
          <a:xfrm>
            <a:off x="276850" y="291818"/>
            <a:ext cx="11692128"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204. </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Τι  σημαίνει o όρος F.O.B.;	</a:t>
            </a:r>
            <a:endParaRPr lang="el-GR" sz="2200" spc="-5"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18F4157-4DCB-FAD6-31EA-C3EF696746E5}"/>
              </a:ext>
            </a:extLst>
          </p:cNvPr>
          <p:cNvPicPr>
            <a:picLocks noChangeAspect="1"/>
          </p:cNvPicPr>
          <p:nvPr/>
        </p:nvPicPr>
        <p:blipFill>
          <a:blip r:embed="rId2"/>
          <a:stretch>
            <a:fillRect/>
          </a:stretch>
        </p:blipFill>
        <p:spPr>
          <a:xfrm>
            <a:off x="124450" y="1331794"/>
            <a:ext cx="11943099" cy="4194412"/>
          </a:xfrm>
          <a:prstGeom prst="rect">
            <a:avLst/>
          </a:prstGeom>
        </p:spPr>
      </p:pic>
    </p:spTree>
    <p:extLst>
      <p:ext uri="{BB962C8B-B14F-4D97-AF65-F5344CB8AC3E}">
        <p14:creationId xmlns:p14="http://schemas.microsoft.com/office/powerpoint/2010/main" val="225428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304800" y="316915"/>
            <a:ext cx="11887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205. </a:t>
            </a:r>
            <a:r>
              <a:rPr lang="el-GR" sz="2200" spc="-80" dirty="0">
                <a:solidFill>
                  <a:schemeClr val="tx1"/>
                </a:solidFill>
                <a:effectLst/>
                <a:latin typeface="Calibri" panose="020F0502020204030204" pitchFamily="34" charset="0"/>
                <a:ea typeface="Arial" panose="020B0604020202020204" pitchFamily="34" charset="0"/>
                <a:cs typeface="Calibri" panose="020F0502020204030204" pitchFamily="34" charset="0"/>
              </a:rPr>
              <a:t>Τι  </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σημαίνει o </a:t>
            </a:r>
            <a:r>
              <a:rPr lang="el-GR" sz="22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όρoς</a:t>
            </a:r>
            <a:r>
              <a:rPr lang="el-GR" sz="2200" spc="-3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C.I.F.;</a:t>
            </a:r>
            <a:endParaRPr lang="el-GR" sz="22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B836877-3ED4-5E37-B1A1-969D1EA7B61E}"/>
              </a:ext>
            </a:extLst>
          </p:cNvPr>
          <p:cNvSpPr txBox="1"/>
          <p:nvPr/>
        </p:nvSpPr>
        <p:spPr>
          <a:xfrm>
            <a:off x="177800" y="1065764"/>
            <a:ext cx="11836400" cy="308687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el-GR" sz="2200" b="1" dirty="0">
                <a:latin typeface="Calibri" panose="020F0502020204030204" pitchFamily="34" charset="0"/>
                <a:cs typeface="Calibri" panose="020F0502020204030204" pitchFamily="34" charset="0"/>
              </a:rPr>
              <a:t>CIF – </a:t>
            </a:r>
            <a:r>
              <a:rPr lang="el-GR" sz="2200" b="1" dirty="0" err="1">
                <a:latin typeface="Calibri" panose="020F0502020204030204" pitchFamily="34" charset="0"/>
                <a:cs typeface="Calibri" panose="020F0502020204030204" pitchFamily="34" charset="0"/>
              </a:rPr>
              <a:t>Cost</a:t>
            </a:r>
            <a:r>
              <a:rPr lang="el-GR" sz="2200" b="1" dirty="0">
                <a:latin typeface="Calibri" panose="020F0502020204030204" pitchFamily="34" charset="0"/>
                <a:cs typeface="Calibri" panose="020F0502020204030204" pitchFamily="34" charset="0"/>
              </a:rPr>
              <a:t>, Insurance And </a:t>
            </a:r>
            <a:r>
              <a:rPr lang="el-GR" sz="2200" b="1" dirty="0" err="1">
                <a:latin typeface="Calibri" panose="020F0502020204030204" pitchFamily="34" charset="0"/>
                <a:cs typeface="Calibri" panose="020F0502020204030204" pitchFamily="34" charset="0"/>
              </a:rPr>
              <a:t>Freight</a:t>
            </a:r>
            <a:r>
              <a:rPr lang="el-GR" sz="2200" b="1" dirty="0">
                <a:latin typeface="Calibri" panose="020F0502020204030204" pitchFamily="34" charset="0"/>
                <a:cs typeface="Calibri" panose="020F0502020204030204" pitchFamily="34" charset="0"/>
              </a:rPr>
              <a:t> - Αξία, ασφάλεια και ναύλος </a:t>
            </a:r>
            <a:r>
              <a:rPr lang="el-GR" sz="2200" dirty="0">
                <a:latin typeface="Calibri" panose="020F0502020204030204" pitchFamily="34" charset="0"/>
                <a:cs typeface="Calibri" panose="020F0502020204030204" pitchFamily="34" charset="0"/>
              </a:rPr>
              <a:t>(κατονομαζόμενο λιμάνι προορισμού)</a:t>
            </a:r>
          </a:p>
          <a:p>
            <a:pPr marL="342900" indent="-342900">
              <a:lnSpc>
                <a:spcPct val="150000"/>
              </a:lnSpc>
              <a:buFont typeface="Arial" panose="020B0604020202020204" pitchFamily="34" charset="0"/>
              <a:buChar char="•"/>
            </a:pPr>
            <a:r>
              <a:rPr lang="el-GR" sz="2200" dirty="0">
                <a:latin typeface="Calibri" panose="020F0502020204030204" pitchFamily="34" charset="0"/>
                <a:cs typeface="Calibri" panose="020F0502020204030204" pitchFamily="34" charset="0"/>
              </a:rPr>
              <a:t>Ο πωλητής έχει τις ίδιες υποχρεώσεις όπως και με τον CFR, αλλά πρέπει και να καλύψει τα έξοδα ασφάλισης</a:t>
            </a:r>
          </a:p>
          <a:p>
            <a:pPr marL="342900" indent="-342900">
              <a:lnSpc>
                <a:spcPct val="150000"/>
              </a:lnSpc>
              <a:buFont typeface="Arial" panose="020B0604020202020204" pitchFamily="34" charset="0"/>
              <a:buChar char="•"/>
            </a:pPr>
            <a:r>
              <a:rPr lang="el-GR" sz="2200" dirty="0">
                <a:latin typeface="Calibri" panose="020F0502020204030204" pitchFamily="34" charset="0"/>
                <a:cs typeface="Calibri" panose="020F0502020204030204" pitchFamily="34" charset="0"/>
              </a:rPr>
              <a:t>Όπως και με τον CIP, </a:t>
            </a:r>
            <a:r>
              <a:rPr lang="el-GR" sz="2200" i="1" dirty="0">
                <a:latin typeface="Calibri" panose="020F0502020204030204" pitchFamily="34" charset="0"/>
                <a:cs typeface="Calibri" panose="020F0502020204030204" pitchFamily="34" charset="0"/>
              </a:rPr>
              <a:t>πρέπει μόνο να αγοράσει την ελάχιστη ασφαλιστική κάλυψη </a:t>
            </a:r>
            <a:r>
              <a:rPr lang="el-GR" sz="2200" dirty="0">
                <a:latin typeface="Calibri" panose="020F0502020204030204" pitchFamily="34" charset="0"/>
                <a:cs typeface="Calibri" panose="020F0502020204030204" pitchFamily="34" charset="0"/>
              </a:rPr>
              <a:t>- Αν ο αγοραστής απαιτεί πιο ολοκληρωμένη ασφάλιση, πρέπει να την πληρώσει ο ίδιος</a:t>
            </a:r>
          </a:p>
          <a:p>
            <a:pPr marL="342900" indent="-342900">
              <a:lnSpc>
                <a:spcPct val="150000"/>
              </a:lnSpc>
              <a:buFont typeface="Arial" panose="020B0604020202020204" pitchFamily="34" charset="0"/>
              <a:buChar char="•"/>
            </a:pPr>
            <a:r>
              <a:rPr lang="el-GR" sz="2200" dirty="0">
                <a:latin typeface="Calibri" panose="020F0502020204030204" pitchFamily="34" charset="0"/>
                <a:cs typeface="Calibri" panose="020F0502020204030204" pitchFamily="34" charset="0"/>
              </a:rPr>
              <a:t>Ο κίνδυνος μεταβιβάζεται από τον πωλητή στον αγοραστή: Όταν τα εμπορεύματα είναι στο πλοίο.</a:t>
            </a:r>
          </a:p>
        </p:txBody>
      </p:sp>
    </p:spTree>
    <p:extLst>
      <p:ext uri="{BB962C8B-B14F-4D97-AF65-F5344CB8AC3E}">
        <p14:creationId xmlns:p14="http://schemas.microsoft.com/office/powerpoint/2010/main" val="67916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18C49-4882-A891-5589-B2753C707F71}"/>
              </a:ext>
            </a:extLst>
          </p:cNvPr>
          <p:cNvSpPr txBox="1"/>
          <p:nvPr/>
        </p:nvSpPr>
        <p:spPr>
          <a:xfrm>
            <a:off x="256032" y="117299"/>
            <a:ext cx="8644128"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highlight>
                  <a:srgbClr val="C0C0C0"/>
                </a:highlight>
                <a:latin typeface="Calibri" panose="020F0502020204030204" pitchFamily="34" charset="0"/>
                <a:cs typeface="Calibri" panose="020F0502020204030204" pitchFamily="34" charset="0"/>
              </a:rPr>
              <a:t>83. </a:t>
            </a:r>
            <a:r>
              <a:rPr lang="el-GR" sz="2200" dirty="0">
                <a:solidFill>
                  <a:schemeClr val="tx1"/>
                </a:solidFill>
                <a:latin typeface="Calibri" panose="020F0502020204030204" pitchFamily="34" charset="0"/>
                <a:cs typeface="Calibri" panose="020F0502020204030204" pitchFamily="34" charset="0"/>
              </a:rPr>
              <a:t>Τι </a:t>
            </a:r>
            <a:r>
              <a:rPr lang="el-GR" sz="2200" dirty="0" err="1">
                <a:solidFill>
                  <a:schemeClr val="tx1"/>
                </a:solidFill>
                <a:latin typeface="Calibri" panose="020F0502020204030204" pitchFamily="34" charset="0"/>
                <a:cs typeface="Calibri" panose="020F0502020204030204" pitchFamily="34" charset="0"/>
              </a:rPr>
              <a:t>εvvooύμε</a:t>
            </a:r>
            <a:r>
              <a:rPr lang="el-GR" sz="2200" dirty="0">
                <a:solidFill>
                  <a:schemeClr val="tx1"/>
                </a:solidFill>
                <a:latin typeface="Calibri" panose="020F0502020204030204" pitchFamily="34" charset="0"/>
                <a:cs typeface="Calibri" panose="020F0502020204030204" pitchFamily="34" charset="0"/>
              </a:rPr>
              <a:t> με </a:t>
            </a:r>
            <a:r>
              <a:rPr lang="el-GR" sz="2200" dirty="0" err="1">
                <a:solidFill>
                  <a:schemeClr val="tx1"/>
                </a:solidFill>
                <a:latin typeface="Calibri" panose="020F0502020204030204" pitchFamily="34" charset="0"/>
                <a:cs typeface="Calibri" panose="020F0502020204030204" pitchFamily="34" charset="0"/>
              </a:rPr>
              <a:t>τov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όρo</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συvαλλαγματικά</a:t>
            </a:r>
            <a:r>
              <a:rPr lang="el-GR" sz="2200" dirty="0">
                <a:solidFill>
                  <a:schemeClr val="tx1"/>
                </a:solidFill>
                <a:latin typeface="Calibri" panose="020F0502020204030204" pitchFamily="34" charset="0"/>
                <a:cs typeface="Calibri" panose="020F0502020204030204" pitchFamily="34" charset="0"/>
              </a:rPr>
              <a:t> διαθέσιμα";   </a:t>
            </a:r>
            <a:r>
              <a:rPr lang="el-GR" sz="2800" dirty="0">
                <a:solidFill>
                  <a:srgbClr val="002060"/>
                </a:solidFill>
                <a:highlight>
                  <a:srgbClr val="FFFF00"/>
                </a:highlight>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B6CE9C79-C7D9-FD3A-1138-C27AFED2F6CA}"/>
              </a:ext>
            </a:extLst>
          </p:cNvPr>
          <p:cNvSpPr txBox="1"/>
          <p:nvPr/>
        </p:nvSpPr>
        <p:spPr>
          <a:xfrm>
            <a:off x="0" y="790560"/>
            <a:ext cx="12106656" cy="3920240"/>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el-GR" sz="2100" dirty="0">
                <a:latin typeface="Calibri" panose="020F0502020204030204" pitchFamily="34" charset="0"/>
                <a:cs typeface="Calibri" panose="020F0502020204030204" pitchFamily="34" charset="0"/>
              </a:rPr>
              <a:t>Συναλλαγματικά διαθέσιμα (Foreign </a:t>
            </a:r>
            <a:r>
              <a:rPr lang="el-GR" sz="2100" dirty="0" err="1">
                <a:latin typeface="Calibri" panose="020F0502020204030204" pitchFamily="34" charset="0"/>
                <a:cs typeface="Calibri" panose="020F0502020204030204" pitchFamily="34" charset="0"/>
              </a:rPr>
              <a:t>exchange</a:t>
            </a:r>
            <a:r>
              <a:rPr lang="el-GR" sz="2100" dirty="0">
                <a:latin typeface="Calibri" panose="020F0502020204030204" pitchFamily="34" charset="0"/>
                <a:cs typeface="Calibri" panose="020F0502020204030204" pitchFamily="34" charset="0"/>
              </a:rPr>
              <a:t> </a:t>
            </a:r>
            <a:r>
              <a:rPr lang="el-GR" sz="2100" dirty="0" err="1">
                <a:latin typeface="Calibri" panose="020F0502020204030204" pitchFamily="34" charset="0"/>
                <a:cs typeface="Calibri" panose="020F0502020204030204" pitchFamily="34" charset="0"/>
              </a:rPr>
              <a:t>reserves</a:t>
            </a:r>
            <a:r>
              <a:rPr lang="el-GR" sz="2100" dirty="0">
                <a:latin typeface="Calibri" panose="020F0502020204030204" pitchFamily="34" charset="0"/>
                <a:cs typeface="Calibri" panose="020F0502020204030204" pitchFamily="34" charset="0"/>
              </a:rPr>
              <a:t>)</a:t>
            </a:r>
            <a:r>
              <a:rPr lang="en-US" sz="2100" dirty="0">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είναι περιουσιακά στοιχεία, ξεχωριστά από τα εγχώρια τραπεζογραμμάτια και αξιόγραφα, που κρατούν οι κεντρικές τράπεζες και μπορούν να χρησιμοποιηθούν ως μέσα διεθνών πληρωμών.</a:t>
            </a:r>
          </a:p>
          <a:p>
            <a:pPr marL="342900" indent="-342900">
              <a:lnSpc>
                <a:spcPct val="150000"/>
              </a:lnSpc>
              <a:buFont typeface="Wingdings" panose="05000000000000000000" pitchFamily="2" charset="2"/>
              <a:buChar char="§"/>
            </a:pPr>
            <a:r>
              <a:rPr lang="el-GR" sz="2100" dirty="0">
                <a:latin typeface="Calibri" panose="020F0502020204030204" pitchFamily="34" charset="0"/>
                <a:cs typeface="Calibri" panose="020F0502020204030204" pitchFamily="34" charset="0"/>
              </a:rPr>
              <a:t>Ιστορικά, το κυριότερο μέσο διεθνών πληρωμών ήταν ο χρυσός, αλλά τώρα τα συναλλαγματικά διαθέσιμα των κεντρικών τραπεζών περιλαμβάνουν επίσης, κρατικά αξιόγραφα των κυριότερων βιομηχανικών οικονομιών, καταθέσεις ξένων τραπεζών και </a:t>
            </a:r>
            <a:r>
              <a:rPr lang="el-GR" sz="2100" i="1" dirty="0">
                <a:solidFill>
                  <a:srgbClr val="002060"/>
                </a:solidFill>
                <a:latin typeface="Calibri" panose="020F0502020204030204" pitchFamily="34" charset="0"/>
                <a:cs typeface="Calibri" panose="020F0502020204030204" pitchFamily="34" charset="0"/>
              </a:rPr>
              <a:t>ειδικά αξιόγραφα που έχουν δημιουργηθεί από το ΔΝΤ.</a:t>
            </a:r>
          </a:p>
          <a:p>
            <a:pPr marL="342900" indent="-342900">
              <a:lnSpc>
                <a:spcPct val="150000"/>
              </a:lnSpc>
              <a:buFont typeface="Wingdings" panose="05000000000000000000" pitchFamily="2" charset="2"/>
              <a:buChar char="§"/>
            </a:pPr>
            <a:r>
              <a:rPr lang="el-GR" sz="2100" dirty="0">
                <a:latin typeface="Calibri" panose="020F0502020204030204" pitchFamily="34" charset="0"/>
                <a:cs typeface="Calibri" panose="020F0502020204030204" pitchFamily="34" charset="0"/>
              </a:rPr>
              <a:t>Οι κεντρικές τράπεζες μπορούν να μεταβάλλουν τα αποθέματα που κατέχουν πουλώντας ή αγοράζοντας συναλλαγματικά διαθέσιμα στην ανοικτή αγορά συναλλάγματος.</a:t>
            </a:r>
          </a:p>
        </p:txBody>
      </p:sp>
      <p:sp>
        <p:nvSpPr>
          <p:cNvPr id="6" name="TextBox 5">
            <a:extLst>
              <a:ext uri="{FF2B5EF4-FFF2-40B4-BE49-F238E27FC236}">
                <a16:creationId xmlns:a16="http://schemas.microsoft.com/office/drawing/2014/main" id="{7991ACDF-417A-67F1-6F29-59758869ABAF}"/>
              </a:ext>
            </a:extLst>
          </p:cNvPr>
          <p:cNvSpPr txBox="1"/>
          <p:nvPr/>
        </p:nvSpPr>
        <p:spPr>
          <a:xfrm>
            <a:off x="0" y="4953174"/>
            <a:ext cx="12192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l-GR" sz="2000" dirty="0">
                <a:latin typeface="Calibri" panose="020F0502020204030204" pitchFamily="34" charset="0"/>
                <a:cs typeface="Calibri" panose="020F0502020204030204" pitchFamily="34" charset="0"/>
              </a:rPr>
              <a:t>Ειδικά </a:t>
            </a:r>
            <a:r>
              <a:rPr lang="el-GR" sz="2000" dirty="0" err="1">
                <a:latin typeface="Calibri" panose="020F0502020204030204" pitchFamily="34" charset="0"/>
                <a:cs typeface="Calibri" panose="020F0502020204030204" pitchFamily="34" charset="0"/>
              </a:rPr>
              <a:t>τραβηκτικά</a:t>
            </a:r>
            <a:r>
              <a:rPr lang="el-GR" sz="2000" dirty="0">
                <a:latin typeface="Calibri" panose="020F0502020204030204" pitchFamily="34" charset="0"/>
                <a:cs typeface="Calibri" panose="020F0502020204030204" pitchFamily="34" charset="0"/>
              </a:rPr>
              <a:t> δικαιώματα (ΕΤΔ) είναι ένα διεθνές αποθεματικό περιουσιακό στοιχείο, το οποίο δημιουργήθηκε από το ΔΝΤ το 1969, ως εναλλακτική μορφή των υφιστάμενων επίσημων συναλλαγματικών διαθεσίμων των χωρών-μελών του.</a:t>
            </a:r>
          </a:p>
          <a:p>
            <a:r>
              <a:rPr lang="el-GR" sz="2000" dirty="0">
                <a:latin typeface="Calibri" panose="020F0502020204030204" pitchFamily="34" charset="0"/>
                <a:cs typeface="Calibri" panose="020F0502020204030204" pitchFamily="34" charset="0"/>
              </a:rPr>
              <a:t>Τα ειδικά </a:t>
            </a:r>
            <a:r>
              <a:rPr lang="el-GR" sz="2000" dirty="0" err="1">
                <a:latin typeface="Calibri" panose="020F0502020204030204" pitchFamily="34" charset="0"/>
                <a:cs typeface="Calibri" panose="020F0502020204030204" pitchFamily="34" charset="0"/>
              </a:rPr>
              <a:t>τραβηκτικά</a:t>
            </a:r>
            <a:r>
              <a:rPr lang="el-GR" sz="2000" dirty="0">
                <a:latin typeface="Calibri" panose="020F0502020204030204" pitchFamily="34" charset="0"/>
                <a:cs typeface="Calibri" panose="020F0502020204030204" pitchFamily="34" charset="0"/>
              </a:rPr>
              <a:t> δικαιώματα δεν είναι νόμισμα και δεν έχουν φυσική παρουσία όπως το χρήμα, αλλά αποτελούν λογιστική καταχώριση και αντιπροσωπεύουν Απαίτηση για συναλλαγματικά αποθέματα νομισμάτων των χωρών-μελών του ΔΝΤ (ευρώ, ιαπωνικά γιεν, λίρες, δολάρια </a:t>
            </a:r>
            <a:r>
              <a:rPr lang="el-GR" sz="2000" dirty="0" err="1">
                <a:latin typeface="Calibri" panose="020F0502020204030204" pitchFamily="34" charset="0"/>
                <a:cs typeface="Calibri" panose="020F0502020204030204" pitchFamily="34" charset="0"/>
              </a:rPr>
              <a:t>κτλ</a:t>
            </a:r>
            <a:r>
              <a:rPr lang="el-GR" sz="2000" dirty="0">
                <a:latin typeface="Calibri" panose="020F0502020204030204" pitchFamily="34" charset="0"/>
                <a:cs typeface="Calibri" panose="020F0502020204030204" pitchFamily="34" charset="0"/>
              </a:rPr>
              <a:t>) με τα οποία μπορούν να </a:t>
            </a:r>
            <a:r>
              <a:rPr lang="el-GR" sz="2000" dirty="0" err="1">
                <a:latin typeface="Calibri" panose="020F0502020204030204" pitchFamily="34" charset="0"/>
                <a:cs typeface="Calibri" panose="020F0502020204030204" pitchFamily="34" charset="0"/>
              </a:rPr>
              <a:t>ανταλλαγούν</a:t>
            </a:r>
            <a:r>
              <a:rPr lang="el-GR" sz="2000" dirty="0">
                <a:latin typeface="Calibri" panose="020F0502020204030204" pitchFamily="34" charset="0"/>
                <a:cs typeface="Calibri" panose="020F0502020204030204" pitchFamily="34" charset="0"/>
              </a:rPr>
              <a:t>.</a:t>
            </a:r>
          </a:p>
        </p:txBody>
      </p:sp>
      <p:sp>
        <p:nvSpPr>
          <p:cNvPr id="7" name="Arrow: Curved Left 6">
            <a:extLst>
              <a:ext uri="{FF2B5EF4-FFF2-40B4-BE49-F238E27FC236}">
                <a16:creationId xmlns:a16="http://schemas.microsoft.com/office/drawing/2014/main" id="{A561AF3E-3C9F-7A4D-9BAE-A03420668CEB}"/>
              </a:ext>
            </a:extLst>
          </p:cNvPr>
          <p:cNvSpPr/>
          <p:nvPr/>
        </p:nvSpPr>
        <p:spPr>
          <a:xfrm>
            <a:off x="11521440" y="3429000"/>
            <a:ext cx="414528" cy="1630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75317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18C49-4882-A891-5589-B2753C707F71}"/>
              </a:ext>
            </a:extLst>
          </p:cNvPr>
          <p:cNvSpPr txBox="1"/>
          <p:nvPr/>
        </p:nvSpPr>
        <p:spPr>
          <a:xfrm>
            <a:off x="249936" y="123347"/>
            <a:ext cx="1169212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highlight>
                  <a:srgbClr val="C0C0C0"/>
                </a:highlight>
                <a:latin typeface="Calibri" panose="020F0502020204030204" pitchFamily="34" charset="0"/>
                <a:cs typeface="Calibri" panose="020F0502020204030204" pitchFamily="34" charset="0"/>
              </a:rPr>
              <a:t>85. </a:t>
            </a:r>
            <a:r>
              <a:rPr lang="el-GR" sz="2200" dirty="0" err="1">
                <a:solidFill>
                  <a:schemeClr val="tx1"/>
                </a:solidFill>
                <a:latin typeface="Calibri" panose="020F0502020204030204" pitchFamily="34" charset="0"/>
                <a:cs typeface="Calibri" panose="020F0502020204030204" pitchFamily="34" charset="0"/>
              </a:rPr>
              <a:t>Πoιες</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κιvητές</a:t>
            </a:r>
            <a:r>
              <a:rPr lang="el-GR" sz="2200" dirty="0">
                <a:solidFill>
                  <a:schemeClr val="tx1"/>
                </a:solidFill>
                <a:latin typeface="Calibri" panose="020F0502020204030204" pitchFamily="34" charset="0"/>
                <a:cs typeface="Calibri" panose="020F0502020204030204" pitchFamily="34" charset="0"/>
              </a:rPr>
              <a:t> αξίες </a:t>
            </a:r>
            <a:r>
              <a:rPr lang="el-GR" sz="2200" dirty="0" err="1">
                <a:solidFill>
                  <a:schemeClr val="tx1"/>
                </a:solidFill>
                <a:latin typeface="Calibri" panose="020F0502020204030204" pitchFamily="34" charset="0"/>
                <a:cs typeface="Calibri" panose="020F0502020204030204" pitchFamily="34" charset="0"/>
              </a:rPr>
              <a:t>απoτελoύv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αvτικείμεvo</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χρηματιστηριακώv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συvαλλαγώv</a:t>
            </a:r>
            <a:r>
              <a:rPr lang="el-GR" sz="2200" dirty="0">
                <a:solidFill>
                  <a:schemeClr val="tx1"/>
                </a:solidFill>
                <a:latin typeface="Calibri" panose="020F0502020204030204" pitchFamily="34" charset="0"/>
                <a:cs typeface="Calibri" panose="020F0502020204030204" pitchFamily="34" charset="0"/>
              </a:rPr>
              <a:t>; </a:t>
            </a:r>
            <a:r>
              <a:rPr lang="el-GR" sz="2400" dirty="0">
                <a:solidFill>
                  <a:srgbClr val="002060"/>
                </a:solidFill>
                <a:highlight>
                  <a:srgbClr val="FFFF00"/>
                </a:highlight>
                <a:latin typeface="Calibri" panose="020F0502020204030204" pitchFamily="34" charset="0"/>
                <a:cs typeface="Calibri" panose="020F0502020204030204" pitchFamily="34" charset="0"/>
              </a:rPr>
              <a:t>????</a:t>
            </a:r>
            <a:r>
              <a:rPr lang="el-GR" sz="2200" dirty="0">
                <a:solidFill>
                  <a:schemeClr val="tx1"/>
                </a:solidFill>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542AC996-66D9-7C4B-DCC9-A7E7ED2E49D0}"/>
              </a:ext>
            </a:extLst>
          </p:cNvPr>
          <p:cNvSpPr txBox="1"/>
          <p:nvPr/>
        </p:nvSpPr>
        <p:spPr>
          <a:xfrm>
            <a:off x="0" y="554234"/>
            <a:ext cx="12192000" cy="6292492"/>
          </a:xfrm>
          <a:prstGeom prst="rect">
            <a:avLst/>
          </a:prstGeom>
          <a:noFill/>
        </p:spPr>
        <p:txBody>
          <a:bodyPr wrap="square">
            <a:spAutoFit/>
          </a:bodyPr>
          <a:lstStyle/>
          <a:p>
            <a:r>
              <a:rPr lang="el-GR" sz="2000" dirty="0">
                <a:latin typeface="Calibri" panose="020F0502020204030204" pitchFamily="34" charset="0"/>
                <a:cs typeface="Calibri" panose="020F0502020204030204" pitchFamily="34" charset="0"/>
              </a:rPr>
              <a:t>ΘΕΜΑ:  ΝΟΜΟΣ 3371/2005 (ΦΕΚ Α΄ 178/14.7.2005)  - Θέματα Κεφαλαιαγοράς και άλλες διατάξεις</a:t>
            </a:r>
          </a:p>
          <a:p>
            <a:r>
              <a:rPr lang="el-GR" sz="2000" dirty="0">
                <a:latin typeface="Calibri" panose="020F0502020204030204" pitchFamily="34" charset="0"/>
                <a:cs typeface="Calibri" panose="020F0502020204030204" pitchFamily="34" charset="0"/>
              </a:rPr>
              <a:t>Ο ΠΡΟΕΔΡΟΣ ΤΗΣ ΕΛΛΗΝΙΚΗΣ ΔΗΜΟΚΡΑΤΙΑΣ - Εκδίδομε τον ακόλουθο νόμο που ψήφισε η Βουλή:</a:t>
            </a:r>
          </a:p>
          <a:p>
            <a:endParaRPr lang="el-GR"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ΚΕΦΑΛΑΙΟ Α -  ΕΛΑΧΙΣΤΕΣ ΠΡΟΫΠΟΘΕΣΕΙΣ ΕΙΣΑΓΩΓΗΣ ΚΙΝΗΤΩΝ ΑΞΙΩΝ ΣΕ ΟΡΓΑΝΩΜΕΝΕΣ ΑΓΟΡΕΣ</a:t>
            </a:r>
          </a:p>
          <a:p>
            <a:r>
              <a:rPr lang="el-GR" sz="2000" dirty="0" err="1">
                <a:latin typeface="Calibri" panose="020F0502020204030204" pitchFamily="34" charset="0"/>
                <a:cs typeface="Calibri" panose="020F0502020204030204" pitchFamily="34" charset="0"/>
              </a:rPr>
              <a:t>Αρθρο</a:t>
            </a:r>
            <a:r>
              <a:rPr lang="el-GR" sz="2000" dirty="0">
                <a:latin typeface="Calibri" panose="020F0502020204030204" pitchFamily="34" charset="0"/>
                <a:cs typeface="Calibri" panose="020F0502020204030204" pitchFamily="34" charset="0"/>
              </a:rPr>
              <a:t> 1 - Πεδίο εφαρμογής </a:t>
            </a:r>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1. Στις κινητές αξίες που έχουν εισαχθεί ή αποτελούν αντικείμενο αιτήσεως εισαγωγής σε οργανωμένη αγορά χρηματιστηρίου που λειτουργεί, στην Ελλάδα, εφαρμόζονται οι διατάξεις των άρθρων 2 έως 21. </a:t>
            </a:r>
          </a:p>
          <a:p>
            <a:pPr>
              <a:lnSpc>
                <a:spcPct val="150000"/>
              </a:lnSpc>
            </a:pPr>
            <a:r>
              <a:rPr lang="el-GR" sz="2000" b="1" u="sng" dirty="0">
                <a:latin typeface="Calibri" panose="020F0502020204030204" pitchFamily="34" charset="0"/>
                <a:cs typeface="Calibri" panose="020F0502020204030204" pitchFamily="34" charset="0"/>
              </a:rPr>
              <a:t>2. Ως «κινητές αξίες» νοούνται: </a:t>
            </a:r>
          </a:p>
          <a:p>
            <a:pPr>
              <a:lnSpc>
                <a:spcPct val="150000"/>
              </a:lnSpc>
            </a:pPr>
            <a:r>
              <a:rPr lang="el-GR" sz="2000" dirty="0">
                <a:latin typeface="Calibri" panose="020F0502020204030204" pitchFamily="34" charset="0"/>
                <a:cs typeface="Calibri" panose="020F0502020204030204" pitchFamily="34" charset="0"/>
              </a:rPr>
              <a:t>α) οι μετοχές,</a:t>
            </a:r>
          </a:p>
          <a:p>
            <a:pPr>
              <a:lnSpc>
                <a:spcPct val="150000"/>
              </a:lnSpc>
            </a:pPr>
            <a:r>
              <a:rPr lang="el-GR" sz="2000" dirty="0">
                <a:latin typeface="Calibri" panose="020F0502020204030204" pitchFamily="34" charset="0"/>
                <a:cs typeface="Calibri" panose="020F0502020204030204" pitchFamily="34" charset="0"/>
              </a:rPr>
              <a:t>β) οι ομολογίες και οι τίτλοι σταθερού εισοδήματος εν γένει,</a:t>
            </a:r>
          </a:p>
          <a:p>
            <a:pPr>
              <a:lnSpc>
                <a:spcPct val="150000"/>
              </a:lnSpc>
            </a:pPr>
            <a:r>
              <a:rPr lang="el-GR" sz="2000" dirty="0">
                <a:latin typeface="Calibri" panose="020F0502020204030204" pitchFamily="34" charset="0"/>
                <a:cs typeface="Calibri" panose="020F0502020204030204" pitchFamily="34" charset="0"/>
              </a:rPr>
              <a:t>γ) τα ελληνικά πιστοποιητικά και οι τίτλοι παραστατικοί μετοχών εν γένει,</a:t>
            </a:r>
          </a:p>
          <a:p>
            <a:pPr>
              <a:lnSpc>
                <a:spcPct val="150000"/>
              </a:lnSpc>
            </a:pPr>
            <a:r>
              <a:rPr lang="el-GR" sz="2000" dirty="0">
                <a:latin typeface="Calibri" panose="020F0502020204030204" pitchFamily="34" charset="0"/>
                <a:cs typeface="Calibri" panose="020F0502020204030204" pitchFamily="34" charset="0"/>
              </a:rPr>
              <a:t>δ) οι τίτλοι παραστατικοί ομολογιών και λοιπών τίτλων σταθερού εισοδήματος,</a:t>
            </a:r>
          </a:p>
          <a:p>
            <a:pPr>
              <a:lnSpc>
                <a:spcPct val="150000"/>
              </a:lnSpc>
            </a:pPr>
            <a:r>
              <a:rPr lang="el-GR" sz="2000" dirty="0">
                <a:latin typeface="Calibri" panose="020F0502020204030204" pitchFamily="34" charset="0"/>
                <a:cs typeface="Calibri" panose="020F0502020204030204" pitchFamily="34" charset="0"/>
              </a:rPr>
              <a:t>ε) οι τίτλοι παραστατικοί δικαιωμάτων προς κτήση μετοχών ή ομολογιών,</a:t>
            </a:r>
          </a:p>
          <a:p>
            <a:pPr>
              <a:lnSpc>
                <a:spcPct val="150000"/>
              </a:lnSpc>
            </a:pPr>
            <a:r>
              <a:rPr lang="el-GR" sz="2000" dirty="0" err="1">
                <a:latin typeface="Calibri" panose="020F0502020204030204" pitchFamily="34" charset="0"/>
                <a:cs typeface="Calibri" panose="020F0502020204030204" pitchFamily="34" charset="0"/>
              </a:rPr>
              <a:t>στ</a:t>
            </a:r>
            <a:r>
              <a:rPr lang="el-GR" sz="2000" dirty="0">
                <a:latin typeface="Calibri" panose="020F0502020204030204" pitchFamily="34" charset="0"/>
                <a:cs typeface="Calibri" panose="020F0502020204030204" pitchFamily="34" charset="0"/>
              </a:rPr>
              <a:t>) κάθε άλλη αξία, η οποία αποτελεί αντικείμενο διαπραγμάτευσης και παρέχει δικαίωμα απόκτησης άλλης κινητής αξίας, μέσω εγγραφής ή ανταλλαγής ή παρέχει δικαίωμα εκκαθάρισης τοις μετρητοίς και</a:t>
            </a:r>
          </a:p>
          <a:p>
            <a:pPr>
              <a:lnSpc>
                <a:spcPct val="150000"/>
              </a:lnSpc>
            </a:pPr>
            <a:r>
              <a:rPr lang="el-GR" sz="2000" dirty="0">
                <a:latin typeface="Calibri" panose="020F0502020204030204" pitchFamily="34" charset="0"/>
                <a:cs typeface="Calibri" panose="020F0502020204030204" pitchFamily="34" charset="0"/>
              </a:rPr>
              <a:t>ζ) κάθε άλλη αξία που ορίζεται ως κινητή αξία με απόφαση της Επιτροπής Κεφαλαιαγοράς.</a:t>
            </a:r>
          </a:p>
        </p:txBody>
      </p:sp>
    </p:spTree>
    <p:extLst>
      <p:ext uri="{BB962C8B-B14F-4D97-AF65-F5344CB8AC3E}">
        <p14:creationId xmlns:p14="http://schemas.microsoft.com/office/powerpoint/2010/main" val="417165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18C49-4882-A891-5589-B2753C707F71}"/>
              </a:ext>
            </a:extLst>
          </p:cNvPr>
          <p:cNvSpPr txBox="1"/>
          <p:nvPr/>
        </p:nvSpPr>
        <p:spPr>
          <a:xfrm>
            <a:off x="249936" y="327444"/>
            <a:ext cx="1169212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highlight>
                  <a:srgbClr val="C0C0C0"/>
                </a:highlight>
                <a:latin typeface="Calibri" panose="020F0502020204030204" pitchFamily="34" charset="0"/>
                <a:cs typeface="Calibri" panose="020F0502020204030204" pitchFamily="34" charset="0"/>
              </a:rPr>
              <a:t>89</a:t>
            </a:r>
            <a:r>
              <a:rPr lang="el-GR" sz="2200" dirty="0">
                <a:solidFill>
                  <a:schemeClr val="tx1"/>
                </a:solidFill>
                <a:latin typeface="Calibri" panose="020F0502020204030204" pitchFamily="34" charset="0"/>
                <a:cs typeface="Calibri" panose="020F0502020204030204" pitchFamily="34" charset="0"/>
              </a:rPr>
              <a:t>. </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Ποια είναι η σημασία των τραπεζών για την οικονομική ανάπτυξη; </a:t>
            </a:r>
            <a:r>
              <a:rPr lang="el-GR" sz="2400" dirty="0">
                <a:solidFill>
                  <a:srgbClr val="002060"/>
                </a:solidFill>
                <a:highlight>
                  <a:srgbClr val="FFFF00"/>
                </a:highlight>
                <a:latin typeface="Calibri" panose="020F0502020204030204" pitchFamily="34" charset="0"/>
                <a:cs typeface="Calibri" panose="020F0502020204030204" pitchFamily="34" charset="0"/>
              </a:rPr>
              <a:t>????</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40EA8BF3-A116-3D19-8DF1-78F5881C558A}"/>
              </a:ext>
            </a:extLst>
          </p:cNvPr>
          <p:cNvSpPr txBox="1"/>
          <p:nvPr/>
        </p:nvSpPr>
        <p:spPr>
          <a:xfrm>
            <a:off x="249937" y="1175244"/>
            <a:ext cx="11827268" cy="5122941"/>
          </a:xfrm>
          <a:prstGeom prst="rect">
            <a:avLst/>
          </a:prstGeom>
          <a:noFill/>
        </p:spPr>
        <p:txBody>
          <a:bodyPr wrap="square">
            <a:spAutoFit/>
          </a:bodyPr>
          <a:lstStyle/>
          <a:p>
            <a:pPr>
              <a:lnSpc>
                <a:spcPct val="150000"/>
              </a:lnSpc>
            </a:pPr>
            <a:r>
              <a:rPr lang="el-GR" sz="2000" b="1" dirty="0">
                <a:latin typeface="+mj-lt"/>
              </a:rPr>
              <a:t>Ο ρόλος και η σημασία των τραπεζών στην οικονομία</a:t>
            </a:r>
          </a:p>
          <a:p>
            <a:pPr>
              <a:lnSpc>
                <a:spcPct val="150000"/>
              </a:lnSpc>
            </a:pPr>
            <a:r>
              <a:rPr lang="el-GR" sz="2000" dirty="0">
                <a:latin typeface="+mj-lt"/>
              </a:rPr>
              <a:t>Ο ρόλος και η σημασία των τραπεζών στην καπιταλιστική οικονομία είναι πρωταρχικός για τις επενδύσεις, την ανάπτυξή της, λόγω της συμβολής τους στην κεφαλαιακή χρηματοδότηση των επιχειρήσεων. Άλλωστε οι τράπεζες συγκεντρώνουν πλεονάζον χρήμα (καταθέσεις αποταμιεύσεων) και το διαθέτουν με δάνεια ως κεφάλαιο για καπιταλιστικές επενδύσεις. Μέσα από αυτήν τη διαδικασία, αφενός κερδίζουν από τους τόκους, αφετέρου συμμετέχουν στις επιχειρήσεις τις οποίες δανειοδοτούν με μακροχρόνια κυρίως δάνεια. Έτσι δεν είναι τυχαίο που στην καπιταλιστική οικονομική κρίση όλες οι κυβερνήσεις φρόντισαν πρωτίστως την ενίσχυσή τους. </a:t>
            </a:r>
          </a:p>
          <a:p>
            <a:pPr>
              <a:lnSpc>
                <a:spcPct val="150000"/>
              </a:lnSpc>
            </a:pPr>
            <a:r>
              <a:rPr lang="el-GR" sz="2000" dirty="0">
                <a:latin typeface="+mj-lt"/>
              </a:rPr>
              <a:t>Αυτή τους τη σημασία έρχεται να αναδείξει και το εξής παράδειγμα: Πρόσφατα ο οίκος αξιολόγησης Standard &amp; </a:t>
            </a:r>
            <a:r>
              <a:rPr lang="el-GR" sz="2000" dirty="0" err="1">
                <a:latin typeface="+mj-lt"/>
              </a:rPr>
              <a:t>Poor's</a:t>
            </a:r>
            <a:r>
              <a:rPr lang="el-GR" sz="2000" dirty="0">
                <a:latin typeface="+mj-lt"/>
              </a:rPr>
              <a:t> δημοσίευσε μία σύντομη έκθεση για την «</a:t>
            </a:r>
            <a:r>
              <a:rPr lang="el-GR" sz="2000" dirty="0" err="1">
                <a:latin typeface="+mj-lt"/>
              </a:rPr>
              <a:t>Βοeing</a:t>
            </a:r>
            <a:r>
              <a:rPr lang="el-GR" sz="2000" dirty="0">
                <a:latin typeface="+mj-lt"/>
              </a:rPr>
              <a:t>» με τίτλο: «Η </a:t>
            </a:r>
            <a:r>
              <a:rPr lang="el-GR" sz="2000" dirty="0" err="1">
                <a:latin typeface="+mj-lt"/>
              </a:rPr>
              <a:t>Βοeing</a:t>
            </a:r>
            <a:r>
              <a:rPr lang="el-GR" sz="2000" dirty="0">
                <a:latin typeface="+mj-lt"/>
              </a:rPr>
              <a:t> αντιμετωπίζει πιστωτικούς κινδύνους σε μακροπρόθεσμο ορίζοντα, εάν η αμερικανική Τράπεζα Εξαγωγών - Εισαγωγών δεν ανανεώσει την εντολή της και τη δικαιοδοσία της». Το θέμα ανέδειξε η «Καθημερινή». – </a:t>
            </a:r>
            <a:r>
              <a:rPr lang="el-GR" sz="2000" i="1" dirty="0">
                <a:solidFill>
                  <a:srgbClr val="002060"/>
                </a:solidFill>
                <a:latin typeface="+mj-lt"/>
              </a:rPr>
              <a:t>Άρθρο του 2014</a:t>
            </a:r>
          </a:p>
        </p:txBody>
      </p:sp>
    </p:spTree>
    <p:extLst>
      <p:ext uri="{BB962C8B-B14F-4D97-AF65-F5344CB8AC3E}">
        <p14:creationId xmlns:p14="http://schemas.microsoft.com/office/powerpoint/2010/main" val="17911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491DA3DC-AA84-6726-35D7-CAEE9B5B954A}"/>
              </a:ext>
            </a:extLst>
          </p:cNvPr>
          <p:cNvGraphicFramePr>
            <a:graphicFrameLocks noGrp="1"/>
          </p:cNvGraphicFramePr>
          <p:nvPr>
            <p:extLst>
              <p:ext uri="{D42A27DB-BD31-4B8C-83A1-F6EECF244321}">
                <p14:modId xmlns:p14="http://schemas.microsoft.com/office/powerpoint/2010/main" val="2577647663"/>
              </p:ext>
            </p:extLst>
          </p:nvPr>
        </p:nvGraphicFramePr>
        <p:xfrm>
          <a:off x="167048" y="194230"/>
          <a:ext cx="11866879" cy="6656797"/>
        </p:xfrm>
        <a:graphic>
          <a:graphicData uri="http://schemas.openxmlformats.org/drawingml/2006/table">
            <a:tbl>
              <a:tblPr firstRow="1" bandRow="1">
                <a:tableStyleId>{93296810-A885-4BE3-A3E7-6D5BEEA58F35}</a:tableStyleId>
              </a:tblPr>
              <a:tblGrid>
                <a:gridCol w="1125728">
                  <a:extLst>
                    <a:ext uri="{9D8B030D-6E8A-4147-A177-3AD203B41FA5}">
                      <a16:colId xmlns:a16="http://schemas.microsoft.com/office/drawing/2014/main" val="2844261681"/>
                    </a:ext>
                  </a:extLst>
                </a:gridCol>
                <a:gridCol w="4797081">
                  <a:extLst>
                    <a:ext uri="{9D8B030D-6E8A-4147-A177-3AD203B41FA5}">
                      <a16:colId xmlns:a16="http://schemas.microsoft.com/office/drawing/2014/main" val="1774979977"/>
                    </a:ext>
                  </a:extLst>
                </a:gridCol>
                <a:gridCol w="5944070">
                  <a:extLst>
                    <a:ext uri="{9D8B030D-6E8A-4147-A177-3AD203B41FA5}">
                      <a16:colId xmlns:a16="http://schemas.microsoft.com/office/drawing/2014/main" val="1486219874"/>
                    </a:ext>
                  </a:extLst>
                </a:gridCol>
              </a:tblGrid>
              <a:tr h="400061">
                <a:tc>
                  <a:txBody>
                    <a:bodyPr/>
                    <a:lstStyle/>
                    <a:p>
                      <a:pPr algn="ctr"/>
                      <a:r>
                        <a:rPr lang="el-GR" sz="2000" b="1" kern="1200" dirty="0">
                          <a:solidFill>
                            <a:schemeClr val="lt1"/>
                          </a:solidFill>
                          <a:effectLst/>
                          <a:latin typeface="Calibri" panose="020F0502020204030204" pitchFamily="34" charset="0"/>
                          <a:ea typeface="+mn-ea"/>
                          <a:cs typeface="Calibri" panose="020F0502020204030204" pitchFamily="34" charset="0"/>
                        </a:rPr>
                        <a:t>Κωδικός</a:t>
                      </a:r>
                      <a:endParaRPr lang="el-GR" sz="2000" b="1" dirty="0">
                        <a:latin typeface="Calibri" panose="020F0502020204030204" pitchFamily="34" charset="0"/>
                        <a:cs typeface="Calibri" panose="020F0502020204030204" pitchFamily="34" charset="0"/>
                      </a:endParaRPr>
                    </a:p>
                  </a:txBody>
                  <a:tcPr/>
                </a:tc>
                <a:tc>
                  <a:txBody>
                    <a:bodyPr/>
                    <a:lstStyle/>
                    <a:p>
                      <a:pPr algn="ctr"/>
                      <a:r>
                        <a:rPr lang="el-GR" sz="2000" b="1" kern="1200" dirty="0">
                          <a:solidFill>
                            <a:schemeClr val="lt1"/>
                          </a:solidFill>
                          <a:effectLst/>
                          <a:latin typeface="Calibri" panose="020F0502020204030204" pitchFamily="34" charset="0"/>
                          <a:ea typeface="+mn-ea"/>
                          <a:cs typeface="Calibri" panose="020F0502020204030204" pitchFamily="34" charset="0"/>
                        </a:rPr>
                        <a:t>Αγγλική διατύπωση</a:t>
                      </a:r>
                      <a:endParaRPr lang="el-GR" sz="2000" dirty="0">
                        <a:latin typeface="Calibri" panose="020F0502020204030204" pitchFamily="34" charset="0"/>
                        <a:cs typeface="Calibri" panose="020F0502020204030204" pitchFamily="34" charset="0"/>
                      </a:endParaRPr>
                    </a:p>
                  </a:txBody>
                  <a:tcPr/>
                </a:tc>
                <a:tc>
                  <a:txBody>
                    <a:bodyPr/>
                    <a:lstStyle/>
                    <a:p>
                      <a:pPr algn="ctr"/>
                      <a:r>
                        <a:rPr lang="el-GR" sz="2000" b="1" kern="1200" dirty="0">
                          <a:solidFill>
                            <a:schemeClr val="lt1"/>
                          </a:solidFill>
                          <a:effectLst/>
                          <a:latin typeface="Calibri" panose="020F0502020204030204" pitchFamily="34" charset="0"/>
                          <a:ea typeface="+mn-ea"/>
                          <a:cs typeface="Calibri" panose="020F0502020204030204" pitchFamily="34" charset="0"/>
                        </a:rPr>
                        <a:t>Ελληνική διατύπωση</a:t>
                      </a:r>
                      <a:endParaRPr lang="el-GR"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65344150"/>
                  </a:ext>
                </a:extLst>
              </a:tr>
              <a:tr h="634712">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EXW</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EX Works</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place</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Εκ του εργοστασίου</a:t>
                      </a:r>
                      <a:r>
                        <a:rPr lang="el-GR" sz="2000" dirty="0">
                          <a:effectLst/>
                          <a:latin typeface="Calibri" panose="020F0502020204030204" pitchFamily="34" charset="0"/>
                          <a:ea typeface="Calibri" panose="020F0502020204030204" pitchFamily="34" charset="0"/>
                          <a:cs typeface="Calibri" panose="020F0502020204030204" pitchFamily="34" charset="0"/>
                        </a:rPr>
                        <a:t>…  κατονομαζόμενος τόπος</a:t>
                      </a:r>
                    </a:p>
                  </a:txBody>
                  <a:tcPr marL="9525" marR="9525" marT="9525" marB="9525" anchor="ctr"/>
                </a:tc>
                <a:extLst>
                  <a:ext uri="{0D108BD9-81ED-4DB2-BD59-A6C34878D82A}">
                    <a16:rowId xmlns:a16="http://schemas.microsoft.com/office/drawing/2014/main" val="3946382886"/>
                  </a:ext>
                </a:extLst>
              </a:tr>
              <a:tr h="634712">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FCA</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Free </a:t>
                      </a:r>
                      <a:r>
                        <a:rPr lang="el-GR" sz="2000" b="1" dirty="0" err="1">
                          <a:effectLst/>
                          <a:latin typeface="Calibri" panose="020F0502020204030204" pitchFamily="34" charset="0"/>
                          <a:ea typeface="Calibri" panose="020F0502020204030204" pitchFamily="34" charset="0"/>
                          <a:cs typeface="Calibri" panose="020F0502020204030204" pitchFamily="34" charset="0"/>
                        </a:rPr>
                        <a:t>CArrier</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place</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Ελεύθερο στον μεταφορέα</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κατονομαζόμενος τόπος</a:t>
                      </a:r>
                    </a:p>
                  </a:txBody>
                  <a:tcPr marL="9525" marR="9525" marT="9525" marB="9525" anchor="ctr"/>
                </a:tc>
                <a:extLst>
                  <a:ext uri="{0D108BD9-81ED-4DB2-BD59-A6C34878D82A}">
                    <a16:rowId xmlns:a16="http://schemas.microsoft.com/office/drawing/2014/main" val="4029891740"/>
                  </a:ext>
                </a:extLst>
              </a:tr>
              <a:tr h="400061">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FAS</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Free </a:t>
                      </a:r>
                      <a:r>
                        <a:rPr lang="el-GR" sz="2000" b="1" dirty="0" err="1">
                          <a:effectLst/>
                          <a:latin typeface="Calibri" panose="020F0502020204030204" pitchFamily="34" charset="0"/>
                          <a:ea typeface="Calibri" panose="020F0502020204030204" pitchFamily="34" charset="0"/>
                          <a:cs typeface="Calibri" panose="020F0502020204030204" pitchFamily="34" charset="0"/>
                        </a:rPr>
                        <a:t>AlongSide</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err="1">
                          <a:effectLst/>
                          <a:latin typeface="Calibri" panose="020F0502020204030204" pitchFamily="34" charset="0"/>
                          <a:ea typeface="Calibri" panose="020F0502020204030204" pitchFamily="34" charset="0"/>
                          <a:cs typeface="Calibri" panose="020F0502020204030204" pitchFamily="34" charset="0"/>
                        </a:rPr>
                        <a:t>ship</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port</a:t>
                      </a:r>
                      <a:r>
                        <a:rPr lang="el-GR" sz="1800" dirty="0">
                          <a:effectLst/>
                          <a:latin typeface="Calibri" panose="020F0502020204030204" pitchFamily="34" charset="0"/>
                          <a:ea typeface="Calibri" panose="020F0502020204030204" pitchFamily="34" charset="0"/>
                          <a:cs typeface="Calibri" panose="020F0502020204030204" pitchFamily="34" charset="0"/>
                        </a:rPr>
                        <a:t> of </a:t>
                      </a:r>
                      <a:r>
                        <a:rPr lang="el-GR" sz="2000" dirty="0" err="1">
                          <a:effectLst/>
                          <a:latin typeface="Calibri" panose="020F0502020204030204" pitchFamily="34" charset="0"/>
                          <a:ea typeface="Calibri" panose="020F0502020204030204" pitchFamily="34" charset="0"/>
                          <a:cs typeface="Calibri" panose="020F0502020204030204" pitchFamily="34" charset="0"/>
                        </a:rPr>
                        <a:t>shipment</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Ελεύθερο παράπλευρα του πλοίου </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 λιμάνι φόρτωσης</a:t>
                      </a:r>
                    </a:p>
                  </a:txBody>
                  <a:tcPr marL="9525" marR="9525" marT="9525" marB="9525" anchor="ctr"/>
                </a:tc>
                <a:extLst>
                  <a:ext uri="{0D108BD9-81ED-4DB2-BD59-A6C34878D82A}">
                    <a16:rowId xmlns:a16="http://schemas.microsoft.com/office/drawing/2014/main" val="3449103523"/>
                  </a:ext>
                </a:extLst>
              </a:tr>
              <a:tr h="400061">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FOB</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Free On Board</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port</a:t>
                      </a:r>
                      <a:r>
                        <a:rPr lang="el-GR" sz="1800" dirty="0">
                          <a:effectLst/>
                          <a:latin typeface="Calibri" panose="020F0502020204030204" pitchFamily="34" charset="0"/>
                          <a:ea typeface="Calibri" panose="020F0502020204030204" pitchFamily="34" charset="0"/>
                          <a:cs typeface="Calibri" panose="020F0502020204030204" pitchFamily="34" charset="0"/>
                        </a:rPr>
                        <a:t> of </a:t>
                      </a:r>
                      <a:r>
                        <a:rPr lang="el-GR" sz="1800" dirty="0" err="1">
                          <a:effectLst/>
                          <a:latin typeface="Calibri" panose="020F0502020204030204" pitchFamily="34" charset="0"/>
                          <a:ea typeface="Calibri" panose="020F0502020204030204" pitchFamily="34" charset="0"/>
                          <a:cs typeface="Calibri" panose="020F0502020204030204" pitchFamily="34" charset="0"/>
                        </a:rPr>
                        <a:t>shipment</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Ελεύθερο επί του πλοίου </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 λιμάνι φόρτωσης</a:t>
                      </a:r>
                    </a:p>
                  </a:txBody>
                  <a:tcPr marL="9525" marR="9525" marT="9525" marB="9525" anchor="ctr"/>
                </a:tc>
                <a:extLst>
                  <a:ext uri="{0D108BD9-81ED-4DB2-BD59-A6C34878D82A}">
                    <a16:rowId xmlns:a16="http://schemas.microsoft.com/office/drawing/2014/main" val="2342784222"/>
                  </a:ext>
                </a:extLst>
              </a:tr>
              <a:tr h="400061">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CFR</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err="1">
                          <a:effectLst/>
                          <a:latin typeface="Calibri" panose="020F0502020204030204" pitchFamily="34" charset="0"/>
                          <a:ea typeface="Calibri" panose="020F0502020204030204" pitchFamily="34" charset="0"/>
                          <a:cs typeface="Calibri" panose="020F0502020204030204" pitchFamily="34" charset="0"/>
                        </a:rPr>
                        <a:t>Cost</a:t>
                      </a:r>
                      <a:r>
                        <a:rPr lang="el-GR" sz="2000" b="1" dirty="0">
                          <a:effectLst/>
                          <a:latin typeface="Calibri" panose="020F0502020204030204" pitchFamily="34" charset="0"/>
                          <a:ea typeface="Calibri" panose="020F0502020204030204" pitchFamily="34" charset="0"/>
                          <a:cs typeface="Calibri" panose="020F0502020204030204" pitchFamily="34" charset="0"/>
                        </a:rPr>
                        <a:t> and </a:t>
                      </a:r>
                      <a:r>
                        <a:rPr lang="el-GR" sz="2000" b="1" dirty="0" err="1">
                          <a:effectLst/>
                          <a:latin typeface="Calibri" panose="020F0502020204030204" pitchFamily="34" charset="0"/>
                          <a:ea typeface="Calibri" panose="020F0502020204030204" pitchFamily="34" charset="0"/>
                          <a:cs typeface="Calibri" panose="020F0502020204030204" pitchFamily="34" charset="0"/>
                        </a:rPr>
                        <a:t>Freight</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port</a:t>
                      </a:r>
                      <a:r>
                        <a:rPr lang="el-GR" sz="1800" dirty="0">
                          <a:effectLst/>
                          <a:latin typeface="Calibri" panose="020F0502020204030204" pitchFamily="34" charset="0"/>
                          <a:ea typeface="Calibri" panose="020F0502020204030204" pitchFamily="34" charset="0"/>
                          <a:cs typeface="Calibri" panose="020F0502020204030204" pitchFamily="34" charset="0"/>
                        </a:rPr>
                        <a:t> of </a:t>
                      </a:r>
                      <a:r>
                        <a:rPr lang="el-GR" sz="1800" dirty="0" err="1">
                          <a:effectLst/>
                          <a:latin typeface="Calibri" panose="020F0502020204030204" pitchFamily="34" charset="0"/>
                          <a:ea typeface="Calibri" panose="020F0502020204030204" pitchFamily="34" charset="0"/>
                          <a:cs typeface="Calibri" panose="020F0502020204030204" pitchFamily="34" charset="0"/>
                        </a:rPr>
                        <a:t>destination</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Αξία και ναύλο</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 λιμάνι προορισμού</a:t>
                      </a:r>
                    </a:p>
                  </a:txBody>
                  <a:tcPr marL="9525" marR="9525" marT="9525" marB="9525" anchor="ctr"/>
                </a:tc>
                <a:extLst>
                  <a:ext uri="{0D108BD9-81ED-4DB2-BD59-A6C34878D82A}">
                    <a16:rowId xmlns:a16="http://schemas.microsoft.com/office/drawing/2014/main" val="1667198932"/>
                  </a:ext>
                </a:extLst>
              </a:tr>
              <a:tr h="400061">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CPT</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err="1">
                          <a:effectLst/>
                          <a:latin typeface="Calibri" panose="020F0502020204030204" pitchFamily="34" charset="0"/>
                          <a:ea typeface="Calibri" panose="020F0502020204030204" pitchFamily="34" charset="0"/>
                          <a:cs typeface="Calibri" panose="020F0502020204030204" pitchFamily="34" charset="0"/>
                        </a:rPr>
                        <a:t>Carriage</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err="1">
                          <a:effectLst/>
                          <a:latin typeface="Calibri" panose="020F0502020204030204" pitchFamily="34" charset="0"/>
                          <a:ea typeface="Calibri" panose="020F0502020204030204" pitchFamily="34" charset="0"/>
                          <a:cs typeface="Calibri" panose="020F0502020204030204" pitchFamily="34" charset="0"/>
                        </a:rPr>
                        <a:t>Paid</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err="1">
                          <a:effectLst/>
                          <a:latin typeface="Calibri" panose="020F0502020204030204" pitchFamily="34" charset="0"/>
                          <a:ea typeface="Calibri" panose="020F0502020204030204" pitchFamily="34" charset="0"/>
                          <a:cs typeface="Calibri" panose="020F0502020204030204" pitchFamily="34" charset="0"/>
                        </a:rPr>
                        <a:t>To</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port</a:t>
                      </a:r>
                      <a:r>
                        <a:rPr lang="el-GR" sz="1800" dirty="0">
                          <a:effectLst/>
                          <a:latin typeface="Calibri" panose="020F0502020204030204" pitchFamily="34" charset="0"/>
                          <a:ea typeface="Calibri" panose="020F0502020204030204" pitchFamily="34" charset="0"/>
                          <a:cs typeface="Calibri" panose="020F0502020204030204" pitchFamily="34" charset="0"/>
                        </a:rPr>
                        <a:t> of </a:t>
                      </a:r>
                      <a:r>
                        <a:rPr lang="el-GR" sz="1800" dirty="0" err="1">
                          <a:effectLst/>
                          <a:latin typeface="Calibri" panose="020F0502020204030204" pitchFamily="34" charset="0"/>
                          <a:ea typeface="Calibri" panose="020F0502020204030204" pitchFamily="34" charset="0"/>
                          <a:cs typeface="Calibri" panose="020F0502020204030204" pitchFamily="34" charset="0"/>
                        </a:rPr>
                        <a:t>destination</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Μεταφορά πληρωμένη μέχρι </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 λιμάνι προορισμού</a:t>
                      </a:r>
                    </a:p>
                  </a:txBody>
                  <a:tcPr marL="9525" marR="9525" marT="9525" marB="9525" anchor="ctr"/>
                </a:tc>
                <a:extLst>
                  <a:ext uri="{0D108BD9-81ED-4DB2-BD59-A6C34878D82A}">
                    <a16:rowId xmlns:a16="http://schemas.microsoft.com/office/drawing/2014/main" val="3958576375"/>
                  </a:ext>
                </a:extLst>
              </a:tr>
              <a:tr h="400061">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CIF</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err="1">
                          <a:effectLst/>
                          <a:latin typeface="Calibri" panose="020F0502020204030204" pitchFamily="34" charset="0"/>
                          <a:ea typeface="Calibri" panose="020F0502020204030204" pitchFamily="34" charset="0"/>
                          <a:cs typeface="Calibri" panose="020F0502020204030204" pitchFamily="34" charset="0"/>
                        </a:rPr>
                        <a:t>Cost</a:t>
                      </a:r>
                      <a:r>
                        <a:rPr lang="el-GR" sz="2000" b="1" dirty="0">
                          <a:effectLst/>
                          <a:latin typeface="Calibri" panose="020F0502020204030204" pitchFamily="34" charset="0"/>
                          <a:ea typeface="Calibri" panose="020F0502020204030204" pitchFamily="34" charset="0"/>
                          <a:cs typeface="Calibri" panose="020F0502020204030204" pitchFamily="34" charset="0"/>
                        </a:rPr>
                        <a:t>, Insurance, </a:t>
                      </a:r>
                      <a:r>
                        <a:rPr lang="el-GR" sz="2000" b="1" dirty="0" err="1">
                          <a:effectLst/>
                          <a:latin typeface="Calibri" panose="020F0502020204030204" pitchFamily="34" charset="0"/>
                          <a:ea typeface="Calibri" panose="020F0502020204030204" pitchFamily="34" charset="0"/>
                          <a:cs typeface="Calibri" panose="020F0502020204030204" pitchFamily="34" charset="0"/>
                        </a:rPr>
                        <a:t>Freight</a:t>
                      </a:r>
                      <a:r>
                        <a:rPr lang="el-GR" sz="20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port</a:t>
                      </a:r>
                      <a:r>
                        <a:rPr lang="el-GR" sz="1800" dirty="0">
                          <a:effectLst/>
                          <a:latin typeface="Calibri" panose="020F0502020204030204" pitchFamily="34" charset="0"/>
                          <a:ea typeface="Calibri" panose="020F0502020204030204" pitchFamily="34" charset="0"/>
                          <a:cs typeface="Calibri" panose="020F0502020204030204" pitchFamily="34" charset="0"/>
                        </a:rPr>
                        <a:t> of </a:t>
                      </a:r>
                      <a:r>
                        <a:rPr lang="el-GR" sz="1800" dirty="0" err="1">
                          <a:effectLst/>
                          <a:latin typeface="Calibri" panose="020F0502020204030204" pitchFamily="34" charset="0"/>
                          <a:ea typeface="Calibri" panose="020F0502020204030204" pitchFamily="34" charset="0"/>
                          <a:cs typeface="Calibri" panose="020F0502020204030204" pitchFamily="34" charset="0"/>
                        </a:rPr>
                        <a:t>destination</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Αξία, ασφάλεια και ναύλος</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 λιμάνι προορισμού</a:t>
                      </a:r>
                    </a:p>
                  </a:txBody>
                  <a:tcPr marL="9525" marR="9525" marT="9525" marB="9525" anchor="ctr"/>
                </a:tc>
                <a:extLst>
                  <a:ext uri="{0D108BD9-81ED-4DB2-BD59-A6C34878D82A}">
                    <a16:rowId xmlns:a16="http://schemas.microsoft.com/office/drawing/2014/main" val="251208728"/>
                  </a:ext>
                </a:extLst>
              </a:tr>
              <a:tr h="429781">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CIP</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err="1">
                          <a:effectLst/>
                          <a:latin typeface="Calibri" panose="020F0502020204030204" pitchFamily="34" charset="0"/>
                          <a:ea typeface="Calibri" panose="020F0502020204030204" pitchFamily="34" charset="0"/>
                          <a:cs typeface="Calibri" panose="020F0502020204030204" pitchFamily="34" charset="0"/>
                        </a:rPr>
                        <a:t>Carriage</a:t>
                      </a:r>
                      <a:r>
                        <a:rPr lang="el-GR" sz="2000" b="1" dirty="0">
                          <a:effectLst/>
                          <a:latin typeface="Calibri" panose="020F0502020204030204" pitchFamily="34" charset="0"/>
                          <a:ea typeface="Calibri" panose="020F0502020204030204" pitchFamily="34" charset="0"/>
                          <a:cs typeface="Calibri" panose="020F0502020204030204" pitchFamily="34" charset="0"/>
                        </a:rPr>
                        <a:t> and Insurance </a:t>
                      </a:r>
                      <a:r>
                        <a:rPr lang="el-GR" sz="2000" b="1" dirty="0" err="1">
                          <a:effectLst/>
                          <a:latin typeface="Calibri" panose="020F0502020204030204" pitchFamily="34" charset="0"/>
                          <a:ea typeface="Calibri" panose="020F0502020204030204" pitchFamily="34" charset="0"/>
                          <a:cs typeface="Calibri" panose="020F0502020204030204" pitchFamily="34" charset="0"/>
                        </a:rPr>
                        <a:t>Paid</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err="1">
                          <a:effectLst/>
                          <a:latin typeface="Calibri" panose="020F0502020204030204" pitchFamily="34" charset="0"/>
                          <a:ea typeface="Calibri" panose="020F0502020204030204" pitchFamily="34" charset="0"/>
                          <a:cs typeface="Calibri" panose="020F0502020204030204" pitchFamily="34" charset="0"/>
                        </a:rPr>
                        <a:t>to</a:t>
                      </a:r>
                      <a:r>
                        <a:rPr lang="el-GR" sz="20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port</a:t>
                      </a:r>
                      <a:r>
                        <a:rPr lang="el-GR" sz="1800" dirty="0">
                          <a:effectLst/>
                          <a:latin typeface="Calibri" panose="020F0502020204030204" pitchFamily="34" charset="0"/>
                          <a:ea typeface="Calibri" panose="020F0502020204030204" pitchFamily="34" charset="0"/>
                          <a:cs typeface="Calibri" panose="020F0502020204030204" pitchFamily="34" charset="0"/>
                        </a:rPr>
                        <a:t> of </a:t>
                      </a:r>
                      <a:r>
                        <a:rPr lang="el-GR" sz="1800" dirty="0" err="1">
                          <a:effectLst/>
                          <a:latin typeface="Calibri" panose="020F0502020204030204" pitchFamily="34" charset="0"/>
                          <a:ea typeface="Calibri" panose="020F0502020204030204" pitchFamily="34" charset="0"/>
                          <a:cs typeface="Calibri" panose="020F0502020204030204" pitchFamily="34" charset="0"/>
                        </a:rPr>
                        <a:t>destination</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Μεταφορά και ασφάλεια πληρωμένη μέχρι </a:t>
                      </a:r>
                      <a:r>
                        <a:rPr lang="el-GR" sz="2000" dirty="0">
                          <a:effectLst/>
                          <a:latin typeface="Calibri" panose="020F0502020204030204" pitchFamily="34" charset="0"/>
                          <a:ea typeface="Calibri" panose="020F0502020204030204" pitchFamily="34" charset="0"/>
                          <a:cs typeface="Calibri" panose="020F0502020204030204" pitchFamily="34" charset="0"/>
                        </a:rPr>
                        <a:t>…  </a:t>
                      </a:r>
                      <a:br>
                        <a:rPr lang="el-GR" sz="2000" dirty="0">
                          <a:effectLst/>
                          <a:latin typeface="Calibri" panose="020F0502020204030204" pitchFamily="34" charset="0"/>
                          <a:ea typeface="Calibri" panose="020F0502020204030204" pitchFamily="34" charset="0"/>
                          <a:cs typeface="Calibri" panose="020F0502020204030204" pitchFamily="34" charset="0"/>
                        </a:rPr>
                      </a:b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 λιμάνι προορισμού</a:t>
                      </a:r>
                    </a:p>
                  </a:txBody>
                  <a:tcPr marL="9525" marR="9525" marT="9525" marB="9525" anchor="ctr"/>
                </a:tc>
                <a:extLst>
                  <a:ext uri="{0D108BD9-81ED-4DB2-BD59-A6C34878D82A}">
                    <a16:rowId xmlns:a16="http://schemas.microsoft.com/office/drawing/2014/main" val="2243056376"/>
                  </a:ext>
                </a:extLst>
              </a:tr>
              <a:tr h="400061">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DAT</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err="1">
                          <a:effectLst/>
                          <a:latin typeface="Calibri" panose="020F0502020204030204" pitchFamily="34" charset="0"/>
                          <a:ea typeface="Calibri" panose="020F0502020204030204" pitchFamily="34" charset="0"/>
                          <a:cs typeface="Calibri" panose="020F0502020204030204" pitchFamily="34" charset="0"/>
                        </a:rPr>
                        <a:t>Delivered</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err="1">
                          <a:effectLst/>
                          <a:latin typeface="Calibri" panose="020F0502020204030204" pitchFamily="34" charset="0"/>
                          <a:ea typeface="Calibri" panose="020F0502020204030204" pitchFamily="34" charset="0"/>
                          <a:cs typeface="Calibri" panose="020F0502020204030204" pitchFamily="34" charset="0"/>
                        </a:rPr>
                        <a:t>At</a:t>
                      </a:r>
                      <a:r>
                        <a:rPr lang="el-GR" sz="2000" b="1" dirty="0">
                          <a:effectLst/>
                          <a:latin typeface="Calibri" panose="020F0502020204030204" pitchFamily="34" charset="0"/>
                          <a:ea typeface="Calibri" panose="020F0502020204030204" pitchFamily="34" charset="0"/>
                          <a:cs typeface="Calibri" panose="020F0502020204030204" pitchFamily="34" charset="0"/>
                        </a:rPr>
                        <a:t> Terminal</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port</a:t>
                      </a:r>
                      <a:r>
                        <a:rPr lang="el-GR" sz="1800" dirty="0">
                          <a:effectLst/>
                          <a:latin typeface="Calibri" panose="020F0502020204030204" pitchFamily="34" charset="0"/>
                          <a:ea typeface="Calibri" panose="020F0502020204030204" pitchFamily="34" charset="0"/>
                          <a:cs typeface="Calibri" panose="020F0502020204030204" pitchFamily="34" charset="0"/>
                        </a:rPr>
                        <a:t> of </a:t>
                      </a:r>
                      <a:r>
                        <a:rPr lang="el-GR" sz="1800" dirty="0" err="1">
                          <a:effectLst/>
                          <a:latin typeface="Calibri" panose="020F0502020204030204" pitchFamily="34" charset="0"/>
                          <a:ea typeface="Calibri" panose="020F0502020204030204" pitchFamily="34" charset="0"/>
                          <a:cs typeface="Calibri" panose="020F0502020204030204" pitchFamily="34" charset="0"/>
                        </a:rPr>
                        <a:t>destination</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Παραδοτέο στο τερματικό</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 λιμάνι προορισμού</a:t>
                      </a:r>
                    </a:p>
                  </a:txBody>
                  <a:tcPr marL="9525" marR="9525" marT="9525" marB="9525" anchor="ctr"/>
                </a:tc>
                <a:extLst>
                  <a:ext uri="{0D108BD9-81ED-4DB2-BD59-A6C34878D82A}">
                    <a16:rowId xmlns:a16="http://schemas.microsoft.com/office/drawing/2014/main" val="3810227133"/>
                  </a:ext>
                </a:extLst>
              </a:tr>
              <a:tr h="400061">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DAP</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err="1">
                          <a:effectLst/>
                          <a:latin typeface="Calibri" panose="020F0502020204030204" pitchFamily="34" charset="0"/>
                          <a:ea typeface="Calibri" panose="020F0502020204030204" pitchFamily="34" charset="0"/>
                          <a:cs typeface="Calibri" panose="020F0502020204030204" pitchFamily="34" charset="0"/>
                        </a:rPr>
                        <a:t>Delivered</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err="1">
                          <a:effectLst/>
                          <a:latin typeface="Calibri" panose="020F0502020204030204" pitchFamily="34" charset="0"/>
                          <a:ea typeface="Calibri" panose="020F0502020204030204" pitchFamily="34" charset="0"/>
                          <a:cs typeface="Calibri" panose="020F0502020204030204" pitchFamily="34" charset="0"/>
                        </a:rPr>
                        <a:t>at</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err="1">
                          <a:effectLst/>
                          <a:latin typeface="Calibri" panose="020F0502020204030204" pitchFamily="34" charset="0"/>
                          <a:ea typeface="Calibri" panose="020F0502020204030204" pitchFamily="34" charset="0"/>
                          <a:cs typeface="Calibri" panose="020F0502020204030204" pitchFamily="34" charset="0"/>
                        </a:rPr>
                        <a:t>Place</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port</a:t>
                      </a:r>
                      <a:r>
                        <a:rPr lang="el-GR" sz="1800" dirty="0">
                          <a:effectLst/>
                          <a:latin typeface="Calibri" panose="020F0502020204030204" pitchFamily="34" charset="0"/>
                          <a:ea typeface="Calibri" panose="020F0502020204030204" pitchFamily="34" charset="0"/>
                          <a:cs typeface="Calibri" panose="020F0502020204030204" pitchFamily="34" charset="0"/>
                        </a:rPr>
                        <a:t> of </a:t>
                      </a:r>
                      <a:r>
                        <a:rPr lang="el-GR" sz="1800" dirty="0" err="1">
                          <a:effectLst/>
                          <a:latin typeface="Calibri" panose="020F0502020204030204" pitchFamily="34" charset="0"/>
                          <a:ea typeface="Calibri" panose="020F0502020204030204" pitchFamily="34" charset="0"/>
                          <a:cs typeface="Calibri" panose="020F0502020204030204" pitchFamily="34" charset="0"/>
                        </a:rPr>
                        <a:t>destination</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Παραδοτέο στον</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 τόπο προορισμού</a:t>
                      </a:r>
                    </a:p>
                  </a:txBody>
                  <a:tcPr marL="9525" marR="9525" marT="9525" marB="9525" anchor="ctr"/>
                </a:tc>
                <a:extLst>
                  <a:ext uri="{0D108BD9-81ED-4DB2-BD59-A6C34878D82A}">
                    <a16:rowId xmlns:a16="http://schemas.microsoft.com/office/drawing/2014/main" val="2274778909"/>
                  </a:ext>
                </a:extLst>
              </a:tr>
              <a:tr h="400061">
                <a:tc>
                  <a:txBody>
                    <a:bodyPr/>
                    <a:lstStyle/>
                    <a:p>
                      <a:r>
                        <a:rPr lang="el-GR" sz="2000" b="1" u="none" strike="noStrike"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DDP</a:t>
                      </a:r>
                      <a:endParaRPr lang="el-GR" sz="20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err="1">
                          <a:effectLst/>
                          <a:latin typeface="Calibri" panose="020F0502020204030204" pitchFamily="34" charset="0"/>
                          <a:ea typeface="Calibri" panose="020F0502020204030204" pitchFamily="34" charset="0"/>
                          <a:cs typeface="Calibri" panose="020F0502020204030204" pitchFamily="34" charset="0"/>
                        </a:rPr>
                        <a:t>Delivered</a:t>
                      </a:r>
                      <a:r>
                        <a:rPr lang="el-GR" sz="2000" b="1" dirty="0">
                          <a:effectLst/>
                          <a:latin typeface="Calibri" panose="020F0502020204030204" pitchFamily="34" charset="0"/>
                          <a:ea typeface="Calibri" panose="020F0502020204030204" pitchFamily="34" charset="0"/>
                          <a:cs typeface="Calibri" panose="020F0502020204030204" pitchFamily="34" charset="0"/>
                        </a:rPr>
                        <a:t> Duty </a:t>
                      </a:r>
                      <a:r>
                        <a:rPr lang="el-GR" sz="2000" b="1" dirty="0" err="1">
                          <a:effectLst/>
                          <a:latin typeface="Calibri" panose="020F0502020204030204" pitchFamily="34" charset="0"/>
                          <a:ea typeface="Calibri" panose="020F0502020204030204" pitchFamily="34" charset="0"/>
                          <a:cs typeface="Calibri" panose="020F0502020204030204" pitchFamily="34" charset="0"/>
                        </a:rPr>
                        <a:t>Paid</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named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port</a:t>
                      </a:r>
                      <a:r>
                        <a:rPr lang="el-GR" sz="1800" dirty="0">
                          <a:effectLst/>
                          <a:latin typeface="Calibri" panose="020F0502020204030204" pitchFamily="34" charset="0"/>
                          <a:ea typeface="Calibri" panose="020F0502020204030204" pitchFamily="34" charset="0"/>
                          <a:cs typeface="Calibri" panose="020F0502020204030204" pitchFamily="34" charset="0"/>
                        </a:rPr>
                        <a:t> of </a:t>
                      </a:r>
                      <a:r>
                        <a:rPr lang="el-GR" sz="1800" dirty="0" err="1">
                          <a:effectLst/>
                          <a:latin typeface="Calibri" panose="020F0502020204030204" pitchFamily="34" charset="0"/>
                          <a:ea typeface="Calibri" panose="020F0502020204030204" pitchFamily="34" charset="0"/>
                          <a:cs typeface="Calibri" panose="020F0502020204030204" pitchFamily="34" charset="0"/>
                        </a:rPr>
                        <a:t>destination</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l-GR" sz="2000" b="1" dirty="0">
                          <a:effectLst/>
                          <a:latin typeface="Calibri" panose="020F0502020204030204" pitchFamily="34" charset="0"/>
                          <a:ea typeface="Calibri" panose="020F0502020204030204" pitchFamily="34" charset="0"/>
                          <a:cs typeface="Calibri" panose="020F0502020204030204" pitchFamily="34" charset="0"/>
                        </a:rPr>
                        <a:t>Παραδοτέο, δασμός πληρωμένος</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κατονομαζόμενος τόπος προορισμού</a:t>
                      </a:r>
                    </a:p>
                  </a:txBody>
                  <a:tcPr marL="9525" marR="9525" marT="9525" marB="9525" anchor="ctr"/>
                </a:tc>
                <a:extLst>
                  <a:ext uri="{0D108BD9-81ED-4DB2-BD59-A6C34878D82A}">
                    <a16:rowId xmlns:a16="http://schemas.microsoft.com/office/drawing/2014/main" val="3289267540"/>
                  </a:ext>
                </a:extLst>
              </a:tr>
            </a:tbl>
          </a:graphicData>
        </a:graphic>
      </p:graphicFrame>
      <p:sp>
        <p:nvSpPr>
          <p:cNvPr id="3" name="TextBox 2">
            <a:extLst>
              <a:ext uri="{FF2B5EF4-FFF2-40B4-BE49-F238E27FC236}">
                <a16:creationId xmlns:a16="http://schemas.microsoft.com/office/drawing/2014/main" id="{D3DF5615-B5F7-CFF5-6614-D39F93EE9F78}"/>
              </a:ext>
            </a:extLst>
          </p:cNvPr>
          <p:cNvSpPr txBox="1"/>
          <p:nvPr/>
        </p:nvSpPr>
        <p:spPr>
          <a:xfrm>
            <a:off x="194492" y="36468"/>
            <a:ext cx="11930743"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latin typeface="Calibri" panose="020F0502020204030204" pitchFamily="34" charset="0"/>
                <a:cs typeface="Calibri" panose="020F0502020204030204" pitchFamily="34" charset="0"/>
              </a:rPr>
              <a:t>19.  Να αναφέρετε τουλάχιστον πέντε διεθνείς όρους μεταφοράς και παράδοσης του εμπορεύματος.</a:t>
            </a:r>
          </a:p>
        </p:txBody>
      </p:sp>
    </p:spTree>
    <p:extLst>
      <p:ext uri="{BB962C8B-B14F-4D97-AF65-F5344CB8AC3E}">
        <p14:creationId xmlns:p14="http://schemas.microsoft.com/office/powerpoint/2010/main" val="14073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1520200" y="190846"/>
            <a:ext cx="8644128"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latin typeface="Calibri" panose="020F0502020204030204" pitchFamily="34" charset="0"/>
                <a:cs typeface="Calibri" panose="020F0502020204030204" pitchFamily="34" charset="0"/>
              </a:rPr>
              <a:t>82. Τι </a:t>
            </a:r>
            <a:r>
              <a:rPr lang="el-GR" sz="2200" dirty="0" err="1">
                <a:latin typeface="Calibri" panose="020F0502020204030204" pitchFamily="34" charset="0"/>
                <a:cs typeface="Calibri" panose="020F0502020204030204" pitchFamily="34" charset="0"/>
              </a:rPr>
              <a:t>είvαι</a:t>
            </a:r>
            <a:r>
              <a:rPr lang="el-GR" sz="2200" dirty="0">
                <a:latin typeface="Calibri" panose="020F0502020204030204" pitchFamily="34" charset="0"/>
                <a:cs typeface="Calibri" panose="020F0502020204030204" pitchFamily="34" charset="0"/>
              </a:rPr>
              <a:t> </a:t>
            </a:r>
            <a:r>
              <a:rPr lang="el-GR" sz="2200" dirty="0" err="1">
                <a:latin typeface="Calibri" panose="020F0502020204030204" pitchFamily="34" charset="0"/>
                <a:cs typeface="Calibri" panose="020F0502020204030204" pitchFamily="34" charset="0"/>
              </a:rPr>
              <a:t>τo</a:t>
            </a:r>
            <a:r>
              <a:rPr lang="el-GR" sz="2200" dirty="0">
                <a:latin typeface="Calibri" panose="020F0502020204030204" pitchFamily="34" charset="0"/>
                <a:cs typeface="Calibri" panose="020F0502020204030204" pitchFamily="34" charset="0"/>
              </a:rPr>
              <a:t> «</a:t>
            </a:r>
            <a:r>
              <a:rPr lang="el-GR" sz="2200" dirty="0" err="1">
                <a:latin typeface="Calibri" panose="020F0502020204030204" pitchFamily="34" charset="0"/>
                <a:cs typeface="Calibri" panose="020F0502020204030204" pitchFamily="34" charset="0"/>
              </a:rPr>
              <a:t>διεθvές</a:t>
            </a:r>
            <a:r>
              <a:rPr lang="el-GR" sz="2200" dirty="0">
                <a:latin typeface="Calibri" panose="020F0502020204030204" pitchFamily="34" charset="0"/>
                <a:cs typeface="Calibri" panose="020F0502020204030204" pitchFamily="34" charset="0"/>
              </a:rPr>
              <a:t> </a:t>
            </a:r>
            <a:r>
              <a:rPr lang="el-GR" sz="2200" dirty="0" err="1">
                <a:latin typeface="Calibri" panose="020F0502020204030204" pitchFamily="34" charset="0"/>
                <a:cs typeface="Calibri" panose="020F0502020204030204" pitchFamily="34" charset="0"/>
              </a:rPr>
              <a:t>εμπόριo</a:t>
            </a:r>
            <a:r>
              <a:rPr lang="el-GR" sz="2200" dirty="0">
                <a:latin typeface="Calibri" panose="020F0502020204030204" pitchFamily="34" charset="0"/>
                <a:cs typeface="Calibri" panose="020F0502020204030204" pitchFamily="34" charset="0"/>
              </a:rPr>
              <a:t>» και τι </a:t>
            </a:r>
            <a:r>
              <a:rPr lang="el-GR" sz="2200" dirty="0" err="1">
                <a:latin typeface="Calibri" panose="020F0502020204030204" pitchFamily="34" charset="0"/>
                <a:cs typeface="Calibri" panose="020F0502020204030204" pitchFamily="34" charset="0"/>
              </a:rPr>
              <a:t>oι</a:t>
            </a:r>
            <a:r>
              <a:rPr lang="el-GR" sz="2200" dirty="0">
                <a:latin typeface="Calibri" panose="020F0502020204030204" pitchFamily="34" charset="0"/>
                <a:cs typeface="Calibri" panose="020F0502020204030204" pitchFamily="34" charset="0"/>
              </a:rPr>
              <a:t> «διεθνείς </a:t>
            </a:r>
            <a:r>
              <a:rPr lang="el-GR" sz="2200" dirty="0" err="1">
                <a:latin typeface="Calibri" panose="020F0502020204030204" pitchFamily="34" charset="0"/>
                <a:cs typeface="Calibri" panose="020F0502020204030204" pitchFamily="34" charset="0"/>
              </a:rPr>
              <a:t>εμπoρικές</a:t>
            </a:r>
            <a:r>
              <a:rPr lang="el-GR" sz="2200" dirty="0">
                <a:latin typeface="Calibri" panose="020F0502020204030204" pitchFamily="34" charset="0"/>
                <a:cs typeface="Calibri" panose="020F0502020204030204" pitchFamily="34" charset="0"/>
              </a:rPr>
              <a:t> σχέσεις»; </a:t>
            </a:r>
          </a:p>
        </p:txBody>
      </p:sp>
      <p:sp>
        <p:nvSpPr>
          <p:cNvPr id="5" name="TextBox 4">
            <a:extLst>
              <a:ext uri="{FF2B5EF4-FFF2-40B4-BE49-F238E27FC236}">
                <a16:creationId xmlns:a16="http://schemas.microsoft.com/office/drawing/2014/main" id="{C98C5D7C-1F8F-EB10-545D-2068A705AF47}"/>
              </a:ext>
            </a:extLst>
          </p:cNvPr>
          <p:cNvSpPr txBox="1"/>
          <p:nvPr/>
        </p:nvSpPr>
        <p:spPr>
          <a:xfrm>
            <a:off x="158496" y="674036"/>
            <a:ext cx="11838432" cy="1446550"/>
          </a:xfrm>
          <a:prstGeom prst="rect">
            <a:avLst/>
          </a:prstGeom>
          <a:noFill/>
        </p:spPr>
        <p:txBody>
          <a:bodyPr wrap="square">
            <a:spAutoFit/>
          </a:bodyPr>
          <a:lstStyle/>
          <a:p>
            <a:r>
              <a:rPr lang="el-GR" sz="2200" dirty="0" err="1">
                <a:latin typeface="Calibri" panose="020F0502020204030204" pitchFamily="34" charset="0"/>
                <a:cs typeface="Calibri" panose="020F0502020204030204" pitchFamily="34" charset="0"/>
              </a:rPr>
              <a:t>Ως</a:t>
            </a:r>
            <a:r>
              <a:rPr lang="el-GR" sz="2200" dirty="0">
                <a:latin typeface="Calibri" panose="020F0502020204030204" pitchFamily="34" charset="0"/>
                <a:cs typeface="Calibri" panose="020F0502020204030204" pitchFamily="34" charset="0"/>
              </a:rPr>
              <a:t> διεθνές </a:t>
            </a:r>
            <a:r>
              <a:rPr lang="el-GR" sz="2200" dirty="0" err="1">
                <a:latin typeface="Calibri" panose="020F0502020204030204" pitchFamily="34" charset="0"/>
                <a:cs typeface="Calibri" panose="020F0502020204030204" pitchFamily="34" charset="0"/>
              </a:rPr>
              <a:t>εµπόριο</a:t>
            </a:r>
            <a:r>
              <a:rPr lang="el-GR" sz="2200" dirty="0">
                <a:latin typeface="Calibri" panose="020F0502020204030204" pitchFamily="34" charset="0"/>
                <a:cs typeface="Calibri" panose="020F0502020204030204" pitchFamily="34" charset="0"/>
              </a:rPr>
              <a:t> ορίζεται το σύνολο των εισαγωγών - εξαγωγών των χωρών σε </a:t>
            </a:r>
            <a:r>
              <a:rPr lang="el-GR" sz="2200" dirty="0" err="1">
                <a:latin typeface="Calibri" panose="020F0502020204030204" pitchFamily="34" charset="0"/>
                <a:cs typeface="Calibri" panose="020F0502020204030204" pitchFamily="34" charset="0"/>
              </a:rPr>
              <a:t>παγκόσµια</a:t>
            </a:r>
            <a:r>
              <a:rPr lang="el-GR" sz="2200" dirty="0">
                <a:latin typeface="Calibri" panose="020F0502020204030204" pitchFamily="34" charset="0"/>
                <a:cs typeface="Calibri" panose="020F0502020204030204" pitchFamily="34" charset="0"/>
              </a:rPr>
              <a:t> </a:t>
            </a:r>
            <a:r>
              <a:rPr lang="el-GR" sz="2200" dirty="0" err="1">
                <a:latin typeface="Calibri" panose="020F0502020204030204" pitchFamily="34" charset="0"/>
                <a:cs typeface="Calibri" panose="020F0502020204030204" pitchFamily="34" charset="0"/>
              </a:rPr>
              <a:t>κλίµακα</a:t>
            </a:r>
            <a:r>
              <a:rPr lang="el-GR" sz="2200" dirty="0">
                <a:latin typeface="Calibri" panose="020F0502020204030204" pitchFamily="34" charset="0"/>
                <a:cs typeface="Calibri" panose="020F0502020204030204" pitchFamily="34" charset="0"/>
              </a:rPr>
              <a:t> που </a:t>
            </a:r>
            <a:r>
              <a:rPr lang="el-GR" sz="2200" dirty="0" err="1">
                <a:latin typeface="Calibri" panose="020F0502020204030204" pitchFamily="34" charset="0"/>
                <a:cs typeface="Calibri" panose="020F0502020204030204" pitchFamily="34" charset="0"/>
              </a:rPr>
              <a:t>λαµβάνουν</a:t>
            </a:r>
            <a:r>
              <a:rPr lang="el-GR" sz="2200" dirty="0">
                <a:latin typeface="Calibri" panose="020F0502020204030204" pitchFamily="34" charset="0"/>
                <a:cs typeface="Calibri" panose="020F0502020204030204" pitchFamily="34" charset="0"/>
              </a:rPr>
              <a:t> χώρα σε µ</a:t>
            </a:r>
            <a:r>
              <a:rPr lang="el-GR" sz="2200" dirty="0" err="1">
                <a:latin typeface="Calibri" panose="020F0502020204030204" pitchFamily="34" charset="0"/>
                <a:cs typeface="Calibri" panose="020F0502020204030204" pitchFamily="34" charset="0"/>
              </a:rPr>
              <a:t>ια</a:t>
            </a:r>
            <a:r>
              <a:rPr lang="el-GR" sz="2200" dirty="0">
                <a:latin typeface="Calibri" panose="020F0502020204030204" pitchFamily="34" charset="0"/>
                <a:cs typeface="Calibri" panose="020F0502020204030204" pitchFamily="34" charset="0"/>
              </a:rPr>
              <a:t> </a:t>
            </a:r>
            <a:r>
              <a:rPr lang="el-GR" sz="2200" dirty="0" err="1">
                <a:latin typeface="Calibri" panose="020F0502020204030204" pitchFamily="34" charset="0"/>
                <a:cs typeface="Calibri" panose="020F0502020204030204" pitchFamily="34" charset="0"/>
              </a:rPr>
              <a:t>συγκεκριµένη</a:t>
            </a:r>
            <a:r>
              <a:rPr lang="el-GR" sz="2200" dirty="0">
                <a:latin typeface="Calibri" panose="020F0502020204030204" pitchFamily="34" charset="0"/>
                <a:cs typeface="Calibri" panose="020F0502020204030204" pitchFamily="34" charset="0"/>
              </a:rPr>
              <a:t> χρονική περίοδο και αποτελεί το µ</a:t>
            </a:r>
            <a:r>
              <a:rPr lang="el-GR" sz="2200" dirty="0" err="1">
                <a:latin typeface="Calibri" panose="020F0502020204030204" pitchFamily="34" charset="0"/>
                <a:cs typeface="Calibri" panose="020F0502020204030204" pitchFamily="34" charset="0"/>
              </a:rPr>
              <a:t>έσο</a:t>
            </a:r>
            <a:r>
              <a:rPr lang="el-GR" sz="2200" dirty="0">
                <a:latin typeface="Calibri" panose="020F0502020204030204" pitchFamily="34" charset="0"/>
                <a:cs typeface="Calibri" panose="020F0502020204030204" pitchFamily="34" charset="0"/>
              </a:rPr>
              <a:t> µε το οποίο έρχονται σε </a:t>
            </a:r>
            <a:r>
              <a:rPr lang="el-GR" sz="2200" dirty="0" err="1">
                <a:latin typeface="Calibri" panose="020F0502020204030204" pitchFamily="34" charset="0"/>
                <a:cs typeface="Calibri" panose="020F0502020204030204" pitchFamily="34" charset="0"/>
              </a:rPr>
              <a:t>εµπορική</a:t>
            </a:r>
            <a:r>
              <a:rPr lang="el-GR" sz="2200" dirty="0">
                <a:latin typeface="Calibri" panose="020F0502020204030204" pitchFamily="34" charset="0"/>
                <a:cs typeface="Calibri" panose="020F0502020204030204" pitchFamily="34" charset="0"/>
              </a:rPr>
              <a:t> επικοινωνία οι εθνικές </a:t>
            </a:r>
            <a:r>
              <a:rPr lang="el-GR" sz="2200" dirty="0" err="1">
                <a:latin typeface="Calibri" panose="020F0502020204030204" pitchFamily="34" charset="0"/>
                <a:cs typeface="Calibri" panose="020F0502020204030204" pitchFamily="34" charset="0"/>
              </a:rPr>
              <a:t>οικονοµίες</a:t>
            </a:r>
            <a:r>
              <a:rPr lang="el-GR" sz="2200" dirty="0">
                <a:latin typeface="Calibri" panose="020F0502020204030204" pitchFamily="34" charset="0"/>
                <a:cs typeface="Calibri" panose="020F0502020204030204" pitchFamily="34" charset="0"/>
              </a:rPr>
              <a:t> των διαφόρων χωρών – </a:t>
            </a:r>
            <a:r>
              <a:rPr lang="el-GR" sz="2200" dirty="0" err="1">
                <a:latin typeface="Calibri" panose="020F0502020204030204" pitchFamily="34" charset="0"/>
                <a:cs typeface="Calibri" panose="020F0502020204030204" pitchFamily="34" charset="0"/>
              </a:rPr>
              <a:t>δηλ</a:t>
            </a:r>
            <a:r>
              <a:rPr lang="el-GR" sz="2200" dirty="0">
                <a:latin typeface="Calibri" panose="020F0502020204030204" pitchFamily="34" charset="0"/>
                <a:cs typeface="Calibri" panose="020F0502020204030204" pitchFamily="34" charset="0"/>
              </a:rPr>
              <a:t> το άνοιγμα των οικονομιών τους </a:t>
            </a:r>
          </a:p>
        </p:txBody>
      </p:sp>
      <p:sp>
        <p:nvSpPr>
          <p:cNvPr id="7" name="TextBox 6">
            <a:extLst>
              <a:ext uri="{FF2B5EF4-FFF2-40B4-BE49-F238E27FC236}">
                <a16:creationId xmlns:a16="http://schemas.microsoft.com/office/drawing/2014/main" id="{AFBBA027-D2C8-6E66-5B33-F631AA1B89E0}"/>
              </a:ext>
            </a:extLst>
          </p:cNvPr>
          <p:cNvSpPr txBox="1"/>
          <p:nvPr/>
        </p:nvSpPr>
        <p:spPr>
          <a:xfrm>
            <a:off x="195072" y="2120586"/>
            <a:ext cx="11801856" cy="1446550"/>
          </a:xfrm>
          <a:prstGeom prst="rect">
            <a:avLst/>
          </a:prstGeom>
          <a:noFill/>
        </p:spPr>
        <p:txBody>
          <a:bodyPr wrap="square">
            <a:spAutoFit/>
          </a:bodyPr>
          <a:lstStyle/>
          <a:p>
            <a:pPr marL="0" indent="0">
              <a:buNone/>
            </a:pPr>
            <a:r>
              <a:rPr lang="el-GR" sz="2200" b="1" dirty="0">
                <a:latin typeface="Calibri" panose="020F0502020204030204" pitchFamily="34" charset="0"/>
                <a:cs typeface="Calibri" panose="020F0502020204030204" pitchFamily="34" charset="0"/>
              </a:rPr>
              <a:t>Το διεθνές εμπόριο </a:t>
            </a:r>
            <a:r>
              <a:rPr lang="el-GR" sz="2200" dirty="0">
                <a:latin typeface="Calibri" panose="020F0502020204030204" pitchFamily="34" charset="0"/>
                <a:cs typeface="Calibri" panose="020F0502020204030204" pitchFamily="34" charset="0"/>
              </a:rPr>
              <a:t>είναι η ανταλλαγή αγαθών και υπηρεσιών μεταξύ διαφορετικών χωρών. Μία θεμελιώδης διαφορά μεταξύ εσωτερικού (εγχώριου) και διεθνούς εμπορίου είναι ότι το δεύτερο, περιλαμβάνει τη χρήση διαφορετικών νομισμάτων και υπόκειται σε πλήθος επιπλέον κανονισμούς όπως οι δασμοί, οι αναλογίες  / ποσοστώσεις (</a:t>
            </a:r>
            <a:r>
              <a:rPr lang="el-GR" sz="2200" dirty="0" err="1">
                <a:latin typeface="Calibri" panose="020F0502020204030204" pitchFamily="34" charset="0"/>
                <a:cs typeface="Calibri" panose="020F0502020204030204" pitchFamily="34" charset="0"/>
              </a:rPr>
              <a:t>Quotas</a:t>
            </a:r>
            <a:r>
              <a:rPr lang="el-GR" sz="2200" dirty="0">
                <a:latin typeface="Calibri" panose="020F0502020204030204" pitchFamily="34" charset="0"/>
                <a:cs typeface="Calibri" panose="020F0502020204030204" pitchFamily="34" charset="0"/>
              </a:rPr>
              <a:t>) οι συναλλαγματικοί έλεγχοι και άλλα.</a:t>
            </a:r>
          </a:p>
        </p:txBody>
      </p:sp>
      <p:pic>
        <p:nvPicPr>
          <p:cNvPr id="4" name="Picture 3">
            <a:extLst>
              <a:ext uri="{FF2B5EF4-FFF2-40B4-BE49-F238E27FC236}">
                <a16:creationId xmlns:a16="http://schemas.microsoft.com/office/drawing/2014/main" id="{656B612F-6B20-F2F9-68FA-F5BD0B360994}"/>
              </a:ext>
            </a:extLst>
          </p:cNvPr>
          <p:cNvPicPr>
            <a:picLocks noChangeAspect="1"/>
          </p:cNvPicPr>
          <p:nvPr/>
        </p:nvPicPr>
        <p:blipFill rotWithShape="1">
          <a:blip r:embed="rId2"/>
          <a:srcRect l="12963" t="61433" r="17063" b="26756"/>
          <a:stretch/>
        </p:blipFill>
        <p:spPr>
          <a:xfrm>
            <a:off x="1142248" y="3752797"/>
            <a:ext cx="9400032" cy="1219688"/>
          </a:xfrm>
          <a:prstGeom prst="rect">
            <a:avLst/>
          </a:prstGeom>
        </p:spPr>
      </p:pic>
      <p:sp>
        <p:nvSpPr>
          <p:cNvPr id="6" name="TextBox 5">
            <a:extLst>
              <a:ext uri="{FF2B5EF4-FFF2-40B4-BE49-F238E27FC236}">
                <a16:creationId xmlns:a16="http://schemas.microsoft.com/office/drawing/2014/main" id="{B4433EBD-D558-DE97-E19D-841D2A7D2446}"/>
              </a:ext>
            </a:extLst>
          </p:cNvPr>
          <p:cNvSpPr txBox="1"/>
          <p:nvPr/>
        </p:nvSpPr>
        <p:spPr>
          <a:xfrm>
            <a:off x="0" y="5158147"/>
            <a:ext cx="12192000" cy="1446550"/>
          </a:xfrm>
          <a:prstGeom prst="rect">
            <a:avLst/>
          </a:prstGeom>
          <a:noFill/>
        </p:spPr>
        <p:txBody>
          <a:bodyPr wrap="square" rtlCol="0">
            <a:spAutoFit/>
          </a:bodyPr>
          <a:lstStyle/>
          <a:p>
            <a:r>
              <a:rPr lang="el-GR" sz="2200" dirty="0">
                <a:latin typeface="Calibri" panose="020F0502020204030204" pitchFamily="34" charset="0"/>
                <a:cs typeface="Calibri" panose="020F0502020204030204" pitchFamily="34" charset="0"/>
              </a:rPr>
              <a:t>Διεθνείς εμπορικές σχέσεις είναι σχέσεις ανάμεσα στις Εθνικές Αγορές (στους συντελεστές τους </a:t>
            </a:r>
            <a:r>
              <a:rPr lang="el-GR" sz="2200" dirty="0" err="1">
                <a:latin typeface="Calibri" panose="020F0502020204030204" pitchFamily="34" charset="0"/>
                <a:cs typeface="Calibri" panose="020F0502020204030204" pitchFamily="34" charset="0"/>
              </a:rPr>
              <a:t>δηλ</a:t>
            </a:r>
            <a:r>
              <a:rPr lang="el-GR" sz="2200" dirty="0">
                <a:latin typeface="Calibri" panose="020F0502020204030204" pitchFamily="34" charset="0"/>
                <a:cs typeface="Calibri" panose="020F0502020204030204" pitchFamily="34" charset="0"/>
              </a:rPr>
              <a:t> επιχειρήσεις και στις ρυθμιστικές αρχές </a:t>
            </a:r>
            <a:r>
              <a:rPr lang="el-GR" sz="2200" dirty="0" err="1">
                <a:latin typeface="Calibri" panose="020F0502020204030204" pitchFamily="34" charset="0"/>
                <a:cs typeface="Calibri" panose="020F0502020204030204" pitchFamily="34" charset="0"/>
              </a:rPr>
              <a:t>δηλ</a:t>
            </a:r>
            <a:r>
              <a:rPr lang="el-GR" sz="2200" dirty="0">
                <a:latin typeface="Calibri" panose="020F0502020204030204" pitchFamily="34" charset="0"/>
                <a:cs typeface="Calibri" panose="020F0502020204030204" pitchFamily="34" charset="0"/>
              </a:rPr>
              <a:t> θεσμούς &amp; φορείς του κράτους, τελωνεία, υπουργεία κλπ.).</a:t>
            </a:r>
          </a:p>
          <a:p>
            <a:r>
              <a:rPr lang="el-GR" sz="2200" dirty="0">
                <a:latin typeface="Calibri" panose="020F0502020204030204" pitchFamily="34" charset="0"/>
                <a:cs typeface="Calibri" panose="020F0502020204030204" pitchFamily="34" charset="0"/>
              </a:rPr>
              <a:t>Οι σχέσεις αυτές είναι και αμιγώς εμπορικές / οικονομικές αλλά ευρύτερα και πολιτικές, πολιτιστικές, κ.α.   </a:t>
            </a:r>
          </a:p>
        </p:txBody>
      </p:sp>
    </p:spTree>
    <p:extLst>
      <p:ext uri="{BB962C8B-B14F-4D97-AF65-F5344CB8AC3E}">
        <p14:creationId xmlns:p14="http://schemas.microsoft.com/office/powerpoint/2010/main" val="12466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152400" y="231571"/>
            <a:ext cx="11887200"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84. </a:t>
            </a:r>
            <a:r>
              <a:rPr lang="el-GR" sz="2200" dirty="0" err="1">
                <a:solidFill>
                  <a:schemeClr val="tx1"/>
                </a:solidFill>
                <a:latin typeface="Calibri" panose="020F0502020204030204" pitchFamily="34" charset="0"/>
                <a:cs typeface="Calibri" panose="020F0502020204030204" pitchFamily="34" charset="0"/>
              </a:rPr>
              <a:t>Πoιoς</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είvαι</a:t>
            </a:r>
            <a:r>
              <a:rPr lang="el-GR" sz="2200" dirty="0">
                <a:solidFill>
                  <a:schemeClr val="tx1"/>
                </a:solidFill>
                <a:latin typeface="Calibri" panose="020F0502020204030204" pitchFamily="34" charset="0"/>
                <a:cs typeface="Calibri" panose="020F0502020204030204" pitchFamily="34" charset="0"/>
              </a:rPr>
              <a:t> o </a:t>
            </a:r>
            <a:r>
              <a:rPr lang="el-GR" sz="2200" dirty="0" err="1">
                <a:solidFill>
                  <a:schemeClr val="tx1"/>
                </a:solidFill>
                <a:latin typeface="Calibri" panose="020F0502020204030204" pitchFamily="34" charset="0"/>
                <a:cs typeface="Calibri" panose="020F0502020204030204" pitchFamily="34" charset="0"/>
              </a:rPr>
              <a:t>ρόλoς</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τωv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πoλυεθvικώv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εταιρειώv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στo</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διεθvές</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εμπόριo</a:t>
            </a:r>
            <a:r>
              <a:rPr lang="el-GR" sz="2200" dirty="0">
                <a:solidFill>
                  <a:schemeClr val="tx1"/>
                </a:solidFill>
                <a:latin typeface="Calibri" panose="020F0502020204030204" pitchFamily="34" charset="0"/>
                <a:cs typeface="Calibri" panose="020F0502020204030204" pitchFamily="34" charset="0"/>
              </a:rPr>
              <a:t> και </a:t>
            </a:r>
            <a:r>
              <a:rPr lang="el-GR" sz="2200" dirty="0" err="1">
                <a:solidFill>
                  <a:schemeClr val="tx1"/>
                </a:solidFill>
                <a:latin typeface="Calibri" panose="020F0502020204030204" pitchFamily="34" charset="0"/>
                <a:cs typeface="Calibri" panose="020F0502020204030204" pitchFamily="34" charset="0"/>
              </a:rPr>
              <a:t>πoια</a:t>
            </a:r>
            <a:r>
              <a:rPr lang="el-GR" sz="2200" dirty="0">
                <a:solidFill>
                  <a:schemeClr val="tx1"/>
                </a:solidFill>
                <a:latin typeface="Calibri" panose="020F0502020204030204" pitchFamily="34" charset="0"/>
                <a:cs typeface="Calibri" panose="020F0502020204030204" pitchFamily="34" charset="0"/>
              </a:rPr>
              <a:t> είναι τα κυριότερα χαρακτηριστικά </a:t>
            </a:r>
            <a:r>
              <a:rPr lang="el-GR" sz="2200" dirty="0" err="1">
                <a:solidFill>
                  <a:schemeClr val="tx1"/>
                </a:solidFill>
                <a:latin typeface="Calibri" panose="020F0502020204030204" pitchFamily="34" charset="0"/>
                <a:cs typeface="Calibri" panose="020F0502020204030204" pitchFamily="34" charset="0"/>
              </a:rPr>
              <a:t>τoυς</a:t>
            </a:r>
            <a:endParaRPr lang="el-GR" sz="2200" dirty="0">
              <a:solidFill>
                <a:schemeClr val="tx1"/>
              </a:solidFill>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F6B584A7-F876-BDD0-3B5E-C0CBD059C60B}"/>
              </a:ext>
            </a:extLst>
          </p:cNvPr>
          <p:cNvSpPr txBox="1">
            <a:spLocks/>
          </p:cNvSpPr>
          <p:nvPr/>
        </p:nvSpPr>
        <p:spPr>
          <a:xfrm>
            <a:off x="0" y="1086771"/>
            <a:ext cx="12192000" cy="5664351"/>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nSpc>
                <a:spcPct val="100000"/>
              </a:lnSpc>
              <a:buNone/>
            </a:pPr>
            <a:r>
              <a:rPr lang="el-GR" sz="2000" b="1" dirty="0">
                <a:latin typeface="Calibri" panose="020F0502020204030204" pitchFamily="34" charset="0"/>
                <a:cs typeface="Calibri" panose="020F0502020204030204" pitchFamily="34" charset="0"/>
              </a:rPr>
              <a:t>Ο ρόλος των πολυεθνικών εταιρειών στο διεθνές εμπόριο </a:t>
            </a:r>
          </a:p>
          <a:p>
            <a:pPr marL="0" indent="0">
              <a:lnSpc>
                <a:spcPct val="100000"/>
              </a:lnSpc>
              <a:buNone/>
            </a:pPr>
            <a:r>
              <a:rPr lang="el-GR" sz="2000" dirty="0">
                <a:latin typeface="Calibri" panose="020F0502020204030204" pitchFamily="34" charset="0"/>
                <a:cs typeface="Calibri" panose="020F0502020204030204" pitchFamily="34" charset="0"/>
              </a:rPr>
              <a:t>Σημαντική επίδραση στο εμπόριο και στην παγκόσμια οικονομική και πολιτισμική εξέλιξη άσκησε, και εξακολουθεί να ασκεί, η πολυεθνική επιχείρηση η οποία</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αποτελείται από ένα σύνολο θυγατρικών</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εταιριών  εγκατεστημένων σε διαφορετικές εθνικές αγορές (αγορές στα γεωγραφικά σύνορα εθνών-χωρών) με τα ίδια ή πανομοιότυπα προϊόντα (συνήθως </a:t>
            </a:r>
            <a:r>
              <a:rPr lang="el-GR" sz="2000" i="1" dirty="0">
                <a:latin typeface="Calibri" panose="020F0502020204030204" pitchFamily="34" charset="0"/>
                <a:cs typeface="Calibri" panose="020F0502020204030204" pitchFamily="34" charset="0"/>
              </a:rPr>
              <a:t>υπερεθνικά</a:t>
            </a:r>
            <a:r>
              <a:rPr lang="el-G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Brands) </a:t>
            </a:r>
            <a:r>
              <a:rPr lang="el-GR" sz="2000" dirty="0">
                <a:latin typeface="Calibri" panose="020F0502020204030204" pitchFamily="34" charset="0"/>
                <a:cs typeface="Calibri" panose="020F0502020204030204" pitchFamily="34" charset="0"/>
              </a:rPr>
              <a:t> οι οποίες ελέγχονται από μια μητρική εταιρεία (</a:t>
            </a:r>
            <a:r>
              <a:rPr lang="en-US" sz="2000" dirty="0">
                <a:latin typeface="Calibri" panose="020F0502020204030204" pitchFamily="34" charset="0"/>
                <a:cs typeface="Calibri" panose="020F0502020204030204" pitchFamily="34" charset="0"/>
              </a:rPr>
              <a:t>Holding Company) – </a:t>
            </a:r>
            <a:r>
              <a:rPr lang="el-GR" sz="2000" dirty="0">
                <a:latin typeface="Calibri" panose="020F0502020204030204" pitchFamily="34" charset="0"/>
                <a:cs typeface="Calibri" panose="020F0502020204030204" pitchFamily="34" charset="0"/>
              </a:rPr>
              <a:t>Αξιοποιούν ευνοϊκές συνθήκες διακρατικού εμπορίου  / ή και συμβάλλουν στην δημιουργία τους </a:t>
            </a:r>
          </a:p>
          <a:p>
            <a:pPr marL="0" indent="0">
              <a:lnSpc>
                <a:spcPct val="100000"/>
              </a:lnSpc>
              <a:buNone/>
            </a:pPr>
            <a:r>
              <a:rPr lang="el-GR" sz="2000" u="sng" dirty="0">
                <a:latin typeface="Calibri" panose="020F0502020204030204" pitchFamily="34" charset="0"/>
                <a:cs typeface="Calibri" panose="020F0502020204030204" pitchFamily="34" charset="0"/>
              </a:rPr>
              <a:t>Η σύγχρονη πολυεθνική επιχείρηση</a:t>
            </a:r>
            <a:r>
              <a:rPr lang="en-US" sz="2000" u="sng" dirty="0">
                <a:latin typeface="Calibri" panose="020F0502020204030204" pitchFamily="34" charset="0"/>
                <a:cs typeface="Calibri" panose="020F0502020204030204" pitchFamily="34" charset="0"/>
              </a:rPr>
              <a:t>:</a:t>
            </a:r>
            <a:r>
              <a:rPr lang="el-GR" sz="2000" u="sng" dirty="0">
                <a:latin typeface="Calibri" panose="020F0502020204030204" pitchFamily="34" charset="0"/>
                <a:cs typeface="Calibri" panose="020F0502020204030204" pitchFamily="34" charset="0"/>
              </a:rPr>
              <a:t> </a:t>
            </a:r>
            <a:endParaRPr lang="en-US" sz="2000" u="sng" dirty="0">
              <a:latin typeface="Calibri" panose="020F0502020204030204" pitchFamily="34" charset="0"/>
              <a:cs typeface="Calibri" panose="020F0502020204030204" pitchFamily="34" charset="0"/>
            </a:endParaRPr>
          </a:p>
          <a:p>
            <a:pPr>
              <a:lnSpc>
                <a:spcPct val="100000"/>
              </a:lnSpc>
              <a:buFont typeface="Arial" panose="020B0604020202020204" pitchFamily="34" charset="0"/>
              <a:buChar char="•"/>
            </a:pPr>
            <a:r>
              <a:rPr lang="el-GR" sz="2000" dirty="0">
                <a:latin typeface="Calibri" panose="020F0502020204030204" pitchFamily="34" charset="0"/>
                <a:cs typeface="Calibri" panose="020F0502020204030204" pitchFamily="34" charset="0"/>
              </a:rPr>
              <a:t>αξιοποιεί την ευρηματικότητα και την εμπορική τεχνογνωσία</a:t>
            </a:r>
            <a:r>
              <a:rPr lang="en-US" sz="2000" dirty="0">
                <a:latin typeface="Calibri" panose="020F0502020204030204" pitchFamily="34" charset="0"/>
                <a:cs typeface="Calibri" panose="020F0502020204030204" pitchFamily="34" charset="0"/>
              </a:rPr>
              <a:t> (Know How)</a:t>
            </a:r>
            <a:r>
              <a:rPr lang="el-GR"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a:lnSpc>
                <a:spcPct val="100000"/>
              </a:lnSpc>
              <a:buFont typeface="Arial" panose="020B0604020202020204" pitchFamily="34" charset="0"/>
              <a:buChar char="•"/>
            </a:pPr>
            <a:r>
              <a:rPr lang="el-GR" sz="2000" dirty="0">
                <a:latin typeface="Calibri" panose="020F0502020204030204" pitchFamily="34" charset="0"/>
                <a:cs typeface="Calibri" panose="020F0502020204030204" pitchFamily="34" charset="0"/>
              </a:rPr>
              <a:t>διαθέτει ευελιξία που της επιτρέπει να προσαρμόζεται άμεσα στις ραγδαίες μεταβολές του περιβάλλοντος,</a:t>
            </a:r>
          </a:p>
          <a:p>
            <a:pPr>
              <a:lnSpc>
                <a:spcPct val="100000"/>
              </a:lnSpc>
              <a:buFont typeface="Arial" panose="020B0604020202020204" pitchFamily="34" charset="0"/>
              <a:buChar char="•"/>
            </a:pPr>
            <a:r>
              <a:rPr lang="el-GR" sz="2000" dirty="0">
                <a:latin typeface="Calibri" panose="020F0502020204030204" pitchFamily="34" charset="0"/>
                <a:cs typeface="Calibri" panose="020F0502020204030204" pitchFamily="34" charset="0"/>
              </a:rPr>
              <a:t>βασίζεται στην παραγωγή γνώσης και στην αποτελεσματική επεξεργασία της πληροφορίας </a:t>
            </a:r>
            <a:r>
              <a:rPr lang="en-US" sz="2000" dirty="0">
                <a:latin typeface="Calibri" panose="020F0502020204030204" pitchFamily="34" charset="0"/>
                <a:cs typeface="Calibri" panose="020F0502020204030204" pitchFamily="34" charset="0"/>
              </a:rPr>
              <a:t>(data mining)</a:t>
            </a:r>
            <a:r>
              <a:rPr lang="el-GR" sz="2000" dirty="0">
                <a:latin typeface="Calibri" panose="020F0502020204030204" pitchFamily="34" charset="0"/>
                <a:cs typeface="Calibri" panose="020F0502020204030204" pitchFamily="34" charset="0"/>
              </a:rPr>
              <a:t>,</a:t>
            </a:r>
          </a:p>
          <a:p>
            <a:pPr>
              <a:lnSpc>
                <a:spcPct val="100000"/>
              </a:lnSpc>
              <a:buFont typeface="Arial" panose="020B0604020202020204" pitchFamily="34" charset="0"/>
              <a:buChar char="•"/>
            </a:pPr>
            <a:r>
              <a:rPr lang="el-GR" sz="2000" dirty="0">
                <a:latin typeface="Calibri" panose="020F0502020204030204" pitchFamily="34" charset="0"/>
                <a:cs typeface="Calibri" panose="020F0502020204030204" pitchFamily="34" charset="0"/>
              </a:rPr>
              <a:t> έχει τη δυνατότητα να συνδυάζει </a:t>
            </a:r>
            <a:r>
              <a:rPr lang="el-GR" sz="2000" b="1" i="1" dirty="0">
                <a:latin typeface="Calibri" panose="020F0502020204030204" pitchFamily="34" charset="0"/>
                <a:cs typeface="Calibri" panose="020F0502020204030204" pitchFamily="34" charset="0"/>
              </a:rPr>
              <a:t>οικονομίες κλίμακας </a:t>
            </a:r>
            <a:r>
              <a:rPr lang="el-GR" sz="2000" dirty="0">
                <a:solidFill>
                  <a:srgbClr val="002060"/>
                </a:solidFill>
                <a:latin typeface="Calibri" panose="020F0502020204030204" pitchFamily="34" charset="0"/>
                <a:cs typeface="Calibri" panose="020F0502020204030204" pitchFamily="34" charset="0"/>
              </a:rPr>
              <a:t>και </a:t>
            </a:r>
            <a:r>
              <a:rPr lang="el-GR" sz="2000" i="1" dirty="0">
                <a:solidFill>
                  <a:srgbClr val="002060"/>
                </a:solidFill>
                <a:latin typeface="Calibri" panose="020F0502020204030204" pitchFamily="34" charset="0"/>
                <a:cs typeface="Calibri" panose="020F0502020204030204" pitchFamily="34" charset="0"/>
              </a:rPr>
              <a:t>οικονομίες φάσματος </a:t>
            </a:r>
            <a:r>
              <a:rPr lang="el-GR" sz="2000" i="1" dirty="0">
                <a:latin typeface="Calibri" panose="020F0502020204030204" pitchFamily="34" charset="0"/>
                <a:cs typeface="Calibri" panose="020F0502020204030204" pitchFamily="34" charset="0"/>
              </a:rPr>
              <a:t>(ευρύτατη γκάμα προϊόντων)  </a:t>
            </a:r>
            <a:r>
              <a:rPr lang="el-GR" sz="2000" dirty="0">
                <a:latin typeface="Calibri" panose="020F0502020204030204" pitchFamily="34" charset="0"/>
                <a:cs typeface="Calibri" panose="020F0502020204030204" pitchFamily="34" charset="0"/>
              </a:rPr>
              <a:t>και απευθύνεται στην παγκόσμια αγορά με διαφορετικά προϊόντα και δραστηριότητες. </a:t>
            </a:r>
            <a:endParaRPr lang="en-US" sz="2000" dirty="0">
              <a:latin typeface="Calibri" panose="020F0502020204030204" pitchFamily="34" charset="0"/>
              <a:cs typeface="Calibri" panose="020F0502020204030204" pitchFamily="34" charset="0"/>
            </a:endParaRPr>
          </a:p>
          <a:p>
            <a:pPr>
              <a:lnSpc>
                <a:spcPct val="100000"/>
              </a:lnSpc>
              <a:buFont typeface="Arial" panose="020B0604020202020204" pitchFamily="34" charset="0"/>
              <a:buChar char="•"/>
            </a:pPr>
            <a:r>
              <a:rPr lang="el-GR" sz="2000" dirty="0">
                <a:latin typeface="Calibri" panose="020F0502020204030204" pitchFamily="34" charset="0"/>
                <a:cs typeface="Calibri" panose="020F0502020204030204" pitchFamily="34" charset="0"/>
              </a:rPr>
              <a:t>Η σύγχρονη τεχνολογία παρέχει τη δυνατότητα διαχείρισης και εποπτείας δραστηριοτήτων, η υλοποίηση των οποίων γίνεται σε πολύ μακρινές αποστάσεις.</a:t>
            </a:r>
          </a:p>
          <a:p>
            <a:pPr>
              <a:lnSpc>
                <a:spcPct val="100000"/>
              </a:lnSpc>
              <a:buFont typeface="Arial" panose="020B0604020202020204" pitchFamily="34" charset="0"/>
              <a:buChar char="•"/>
            </a:pPr>
            <a:r>
              <a:rPr lang="el-GR" sz="2000" dirty="0">
                <a:latin typeface="Calibri" panose="020F0502020204030204" pitchFamily="34" charset="0"/>
                <a:cs typeface="Calibri" panose="020F0502020204030204" pitchFamily="34" charset="0"/>
              </a:rPr>
              <a:t>Τέλος διαθέτει πρόσβαση σε οικονομικούς πόρους για να τα υλοποιεί όλα τα παραπάνω</a:t>
            </a:r>
          </a:p>
        </p:txBody>
      </p:sp>
    </p:spTree>
    <p:extLst>
      <p:ext uri="{BB962C8B-B14F-4D97-AF65-F5344CB8AC3E}">
        <p14:creationId xmlns:p14="http://schemas.microsoft.com/office/powerpoint/2010/main" val="18838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F5AC4D-25C6-4B1A-5AE8-EF1082A330FF}"/>
              </a:ext>
            </a:extLst>
          </p:cNvPr>
          <p:cNvSpPr txBox="1"/>
          <p:nvPr/>
        </p:nvSpPr>
        <p:spPr>
          <a:xfrm>
            <a:off x="12192" y="0"/>
            <a:ext cx="11326368" cy="308687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200" dirty="0">
                <a:latin typeface="Calibri" panose="020F0502020204030204" pitchFamily="34" charset="0"/>
                <a:cs typeface="Calibri" panose="020F0502020204030204" pitchFamily="34" charset="0"/>
              </a:rPr>
              <a:t>Grouping countries into regions (LATAM, APAC, EMEA, NA)</a:t>
            </a:r>
          </a:p>
          <a:p>
            <a:pPr>
              <a:lnSpc>
                <a:spcPct val="150000"/>
              </a:lnSpc>
            </a:pPr>
            <a:r>
              <a:rPr lang="en-US" sz="2200" dirty="0">
                <a:latin typeface="Calibri" panose="020F0502020204030204" pitchFamily="34" charset="0"/>
                <a:cs typeface="Calibri" panose="020F0502020204030204" pitchFamily="34" charset="0"/>
              </a:rPr>
              <a:t>Our regions are basically </a:t>
            </a:r>
          </a:p>
          <a:p>
            <a:pPr>
              <a:lnSpc>
                <a:spcPct val="150000"/>
              </a:lnSpc>
            </a:pP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NA</a:t>
            </a:r>
            <a:r>
              <a:rPr lang="en-US" sz="2200" dirty="0">
                <a:latin typeface="Calibri" panose="020F0502020204030204" pitchFamily="34" charset="0"/>
                <a:cs typeface="Calibri" panose="020F0502020204030204" pitchFamily="34" charset="0"/>
              </a:rPr>
              <a:t>" (North America which is basically just the US and </a:t>
            </a:r>
            <a:r>
              <a:rPr lang="en-US" sz="2200" dirty="0" err="1">
                <a:latin typeface="Calibri" panose="020F0502020204030204" pitchFamily="34" charset="0"/>
                <a:cs typeface="Calibri" panose="020F0502020204030204" pitchFamily="34" charset="0"/>
              </a:rPr>
              <a:t>Canda</a:t>
            </a:r>
            <a:r>
              <a:rPr lang="en-US" sz="2200" dirty="0">
                <a:latin typeface="Calibri" panose="020F0502020204030204" pitchFamily="34" charset="0"/>
                <a:cs typeface="Calibri" panose="020F0502020204030204" pitchFamily="34" charset="0"/>
              </a:rPr>
              <a:t>), </a:t>
            </a:r>
          </a:p>
          <a:p>
            <a:pPr>
              <a:lnSpc>
                <a:spcPct val="150000"/>
              </a:lnSpc>
            </a:pP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LATAM</a:t>
            </a:r>
            <a:r>
              <a:rPr lang="en-US" sz="2200" dirty="0">
                <a:latin typeface="Calibri" panose="020F0502020204030204" pitchFamily="34" charset="0"/>
                <a:cs typeface="Calibri" panose="020F0502020204030204" pitchFamily="34" charset="0"/>
              </a:rPr>
              <a:t>" or Latin America (which is everything else in this hemisphere), </a:t>
            </a:r>
          </a:p>
          <a:p>
            <a:pPr>
              <a:lnSpc>
                <a:spcPct val="150000"/>
              </a:lnSpc>
            </a:pPr>
            <a:r>
              <a:rPr lang="en-US" sz="2200" b="1" dirty="0">
                <a:latin typeface="Calibri" panose="020F0502020204030204" pitchFamily="34" charset="0"/>
                <a:cs typeface="Calibri" panose="020F0502020204030204" pitchFamily="34" charset="0"/>
              </a:rPr>
              <a:t>EMEA</a:t>
            </a:r>
            <a:r>
              <a:rPr lang="en-US" sz="2200" dirty="0">
                <a:latin typeface="Calibri" panose="020F0502020204030204" pitchFamily="34" charset="0"/>
                <a:cs typeface="Calibri" panose="020F0502020204030204" pitchFamily="34" charset="0"/>
              </a:rPr>
              <a:t> (Europe, the Middle East, and Africa), </a:t>
            </a:r>
          </a:p>
          <a:p>
            <a:pPr>
              <a:lnSpc>
                <a:spcPct val="150000"/>
              </a:lnSpc>
            </a:pPr>
            <a:r>
              <a:rPr lang="en-US" sz="2200" dirty="0">
                <a:latin typeface="Calibri" panose="020F0502020204030204" pitchFamily="34" charset="0"/>
                <a:cs typeface="Calibri" panose="020F0502020204030204" pitchFamily="34" charset="0"/>
              </a:rPr>
              <a:t>and </a:t>
            </a:r>
            <a:r>
              <a:rPr lang="en-US" sz="2200" b="1" dirty="0">
                <a:latin typeface="Calibri" panose="020F0502020204030204" pitchFamily="34" charset="0"/>
                <a:cs typeface="Calibri" panose="020F0502020204030204" pitchFamily="34" charset="0"/>
              </a:rPr>
              <a:t>APAC</a:t>
            </a:r>
            <a:r>
              <a:rPr lang="en-US" sz="2200" dirty="0">
                <a:latin typeface="Calibri" panose="020F0502020204030204" pitchFamily="34" charset="0"/>
                <a:cs typeface="Calibri" panose="020F0502020204030204" pitchFamily="34" charset="0"/>
              </a:rPr>
              <a:t> (Asia and the Pacific Region countries</a:t>
            </a:r>
            <a:r>
              <a:rPr lang="el-GR"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&amp; Oceania).</a:t>
            </a:r>
            <a:endParaRPr lang="el-GR" sz="2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9497637-C95F-C6B5-E11C-46576EB2337A}"/>
              </a:ext>
            </a:extLst>
          </p:cNvPr>
          <p:cNvSpPr txBox="1"/>
          <p:nvPr/>
        </p:nvSpPr>
        <p:spPr>
          <a:xfrm>
            <a:off x="0" y="3775935"/>
            <a:ext cx="11326368" cy="308687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el-GR" sz="2200" dirty="0">
                <a:latin typeface="Calibri" panose="020F0502020204030204" pitchFamily="34" charset="0"/>
                <a:cs typeface="Calibri" panose="020F0502020204030204" pitchFamily="34" charset="0"/>
              </a:rPr>
              <a:t>Ομαδοποίηση χωρών σε περιοχές (LATAM, APAC, EMEA, NA)</a:t>
            </a:r>
          </a:p>
          <a:p>
            <a:pPr>
              <a:lnSpc>
                <a:spcPct val="150000"/>
              </a:lnSpc>
            </a:pPr>
            <a:r>
              <a:rPr lang="el-GR" sz="2200" dirty="0">
                <a:latin typeface="Calibri" panose="020F0502020204030204" pitchFamily="34" charset="0"/>
                <a:cs typeface="Calibri" panose="020F0502020204030204" pitchFamily="34" charset="0"/>
              </a:rPr>
              <a:t>Οι περιοχές είναι βασικά</a:t>
            </a:r>
          </a:p>
          <a:p>
            <a:pPr>
              <a:lnSpc>
                <a:spcPct val="150000"/>
              </a:lnSpc>
            </a:pPr>
            <a:r>
              <a:rPr lang="el-GR" sz="2200" dirty="0">
                <a:latin typeface="Calibri" panose="020F0502020204030204" pitchFamily="34" charset="0"/>
                <a:cs typeface="Calibri" panose="020F0502020204030204" pitchFamily="34" charset="0"/>
              </a:rPr>
              <a:t> "</a:t>
            </a:r>
            <a:r>
              <a:rPr lang="el-GR" sz="2200" b="1" dirty="0">
                <a:latin typeface="Calibri" panose="020F0502020204030204" pitchFamily="34" charset="0"/>
                <a:cs typeface="Calibri" panose="020F0502020204030204" pitchFamily="34" charset="0"/>
              </a:rPr>
              <a:t>NA</a:t>
            </a:r>
            <a:r>
              <a:rPr lang="el-GR" sz="2200" dirty="0">
                <a:latin typeface="Calibri" panose="020F0502020204030204" pitchFamily="34" charset="0"/>
                <a:cs typeface="Calibri" panose="020F0502020204030204" pitchFamily="34" charset="0"/>
              </a:rPr>
              <a:t>" (Βόρεια Αμερική που είναι βασικά μόνο οι ΗΠΑ και ο Καναδάς),</a:t>
            </a:r>
          </a:p>
          <a:p>
            <a:pPr>
              <a:lnSpc>
                <a:spcPct val="150000"/>
              </a:lnSpc>
            </a:pPr>
            <a:r>
              <a:rPr lang="el-GR" sz="2200" dirty="0">
                <a:latin typeface="Calibri" panose="020F0502020204030204" pitchFamily="34" charset="0"/>
                <a:cs typeface="Calibri" panose="020F0502020204030204" pitchFamily="34" charset="0"/>
              </a:rPr>
              <a:t> "LATAM" ή η Λατινική Αμερική (που είναι όλα τα άλλα σε αυτό το ημισφαίριο), </a:t>
            </a:r>
          </a:p>
          <a:p>
            <a:pPr>
              <a:lnSpc>
                <a:spcPct val="150000"/>
              </a:lnSpc>
            </a:pPr>
            <a:r>
              <a:rPr lang="el-GR" sz="2200" dirty="0">
                <a:latin typeface="Calibri" panose="020F0502020204030204" pitchFamily="34" charset="0"/>
                <a:cs typeface="Calibri" panose="020F0502020204030204" pitchFamily="34" charset="0"/>
              </a:rPr>
              <a:t>η </a:t>
            </a:r>
            <a:r>
              <a:rPr lang="el-GR" sz="2200" b="1" dirty="0">
                <a:latin typeface="Calibri" panose="020F0502020204030204" pitchFamily="34" charset="0"/>
                <a:cs typeface="Calibri" panose="020F0502020204030204" pitchFamily="34" charset="0"/>
              </a:rPr>
              <a:t>EMEA</a:t>
            </a:r>
            <a:r>
              <a:rPr lang="el-GR" sz="2200" dirty="0">
                <a:latin typeface="Calibri" panose="020F0502020204030204" pitchFamily="34" charset="0"/>
                <a:cs typeface="Calibri" panose="020F0502020204030204" pitchFamily="34" charset="0"/>
              </a:rPr>
              <a:t> (Ευρώπη, Μέση Ανατολή και Αφρική) </a:t>
            </a:r>
          </a:p>
          <a:p>
            <a:pPr>
              <a:lnSpc>
                <a:spcPct val="150000"/>
              </a:lnSpc>
            </a:pPr>
            <a:r>
              <a:rPr lang="el-GR" sz="2200" dirty="0">
                <a:latin typeface="Calibri" panose="020F0502020204030204" pitchFamily="34" charset="0"/>
                <a:cs typeface="Calibri" panose="020F0502020204030204" pitchFamily="34" charset="0"/>
              </a:rPr>
              <a:t>και </a:t>
            </a:r>
            <a:r>
              <a:rPr lang="el-GR" sz="2200" b="1" dirty="0">
                <a:latin typeface="Calibri" panose="020F0502020204030204" pitchFamily="34" charset="0"/>
                <a:cs typeface="Calibri" panose="020F0502020204030204" pitchFamily="34" charset="0"/>
              </a:rPr>
              <a:t>APAC</a:t>
            </a:r>
            <a:r>
              <a:rPr lang="el-GR" sz="2200" dirty="0">
                <a:latin typeface="Calibri" panose="020F0502020204030204" pitchFamily="34" charset="0"/>
                <a:cs typeface="Calibri" panose="020F0502020204030204" pitchFamily="34" charset="0"/>
              </a:rPr>
              <a:t> (Ασία και τις χώρες της περιοχής του Ειρηνικού</a:t>
            </a:r>
            <a:r>
              <a:rPr lang="en-US" sz="2200" dirty="0">
                <a:latin typeface="Calibri" panose="020F0502020204030204" pitchFamily="34" charset="0"/>
                <a:cs typeface="Calibri" panose="020F0502020204030204" pitchFamily="34" charset="0"/>
              </a:rPr>
              <a:t> &amp; </a:t>
            </a:r>
            <a:r>
              <a:rPr lang="el-GR" sz="2200" dirty="0">
                <a:latin typeface="Calibri" panose="020F0502020204030204" pitchFamily="34" charset="0"/>
                <a:cs typeface="Calibri" panose="020F0502020204030204" pitchFamily="34" charset="0"/>
              </a:rPr>
              <a:t>Ωκεανία).</a:t>
            </a:r>
          </a:p>
        </p:txBody>
      </p:sp>
      <p:pic>
        <p:nvPicPr>
          <p:cNvPr id="8" name="Picture 7">
            <a:extLst>
              <a:ext uri="{FF2B5EF4-FFF2-40B4-BE49-F238E27FC236}">
                <a16:creationId xmlns:a16="http://schemas.microsoft.com/office/drawing/2014/main" id="{04E1FD76-5AE9-D846-86B7-F70C6888DF18}"/>
              </a:ext>
            </a:extLst>
          </p:cNvPr>
          <p:cNvPicPr>
            <a:picLocks noChangeAspect="1"/>
          </p:cNvPicPr>
          <p:nvPr/>
        </p:nvPicPr>
        <p:blipFill>
          <a:blip r:embed="rId2"/>
          <a:stretch>
            <a:fillRect/>
          </a:stretch>
        </p:blipFill>
        <p:spPr>
          <a:xfrm>
            <a:off x="6999786" y="2023872"/>
            <a:ext cx="5150930" cy="2948344"/>
          </a:xfrm>
          <a:prstGeom prst="rect">
            <a:avLst/>
          </a:prstGeom>
        </p:spPr>
      </p:pic>
    </p:spTree>
    <p:extLst>
      <p:ext uri="{BB962C8B-B14F-4D97-AF65-F5344CB8AC3E}">
        <p14:creationId xmlns:p14="http://schemas.microsoft.com/office/powerpoint/2010/main" val="243474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152400" y="206530"/>
            <a:ext cx="11887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86. Τι </a:t>
            </a:r>
            <a:r>
              <a:rPr lang="en-US" sz="2200" dirty="0" err="1">
                <a:solidFill>
                  <a:schemeClr val="tx1"/>
                </a:solidFill>
                <a:latin typeface="Calibri" panose="020F0502020204030204" pitchFamily="34" charset="0"/>
                <a:cs typeface="Calibri" panose="020F0502020204030204" pitchFamily="34" charset="0"/>
              </a:rPr>
              <a:t>ovo</a:t>
            </a:r>
            <a:r>
              <a:rPr lang="el-GR" sz="2200" dirty="0" err="1">
                <a:solidFill>
                  <a:schemeClr val="tx1"/>
                </a:solidFill>
                <a:latin typeface="Calibri" panose="020F0502020204030204" pitchFamily="34" charset="0"/>
                <a:cs typeface="Calibri" panose="020F0502020204030204" pitchFamily="34" charset="0"/>
              </a:rPr>
              <a:t>μάζ</a:t>
            </a:r>
            <a:r>
              <a:rPr lang="en-US" sz="2200" dirty="0" err="1">
                <a:solidFill>
                  <a:schemeClr val="tx1"/>
                </a:solidFill>
                <a:latin typeface="Calibri" panose="020F0502020204030204" pitchFamily="34" charset="0"/>
                <a:cs typeface="Calibri" panose="020F0502020204030204" pitchFamily="34" charset="0"/>
              </a:rPr>
              <a:t>ov</a:t>
            </a:r>
            <a:r>
              <a:rPr lang="el-GR" sz="2200" dirty="0" err="1">
                <a:solidFill>
                  <a:schemeClr val="tx1"/>
                </a:solidFill>
                <a:latin typeface="Calibri" panose="020F0502020204030204" pitchFamily="34" charset="0"/>
                <a:cs typeface="Calibri" panose="020F0502020204030204" pitchFamily="34" charset="0"/>
              </a:rPr>
              <a:t>ται</a:t>
            </a:r>
            <a:r>
              <a:rPr lang="el-GR" sz="2200" dirty="0">
                <a:solidFill>
                  <a:schemeClr val="tx1"/>
                </a:solidFill>
                <a:latin typeface="Calibri" panose="020F0502020204030204" pitchFamily="34" charset="0"/>
                <a:cs typeface="Calibri" panose="020F0502020204030204" pitchFamily="34" charset="0"/>
              </a:rPr>
              <a:t> π</a:t>
            </a:r>
            <a:r>
              <a:rPr lang="en-US" sz="2200" dirty="0">
                <a:solidFill>
                  <a:schemeClr val="tx1"/>
                </a:solidFill>
                <a:latin typeface="Calibri" panose="020F0502020204030204" pitchFamily="34" charset="0"/>
                <a:cs typeface="Calibri" panose="020F0502020204030204" pitchFamily="34" charset="0"/>
              </a:rPr>
              <a:t>o</a:t>
            </a:r>
            <a:r>
              <a:rPr lang="el-GR" sz="2200" dirty="0">
                <a:solidFill>
                  <a:schemeClr val="tx1"/>
                </a:solidFill>
                <a:latin typeface="Calibri" panose="020F0502020204030204" pitchFamily="34" charset="0"/>
                <a:cs typeface="Calibri" panose="020F0502020204030204" pitchFamily="34" charset="0"/>
              </a:rPr>
              <a:t>σ</a:t>
            </a:r>
            <a:r>
              <a:rPr lang="en-US" sz="2200" dirty="0">
                <a:solidFill>
                  <a:schemeClr val="tx1"/>
                </a:solidFill>
                <a:latin typeface="Calibri" panose="020F0502020204030204" pitchFamily="34" charset="0"/>
                <a:cs typeface="Calibri" panose="020F0502020204030204" pitchFamily="34" charset="0"/>
              </a:rPr>
              <a:t>o</a:t>
            </a:r>
            <a:r>
              <a:rPr lang="el-GR" sz="2200" dirty="0">
                <a:solidFill>
                  <a:schemeClr val="tx1"/>
                </a:solidFill>
                <a:latin typeface="Calibri" panose="020F0502020204030204" pitchFamily="34" charset="0"/>
                <a:cs typeface="Calibri" panose="020F0502020204030204" pitchFamily="34" charset="0"/>
              </a:rPr>
              <a:t>τικ</a:t>
            </a:r>
            <a:r>
              <a:rPr lang="en-US" sz="2200" dirty="0">
                <a:solidFill>
                  <a:schemeClr val="tx1"/>
                </a:solidFill>
                <a:latin typeface="Calibri" panose="020F0502020204030204" pitchFamily="34" charset="0"/>
                <a:cs typeface="Calibri" panose="020F0502020204030204" pitchFamily="34" charset="0"/>
              </a:rPr>
              <a:t>o</a:t>
            </a:r>
            <a:r>
              <a:rPr lang="el-GR" sz="2200" dirty="0">
                <a:solidFill>
                  <a:schemeClr val="tx1"/>
                </a:solidFill>
                <a:latin typeface="Calibri" panose="020F0502020204030204" pitchFamily="34" charset="0"/>
                <a:cs typeface="Calibri" panose="020F0502020204030204" pitchFamily="34" charset="0"/>
              </a:rPr>
              <a:t>ί </a:t>
            </a:r>
            <a:r>
              <a:rPr lang="el-GR" sz="2200" dirty="0" err="1">
                <a:solidFill>
                  <a:schemeClr val="tx1"/>
                </a:solidFill>
                <a:latin typeface="Calibri" panose="020F0502020204030204" pitchFamily="34" charset="0"/>
                <a:cs typeface="Calibri" panose="020F0502020204030204" pitchFamily="34" charset="0"/>
              </a:rPr>
              <a:t>περι</a:t>
            </a:r>
            <a:r>
              <a:rPr lang="en-US" sz="2200" dirty="0">
                <a:solidFill>
                  <a:schemeClr val="tx1"/>
                </a:solidFill>
                <a:latin typeface="Calibri" panose="020F0502020204030204" pitchFamily="34" charset="0"/>
                <a:cs typeface="Calibri" panose="020F0502020204030204" pitchFamily="34" charset="0"/>
              </a:rPr>
              <a:t>o</a:t>
            </a:r>
            <a:r>
              <a:rPr lang="el-GR" sz="2200" dirty="0" err="1">
                <a:solidFill>
                  <a:schemeClr val="tx1"/>
                </a:solidFill>
                <a:latin typeface="Calibri" panose="020F0502020204030204" pitchFamily="34" charset="0"/>
                <a:cs typeface="Calibri" panose="020F0502020204030204" pitchFamily="34" charset="0"/>
              </a:rPr>
              <a:t>ρισμ</a:t>
            </a:r>
            <a:r>
              <a:rPr lang="en-US" sz="2200" dirty="0">
                <a:solidFill>
                  <a:schemeClr val="tx1"/>
                </a:solidFill>
                <a:latin typeface="Calibri" panose="020F0502020204030204" pitchFamily="34" charset="0"/>
                <a:cs typeface="Calibri" panose="020F0502020204030204" pitchFamily="34" charset="0"/>
              </a:rPr>
              <a:t>o</a:t>
            </a:r>
            <a:r>
              <a:rPr lang="el-GR" sz="2200" dirty="0">
                <a:solidFill>
                  <a:schemeClr val="tx1"/>
                </a:solidFill>
                <a:latin typeface="Calibri" panose="020F0502020204030204" pitchFamily="34" charset="0"/>
                <a:cs typeface="Calibri" panose="020F0502020204030204" pitchFamily="34" charset="0"/>
              </a:rPr>
              <a:t>ί </a:t>
            </a:r>
            <a:r>
              <a:rPr lang="el-GR" sz="2200" dirty="0" err="1">
                <a:solidFill>
                  <a:schemeClr val="tx1"/>
                </a:solidFill>
                <a:latin typeface="Calibri" panose="020F0502020204030204" pitchFamily="34" charset="0"/>
                <a:cs typeface="Calibri" panose="020F0502020204030204" pitchFamily="34" charset="0"/>
              </a:rPr>
              <a:t>εισαγωγώ</a:t>
            </a:r>
            <a:r>
              <a:rPr lang="en-US" sz="2200" dirty="0">
                <a:solidFill>
                  <a:schemeClr val="tx1"/>
                </a:solidFill>
                <a:latin typeface="Calibri" panose="020F0502020204030204" pitchFamily="34" charset="0"/>
                <a:cs typeface="Calibri" panose="020F0502020204030204" pitchFamily="34" charset="0"/>
              </a:rPr>
              <a:t>v;</a:t>
            </a:r>
            <a:endParaRPr lang="el-GR" sz="2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D385DCF-68F8-0370-F0D1-55462B8B93DC}"/>
              </a:ext>
            </a:extLst>
          </p:cNvPr>
          <p:cNvSpPr txBox="1"/>
          <p:nvPr/>
        </p:nvSpPr>
        <p:spPr>
          <a:xfrm>
            <a:off x="152400" y="976613"/>
            <a:ext cx="11887200" cy="5215274"/>
          </a:xfrm>
          <a:prstGeom prst="rect">
            <a:avLst/>
          </a:prstGeom>
          <a:noFill/>
        </p:spPr>
        <p:txBody>
          <a:bodyPr wrap="square">
            <a:spAutoFit/>
          </a:bodyPr>
          <a:lstStyle/>
          <a:p>
            <a:pPr>
              <a:lnSpc>
                <a:spcPct val="150000"/>
              </a:lnSpc>
            </a:pPr>
            <a:r>
              <a:rPr lang="el-GR" sz="2400" b="1" dirty="0">
                <a:latin typeface="Calibri" panose="020F0502020204030204" pitchFamily="34" charset="0"/>
                <a:cs typeface="Calibri" panose="020F0502020204030204" pitchFamily="34" charset="0"/>
              </a:rPr>
              <a:t>Ποσοστώσεις εισαγωγής  - τα </a:t>
            </a:r>
            <a:r>
              <a:rPr lang="en-US" sz="2400" b="1" dirty="0">
                <a:latin typeface="Calibri" panose="020F0502020204030204" pitchFamily="34" charset="0"/>
                <a:cs typeface="Calibri" panose="020F0502020204030204" pitchFamily="34" charset="0"/>
              </a:rPr>
              <a:t>quotas</a:t>
            </a:r>
            <a:endParaRPr lang="el-GR" sz="2400" b="1" dirty="0">
              <a:latin typeface="Calibri" panose="020F0502020204030204" pitchFamily="34" charset="0"/>
              <a:cs typeface="Calibri" panose="020F0502020204030204" pitchFamily="34" charset="0"/>
            </a:endParaRPr>
          </a:p>
          <a:p>
            <a:pPr>
              <a:lnSpc>
                <a:spcPct val="150000"/>
              </a:lnSpc>
            </a:pPr>
            <a:r>
              <a:rPr lang="el-GR" sz="2000" dirty="0">
                <a:latin typeface="Calibri" panose="020F0502020204030204" pitchFamily="34" charset="0"/>
                <a:cs typeface="Calibri" panose="020F0502020204030204" pitchFamily="34" charset="0"/>
              </a:rPr>
              <a:t>Οι ποσοστώσεις εισαγωγής είναι </a:t>
            </a:r>
            <a:r>
              <a:rPr lang="el-GR" sz="2000" i="1" dirty="0">
                <a:solidFill>
                  <a:srgbClr val="002060"/>
                </a:solidFill>
                <a:latin typeface="Calibri" panose="020F0502020204030204" pitchFamily="34" charset="0"/>
                <a:cs typeface="Calibri" panose="020F0502020204030204" pitchFamily="34" charset="0"/>
              </a:rPr>
              <a:t>μη δασμολογικοί φραγμοί </a:t>
            </a:r>
            <a:r>
              <a:rPr lang="el-GR" sz="2000" dirty="0">
                <a:latin typeface="Calibri" panose="020F0502020204030204" pitchFamily="34" charset="0"/>
                <a:cs typeface="Calibri" panose="020F0502020204030204" pitchFamily="34" charset="0"/>
              </a:rPr>
              <a:t>που τίθενται σε εφαρμογή για να περιοριστεί ο αριθμός των προϊόντων που μπορούν να εισαχθούν σε μια καθορισμένη χρονική περίοδο. Σκοπός των ποσοστώσεων είναι ο περιορισμός της προσφοράς συγκεκριμένων προϊόντων που παρέχονται από έναν </a:t>
            </a:r>
            <a:r>
              <a:rPr lang="el-GR" sz="2000" dirty="0" err="1">
                <a:latin typeface="Calibri" panose="020F0502020204030204" pitchFamily="34" charset="0"/>
                <a:cs typeface="Calibri" panose="020F0502020204030204" pitchFamily="34" charset="0"/>
              </a:rPr>
              <a:t>εξαγωγέα</a:t>
            </a:r>
            <a:r>
              <a:rPr lang="el-G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από άλλη χώρα</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σε έναν εισαγωγέα (στη χώρα εισαγωγής). Αυτή είναι συνήθως μια λιγότερο δραστική ενέργεια που </a:t>
            </a:r>
            <a:r>
              <a:rPr lang="el-GR" sz="2000" i="1" dirty="0">
                <a:solidFill>
                  <a:srgbClr val="002060"/>
                </a:solidFill>
                <a:latin typeface="Calibri" panose="020F0502020204030204" pitchFamily="34" charset="0"/>
                <a:cs typeface="Calibri" panose="020F0502020204030204" pitchFamily="34" charset="0"/>
              </a:rPr>
              <a:t>έχει οριακή επίδραση στις τιμές </a:t>
            </a:r>
            <a:r>
              <a:rPr lang="el-GR" sz="2000" dirty="0">
                <a:latin typeface="Calibri" panose="020F0502020204030204" pitchFamily="34" charset="0"/>
                <a:cs typeface="Calibri" panose="020F0502020204030204" pitchFamily="34" charset="0"/>
              </a:rPr>
              <a:t>και </a:t>
            </a:r>
            <a:r>
              <a:rPr lang="el-GR" sz="2000" i="1" dirty="0">
                <a:solidFill>
                  <a:srgbClr val="002060"/>
                </a:solidFill>
                <a:latin typeface="Calibri" panose="020F0502020204030204" pitchFamily="34" charset="0"/>
                <a:cs typeface="Calibri" panose="020F0502020204030204" pitchFamily="34" charset="0"/>
              </a:rPr>
              <a:t>οδηγεί σε υψηλότερη ζήτηση εγχώριων προϊόντων </a:t>
            </a:r>
            <a:r>
              <a:rPr lang="el-GR" sz="2000" dirty="0">
                <a:latin typeface="Calibri" panose="020F0502020204030204" pitchFamily="34" charset="0"/>
                <a:cs typeface="Calibri" panose="020F0502020204030204" pitchFamily="34" charset="0"/>
              </a:rPr>
              <a:t>ενισχύοντας τις εγχώριες επιχειρήσεις να καλύψουν το έλλειμμα.</a:t>
            </a:r>
          </a:p>
          <a:p>
            <a:pPr>
              <a:lnSpc>
                <a:spcPct val="150000"/>
              </a:lnSpc>
            </a:pPr>
            <a:r>
              <a:rPr lang="el-GR" sz="2000" dirty="0">
                <a:latin typeface="Calibri" panose="020F0502020204030204" pitchFamily="34" charset="0"/>
                <a:cs typeface="Calibri" panose="020F0502020204030204" pitchFamily="34" charset="0"/>
              </a:rPr>
              <a:t>Μπορούν επίσης να θεσπιστούν ποσοστώσεις για να αποτραπεί το ντάμπινγκ, το οποίο συμβαίνει όταν ξένοι παραγωγοί εξάγουν προϊόντα σε τιμές χαμηλότερες από το κόστος παραγωγής. </a:t>
            </a:r>
          </a:p>
          <a:p>
            <a:pPr>
              <a:lnSpc>
                <a:spcPct val="150000"/>
              </a:lnSpc>
            </a:pPr>
            <a:r>
              <a:rPr lang="el-GR" sz="2000" dirty="0">
                <a:latin typeface="Calibri" panose="020F0502020204030204" pitchFamily="34" charset="0"/>
                <a:cs typeface="Calibri" panose="020F0502020204030204" pitchFamily="34" charset="0"/>
              </a:rPr>
              <a:t>Το </a:t>
            </a:r>
            <a:r>
              <a:rPr lang="el-GR" sz="2000" b="1" dirty="0">
                <a:latin typeface="Calibri" panose="020F0502020204030204" pitchFamily="34" charset="0"/>
                <a:cs typeface="Calibri" panose="020F0502020204030204" pitchFamily="34" charset="0"/>
              </a:rPr>
              <a:t>εμπάργκο</a:t>
            </a:r>
            <a:r>
              <a:rPr lang="el-GR" sz="2000" dirty="0">
                <a:latin typeface="Calibri" panose="020F0502020204030204" pitchFamily="34" charset="0"/>
                <a:cs typeface="Calibri" panose="020F0502020204030204" pitchFamily="34" charset="0"/>
              </a:rPr>
              <a:t>, στο οποίο η εισαγωγή (ή η εξαγωγή από τη μεριά του </a:t>
            </a:r>
            <a:r>
              <a:rPr lang="el-GR" sz="2000" dirty="0" err="1">
                <a:latin typeface="Calibri" panose="020F0502020204030204" pitchFamily="34" charset="0"/>
                <a:cs typeface="Calibri" panose="020F0502020204030204" pitchFamily="34" charset="0"/>
              </a:rPr>
              <a:t>εξαγωγέα</a:t>
            </a:r>
            <a:r>
              <a:rPr lang="el-GR" sz="2000" dirty="0">
                <a:latin typeface="Calibri" panose="020F0502020204030204" pitchFamily="34" charset="0"/>
                <a:cs typeface="Calibri" panose="020F0502020204030204" pitchFamily="34" charset="0"/>
              </a:rPr>
              <a:t>) καθορισμένων προϊόντων απαγορεύεται πλήρως, είναι το πιο αυστηρό είδος ποσόστωσης.</a:t>
            </a:r>
          </a:p>
        </p:txBody>
      </p:sp>
    </p:spTree>
    <p:extLst>
      <p:ext uri="{BB962C8B-B14F-4D97-AF65-F5344CB8AC3E}">
        <p14:creationId xmlns:p14="http://schemas.microsoft.com/office/powerpoint/2010/main" val="136132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18C49-4882-A891-5589-B2753C707F71}"/>
              </a:ext>
            </a:extLst>
          </p:cNvPr>
          <p:cNvSpPr txBox="1"/>
          <p:nvPr/>
        </p:nvSpPr>
        <p:spPr>
          <a:xfrm>
            <a:off x="178158" y="164515"/>
            <a:ext cx="11692128"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87. </a:t>
            </a:r>
            <a:r>
              <a:rPr lang="el-GR" sz="22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Πoιες</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είvαι</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oι</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ωφέλειες από </a:t>
            </a:r>
            <a:r>
              <a:rPr lang="el-GR" sz="22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τo</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Διεθvές</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l-GR" sz="220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Εμπόριo</a:t>
            </a:r>
            <a:r>
              <a:rPr lang="el-GR" sz="2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p>
        </p:txBody>
      </p:sp>
      <p:sp>
        <p:nvSpPr>
          <p:cNvPr id="5" name="Content Placeholder 2">
            <a:extLst>
              <a:ext uri="{FF2B5EF4-FFF2-40B4-BE49-F238E27FC236}">
                <a16:creationId xmlns:a16="http://schemas.microsoft.com/office/drawing/2014/main" id="{288E416F-CE58-2178-3BF0-10210022F5A5}"/>
              </a:ext>
            </a:extLst>
          </p:cNvPr>
          <p:cNvSpPr txBox="1">
            <a:spLocks/>
          </p:cNvSpPr>
          <p:nvPr/>
        </p:nvSpPr>
        <p:spPr>
          <a:xfrm>
            <a:off x="0" y="698737"/>
            <a:ext cx="12192000" cy="6119299"/>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nSpc>
                <a:spcPct val="150000"/>
              </a:lnSpc>
              <a:buNone/>
            </a:pPr>
            <a:r>
              <a:rPr lang="el-GR" sz="2000" b="1" dirty="0">
                <a:latin typeface="Calibri" panose="020F0502020204030204" pitchFamily="34" charset="0"/>
                <a:cs typeface="Calibri" panose="020F0502020204030204" pitchFamily="34" charset="0"/>
              </a:rPr>
              <a:t>Οφέλη από το Διεθνές εμπόριο </a:t>
            </a:r>
            <a:endParaRPr lang="en-US" sz="2000" b="1" dirty="0">
              <a:latin typeface="Calibri" panose="020F0502020204030204" pitchFamily="34" charset="0"/>
              <a:cs typeface="Calibri" panose="020F0502020204030204" pitchFamily="34" charset="0"/>
            </a:endParaRPr>
          </a:p>
          <a:p>
            <a:pPr marL="0" indent="0">
              <a:lnSpc>
                <a:spcPct val="150000"/>
              </a:lnSpc>
              <a:buNone/>
            </a:pPr>
            <a:r>
              <a:rPr lang="el-GR" sz="2000" dirty="0">
                <a:latin typeface="Calibri" panose="020F0502020204030204" pitchFamily="34" charset="0"/>
                <a:cs typeface="Calibri" panose="020F0502020204030204" pitchFamily="34" charset="0"/>
              </a:rPr>
              <a:t>Συμβάλλει στην καλύτερη αξιοποίηση των παραγωγικών πόρων της ανθρωπότητας, με το να ελαχιστοποιεί το κόστος παραγωγής της συνολικής προσφοράς αγαθών και υπηρεσιών, που διακινείται διεθνώς. Και αυτό επιτυγχάνεται με τη δυνατότητα που παρέχει το διεθνές εμπόριο στις διάφορες χώρες να εξειδικευθούν στην παραγωγή  των προϊόντων εκείνων που παράγουν σε χαμηλότερο κόστος. </a:t>
            </a:r>
          </a:p>
          <a:p>
            <a:pPr marL="0" indent="0">
              <a:lnSpc>
                <a:spcPct val="150000"/>
              </a:lnSpc>
              <a:buNone/>
            </a:pPr>
            <a:r>
              <a:rPr lang="el-G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Το άνοιγμα των νέων αγορών φέρνει νέα προϊόντα προς κατανάλωση διευρύνοντας την δυνατότητα επιλογής καταναλωτών.</a:t>
            </a:r>
          </a:p>
          <a:p>
            <a:pPr marL="0" indent="0">
              <a:lnSpc>
                <a:spcPct val="150000"/>
              </a:lnSpc>
              <a:buNone/>
            </a:pPr>
            <a:r>
              <a:rPr lang="el-G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Η δυνατότητα διείσδυσης σε νέες αγορές επιτρέπει την μεγέθυνση της παραγωγικής βάσης των εγχώριων παραγωγών, η οποία μέσω οικονομιών κλίμακας μπορεί να μειώσει το μέσο κόστος παράγωγης, άρα και τις τιμές ακόμα και στην εγχώρια αγορά. </a:t>
            </a:r>
          </a:p>
          <a:p>
            <a:pPr marL="0" indent="0">
              <a:lnSpc>
                <a:spcPct val="150000"/>
              </a:lnSpc>
              <a:buNone/>
            </a:pPr>
            <a:r>
              <a:rPr lang="el-G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Οι εισαγωγές προϊόντων σε ανταγωνιστικές τιμές από το εξωτερικό μπορεί να «πιέσει – πειθαρχήσει» εγχώριες επιχειρήσεις με μονοπωλιακή δύναμη έτσι ώστε να αυξήσουν την αποτελεσματικότητα τους. </a:t>
            </a:r>
          </a:p>
        </p:txBody>
      </p:sp>
    </p:spTree>
    <p:extLst>
      <p:ext uri="{BB962C8B-B14F-4D97-AF65-F5344CB8AC3E}">
        <p14:creationId xmlns:p14="http://schemas.microsoft.com/office/powerpoint/2010/main" val="204383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F5615-B5F7-CFF5-6614-D39F93EE9F78}"/>
              </a:ext>
            </a:extLst>
          </p:cNvPr>
          <p:cNvSpPr txBox="1"/>
          <p:nvPr/>
        </p:nvSpPr>
        <p:spPr>
          <a:xfrm>
            <a:off x="304800" y="160258"/>
            <a:ext cx="11887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2200" dirty="0">
                <a:solidFill>
                  <a:schemeClr val="tx1"/>
                </a:solidFill>
                <a:latin typeface="Calibri" panose="020F0502020204030204" pitchFamily="34" charset="0"/>
                <a:cs typeface="Calibri" panose="020F0502020204030204" pitchFamily="34" charset="0"/>
              </a:rPr>
              <a:t>88. Τι </a:t>
            </a:r>
            <a:r>
              <a:rPr lang="el-GR" sz="2200" dirty="0" err="1">
                <a:solidFill>
                  <a:schemeClr val="tx1"/>
                </a:solidFill>
                <a:latin typeface="Calibri" panose="020F0502020204030204" pitchFamily="34" charset="0"/>
                <a:cs typeface="Calibri" panose="020F0502020204030204" pitchFamily="34" charset="0"/>
              </a:rPr>
              <a:t>γvωρίζετε</a:t>
            </a:r>
            <a:r>
              <a:rPr lang="el-GR" sz="2200" dirty="0">
                <a:solidFill>
                  <a:schemeClr val="tx1"/>
                </a:solidFill>
                <a:latin typeface="Calibri" panose="020F0502020204030204" pitchFamily="34" charset="0"/>
                <a:cs typeface="Calibri" panose="020F0502020204030204" pitchFamily="34" charset="0"/>
              </a:rPr>
              <a:t> για </a:t>
            </a:r>
            <a:r>
              <a:rPr lang="el-GR" sz="2200" dirty="0" err="1">
                <a:solidFill>
                  <a:schemeClr val="tx1"/>
                </a:solidFill>
                <a:latin typeface="Calibri" panose="020F0502020204030204" pitchFamily="34" charset="0"/>
                <a:cs typeface="Calibri" panose="020F0502020204030204" pitchFamily="34" charset="0"/>
              </a:rPr>
              <a:t>τov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καθoρισμό</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τωv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τιμώv</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στo</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Διεθvές</a:t>
            </a:r>
            <a:r>
              <a:rPr lang="el-GR" sz="2200" dirty="0">
                <a:solidFill>
                  <a:schemeClr val="tx1"/>
                </a:solidFill>
                <a:latin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cs typeface="Calibri" panose="020F0502020204030204" pitchFamily="34" charset="0"/>
              </a:rPr>
              <a:t>Εμπόριo</a:t>
            </a:r>
            <a:r>
              <a:rPr lang="el-GR" sz="2200" dirty="0">
                <a:solidFill>
                  <a:schemeClr val="tx1"/>
                </a:solidFill>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08C6EB9F-E223-4997-09B5-272D4D943D7F}"/>
              </a:ext>
            </a:extLst>
          </p:cNvPr>
          <p:cNvSpPr txBox="1"/>
          <p:nvPr/>
        </p:nvSpPr>
        <p:spPr>
          <a:xfrm>
            <a:off x="152400" y="693827"/>
            <a:ext cx="11887199" cy="378161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el-GR" b="1" dirty="0"/>
              <a:t>Μέθοδος τιμολόγησης με βάση το κόστος</a:t>
            </a:r>
          </a:p>
          <a:p>
            <a:pPr>
              <a:lnSpc>
                <a:spcPct val="150000"/>
              </a:lnSpc>
            </a:pPr>
            <a:r>
              <a:rPr lang="el-GR" dirty="0"/>
              <a:t>Η μέθοδος κόστος + συν (</a:t>
            </a:r>
            <a:r>
              <a:rPr lang="el-GR" dirty="0" err="1"/>
              <a:t>cost</a:t>
            </a:r>
            <a:r>
              <a:rPr lang="el-GR" dirty="0"/>
              <a:t> </a:t>
            </a:r>
            <a:r>
              <a:rPr lang="el-GR" dirty="0" err="1"/>
              <a:t>plus</a:t>
            </a:r>
            <a:r>
              <a:rPr lang="el-GR" dirty="0"/>
              <a:t>) είναι η κλασική μέθοδος τιμολόγησης, κατά την οποία το περιθώριο</a:t>
            </a:r>
          </a:p>
          <a:p>
            <a:pPr>
              <a:lnSpc>
                <a:spcPct val="150000"/>
              </a:lnSpc>
            </a:pPr>
            <a:r>
              <a:rPr lang="el-GR" dirty="0"/>
              <a:t>κέρδους εκτιμάται ως ποσοστό του κόστους και προστίθεται σ’ αυτό για να προσδιοριστεί η τιμή. Υπάρχουν</a:t>
            </a:r>
          </a:p>
          <a:p>
            <a:pPr>
              <a:lnSpc>
                <a:spcPct val="150000"/>
              </a:lnSpc>
            </a:pPr>
            <a:r>
              <a:rPr lang="el-GR" dirty="0"/>
              <a:t>τρεις παραλλαγές:</a:t>
            </a:r>
          </a:p>
          <a:p>
            <a:pPr>
              <a:lnSpc>
                <a:spcPct val="150000"/>
              </a:lnSpc>
            </a:pPr>
            <a:r>
              <a:rPr lang="el-GR" dirty="0"/>
              <a:t>• Η </a:t>
            </a:r>
            <a:r>
              <a:rPr lang="el-GR" u="sng" dirty="0"/>
              <a:t>«άκαμπτη  μέθοδος</a:t>
            </a:r>
            <a:r>
              <a:rPr lang="en-US" u="sng" dirty="0"/>
              <a:t>:  </a:t>
            </a:r>
            <a:r>
              <a:rPr lang="el-GR" u="sng" dirty="0"/>
              <a:t>κόστος + συν μέθοδος» </a:t>
            </a:r>
          </a:p>
          <a:p>
            <a:pPr>
              <a:lnSpc>
                <a:spcPct val="150000"/>
              </a:lnSpc>
            </a:pPr>
            <a:r>
              <a:rPr lang="el-GR" dirty="0"/>
              <a:t> </a:t>
            </a:r>
            <a:r>
              <a:rPr lang="el-GR" b="1" dirty="0">
                <a:solidFill>
                  <a:srgbClr val="002060"/>
                </a:solidFill>
              </a:rPr>
              <a:t>(κόστος παραγωγής + μεικτό περιθώριο κέρδους + κόστος προσέγγισης διεθνούς πελάτη (</a:t>
            </a:r>
            <a:r>
              <a:rPr lang="en-US" b="1" dirty="0">
                <a:solidFill>
                  <a:srgbClr val="002060"/>
                </a:solidFill>
              </a:rPr>
              <a:t>Marketing</a:t>
            </a:r>
            <a:r>
              <a:rPr lang="el-GR" b="1" dirty="0">
                <a:solidFill>
                  <a:srgbClr val="002060"/>
                </a:solidFill>
              </a:rPr>
              <a:t>)+ περιθώριο κέρδους μεσαζόντων + κόστος</a:t>
            </a:r>
            <a:r>
              <a:rPr lang="en-US" b="1" dirty="0">
                <a:solidFill>
                  <a:srgbClr val="002060"/>
                </a:solidFill>
              </a:rPr>
              <a:t> </a:t>
            </a:r>
            <a:r>
              <a:rPr lang="el-GR" b="1" dirty="0">
                <a:solidFill>
                  <a:srgbClr val="002060"/>
                </a:solidFill>
              </a:rPr>
              <a:t>μεταφορικών και δασμών + γενικά έξοδα).</a:t>
            </a:r>
          </a:p>
          <a:p>
            <a:pPr>
              <a:lnSpc>
                <a:spcPct val="150000"/>
              </a:lnSpc>
            </a:pPr>
            <a:r>
              <a:rPr lang="el-GR" dirty="0"/>
              <a:t>• Η </a:t>
            </a:r>
            <a:r>
              <a:rPr lang="el-GR" u="sng" dirty="0"/>
              <a:t>«ευέλικτη κόστος</a:t>
            </a:r>
            <a:r>
              <a:rPr lang="en-US" u="sng" dirty="0"/>
              <a:t> + </a:t>
            </a:r>
            <a:r>
              <a:rPr lang="el-GR" u="sng" dirty="0"/>
              <a:t>συν μέθοδος»</a:t>
            </a:r>
            <a:r>
              <a:rPr lang="en-US" u="sng" dirty="0"/>
              <a:t> </a:t>
            </a:r>
            <a:r>
              <a:rPr lang="el-GR" u="sng" dirty="0"/>
              <a:t> </a:t>
            </a:r>
            <a:r>
              <a:rPr lang="el-GR" dirty="0"/>
              <a:t>είναι παρόμοια με την άκαμπτη, με τη διαφορά ότι οι</a:t>
            </a:r>
            <a:r>
              <a:rPr lang="en-US" dirty="0"/>
              <a:t> </a:t>
            </a:r>
            <a:r>
              <a:rPr lang="el-GR" dirty="0"/>
              <a:t>τιμές</a:t>
            </a:r>
            <a:r>
              <a:rPr lang="en-US" dirty="0"/>
              <a:t>  </a:t>
            </a:r>
            <a:r>
              <a:rPr lang="el-GR" dirty="0"/>
              <a:t>αναπροσαρμόζονται ανάλογα με το ύψος των παραγγελιών.</a:t>
            </a:r>
          </a:p>
        </p:txBody>
      </p:sp>
      <p:sp>
        <p:nvSpPr>
          <p:cNvPr id="7" name="TextBox 6">
            <a:extLst>
              <a:ext uri="{FF2B5EF4-FFF2-40B4-BE49-F238E27FC236}">
                <a16:creationId xmlns:a16="http://schemas.microsoft.com/office/drawing/2014/main" id="{89A21091-8965-E1F0-E98A-989D8D27B722}"/>
              </a:ext>
            </a:extLst>
          </p:cNvPr>
          <p:cNvSpPr txBox="1"/>
          <p:nvPr/>
        </p:nvSpPr>
        <p:spPr>
          <a:xfrm>
            <a:off x="152400" y="4578123"/>
            <a:ext cx="12039600" cy="2119619"/>
          </a:xfrm>
          <a:prstGeom prst="rect">
            <a:avLst/>
          </a:prstGeom>
          <a:noFill/>
        </p:spPr>
        <p:txBody>
          <a:bodyPr wrap="square">
            <a:spAutoFit/>
          </a:bodyPr>
          <a:lstStyle/>
          <a:p>
            <a:pPr>
              <a:lnSpc>
                <a:spcPct val="150000"/>
              </a:lnSpc>
            </a:pPr>
            <a:r>
              <a:rPr lang="el-GR" b="1" dirty="0">
                <a:latin typeface="Calibri" panose="020F0502020204030204" pitchFamily="34" charset="0"/>
                <a:cs typeface="Calibri" panose="020F0502020204030204" pitchFamily="34" charset="0"/>
              </a:rPr>
              <a:t>Η δυναμική οριακή μέθοδος </a:t>
            </a:r>
            <a:r>
              <a:rPr lang="el-GR" dirty="0">
                <a:latin typeface="Calibri" panose="020F0502020204030204" pitchFamily="34" charset="0"/>
                <a:cs typeface="Calibri" panose="020F0502020204030204" pitchFamily="34" charset="0"/>
              </a:rPr>
              <a:t>(κάλυψη του μεταβλητού κόστους και του κόστους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προσέγγισης του πελάτη, </a:t>
            </a:r>
            <a:r>
              <a:rPr lang="el-GR" b="1" i="1" dirty="0">
                <a:latin typeface="Calibri" panose="020F0502020204030204" pitchFamily="34" charset="0"/>
                <a:cs typeface="Calibri" panose="020F0502020204030204" pitchFamily="34" charset="0"/>
              </a:rPr>
              <a:t>ενώ τα σταθερά έξοδα καλύπτονται μερικώς</a:t>
            </a:r>
            <a:r>
              <a:rPr lang="el-GR" dirty="0">
                <a:latin typeface="Calibri" panose="020F0502020204030204" pitchFamily="34" charset="0"/>
                <a:cs typeface="Calibri" panose="020F0502020204030204" pitchFamily="34" charset="0"/>
              </a:rPr>
              <a:t>). Σ’ αυτή την</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περίπτωση, η επιχείρηση ενδιαφέρεται να καλύψει κυρίως το μεταβλητό κόστος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παραγωγής και το κόστος προσέγγισης του πελάτη. Εφαρμόζεται ιδίως όταν υπάρχει</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αναξιοποίητη παραγωγική δυναμικότητα, οπότε κάθε ευρώ (νομισματική μονάδα) που</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εμπεριέχεται στην τιμή και υπερβαίνει το μεταβλητό κόστος συμφέρει την επιχείρηση,</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δεδομένου ότι συμβάλλει στην κάλυψη των σταθερών εξόδων.</a:t>
            </a:r>
          </a:p>
        </p:txBody>
      </p:sp>
    </p:spTree>
    <p:extLst>
      <p:ext uri="{BB962C8B-B14F-4D97-AF65-F5344CB8AC3E}">
        <p14:creationId xmlns:p14="http://schemas.microsoft.com/office/powerpoint/2010/main" val="178907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TM16401371[[fn=Atlas]]</Template>
  <TotalTime>4369</TotalTime>
  <Words>3448</Words>
  <Application>Microsoft Office PowerPoint</Application>
  <PresentationFormat>Widescreen</PresentationFormat>
  <Paragraphs>217</Paragraphs>
  <Slides>27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Rockwell</vt:lpstr>
      <vt:lpstr>Times New Roman</vt:lpstr>
      <vt:lpstr>Univers</vt:lpstr>
      <vt:lpstr>Wingdings</vt:lpstr>
      <vt:lpstr>Atlas</vt:lpstr>
      <vt:lpstr>Default Design</vt:lpstr>
      <vt:lpstr>ΔΙΕΘΝΕΙΣ ΕΜΠΟΡΙΚΕΣ ΣΧΕΣΕΙΣ</vt:lpstr>
      <vt:lpstr>ΕΡΩΤΗΣΕΙΣ ΠΙΣΤΟΠΟΙΗΣΗΣ   ΕΟΠΠΕΠ  Ομάδα  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ΕΡΩΤΗΣΕΙΣ ΠΙΣΤΟΠΟΙΗΣΗΣ   ΕΟΠΠΕΠ  Ομάδα  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GREGORIS KARRAS</dc:creator>
  <cp:lastModifiedBy>GREGORIS KARRAS</cp:lastModifiedBy>
  <cp:revision>692</cp:revision>
  <dcterms:created xsi:type="dcterms:W3CDTF">2022-02-16T06:59:47Z</dcterms:created>
  <dcterms:modified xsi:type="dcterms:W3CDTF">2022-06-03T09:55:03Z</dcterms:modified>
</cp:coreProperties>
</file>