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262" r:id="rId3"/>
    <p:sldId id="267" r:id="rId4"/>
    <p:sldId id="269" r:id="rId5"/>
    <p:sldId id="257" r:id="rId6"/>
    <p:sldId id="258" r:id="rId7"/>
    <p:sldId id="259" r:id="rId8"/>
    <p:sldId id="260" r:id="rId9"/>
    <p:sldId id="261" r:id="rId10"/>
    <p:sldId id="263" r:id="rId11"/>
    <p:sldId id="264" r:id="rId12"/>
    <p:sldId id="265" r:id="rId13"/>
    <p:sldId id="266" r:id="rId14"/>
    <p:sldId id="268"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05E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26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DA11724E-45F1-41D9-910C-668A10D77560}" type="datetimeFigureOut">
              <a:rPr lang="el-GR" smtClean="0"/>
              <a:pPr/>
              <a:t>23/3/2022</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17F76F11-C4E7-456C-B656-E0B556220F0F}"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A11724E-45F1-41D9-910C-668A10D77560}" type="datetimeFigureOut">
              <a:rPr lang="el-GR" smtClean="0"/>
              <a:pPr/>
              <a:t>23/3/2022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F76F11-C4E7-456C-B656-E0B556220F0F}"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A11724E-45F1-41D9-910C-668A10D77560}" type="datetimeFigureOut">
              <a:rPr lang="el-GR" smtClean="0"/>
              <a:pPr/>
              <a:t>23/3/2022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F76F11-C4E7-456C-B656-E0B556220F0F}"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A11724E-45F1-41D9-910C-668A10D77560}" type="datetimeFigureOut">
              <a:rPr lang="el-GR" smtClean="0"/>
              <a:pPr/>
              <a:t>23/3/2022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F76F11-C4E7-456C-B656-E0B556220F0F}"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A11724E-45F1-41D9-910C-668A10D77560}" type="datetimeFigureOut">
              <a:rPr lang="el-GR" smtClean="0"/>
              <a:pPr/>
              <a:t>23/3/2022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17F76F11-C4E7-456C-B656-E0B556220F0F}"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A11724E-45F1-41D9-910C-668A10D77560}" type="datetimeFigureOut">
              <a:rPr lang="el-GR" smtClean="0"/>
              <a:pPr/>
              <a:t>23/3/2022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F76F11-C4E7-456C-B656-E0B556220F0F}"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DA11724E-45F1-41D9-910C-668A10D77560}" type="datetimeFigureOut">
              <a:rPr lang="el-GR" smtClean="0"/>
              <a:pPr/>
              <a:t>23/3/2022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7F76F11-C4E7-456C-B656-E0B556220F0F}"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DA11724E-45F1-41D9-910C-668A10D77560}" type="datetimeFigureOut">
              <a:rPr lang="el-GR" smtClean="0"/>
              <a:pPr/>
              <a:t>23/3/2022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7F76F11-C4E7-456C-B656-E0B556220F0F}"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A11724E-45F1-41D9-910C-668A10D77560}" type="datetimeFigureOut">
              <a:rPr lang="el-GR" smtClean="0"/>
              <a:pPr/>
              <a:t>23/3/2022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7F76F11-C4E7-456C-B656-E0B556220F0F}"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DA11724E-45F1-41D9-910C-668A10D77560}" type="datetimeFigureOut">
              <a:rPr lang="el-GR" smtClean="0"/>
              <a:pPr/>
              <a:t>23/3/2022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F76F11-C4E7-456C-B656-E0B556220F0F}"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A11724E-45F1-41D9-910C-668A10D77560}" type="datetimeFigureOut">
              <a:rPr lang="el-GR" smtClean="0"/>
              <a:pPr/>
              <a:t>23/3/2022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F76F11-C4E7-456C-B656-E0B556220F0F}"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schemeClr val="bg2">
                <a:shade val="3000"/>
                <a:satMod val="110000"/>
              </a:schemeClr>
              <a:schemeClr val="bg2">
                <a:tint val="60000"/>
                <a:satMod val="425000"/>
              </a:schemeClr>
            </a:duotone>
            <a:lum bright="-16000"/>
          </a:blip>
          <a:srcRect/>
          <a:stretch>
            <a:fillRect/>
          </a:stretch>
        </a:blipFill>
        <a:effectLst/>
      </p:bgPr>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A11724E-45F1-41D9-910C-668A10D77560}" type="datetimeFigureOut">
              <a:rPr lang="el-GR" smtClean="0"/>
              <a:pPr/>
              <a:t>23/3/2022</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7F76F11-C4E7-456C-B656-E0B556220F0F}"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0xjaPNAHwz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57222" y="214290"/>
            <a:ext cx="9644130" cy="1828800"/>
          </a:xfrm>
        </p:spPr>
        <p:txBody>
          <a:bodyPr anchor="t">
            <a:normAutofit/>
          </a:bodyPr>
          <a:lstStyle/>
          <a:p>
            <a:r>
              <a:rPr lang="el-GR" sz="2000" i="1" dirty="0" err="1" smtClean="0">
                <a:solidFill>
                  <a:srgbClr val="FFC000"/>
                </a:solidFill>
                <a:effectLst>
                  <a:outerShdw blurRad="38100" dist="38100" dir="2700000" algn="tl">
                    <a:srgbClr val="000000">
                      <a:alpha val="43137"/>
                    </a:srgbClr>
                  </a:outerShdw>
                </a:effectLst>
              </a:rPr>
              <a:t>ΤεχνικόΣ</a:t>
            </a:r>
            <a:r>
              <a:rPr lang="el-GR" sz="2000" i="1" dirty="0" smtClean="0">
                <a:solidFill>
                  <a:srgbClr val="FFC000"/>
                </a:solidFill>
                <a:effectLst>
                  <a:outerShdw blurRad="38100" dist="38100" dir="2700000" algn="tl">
                    <a:srgbClr val="000000">
                      <a:alpha val="43137"/>
                    </a:srgbClr>
                  </a:outerShdw>
                </a:effectLst>
              </a:rPr>
              <a:t> </a:t>
            </a:r>
            <a:r>
              <a:rPr lang="el-GR" sz="2000" i="1" dirty="0" err="1" smtClean="0">
                <a:solidFill>
                  <a:srgbClr val="FFC000"/>
                </a:solidFill>
                <a:effectLst>
                  <a:outerShdw blurRad="38100" dist="38100" dir="2700000" algn="tl">
                    <a:srgbClr val="000000">
                      <a:alpha val="43137"/>
                    </a:srgbClr>
                  </a:outerShdw>
                </a:effectLst>
              </a:rPr>
              <a:t>μηχανικόΣ</a:t>
            </a:r>
            <a:r>
              <a:rPr lang="el-GR" sz="2000" i="1" dirty="0" smtClean="0">
                <a:solidFill>
                  <a:srgbClr val="FFC000"/>
                </a:solidFill>
                <a:effectLst>
                  <a:outerShdw blurRad="38100" dist="38100" dir="2700000" algn="tl">
                    <a:srgbClr val="000000">
                      <a:alpha val="43137"/>
                    </a:srgbClr>
                  </a:outerShdw>
                </a:effectLst>
              </a:rPr>
              <a:t> θερμικών εγκαταστάσεων και </a:t>
            </a:r>
            <a:r>
              <a:rPr lang="el-GR" sz="2000" i="1" dirty="0" err="1" smtClean="0">
                <a:solidFill>
                  <a:srgbClr val="FFC000"/>
                </a:solidFill>
                <a:effectLst>
                  <a:outerShdw blurRad="38100" dist="38100" dir="2700000" algn="tl">
                    <a:srgbClr val="000000">
                      <a:alpha val="43137"/>
                    </a:srgbClr>
                  </a:outerShdw>
                </a:effectLst>
              </a:rPr>
              <a:t>μηχανικόΣ</a:t>
            </a:r>
            <a:r>
              <a:rPr lang="el-GR" sz="2000" i="1" dirty="0" smtClean="0">
                <a:solidFill>
                  <a:srgbClr val="FFC000"/>
                </a:solidFill>
                <a:effectLst>
                  <a:outerShdw blurRad="38100" dist="38100" dir="2700000" algn="tl">
                    <a:srgbClr val="000000">
                      <a:alpha val="43137"/>
                    </a:srgbClr>
                  </a:outerShdw>
                </a:effectLst>
              </a:rPr>
              <a:t> πετρελαίου και φυσικού αερίου – Β’ ΕΞΑΜΗΝΟ</a:t>
            </a:r>
            <a:endParaRPr lang="el-GR" sz="2000" i="1" dirty="0">
              <a:solidFill>
                <a:srgbClr val="FFC000"/>
              </a:solidFill>
              <a:effectLst>
                <a:outerShdw blurRad="38100" dist="38100" dir="2700000" algn="tl">
                  <a:srgbClr val="000000">
                    <a:alpha val="43137"/>
                  </a:srgbClr>
                </a:outerShdw>
              </a:effectLst>
            </a:endParaRPr>
          </a:p>
        </p:txBody>
      </p:sp>
      <p:sp>
        <p:nvSpPr>
          <p:cNvPr id="5" name="1 - Τίτλος"/>
          <p:cNvSpPr txBox="1">
            <a:spLocks/>
          </p:cNvSpPr>
          <p:nvPr/>
        </p:nvSpPr>
        <p:spPr>
          <a:xfrm>
            <a:off x="-142908" y="2000240"/>
            <a:ext cx="9644130" cy="1828800"/>
          </a:xfrm>
          <a:prstGeom prst="rect">
            <a:avLst/>
          </a:prstGeom>
        </p:spPr>
        <p:txBody>
          <a:bodyPr vert="horz" lIns="45720" tIns="0" rIns="45720" bIns="0" anchor="t">
            <a:normAutofit/>
            <a:scene3d>
              <a:camera prst="orthographicFront"/>
              <a:lightRig rig="soft" dir="t">
                <a:rot lat="0" lon="0" rev="17220000"/>
              </a:lightRig>
            </a:scene3d>
            <a:sp3d prstMaterial="softEdge">
              <a:bevelT w="38100" h="38100"/>
            </a:sp3d>
          </a:bodyPr>
          <a:lstStyle/>
          <a:p>
            <a:pPr lvl="0" algn="ctr">
              <a:spcBef>
                <a:spcPct val="0"/>
              </a:spcBef>
            </a:pPr>
            <a:r>
              <a:rPr lang="el-GR" sz="2000" b="1" i="1" cap="all" dirty="0" err="1" smtClean="0">
                <a:ln w="6350">
                  <a:noFill/>
                </a:ln>
                <a:solidFill>
                  <a:srgbClr val="FFC000"/>
                </a:solidFill>
                <a:effectLst>
                  <a:outerShdw blurRad="38100" dist="38100" dir="2700000" algn="tl">
                    <a:srgbClr val="000000">
                      <a:alpha val="43137"/>
                    </a:srgbClr>
                  </a:outerShdw>
                </a:effectLst>
                <a:latin typeface="+mj-lt"/>
                <a:ea typeface="+mj-ea"/>
                <a:cs typeface="+mj-cs"/>
              </a:rPr>
              <a:t>Ατομικόσ</a:t>
            </a:r>
            <a:r>
              <a:rPr lang="el-GR" sz="2000" b="1" i="1" cap="all" dirty="0" smtClean="0">
                <a:ln w="6350">
                  <a:noFill/>
                </a:ln>
                <a:solidFill>
                  <a:srgbClr val="FFC000"/>
                </a:solidFill>
                <a:effectLst>
                  <a:outerShdw blurRad="38100" dist="38100" dir="2700000" algn="tl">
                    <a:srgbClr val="000000">
                      <a:alpha val="43137"/>
                    </a:srgbClr>
                  </a:outerShdw>
                </a:effectLst>
                <a:latin typeface="+mj-lt"/>
                <a:ea typeface="+mj-ea"/>
                <a:cs typeface="+mj-cs"/>
              </a:rPr>
              <a:t> </a:t>
            </a:r>
            <a:r>
              <a:rPr lang="el-GR" sz="2000" b="1" i="1" cap="all" dirty="0" err="1" smtClean="0">
                <a:ln w="6350">
                  <a:noFill/>
                </a:ln>
                <a:solidFill>
                  <a:srgbClr val="FFC000"/>
                </a:solidFill>
                <a:effectLst>
                  <a:outerShdw blurRad="38100" dist="38100" dir="2700000" algn="tl">
                    <a:srgbClr val="000000">
                      <a:alpha val="43137"/>
                    </a:srgbClr>
                  </a:outerShdw>
                </a:effectLst>
                <a:latin typeface="+mj-lt"/>
                <a:ea typeface="+mj-ea"/>
                <a:cs typeface="+mj-cs"/>
              </a:rPr>
              <a:t>λέβητασ</a:t>
            </a:r>
            <a:r>
              <a:rPr lang="el-GR" sz="2000" b="1" i="1" cap="all" dirty="0" smtClean="0">
                <a:ln w="6350">
                  <a:noFill/>
                </a:ln>
                <a:solidFill>
                  <a:srgbClr val="FFC000"/>
                </a:solidFill>
                <a:effectLst>
                  <a:outerShdw blurRad="38100" dist="38100" dir="2700000" algn="tl">
                    <a:srgbClr val="000000">
                      <a:alpha val="43137"/>
                    </a:srgbClr>
                  </a:outerShdw>
                </a:effectLst>
                <a:latin typeface="+mj-lt"/>
                <a:ea typeface="+mj-ea"/>
                <a:cs typeface="+mj-cs"/>
              </a:rPr>
              <a:t> </a:t>
            </a:r>
            <a:r>
              <a:rPr lang="el-GR" sz="2000" b="1" i="1" cap="all" dirty="0">
                <a:ln w="6350">
                  <a:noFill/>
                </a:ln>
                <a:solidFill>
                  <a:srgbClr val="FFC000"/>
                </a:solidFill>
                <a:effectLst>
                  <a:outerShdw blurRad="38100" dist="38100" dir="2700000" algn="tl">
                    <a:srgbClr val="000000">
                      <a:alpha val="43137"/>
                    </a:srgbClr>
                  </a:outerShdw>
                </a:effectLst>
                <a:latin typeface="+mj-lt"/>
                <a:ea typeface="+mj-ea"/>
                <a:cs typeface="+mj-cs"/>
              </a:rPr>
              <a:t>φυσικού αερίου </a:t>
            </a:r>
            <a:r>
              <a:rPr lang="el-GR" sz="2000" b="1" i="1" cap="all" dirty="0" err="1" smtClean="0">
                <a:ln w="6350">
                  <a:noFill/>
                </a:ln>
                <a:solidFill>
                  <a:srgbClr val="FFC000"/>
                </a:solidFill>
                <a:effectLst>
                  <a:outerShdw blurRad="38100" dist="38100" dir="2700000" algn="tl">
                    <a:srgbClr val="000000">
                      <a:alpha val="43137"/>
                    </a:srgbClr>
                  </a:outerShdw>
                </a:effectLst>
                <a:latin typeface="+mj-lt"/>
                <a:ea typeface="+mj-ea"/>
                <a:cs typeface="+mj-cs"/>
              </a:rPr>
              <a:t>συμπύκνωσησ</a:t>
            </a:r>
            <a:endParaRPr kumimoji="0" lang="el-GR" sz="2000" b="1" i="1" u="none" strike="noStrike" kern="1200" cap="all" spc="0" normalizeH="0" baseline="0" noProof="0" dirty="0">
              <a:ln w="6350">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6" name="1 - Τίτλος"/>
          <p:cNvSpPr txBox="1">
            <a:spLocks/>
          </p:cNvSpPr>
          <p:nvPr/>
        </p:nvSpPr>
        <p:spPr>
          <a:xfrm>
            <a:off x="-214346" y="4429132"/>
            <a:ext cx="9644130" cy="1828800"/>
          </a:xfrm>
          <a:prstGeom prst="rect">
            <a:avLst/>
          </a:prstGeom>
        </p:spPr>
        <p:txBody>
          <a:bodyPr vert="horz" lIns="45720" tIns="0" rIns="45720" bIns="0" anchor="t">
            <a:normAutofit/>
            <a:scene3d>
              <a:camera prst="orthographicFront"/>
              <a:lightRig rig="soft" dir="t">
                <a:rot lat="0" lon="0" rev="17220000"/>
              </a:lightRig>
            </a:scene3d>
            <a:sp3d prstMaterial="softEdge">
              <a:bevelT w="38100" h="38100"/>
            </a:sp3d>
          </a:bodyPr>
          <a:lstStyle/>
          <a:p>
            <a:pPr lvl="0" algn="ctr">
              <a:spcBef>
                <a:spcPct val="0"/>
              </a:spcBef>
            </a:pPr>
            <a:r>
              <a:rPr kumimoji="0" lang="el-GR" sz="2000" b="1" i="1" u="none" strike="noStrike" kern="1200" cap="all" spc="0" normalizeH="0" baseline="0" noProof="0" dirty="0" err="1" smtClean="0">
                <a:ln w="6350">
                  <a:noFill/>
                </a:ln>
                <a:solidFill>
                  <a:srgbClr val="FFC000"/>
                </a:solidFill>
                <a:effectLst>
                  <a:outerShdw blurRad="38100" dist="38100" dir="2700000" algn="tl">
                    <a:srgbClr val="000000">
                      <a:alpha val="43137"/>
                    </a:srgbClr>
                  </a:outerShdw>
                </a:effectLst>
                <a:uLnTx/>
                <a:uFillTx/>
                <a:latin typeface="+mj-lt"/>
                <a:ea typeface="+mj-ea"/>
                <a:cs typeface="+mj-cs"/>
              </a:rPr>
              <a:t>Γιαννησ</a:t>
            </a:r>
            <a:r>
              <a:rPr kumimoji="0" lang="el-GR" sz="2000" b="1" i="1" u="none" strike="noStrike" kern="1200" cap="all" spc="0" normalizeH="0" noProof="0" dirty="0" smtClean="0">
                <a:ln w="6350">
                  <a:noFill/>
                </a:ln>
                <a:solidFill>
                  <a:srgbClr val="FFC000"/>
                </a:solidFill>
                <a:effectLst>
                  <a:outerShdw blurRad="38100" dist="38100" dir="2700000" algn="tl">
                    <a:srgbClr val="000000">
                      <a:alpha val="43137"/>
                    </a:srgbClr>
                  </a:outerShdw>
                </a:effectLst>
                <a:uLnTx/>
                <a:uFillTx/>
                <a:latin typeface="+mj-lt"/>
                <a:ea typeface="+mj-ea"/>
                <a:cs typeface="+mj-cs"/>
              </a:rPr>
              <a:t> </a:t>
            </a:r>
            <a:r>
              <a:rPr kumimoji="0" lang="el-GR" sz="2000" b="1" i="1" u="none" strike="noStrike" kern="1200" cap="all" spc="0" normalizeH="0" noProof="0" dirty="0" err="1" smtClean="0">
                <a:ln w="6350">
                  <a:noFill/>
                </a:ln>
                <a:solidFill>
                  <a:srgbClr val="FFC000"/>
                </a:solidFill>
                <a:effectLst>
                  <a:outerShdw blurRad="38100" dist="38100" dir="2700000" algn="tl">
                    <a:srgbClr val="000000">
                      <a:alpha val="43137"/>
                    </a:srgbClr>
                  </a:outerShdw>
                </a:effectLst>
                <a:uLnTx/>
                <a:uFillTx/>
                <a:latin typeface="+mj-lt"/>
                <a:ea typeface="+mj-ea"/>
                <a:cs typeface="+mj-cs"/>
              </a:rPr>
              <a:t>ζανεσησ</a:t>
            </a:r>
            <a:r>
              <a:rPr kumimoji="0" lang="el-GR" sz="2000" b="1" i="1" u="none" strike="noStrike" kern="1200" cap="all" spc="0" normalizeH="0" noProof="0" dirty="0" smtClean="0">
                <a:ln w="6350">
                  <a:noFill/>
                </a:ln>
                <a:solidFill>
                  <a:srgbClr val="FFC000"/>
                </a:solidFill>
                <a:effectLst>
                  <a:outerShdw blurRad="38100" dist="38100" dir="2700000" algn="tl">
                    <a:srgbClr val="000000">
                      <a:alpha val="43137"/>
                    </a:srgbClr>
                  </a:outerShdw>
                </a:effectLst>
                <a:uLnTx/>
                <a:uFillTx/>
                <a:latin typeface="+mj-lt"/>
                <a:ea typeface="+mj-ea"/>
                <a:cs typeface="+mj-cs"/>
              </a:rPr>
              <a:t> – </a:t>
            </a:r>
            <a:r>
              <a:rPr kumimoji="0" lang="el-GR" sz="2000" b="1" i="1" u="none" strike="noStrike" kern="1200" cap="all" spc="0" normalizeH="0" noProof="0" dirty="0" err="1" smtClean="0">
                <a:ln w="6350">
                  <a:noFill/>
                </a:ln>
                <a:solidFill>
                  <a:srgbClr val="FFC000"/>
                </a:solidFill>
                <a:effectLst>
                  <a:outerShdw blurRad="38100" dist="38100" dir="2700000" algn="tl">
                    <a:srgbClr val="000000">
                      <a:alpha val="43137"/>
                    </a:srgbClr>
                  </a:outerShdw>
                </a:effectLst>
                <a:uLnTx/>
                <a:uFillTx/>
                <a:latin typeface="+mj-lt"/>
                <a:ea typeface="+mj-ea"/>
                <a:cs typeface="+mj-cs"/>
              </a:rPr>
              <a:t>θανοσ</a:t>
            </a:r>
            <a:r>
              <a:rPr kumimoji="0" lang="el-GR" sz="2000" b="1" i="1" u="none" strike="noStrike" kern="1200" cap="all" spc="0" normalizeH="0" noProof="0" dirty="0" smtClean="0">
                <a:ln w="6350">
                  <a:noFill/>
                </a:ln>
                <a:solidFill>
                  <a:srgbClr val="FFC000"/>
                </a:solidFill>
                <a:effectLst>
                  <a:outerShdw blurRad="38100" dist="38100" dir="2700000" algn="tl">
                    <a:srgbClr val="000000">
                      <a:alpha val="43137"/>
                    </a:srgbClr>
                  </a:outerShdw>
                </a:effectLst>
                <a:uLnTx/>
                <a:uFillTx/>
                <a:latin typeface="+mj-lt"/>
                <a:ea typeface="+mj-ea"/>
                <a:cs typeface="+mj-cs"/>
              </a:rPr>
              <a:t> </a:t>
            </a:r>
            <a:r>
              <a:rPr kumimoji="0" lang="el-GR" sz="2000" b="1" i="1" u="none" strike="noStrike" kern="1200" cap="all" spc="0" normalizeH="0" noProof="0" dirty="0" err="1" smtClean="0">
                <a:ln w="6350">
                  <a:noFill/>
                </a:ln>
                <a:solidFill>
                  <a:srgbClr val="FFC000"/>
                </a:solidFill>
                <a:effectLst>
                  <a:outerShdw blurRad="38100" dist="38100" dir="2700000" algn="tl">
                    <a:srgbClr val="000000">
                      <a:alpha val="43137"/>
                    </a:srgbClr>
                  </a:outerShdw>
                </a:effectLst>
                <a:uLnTx/>
                <a:uFillTx/>
                <a:latin typeface="+mj-lt"/>
                <a:ea typeface="+mj-ea"/>
                <a:cs typeface="+mj-cs"/>
              </a:rPr>
              <a:t>κετιμεσ</a:t>
            </a:r>
            <a:r>
              <a:rPr kumimoji="0" lang="el-GR" sz="2000" b="1" i="1" u="none" strike="noStrike" kern="1200" cap="all" spc="0" normalizeH="0" noProof="0" dirty="0" smtClean="0">
                <a:ln w="6350">
                  <a:noFill/>
                </a:ln>
                <a:solidFill>
                  <a:srgbClr val="FFC000"/>
                </a:solidFill>
                <a:effectLst>
                  <a:outerShdw blurRad="38100" dist="38100" dir="2700000" algn="tl">
                    <a:srgbClr val="000000">
                      <a:alpha val="43137"/>
                    </a:srgbClr>
                  </a:outerShdw>
                </a:effectLst>
                <a:uLnTx/>
                <a:uFillTx/>
                <a:latin typeface="+mj-lt"/>
                <a:ea typeface="+mj-ea"/>
                <a:cs typeface="+mj-cs"/>
              </a:rPr>
              <a:t> – </a:t>
            </a:r>
            <a:r>
              <a:rPr kumimoji="0" lang="el-GR" sz="2000" b="1" i="1" u="none" strike="noStrike" kern="1200" cap="all" spc="0" normalizeH="0" noProof="0" dirty="0" err="1" smtClean="0">
                <a:ln w="6350">
                  <a:noFill/>
                </a:ln>
                <a:solidFill>
                  <a:srgbClr val="FFC000"/>
                </a:solidFill>
                <a:effectLst>
                  <a:outerShdw blurRad="38100" dist="38100" dir="2700000" algn="tl">
                    <a:srgbClr val="000000">
                      <a:alpha val="43137"/>
                    </a:srgbClr>
                  </a:outerShdw>
                </a:effectLst>
                <a:uLnTx/>
                <a:uFillTx/>
                <a:latin typeface="+mj-lt"/>
                <a:ea typeface="+mj-ea"/>
                <a:cs typeface="+mj-cs"/>
              </a:rPr>
              <a:t>κωστασ</a:t>
            </a:r>
            <a:r>
              <a:rPr kumimoji="0" lang="el-GR" sz="2000" b="1" i="1" u="none" strike="noStrike" kern="1200" cap="all" spc="0" normalizeH="0" noProof="0" dirty="0" smtClean="0">
                <a:ln w="6350">
                  <a:noFill/>
                </a:ln>
                <a:solidFill>
                  <a:srgbClr val="FFC000"/>
                </a:solidFill>
                <a:effectLst>
                  <a:outerShdw blurRad="38100" dist="38100" dir="2700000" algn="tl">
                    <a:srgbClr val="000000">
                      <a:alpha val="43137"/>
                    </a:srgbClr>
                  </a:outerShdw>
                </a:effectLst>
                <a:uLnTx/>
                <a:uFillTx/>
                <a:latin typeface="+mj-lt"/>
                <a:ea typeface="+mj-ea"/>
                <a:cs typeface="+mj-cs"/>
              </a:rPr>
              <a:t> </a:t>
            </a:r>
            <a:r>
              <a:rPr kumimoji="0" lang="el-GR" sz="2000" b="1" i="1" u="none" strike="noStrike" kern="1200" cap="all" spc="0" normalizeH="0" noProof="0" dirty="0" err="1" smtClean="0">
                <a:ln w="6350">
                  <a:noFill/>
                </a:ln>
                <a:solidFill>
                  <a:srgbClr val="FFC000"/>
                </a:solidFill>
                <a:effectLst>
                  <a:outerShdw blurRad="38100" dist="38100" dir="2700000" algn="tl">
                    <a:srgbClr val="000000">
                      <a:alpha val="43137"/>
                    </a:srgbClr>
                  </a:outerShdw>
                </a:effectLst>
                <a:uLnTx/>
                <a:uFillTx/>
                <a:latin typeface="+mj-lt"/>
                <a:ea typeface="+mj-ea"/>
                <a:cs typeface="+mj-cs"/>
              </a:rPr>
              <a:t>μιμηγιαννησ</a:t>
            </a:r>
            <a:endParaRPr kumimoji="0" lang="el-GR" sz="2000" b="1" i="1" u="none" strike="noStrike" kern="1200" cap="all" spc="0" normalizeH="0" baseline="0" noProof="0" dirty="0">
              <a:ln w="6350">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358346" cy="461665"/>
          </a:xfrm>
          <a:prstGeom prst="rect">
            <a:avLst/>
          </a:prstGeom>
        </p:spPr>
        <p:txBody>
          <a:bodyPr wrap="square">
            <a:spAutoFit/>
          </a:bodyPr>
          <a:lstStyle/>
          <a:p>
            <a:pPr fontAlgn="base"/>
            <a:r>
              <a:rPr lang="el-GR" sz="2400" b="1" dirty="0">
                <a:solidFill>
                  <a:srgbClr val="FFC000"/>
                </a:solidFill>
              </a:rPr>
              <a:t>Άλλα πλεονεκτήματα των λεβήτων συμπύκνωσης.</a:t>
            </a:r>
          </a:p>
        </p:txBody>
      </p:sp>
      <p:sp>
        <p:nvSpPr>
          <p:cNvPr id="5" name="4 - Ορθογώνιο"/>
          <p:cNvSpPr/>
          <p:nvPr/>
        </p:nvSpPr>
        <p:spPr>
          <a:xfrm>
            <a:off x="0" y="500042"/>
            <a:ext cx="9144000" cy="6740307"/>
          </a:xfrm>
          <a:prstGeom prst="rect">
            <a:avLst/>
          </a:prstGeom>
        </p:spPr>
        <p:txBody>
          <a:bodyPr wrap="square">
            <a:spAutoFit/>
          </a:bodyPr>
          <a:lstStyle/>
          <a:p>
            <a:r>
              <a:rPr lang="el-GR" dirty="0" smtClean="0">
                <a:solidFill>
                  <a:srgbClr val="FFC000"/>
                </a:solidFill>
              </a:rPr>
              <a:t>Εκτός της μεγάλης οικονομίας (της τάξης του 20% ~ 35% ανάλογα με τον λέβητα με τον οποίο συγκρίνουμε) και της φιλικότητας προς το περιβάλλον, οι λέβητες συμπύκνωσης εμφανίζουν και μια σειρά από άλλα πλεονεκτήματα:</a:t>
            </a:r>
          </a:p>
          <a:p>
            <a:pPr>
              <a:buFont typeface="Arial" pitchFamily="34" charset="0"/>
              <a:buChar char="•"/>
            </a:pPr>
            <a:endParaRPr lang="el-GR" dirty="0">
              <a:solidFill>
                <a:srgbClr val="FF0000"/>
              </a:solidFill>
            </a:endParaRPr>
          </a:p>
          <a:p>
            <a:pPr>
              <a:buFont typeface="Arial" pitchFamily="34" charset="0"/>
              <a:buChar char="•"/>
            </a:pPr>
            <a:r>
              <a:rPr lang="el-GR" dirty="0">
                <a:solidFill>
                  <a:srgbClr val="FFC000"/>
                </a:solidFill>
              </a:rPr>
              <a:t>Παρέχουν τις καλύτερες συνθήκες άνεσης σε όλα τα συστήματα θέρμανσης (καλοριφέρ - </a:t>
            </a:r>
            <a:r>
              <a:rPr lang="el-GR" dirty="0" err="1">
                <a:solidFill>
                  <a:srgbClr val="FFC000"/>
                </a:solidFill>
              </a:rPr>
              <a:t>ενδοδαπέδια</a:t>
            </a:r>
            <a:r>
              <a:rPr lang="el-GR" dirty="0">
                <a:solidFill>
                  <a:srgbClr val="FFC000"/>
                </a:solidFill>
              </a:rPr>
              <a:t> </a:t>
            </a:r>
            <a:r>
              <a:rPr lang="el-GR" dirty="0" err="1">
                <a:solidFill>
                  <a:srgbClr val="FFC000"/>
                </a:solidFill>
              </a:rPr>
              <a:t>κ.λ.π</a:t>
            </a:r>
            <a:r>
              <a:rPr lang="el-GR" dirty="0">
                <a:solidFill>
                  <a:srgbClr val="FFC000"/>
                </a:solidFill>
              </a:rPr>
              <a:t>.) λόγω της ενσωματωμένης λειτουργίας αντιστάθμισης που διαθέτουν, χάρις στην οποία προσαρμόζουν την θερμοκρασία των θερμαντικών σωμάτων (ή των δαπέδων) ανάλογα με την εξωτερική θερμοκρασία.</a:t>
            </a:r>
          </a:p>
          <a:p>
            <a:endParaRPr lang="el-GR" dirty="0" smtClean="0">
              <a:solidFill>
                <a:srgbClr val="FFC000"/>
              </a:solidFill>
            </a:endParaRPr>
          </a:p>
          <a:p>
            <a:pPr>
              <a:buFont typeface="Arial" pitchFamily="34" charset="0"/>
              <a:buChar char="•"/>
            </a:pPr>
            <a:r>
              <a:rPr lang="el-GR" dirty="0">
                <a:solidFill>
                  <a:srgbClr val="FFC000"/>
                </a:solidFill>
              </a:rPr>
              <a:t>Έχουν μεγαλύτερη διάρκεια ζωής λόγω της πολύ υψηλής ποιότητας υλικών που χρησιμοποιούνται για την κατασκευή τους.</a:t>
            </a:r>
          </a:p>
          <a:p>
            <a:pPr>
              <a:buFont typeface="Arial" pitchFamily="34" charset="0"/>
              <a:buChar char="•"/>
            </a:pPr>
            <a:endParaRPr lang="el-GR" dirty="0" smtClean="0">
              <a:solidFill>
                <a:srgbClr val="FFC000"/>
              </a:solidFill>
            </a:endParaRPr>
          </a:p>
          <a:p>
            <a:pPr>
              <a:buFont typeface="Arial" pitchFamily="34" charset="0"/>
              <a:buChar char="•"/>
            </a:pPr>
            <a:r>
              <a:rPr lang="el-GR" dirty="0">
                <a:solidFill>
                  <a:srgbClr val="FFC000"/>
                </a:solidFill>
              </a:rPr>
              <a:t>Απαιτούν πολύ λιγότερη συντήρηση λόγω της καθαρής </a:t>
            </a:r>
            <a:r>
              <a:rPr lang="el-GR" dirty="0" smtClean="0">
                <a:solidFill>
                  <a:srgbClr val="FFC000"/>
                </a:solidFill>
              </a:rPr>
              <a:t>καύσης</a:t>
            </a:r>
          </a:p>
          <a:p>
            <a:pPr>
              <a:buFont typeface="Arial" pitchFamily="34" charset="0"/>
              <a:buChar char="•"/>
            </a:pPr>
            <a:endParaRPr lang="el-GR" dirty="0">
              <a:solidFill>
                <a:srgbClr val="FFC000"/>
              </a:solidFill>
            </a:endParaRPr>
          </a:p>
          <a:p>
            <a:pPr>
              <a:buFont typeface="Arial" pitchFamily="34" charset="0"/>
              <a:buChar char="•"/>
            </a:pPr>
            <a:r>
              <a:rPr lang="el-GR" dirty="0">
                <a:solidFill>
                  <a:srgbClr val="FFC000"/>
                </a:solidFill>
              </a:rPr>
              <a:t>Είναι συμπαγείς σε διαστάσεις</a:t>
            </a:r>
          </a:p>
          <a:p>
            <a:pPr>
              <a:buFont typeface="Arial" pitchFamily="34" charset="0"/>
              <a:buChar char="•"/>
            </a:pPr>
            <a:endParaRPr lang="el-GR" dirty="0" smtClean="0">
              <a:solidFill>
                <a:srgbClr val="FFC000"/>
              </a:solidFill>
            </a:endParaRPr>
          </a:p>
          <a:p>
            <a:pPr>
              <a:buFont typeface="Arial" pitchFamily="34" charset="0"/>
              <a:buChar char="•"/>
            </a:pPr>
            <a:r>
              <a:rPr lang="el-GR" dirty="0">
                <a:solidFill>
                  <a:srgbClr val="FFC000"/>
                </a:solidFill>
              </a:rPr>
              <a:t>Λειτουργούν εντελώς αθόρυβα</a:t>
            </a:r>
          </a:p>
          <a:p>
            <a:pPr>
              <a:buFont typeface="Arial" pitchFamily="34" charset="0"/>
              <a:buChar char="•"/>
            </a:pPr>
            <a:endParaRPr lang="el-GR" dirty="0" smtClean="0">
              <a:solidFill>
                <a:srgbClr val="FFC000"/>
              </a:solidFill>
            </a:endParaRPr>
          </a:p>
          <a:p>
            <a:pPr>
              <a:buFont typeface="Arial" pitchFamily="34" charset="0"/>
              <a:buChar char="•"/>
            </a:pPr>
            <a:r>
              <a:rPr lang="el-GR" dirty="0">
                <a:solidFill>
                  <a:srgbClr val="FFC000"/>
                </a:solidFill>
              </a:rPr>
              <a:t>Μπορούν να συνδεθούν σε πλαστική καπνοδόχο η οποία ανάλογα με τις ανάγκες μας μπορεί να έχει και πολύ μικρό μήκος.</a:t>
            </a:r>
          </a:p>
          <a:p>
            <a:pPr>
              <a:buFont typeface="Arial" pitchFamily="34" charset="0"/>
              <a:buChar char="•"/>
            </a:pPr>
            <a:endParaRPr lang="el-GR" dirty="0" smtClean="0">
              <a:solidFill>
                <a:srgbClr val="FFC000"/>
              </a:solidFill>
            </a:endParaRPr>
          </a:p>
          <a:p>
            <a:pPr>
              <a:buFont typeface="Arial" pitchFamily="34" charset="0"/>
              <a:buChar char="•"/>
            </a:pPr>
            <a:r>
              <a:rPr lang="el-GR" dirty="0">
                <a:solidFill>
                  <a:srgbClr val="FFC000"/>
                </a:solidFill>
              </a:rPr>
              <a:t>Τα συστήματα ελέγχου τους παρέχουν πολλές επιπλέον λειτουργίες όπως απομακρυσμένο έλεγχο, ενσωματωμένο προγραμματισμό </a:t>
            </a:r>
            <a:r>
              <a:rPr lang="el-GR" dirty="0" err="1">
                <a:solidFill>
                  <a:srgbClr val="FFC000"/>
                </a:solidFill>
              </a:rPr>
              <a:t>κ.λ.π</a:t>
            </a:r>
            <a:r>
              <a:rPr lang="el-GR" dirty="0">
                <a:solidFill>
                  <a:srgbClr val="FFC000"/>
                </a:solidFill>
              </a:rPr>
              <a:t>.</a:t>
            </a:r>
          </a:p>
          <a:p>
            <a:pPr>
              <a:buFont typeface="Arial" pitchFamily="34" charset="0"/>
              <a:buChar char="•"/>
            </a:pP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Υπότιτλος"/>
          <p:cNvSpPr>
            <a:spLocks noGrp="1"/>
          </p:cNvSpPr>
          <p:nvPr>
            <p:ph type="subTitle" idx="1"/>
          </p:nvPr>
        </p:nvSpPr>
        <p:spPr>
          <a:xfrm>
            <a:off x="1142976" y="0"/>
            <a:ext cx="6400800" cy="1752600"/>
          </a:xfrm>
        </p:spPr>
        <p:txBody>
          <a:bodyPr>
            <a:normAutofit/>
          </a:bodyPr>
          <a:lstStyle/>
          <a:p>
            <a:r>
              <a:rPr lang="el-GR" sz="2400" dirty="0" smtClean="0">
                <a:solidFill>
                  <a:srgbClr val="FFC000"/>
                </a:solidFill>
                <a:latin typeface="+mj-lt"/>
              </a:rPr>
              <a:t>Συντήρηση.</a:t>
            </a:r>
            <a:endParaRPr lang="el-GR" sz="2400" dirty="0">
              <a:solidFill>
                <a:srgbClr val="FFC000"/>
              </a:solidFill>
              <a:latin typeface="+mj-lt"/>
            </a:endParaRPr>
          </a:p>
        </p:txBody>
      </p:sp>
      <p:sp>
        <p:nvSpPr>
          <p:cNvPr id="7" name="6 - Ορθογώνιο"/>
          <p:cNvSpPr/>
          <p:nvPr/>
        </p:nvSpPr>
        <p:spPr>
          <a:xfrm>
            <a:off x="0" y="500042"/>
            <a:ext cx="9144000" cy="5909310"/>
          </a:xfrm>
          <a:prstGeom prst="rect">
            <a:avLst/>
          </a:prstGeom>
        </p:spPr>
        <p:txBody>
          <a:bodyPr wrap="square">
            <a:spAutoFit/>
          </a:bodyPr>
          <a:lstStyle/>
          <a:p>
            <a:r>
              <a:rPr lang="el-GR" dirty="0">
                <a:solidFill>
                  <a:srgbClr val="FFC000"/>
                </a:solidFill>
                <a:latin typeface="Arial" pitchFamily="34" charset="0"/>
                <a:cs typeface="Arial" pitchFamily="34" charset="0"/>
              </a:rPr>
              <a:t>Η σωστή λειτουργία μιας εγκατάστασης φυσικού αερίου και η διασφάλιση της μέγιστης απόδοσης του συστήματος προϋποθέτει μια ποιοτική και συστηματική συντήρηση. Είναι σημαντικό η όποια εργασία ελέγχου ή συντήρησης να πραγματοποιείται από εξειδικευμένους τεχνικούς ενώ από την πλευρά μας είναι απαραίτητο να τηρούμε συγκεκριμένο αρχείο με τα έγγραφα που αφορούν το σύστημά μας και τις διαδικασίες συντήρησης που έχουμε πραγματοποιήσει. Συχνότητα συντήρησης Διαδικασίες όπως η συντήρηση των συσκευών φυσικού αερίου, ο καθαρισμός του λέβητα, η ρύθμιση του καυστήρα πρέπει να γίνονται τουλάχιστον 1 φορά ετησίως. Ο συγκεκριμένος έλεγχος – συντήρηση πρέπει να περιλαμβάνει επίσης έλεγχο της στεγανότητας της καμινάδας αλλά και γενικότερο έλεγχο της συνολικής εγκατάστασης. Σημειώνεται ότι σε καμία περίπτωση δεν θα πρέπει οι χρήστες να παρεμβαίνουν στο σύστημα του φυσικού αερίου, ακόμη κι εάν πρόκειται για επιδιορθώσεις οι οποίες ενδεχομένως να φαίνονται «εύκολες». Κάθε είδους παρέμβαση ή έλεγχος πρέπει να γίνεται είτε από τον εγκαταστάτη του συστήματος είτε από εξειδικευμένους και </a:t>
            </a:r>
            <a:r>
              <a:rPr lang="el-GR" dirty="0" err="1">
                <a:solidFill>
                  <a:srgbClr val="FFC000"/>
                </a:solidFill>
                <a:latin typeface="Arial" pitchFamily="34" charset="0"/>
                <a:cs typeface="Arial" pitchFamily="34" charset="0"/>
              </a:rPr>
              <a:t>αδειοδοτημένους</a:t>
            </a:r>
            <a:r>
              <a:rPr lang="el-GR" dirty="0">
                <a:solidFill>
                  <a:srgbClr val="FFC000"/>
                </a:solidFill>
                <a:latin typeface="Arial" pitchFamily="34" charset="0"/>
                <a:cs typeface="Arial" pitchFamily="34" charset="0"/>
              </a:rPr>
              <a:t> υδραυλικούς και τεχνικούς καυστήρων. Με τη σωστή συντήρηση των εσωτερικών εγκαταστάσεων, εκτός από ασφάλεια, εξασφαλίζεται και η βελτίωση της απόδοσης και κατ’ επέκταση εξοικονόμηση ενέργειας. Τέλος, προτείνεται σε όσους θέλουν να απαλλαγούν από την υποχρέωση να θυμούνται την ημερομηνία της τελευταίας συντήρησης, να συνάψουν συμβόλαιο τακτικής συντήρησης με την </a:t>
            </a:r>
            <a:r>
              <a:rPr lang="el-GR" dirty="0" err="1">
                <a:solidFill>
                  <a:srgbClr val="FFC000"/>
                </a:solidFill>
                <a:latin typeface="Arial" pitchFamily="34" charset="0"/>
                <a:cs typeface="Arial" pitchFamily="34" charset="0"/>
              </a:rPr>
              <a:t>εγκαταστάτρια</a:t>
            </a:r>
            <a:r>
              <a:rPr lang="el-GR" dirty="0">
                <a:solidFill>
                  <a:srgbClr val="FFC000"/>
                </a:solidFill>
                <a:latin typeface="Arial" pitchFamily="34" charset="0"/>
                <a:cs typeface="Arial" pitchFamily="34" charset="0"/>
              </a:rPr>
              <a:t> εταιρία, έτσι ώστε η διαδικασία να «αυτοματοποιείται» κάθε χρόνο χωρίς ενδεχόμενα προβλήματα στην ασφάλεια της εγκατάστασής μας λόγω… αφηρημάδας.</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Image-1n.jpg"/>
          <p:cNvPicPr>
            <a:picLocks noChangeAspect="1"/>
          </p:cNvPicPr>
          <p:nvPr/>
        </p:nvPicPr>
        <p:blipFill>
          <a:blip r:embed="rId2"/>
          <a:stretch>
            <a:fillRect/>
          </a:stretch>
        </p:blipFill>
        <p:spPr>
          <a:xfrm>
            <a:off x="4068000" y="0"/>
            <a:ext cx="5076000" cy="6858000"/>
          </a:xfrm>
          <a:prstGeom prst="rect">
            <a:avLst/>
          </a:prstGeom>
        </p:spPr>
      </p:pic>
      <p:sp>
        <p:nvSpPr>
          <p:cNvPr id="5" name="4 - Ορθογώνιο"/>
          <p:cNvSpPr/>
          <p:nvPr/>
        </p:nvSpPr>
        <p:spPr>
          <a:xfrm>
            <a:off x="0" y="0"/>
            <a:ext cx="5286380" cy="6463308"/>
          </a:xfrm>
          <a:prstGeom prst="rect">
            <a:avLst/>
          </a:prstGeom>
        </p:spPr>
        <p:txBody>
          <a:bodyPr wrap="square">
            <a:spAutoFit/>
          </a:bodyPr>
          <a:lstStyle/>
          <a:p>
            <a:r>
              <a:rPr lang="el-GR" dirty="0">
                <a:solidFill>
                  <a:srgbClr val="FFC000"/>
                </a:solidFill>
                <a:latin typeface="Arial" pitchFamily="34" charset="0"/>
                <a:cs typeface="Arial" pitchFamily="34" charset="0"/>
              </a:rPr>
              <a:t>Στους </a:t>
            </a:r>
            <a:r>
              <a:rPr lang="el-GR" dirty="0" err="1">
                <a:solidFill>
                  <a:srgbClr val="FFC000"/>
                </a:solidFill>
                <a:latin typeface="Arial" pitchFamily="34" charset="0"/>
                <a:cs typeface="Arial" pitchFamily="34" charset="0"/>
              </a:rPr>
              <a:t>επιτοιχούς</a:t>
            </a:r>
            <a:r>
              <a:rPr lang="el-GR" dirty="0">
                <a:solidFill>
                  <a:srgbClr val="FFC000"/>
                </a:solidFill>
                <a:latin typeface="Arial" pitchFamily="34" charset="0"/>
                <a:cs typeface="Arial" pitchFamily="34" charset="0"/>
              </a:rPr>
              <a:t> λέβητες η ετήσια συντήρηση περιλαμβάνει</a:t>
            </a:r>
            <a:r>
              <a:rPr lang="el-GR" dirty="0" smtClean="0">
                <a:solidFill>
                  <a:srgbClr val="FFC000"/>
                </a:solidFill>
                <a:latin typeface="Arial" pitchFamily="34" charset="0"/>
                <a:cs typeface="Arial" pitchFamily="34" charset="0"/>
              </a:rPr>
              <a:t>:</a:t>
            </a:r>
          </a:p>
          <a:p>
            <a:endParaRPr lang="el-GR" dirty="0">
              <a:solidFill>
                <a:srgbClr val="FFC000"/>
              </a:solidFill>
              <a:latin typeface="Arial" pitchFamily="34" charset="0"/>
              <a:cs typeface="Arial" pitchFamily="34" charset="0"/>
            </a:endParaRPr>
          </a:p>
          <a:p>
            <a:r>
              <a:rPr lang="el-GR" dirty="0">
                <a:solidFill>
                  <a:srgbClr val="FFC000"/>
                </a:solidFill>
                <a:latin typeface="Arial" pitchFamily="34" charset="0"/>
                <a:cs typeface="Arial" pitchFamily="34" charset="0"/>
              </a:rPr>
              <a:t>1.Καθαρισμό </a:t>
            </a:r>
            <a:r>
              <a:rPr lang="el-GR" dirty="0" err="1">
                <a:solidFill>
                  <a:srgbClr val="FFC000"/>
                </a:solidFill>
                <a:latin typeface="Arial" pitchFamily="34" charset="0"/>
                <a:cs typeface="Arial" pitchFamily="34" charset="0"/>
              </a:rPr>
              <a:t>μπέκ</a:t>
            </a:r>
            <a:r>
              <a:rPr lang="el-GR" dirty="0">
                <a:solidFill>
                  <a:srgbClr val="FFC000"/>
                </a:solidFill>
                <a:latin typeface="Arial" pitchFamily="34" charset="0"/>
                <a:cs typeface="Arial" pitchFamily="34" charset="0"/>
              </a:rPr>
              <a:t> καύσεως ,ηλεκτροδίου αναφλέξεως και ιονισμού. </a:t>
            </a:r>
            <a:endParaRPr lang="el-GR" dirty="0" smtClean="0">
              <a:solidFill>
                <a:srgbClr val="FFC000"/>
              </a:solidFill>
              <a:latin typeface="Arial" pitchFamily="34" charset="0"/>
              <a:cs typeface="Arial" pitchFamily="34" charset="0"/>
            </a:endParaRPr>
          </a:p>
          <a:p>
            <a:endParaRPr lang="el-GR" dirty="0">
              <a:solidFill>
                <a:srgbClr val="FFC000"/>
              </a:solidFill>
              <a:latin typeface="Arial" pitchFamily="34" charset="0"/>
              <a:cs typeface="Arial" pitchFamily="34" charset="0"/>
            </a:endParaRPr>
          </a:p>
          <a:p>
            <a:r>
              <a:rPr lang="el-GR" dirty="0" smtClean="0">
                <a:solidFill>
                  <a:srgbClr val="FFC000"/>
                </a:solidFill>
                <a:latin typeface="Arial" pitchFamily="34" charset="0"/>
                <a:cs typeface="Arial" pitchFamily="34" charset="0"/>
              </a:rPr>
              <a:t>2.Έλεγχος </a:t>
            </a:r>
            <a:r>
              <a:rPr lang="el-GR" dirty="0">
                <a:solidFill>
                  <a:srgbClr val="FFC000"/>
                </a:solidFill>
                <a:latin typeface="Arial" pitchFamily="34" charset="0"/>
                <a:cs typeface="Arial" pitchFamily="34" charset="0"/>
              </a:rPr>
              <a:t>μονωτικών πυρίμαχων πλακών και </a:t>
            </a:r>
            <a:r>
              <a:rPr lang="el-GR" dirty="0" err="1">
                <a:solidFill>
                  <a:srgbClr val="FFC000"/>
                </a:solidFill>
                <a:latin typeface="Arial" pitchFamily="34" charset="0"/>
                <a:cs typeface="Arial" pitchFamily="34" charset="0"/>
              </a:rPr>
              <a:t>εναλλακτών</a:t>
            </a:r>
            <a:r>
              <a:rPr lang="el-GR" dirty="0">
                <a:solidFill>
                  <a:srgbClr val="FFC000"/>
                </a:solidFill>
                <a:latin typeface="Arial" pitchFamily="34" charset="0"/>
                <a:cs typeface="Arial" pitchFamily="34" charset="0"/>
              </a:rPr>
              <a:t> θέρμανσης και ζεστού νερού</a:t>
            </a:r>
            <a:r>
              <a:rPr lang="el-GR" dirty="0" smtClean="0">
                <a:solidFill>
                  <a:srgbClr val="FFC000"/>
                </a:solidFill>
                <a:latin typeface="Arial" pitchFamily="34" charset="0"/>
                <a:cs typeface="Arial" pitchFamily="34" charset="0"/>
              </a:rPr>
              <a:t>.</a:t>
            </a:r>
          </a:p>
          <a:p>
            <a:endParaRPr lang="el-GR" dirty="0">
              <a:solidFill>
                <a:srgbClr val="FFC000"/>
              </a:solidFill>
              <a:latin typeface="Arial" pitchFamily="34" charset="0"/>
              <a:cs typeface="Arial" pitchFamily="34" charset="0"/>
            </a:endParaRPr>
          </a:p>
          <a:p>
            <a:r>
              <a:rPr lang="el-GR" dirty="0" smtClean="0">
                <a:solidFill>
                  <a:srgbClr val="FFC000"/>
                </a:solidFill>
                <a:latin typeface="Arial" pitchFamily="34" charset="0"/>
                <a:cs typeface="Arial" pitchFamily="34" charset="0"/>
              </a:rPr>
              <a:t> </a:t>
            </a:r>
            <a:r>
              <a:rPr lang="el-GR" dirty="0">
                <a:solidFill>
                  <a:srgbClr val="FFC000"/>
                </a:solidFill>
                <a:latin typeface="Arial" pitchFamily="34" charset="0"/>
                <a:cs typeface="Arial" pitchFamily="34" charset="0"/>
              </a:rPr>
              <a:t>3.Καθαρισμός φίλτρου φυσικού αερίου. </a:t>
            </a:r>
            <a:endParaRPr lang="el-GR" dirty="0" smtClean="0">
              <a:solidFill>
                <a:srgbClr val="FFC000"/>
              </a:solidFill>
              <a:latin typeface="Arial" pitchFamily="34" charset="0"/>
              <a:cs typeface="Arial" pitchFamily="34" charset="0"/>
            </a:endParaRPr>
          </a:p>
          <a:p>
            <a:endParaRPr lang="el-GR" dirty="0">
              <a:solidFill>
                <a:srgbClr val="FFC000"/>
              </a:solidFill>
              <a:latin typeface="Arial" pitchFamily="34" charset="0"/>
              <a:cs typeface="Arial" pitchFamily="34" charset="0"/>
            </a:endParaRPr>
          </a:p>
          <a:p>
            <a:r>
              <a:rPr lang="el-GR" dirty="0" smtClean="0">
                <a:solidFill>
                  <a:srgbClr val="FFC000"/>
                </a:solidFill>
                <a:latin typeface="Arial" pitchFamily="34" charset="0"/>
                <a:cs typeface="Arial" pitchFamily="34" charset="0"/>
              </a:rPr>
              <a:t>4.Έλεγχος </a:t>
            </a:r>
            <a:r>
              <a:rPr lang="el-GR" dirty="0">
                <a:solidFill>
                  <a:srgbClr val="FFC000"/>
                </a:solidFill>
                <a:latin typeface="Arial" pitchFamily="34" charset="0"/>
                <a:cs typeface="Arial" pitchFamily="34" charset="0"/>
              </a:rPr>
              <a:t>και ρύθμιση πίεσης νερού κλειστού κυκλώματος και ασφαλιστικού. </a:t>
            </a:r>
            <a:endParaRPr lang="el-GR" dirty="0" smtClean="0">
              <a:solidFill>
                <a:srgbClr val="FFC000"/>
              </a:solidFill>
              <a:latin typeface="Arial" pitchFamily="34" charset="0"/>
              <a:cs typeface="Arial" pitchFamily="34" charset="0"/>
            </a:endParaRPr>
          </a:p>
          <a:p>
            <a:endParaRPr lang="el-GR" dirty="0">
              <a:solidFill>
                <a:srgbClr val="FFC000"/>
              </a:solidFill>
              <a:latin typeface="Arial" pitchFamily="34" charset="0"/>
              <a:cs typeface="Arial" pitchFamily="34" charset="0"/>
            </a:endParaRPr>
          </a:p>
          <a:p>
            <a:r>
              <a:rPr lang="el-GR" dirty="0" smtClean="0">
                <a:solidFill>
                  <a:srgbClr val="FFC000"/>
                </a:solidFill>
                <a:latin typeface="Arial" pitchFamily="34" charset="0"/>
                <a:cs typeface="Arial" pitchFamily="34" charset="0"/>
              </a:rPr>
              <a:t>5.Έλεγχος </a:t>
            </a:r>
            <a:r>
              <a:rPr lang="el-GR" dirty="0">
                <a:solidFill>
                  <a:srgbClr val="FFC000"/>
                </a:solidFill>
                <a:latin typeface="Arial" pitchFamily="34" charset="0"/>
                <a:cs typeface="Arial" pitchFamily="34" charset="0"/>
              </a:rPr>
              <a:t>κατάστασης και λειτουργίας ανεμιστήρα απαγωγής καυσαερίων. </a:t>
            </a:r>
            <a:endParaRPr lang="el-GR" dirty="0" smtClean="0">
              <a:solidFill>
                <a:srgbClr val="FFC000"/>
              </a:solidFill>
              <a:latin typeface="Arial" pitchFamily="34" charset="0"/>
              <a:cs typeface="Arial" pitchFamily="34" charset="0"/>
            </a:endParaRPr>
          </a:p>
          <a:p>
            <a:r>
              <a:rPr lang="el-GR" dirty="0" smtClean="0">
                <a:solidFill>
                  <a:srgbClr val="FFC000"/>
                </a:solidFill>
                <a:latin typeface="Arial" pitchFamily="34" charset="0"/>
                <a:cs typeface="Arial" pitchFamily="34" charset="0"/>
              </a:rPr>
              <a:t>6.Λειτουργία</a:t>
            </a:r>
            <a:r>
              <a:rPr lang="el-GR" dirty="0">
                <a:solidFill>
                  <a:srgbClr val="FFC000"/>
                </a:solidFill>
                <a:latin typeface="Arial" pitchFamily="34" charset="0"/>
                <a:cs typeface="Arial" pitchFamily="34" charset="0"/>
              </a:rPr>
              <a:t>, μέτρηση καυσαερίων ρύθμιση και έλεγχος λειτουργίας </a:t>
            </a:r>
            <a:r>
              <a:rPr lang="el-GR" dirty="0" err="1">
                <a:solidFill>
                  <a:srgbClr val="FFC000"/>
                </a:solidFill>
                <a:latin typeface="Arial" pitchFamily="34" charset="0"/>
                <a:cs typeface="Arial" pitchFamily="34" charset="0"/>
              </a:rPr>
              <a:t>πρεσόστατου</a:t>
            </a:r>
            <a:r>
              <a:rPr lang="el-GR" dirty="0">
                <a:solidFill>
                  <a:srgbClr val="FFC000"/>
                </a:solidFill>
                <a:latin typeface="Arial" pitchFamily="34" charset="0"/>
                <a:cs typeface="Arial" pitchFamily="34" charset="0"/>
              </a:rPr>
              <a:t> καυσαερίων </a:t>
            </a:r>
            <a:endParaRPr lang="el-GR" dirty="0" smtClean="0">
              <a:solidFill>
                <a:srgbClr val="FFC000"/>
              </a:solidFill>
              <a:latin typeface="Arial" pitchFamily="34" charset="0"/>
              <a:cs typeface="Arial" pitchFamily="34" charset="0"/>
            </a:endParaRPr>
          </a:p>
          <a:p>
            <a:endParaRPr lang="el-GR" dirty="0" smtClean="0">
              <a:solidFill>
                <a:srgbClr val="FFC000"/>
              </a:solidFill>
              <a:latin typeface="Arial" pitchFamily="34" charset="0"/>
              <a:cs typeface="Arial" pitchFamily="34" charset="0"/>
            </a:endParaRPr>
          </a:p>
          <a:p>
            <a:r>
              <a:rPr lang="el-GR" dirty="0" smtClean="0">
                <a:solidFill>
                  <a:srgbClr val="FFC000"/>
                </a:solidFill>
                <a:latin typeface="Arial" pitchFamily="34" charset="0"/>
                <a:cs typeface="Arial" pitchFamily="34" charset="0"/>
              </a:rPr>
              <a:t>7.Έλεγχος </a:t>
            </a:r>
            <a:r>
              <a:rPr lang="el-GR" dirty="0">
                <a:solidFill>
                  <a:srgbClr val="FFC000"/>
                </a:solidFill>
                <a:latin typeface="Arial" pitchFamily="34" charset="0"/>
                <a:cs typeface="Arial" pitchFamily="34" charset="0"/>
              </a:rPr>
              <a:t>λειτουργίας και ρύθμιση διακοπτών θερμοκρασίας ζεστού νερού και θέρμανσης. </a:t>
            </a:r>
            <a:endParaRPr lang="el-GR" dirty="0" smtClean="0">
              <a:solidFill>
                <a:srgbClr val="FFC000"/>
              </a:solidFill>
              <a:latin typeface="Arial" pitchFamily="34" charset="0"/>
              <a:cs typeface="Arial" pitchFamily="34" charset="0"/>
            </a:endParaRPr>
          </a:p>
          <a:p>
            <a:endParaRPr lang="el-GR" dirty="0">
              <a:solidFill>
                <a:srgbClr val="FFC000"/>
              </a:solidFill>
              <a:latin typeface="Arial" pitchFamily="34" charset="0"/>
              <a:cs typeface="Arial" pitchFamily="34" charset="0"/>
            </a:endParaRPr>
          </a:p>
          <a:p>
            <a:r>
              <a:rPr lang="el-GR" dirty="0" smtClean="0">
                <a:solidFill>
                  <a:srgbClr val="FFC000"/>
                </a:solidFill>
                <a:latin typeface="Arial" pitchFamily="34" charset="0"/>
                <a:cs typeface="Arial" pitchFamily="34" charset="0"/>
              </a:rPr>
              <a:t>8.Έκδοση </a:t>
            </a:r>
            <a:r>
              <a:rPr lang="el-GR" dirty="0">
                <a:solidFill>
                  <a:srgbClr val="FFC000"/>
                </a:solidFill>
                <a:latin typeface="Arial" pitchFamily="34" charset="0"/>
                <a:cs typeface="Arial" pitchFamily="34" charset="0"/>
              </a:rPr>
              <a:t>φύλλου έλεγχου καλής λειτουργίας.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285728"/>
            <a:ext cx="9144000" cy="4801314"/>
          </a:xfrm>
          <a:prstGeom prst="rect">
            <a:avLst/>
          </a:prstGeom>
        </p:spPr>
        <p:txBody>
          <a:bodyPr wrap="square">
            <a:spAutoFit/>
          </a:bodyPr>
          <a:lstStyle/>
          <a:p>
            <a:r>
              <a:rPr lang="el-GR" dirty="0">
                <a:solidFill>
                  <a:srgbClr val="FFC000"/>
                </a:solidFill>
                <a:latin typeface="Arial" pitchFamily="34" charset="0"/>
                <a:cs typeface="Arial" pitchFamily="34" charset="0"/>
              </a:rPr>
              <a:t>Είναι σημαντικό να μην αμελείτε την ανάθεση της ετήσιας προληπτικής συντήρησης σε εξουσιοδοτημένο επαγγελματία συντηρητή, καθώς το όποιο κόστος γλιτώνετε προσωρινά, το χρεώνεστε πολλαπλά στην πορεία μέσω της αυξημένης κατανάλωσης καυσίμου και της πρόωρης γήρανσης του ίδιου του λέβητα</a:t>
            </a:r>
            <a:r>
              <a:rPr lang="el-GR" dirty="0" smtClean="0">
                <a:solidFill>
                  <a:srgbClr val="FFC000"/>
                </a:solidFill>
                <a:latin typeface="Arial" pitchFamily="34" charset="0"/>
                <a:cs typeface="Arial" pitchFamily="34" charset="0"/>
              </a:rPr>
              <a:t>.</a:t>
            </a:r>
          </a:p>
          <a:p>
            <a:r>
              <a:rPr lang="el-GR" dirty="0">
                <a:solidFill>
                  <a:srgbClr val="FFC000"/>
                </a:solidFill>
                <a:latin typeface="Arial" pitchFamily="34" charset="0"/>
                <a:cs typeface="Arial" pitchFamily="34" charset="0"/>
              </a:rPr>
              <a:t>Τα συνεργεία κατά τη συντήρηση ατομικού λέβητα αερίου εφόσον λύσουν και αδειάσουν τον λέβητα από νερό, καθαρίζουν τον ανεμιστήρα, το θάλαμο καύσης, τους </a:t>
            </a:r>
            <a:r>
              <a:rPr lang="el-GR" dirty="0" err="1">
                <a:solidFill>
                  <a:srgbClr val="FFC000"/>
                </a:solidFill>
                <a:latin typeface="Arial" pitchFamily="34" charset="0"/>
                <a:cs typeface="Arial" pitchFamily="34" charset="0"/>
              </a:rPr>
              <a:t>εναλλάκτες</a:t>
            </a:r>
            <a:r>
              <a:rPr lang="el-GR" dirty="0">
                <a:solidFill>
                  <a:srgbClr val="FFC000"/>
                </a:solidFill>
                <a:latin typeface="Arial" pitchFamily="34" charset="0"/>
                <a:cs typeface="Arial" pitchFamily="34" charset="0"/>
              </a:rPr>
              <a:t> νερού θέρμανσης και νερού χρήσης με χημικά καθαριστικά, την </a:t>
            </a:r>
            <a:r>
              <a:rPr lang="el-GR" dirty="0" err="1">
                <a:solidFill>
                  <a:srgbClr val="FFC000"/>
                </a:solidFill>
                <a:latin typeface="Arial" pitchFamily="34" charset="0"/>
                <a:cs typeface="Arial" pitchFamily="34" charset="0"/>
              </a:rPr>
              <a:t>τρίοδη</a:t>
            </a:r>
            <a:r>
              <a:rPr lang="el-GR" dirty="0">
                <a:solidFill>
                  <a:srgbClr val="FFC000"/>
                </a:solidFill>
                <a:latin typeface="Arial" pitchFamily="34" charset="0"/>
                <a:cs typeface="Arial" pitchFamily="34" charset="0"/>
              </a:rPr>
              <a:t> βάνα και το αισθητήριο ροής και ελέγχουν την πίεση του δοχείου διαστολής. Κατόπιν καθαρίζουν τα τοιχώματα του λέβητα και της καμινάδας από υπολείμματα καύσης και τέλος ελέγχουν και ρυθμίζουν την πίεση στη βαλβίδα αερίου. Στους ατομικούς λέβητες αερίου συμπύκνωσης, οι τεχνικοί καθαρίζουν επιπλέον τα φρένα και τον κάδο συμπυκνωμάτων από τα στερεά κατάλοιπα των καυσαερίων. Σε περίπτωση που τα συνεργεία συντήρησης διαπιστώσουν κάποια δυσλειτουργία, όπως αυξημένο θόρυβο κατά τη λειτουργία του λέβητα, προχωρούν σε έλεγχο και αντικατάσταση οποιουδήποτε ελαττωματικού εξαρτήματος, προλαμβάνοντας και προστατεύοντάς σας από οποιεσδήποτε επικείμενες βλάβες θα έβγαιναν στην πορεία, και γλιτώνοντάς σας από το τρέξιμο της τελευταίας στιγμής στο μέσον του χειμώνα.</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0" y="5572140"/>
            <a:ext cx="8786842" cy="923330"/>
          </a:xfrm>
          <a:prstGeom prst="rect">
            <a:avLst/>
          </a:prstGeom>
        </p:spPr>
        <p:txBody>
          <a:bodyPr wrap="square">
            <a:spAutoFit/>
          </a:bodyPr>
          <a:lstStyle/>
          <a:p>
            <a:r>
              <a:rPr lang="en-US" dirty="0" smtClean="0">
                <a:solidFill>
                  <a:srgbClr val="FFC000"/>
                </a:solidFill>
                <a:hlinkClick r:id="rId2"/>
              </a:rPr>
              <a:t>https://www.youtube.com/watch?v=0xjaPNAHwzk</a:t>
            </a:r>
            <a:endParaRPr lang="en-US" dirty="0" smtClean="0">
              <a:solidFill>
                <a:srgbClr val="FFC000"/>
              </a:solidFill>
            </a:endParaRPr>
          </a:p>
          <a:p>
            <a:r>
              <a:rPr lang="en-US" dirty="0" smtClean="0">
                <a:solidFill>
                  <a:srgbClr val="FFC000"/>
                </a:solidFill>
              </a:rPr>
              <a:t>https://www.youtube.com/watch?v=3YqNca4yu8o&amp;ab_channel=MULTITHERMHeatingUnderLabel</a:t>
            </a:r>
            <a:endParaRPr lang="el-GR" dirty="0">
              <a:solidFill>
                <a:srgbClr val="FFC000"/>
              </a:solidFill>
            </a:endParaRPr>
          </a:p>
        </p:txBody>
      </p:sp>
      <p:sp>
        <p:nvSpPr>
          <p:cNvPr id="7" name="6 - Ορθογώνιο"/>
          <p:cNvSpPr/>
          <p:nvPr/>
        </p:nvSpPr>
        <p:spPr>
          <a:xfrm>
            <a:off x="0" y="0"/>
            <a:ext cx="9144000" cy="461665"/>
          </a:xfrm>
          <a:prstGeom prst="rect">
            <a:avLst/>
          </a:prstGeom>
        </p:spPr>
        <p:txBody>
          <a:bodyPr wrap="square">
            <a:spAutoFit/>
          </a:bodyPr>
          <a:lstStyle/>
          <a:p>
            <a:r>
              <a:rPr lang="el-GR" sz="2400" dirty="0" smtClean="0">
                <a:solidFill>
                  <a:srgbClr val="FFC000"/>
                </a:solidFill>
                <a:effectLst>
                  <a:outerShdw blurRad="38100" dist="38100" dir="2700000" algn="tl">
                    <a:srgbClr val="000000">
                      <a:alpha val="43137"/>
                    </a:srgbClr>
                  </a:outerShdw>
                </a:effectLst>
                <a:latin typeface="+mj-lt"/>
              </a:rPr>
              <a:t>ΜΕΡΙΚΕΣ ΕΤ</a:t>
            </a:r>
            <a:r>
              <a:rPr lang="en-US" sz="2400" dirty="0" smtClean="0">
                <a:solidFill>
                  <a:srgbClr val="FFC000"/>
                </a:solidFill>
                <a:effectLst>
                  <a:outerShdw blurRad="38100" dist="38100" dir="2700000" algn="tl">
                    <a:srgbClr val="000000">
                      <a:alpha val="43137"/>
                    </a:srgbClr>
                  </a:outerShdw>
                </a:effectLst>
                <a:latin typeface="+mj-lt"/>
              </a:rPr>
              <a:t>AI</a:t>
            </a:r>
            <a:r>
              <a:rPr lang="el-GR" sz="2400" dirty="0" smtClean="0">
                <a:solidFill>
                  <a:srgbClr val="FFC000"/>
                </a:solidFill>
                <a:effectLst>
                  <a:outerShdw blurRad="38100" dist="38100" dir="2700000" algn="tl">
                    <a:srgbClr val="000000">
                      <a:alpha val="43137"/>
                    </a:srgbClr>
                  </a:outerShdw>
                </a:effectLst>
                <a:latin typeface="+mj-lt"/>
              </a:rPr>
              <a:t>ΡΙΕΣ ΠΟΥ ΠΑΡΕΧΟΥΝ ΤΟΥΣ ΛΕΒΗΤΕΣ</a:t>
            </a:r>
            <a:endParaRPr lang="el-GR" sz="2400" dirty="0">
              <a:solidFill>
                <a:srgbClr val="FFC000"/>
              </a:solidFill>
              <a:effectLst>
                <a:outerShdw blurRad="38100" dist="38100" dir="2700000" algn="tl">
                  <a:srgbClr val="000000">
                    <a:alpha val="43137"/>
                  </a:srgbClr>
                </a:outerShdw>
              </a:effectLst>
              <a:latin typeface="+mj-lt"/>
            </a:endParaRPr>
          </a:p>
        </p:txBody>
      </p:sp>
      <p:sp>
        <p:nvSpPr>
          <p:cNvPr id="8" name="7 - Ορθογώνιο"/>
          <p:cNvSpPr/>
          <p:nvPr/>
        </p:nvSpPr>
        <p:spPr>
          <a:xfrm>
            <a:off x="3357554" y="857232"/>
            <a:ext cx="4572000" cy="3139321"/>
          </a:xfrm>
          <a:prstGeom prst="rect">
            <a:avLst/>
          </a:prstGeom>
        </p:spPr>
        <p:txBody>
          <a:bodyPr>
            <a:spAutoFit/>
          </a:bodyPr>
          <a:lstStyle/>
          <a:p>
            <a:r>
              <a:rPr lang="en-US" dirty="0" smtClean="0">
                <a:solidFill>
                  <a:srgbClr val="FFC000"/>
                </a:solidFill>
              </a:rPr>
              <a:t>VAILLANT</a:t>
            </a:r>
          </a:p>
          <a:p>
            <a:r>
              <a:rPr lang="en-US" dirty="0" smtClean="0">
                <a:solidFill>
                  <a:srgbClr val="FFC000"/>
                </a:solidFill>
              </a:rPr>
              <a:t>PROTHERM</a:t>
            </a:r>
          </a:p>
          <a:p>
            <a:r>
              <a:rPr lang="en-US" dirty="0" smtClean="0">
                <a:solidFill>
                  <a:srgbClr val="FFC000"/>
                </a:solidFill>
              </a:rPr>
              <a:t>RIELLO</a:t>
            </a:r>
          </a:p>
          <a:p>
            <a:r>
              <a:rPr lang="en-US" dirty="0" smtClean="0">
                <a:solidFill>
                  <a:srgbClr val="FFC000"/>
                </a:solidFill>
              </a:rPr>
              <a:t>ARISTON</a:t>
            </a:r>
          </a:p>
          <a:p>
            <a:r>
              <a:rPr lang="en-US" dirty="0" smtClean="0">
                <a:solidFill>
                  <a:srgbClr val="FFC000"/>
                </a:solidFill>
              </a:rPr>
              <a:t>BUDERUS</a:t>
            </a:r>
          </a:p>
          <a:p>
            <a:r>
              <a:rPr lang="en-US" dirty="0" smtClean="0">
                <a:solidFill>
                  <a:srgbClr val="FFC000"/>
                </a:solidFill>
              </a:rPr>
              <a:t>BALTUR</a:t>
            </a:r>
          </a:p>
          <a:p>
            <a:r>
              <a:rPr lang="en-US" dirty="0" smtClean="0">
                <a:solidFill>
                  <a:srgbClr val="FFC000"/>
                </a:solidFill>
              </a:rPr>
              <a:t>WOLF</a:t>
            </a:r>
          </a:p>
          <a:p>
            <a:r>
              <a:rPr lang="en-US" dirty="0" smtClean="0">
                <a:solidFill>
                  <a:srgbClr val="FFC000"/>
                </a:solidFill>
              </a:rPr>
              <a:t>FERROLI</a:t>
            </a:r>
          </a:p>
          <a:p>
            <a:r>
              <a:rPr lang="en-US" dirty="0" smtClean="0">
                <a:solidFill>
                  <a:srgbClr val="FFC000"/>
                </a:solidFill>
              </a:rPr>
              <a:t>RADIANT</a:t>
            </a:r>
          </a:p>
          <a:p>
            <a:r>
              <a:rPr lang="en-US" dirty="0" smtClean="0">
                <a:solidFill>
                  <a:srgbClr val="FFC000"/>
                </a:solidFill>
              </a:rPr>
              <a:t>CHAPPEE</a:t>
            </a:r>
          </a:p>
          <a:p>
            <a:r>
              <a:rPr lang="en-US" dirty="0" smtClean="0">
                <a:solidFill>
                  <a:srgbClr val="FFC000"/>
                </a:solidFill>
              </a:rPr>
              <a:t>SIME</a:t>
            </a:r>
            <a:endParaRPr lang="el-GR" dirty="0">
              <a:solidFill>
                <a:srgbClr val="FFC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daikin-d2cnd-02.jpg"/>
          <p:cNvPicPr>
            <a:picLocks noChangeAspect="1"/>
          </p:cNvPicPr>
          <p:nvPr/>
        </p:nvPicPr>
        <p:blipFill>
          <a:blip r:embed="rId2"/>
          <a:stretch>
            <a:fillRect/>
          </a:stretch>
        </p:blipFill>
        <p:spPr>
          <a:xfrm>
            <a:off x="0" y="0"/>
            <a:ext cx="9144000" cy="6858000"/>
          </a:xfrm>
          <a:prstGeom prst="rect">
            <a:avLst/>
          </a:prstGeom>
          <a:solidFill>
            <a:srgbClr val="FFFFFF">
              <a:shade val="85000"/>
            </a:srgbClr>
          </a:solidFill>
          <a:ln w="88900" cap="sq">
            <a:solidFill>
              <a:schemeClr val="tx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643174" y="285728"/>
            <a:ext cx="3714776" cy="461665"/>
          </a:xfrm>
          <a:prstGeom prst="rect">
            <a:avLst/>
          </a:prstGeom>
        </p:spPr>
        <p:txBody>
          <a:bodyPr wrap="square">
            <a:spAutoFit/>
          </a:bodyPr>
          <a:lstStyle/>
          <a:p>
            <a:r>
              <a:rPr lang="el-GR" sz="2400" dirty="0" smtClean="0">
                <a:solidFill>
                  <a:srgbClr val="FFC000"/>
                </a:solidFill>
                <a:effectLst>
                  <a:outerShdw blurRad="38100" dist="38100" dir="2700000" algn="tl">
                    <a:srgbClr val="000000">
                      <a:alpha val="43137"/>
                    </a:srgbClr>
                  </a:outerShdw>
                </a:effectLst>
                <a:latin typeface="+mj-lt"/>
                <a:cs typeface="Arial" pitchFamily="34" charset="0"/>
              </a:rPr>
              <a:t>Τι είναι η συμπύκνωση</a:t>
            </a:r>
            <a:endParaRPr lang="el-GR" sz="2400" dirty="0">
              <a:solidFill>
                <a:srgbClr val="FFC000"/>
              </a:solidFill>
              <a:effectLst>
                <a:outerShdw blurRad="38100" dist="38100" dir="2700000" algn="tl">
                  <a:srgbClr val="000000">
                    <a:alpha val="43137"/>
                  </a:srgbClr>
                </a:outerShdw>
              </a:effectLst>
              <a:latin typeface="+mj-lt"/>
              <a:cs typeface="Arial" pitchFamily="34" charset="0"/>
            </a:endParaRPr>
          </a:p>
        </p:txBody>
      </p:sp>
      <p:sp>
        <p:nvSpPr>
          <p:cNvPr id="5" name="4 - Ορθογώνιο"/>
          <p:cNvSpPr/>
          <p:nvPr/>
        </p:nvSpPr>
        <p:spPr>
          <a:xfrm>
            <a:off x="0" y="928670"/>
            <a:ext cx="9144000" cy="2308324"/>
          </a:xfrm>
          <a:prstGeom prst="rect">
            <a:avLst/>
          </a:prstGeom>
        </p:spPr>
        <p:txBody>
          <a:bodyPr wrap="square">
            <a:spAutoFit/>
          </a:bodyPr>
          <a:lstStyle/>
          <a:p>
            <a:r>
              <a:rPr lang="el-GR" dirty="0" smtClean="0">
                <a:solidFill>
                  <a:srgbClr val="FFC000"/>
                </a:solidFill>
                <a:latin typeface="Arial" pitchFamily="34" charset="0"/>
                <a:cs typeface="Arial" pitchFamily="34" charset="0"/>
              </a:rPr>
              <a:t>Συμπύκνωση είναι η αλλαγή στη φυσική κατάσταση μιας ουσίας από την αέρια στην υγρή κατάσταση .</a:t>
            </a:r>
            <a:endParaRPr lang="en-US" dirty="0" smtClean="0">
              <a:solidFill>
                <a:srgbClr val="FFC000"/>
              </a:solidFill>
              <a:latin typeface="Arial" pitchFamily="34" charset="0"/>
              <a:cs typeface="Arial" pitchFamily="34" charset="0"/>
            </a:endParaRPr>
          </a:p>
          <a:p>
            <a:r>
              <a:rPr lang="el-GR" dirty="0" smtClean="0">
                <a:solidFill>
                  <a:srgbClr val="FFC000"/>
                </a:solidFill>
                <a:latin typeface="Arial" pitchFamily="34" charset="0"/>
                <a:cs typeface="Arial" pitchFamily="34" charset="0"/>
              </a:rPr>
              <a:t>Η συμπύκνωση μπορεί να θεωρηθεί ως μέρος της καθίζησης εντός του κύκλου του νερού όπου οι υδρατμοί συσσωρεύονται στα σύννεφα δημιουργώντας μια πυκνότητα που προκαλεί τον ατμό να μετατραπεί σε νερό και στη συνέχεια να πέσει ως βροχή.</a:t>
            </a:r>
            <a:endParaRPr lang="en-US" dirty="0" smtClean="0">
              <a:solidFill>
                <a:srgbClr val="FFC000"/>
              </a:solidFill>
              <a:latin typeface="Arial" pitchFamily="34" charset="0"/>
              <a:cs typeface="Arial" pitchFamily="34" charset="0"/>
            </a:endParaRPr>
          </a:p>
          <a:p>
            <a:r>
              <a:rPr lang="el-GR" dirty="0" smtClean="0">
                <a:solidFill>
                  <a:srgbClr val="FFC000"/>
                </a:solidFill>
                <a:latin typeface="Arial" pitchFamily="34" charset="0"/>
                <a:cs typeface="Arial" pitchFamily="34" charset="0"/>
              </a:rPr>
              <a:t>Η συμπύκνωση είναι μια φυσική διαδικασία, καθώς αλλάζει μόνο τις φυσικές ιδιότητες της ουσίας, οι αλλαγές αυτές είναι αναστρέψιμες, μετρήσιμες και </a:t>
            </a:r>
            <a:r>
              <a:rPr lang="el-GR" dirty="0" err="1" smtClean="0">
                <a:solidFill>
                  <a:srgbClr val="FFC000"/>
                </a:solidFill>
                <a:latin typeface="Arial" pitchFamily="34" charset="0"/>
                <a:cs typeface="Arial" pitchFamily="34" charset="0"/>
              </a:rPr>
              <a:t>παρατηρήσιμες</a:t>
            </a:r>
            <a:r>
              <a:rPr lang="el-GR" dirty="0" smtClean="0">
                <a:solidFill>
                  <a:srgbClr val="FFC000"/>
                </a:solidFill>
                <a:latin typeface="Arial" pitchFamily="34" charset="0"/>
                <a:cs typeface="Arial" pitchFamily="34" charset="0"/>
              </a:rPr>
              <a:t>.</a:t>
            </a:r>
            <a:endParaRPr lang="el-GR"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Λέβητας Συμπύκνωσης Φυσικού Αερίου CHAFFOTEAUX PIGMA ADVANCE EXT - ADTHER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5" name="4 - Εικόνα" descr="lebitas-aerioy-pigma-advance-ext-tomi.jpg"/>
          <p:cNvPicPr>
            <a:picLocks noChangeAspect="1"/>
          </p:cNvPicPr>
          <p:nvPr/>
        </p:nvPicPr>
        <p:blipFill>
          <a:blip r:embed="rId2"/>
          <a:stretch>
            <a:fillRect/>
          </a:stretch>
        </p:blipFill>
        <p:spPr>
          <a:xfrm>
            <a:off x="642910" y="0"/>
            <a:ext cx="7643835" cy="68031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5850" y="0"/>
            <a:ext cx="8229600" cy="1143000"/>
          </a:xfrm>
        </p:spPr>
        <p:txBody>
          <a:bodyPr>
            <a:normAutofit/>
          </a:bodyPr>
          <a:lstStyle/>
          <a:p>
            <a:r>
              <a:rPr lang="el-GR" sz="2400" dirty="0" smtClean="0">
                <a:solidFill>
                  <a:srgbClr val="FFC000"/>
                </a:solidFill>
              </a:rPr>
              <a:t>Πως λειτουργούν οι λέβητες συμπύκνωσης</a:t>
            </a:r>
            <a:r>
              <a:rPr lang="el-GR" dirty="0" smtClean="0">
                <a:solidFill>
                  <a:srgbClr val="FFC000"/>
                </a:solidFill>
              </a:rPr>
              <a:t/>
            </a:r>
            <a:br>
              <a:rPr lang="el-GR" dirty="0" smtClean="0">
                <a:solidFill>
                  <a:srgbClr val="FFC000"/>
                </a:solidFill>
              </a:rPr>
            </a:br>
            <a:endParaRPr lang="el-GR" dirty="0">
              <a:solidFill>
                <a:srgbClr val="FFC000"/>
              </a:solidFill>
            </a:endParaRPr>
          </a:p>
        </p:txBody>
      </p:sp>
      <p:sp>
        <p:nvSpPr>
          <p:cNvPr id="6" name="5 - Ορθογώνιο"/>
          <p:cNvSpPr/>
          <p:nvPr/>
        </p:nvSpPr>
        <p:spPr>
          <a:xfrm>
            <a:off x="142844" y="571480"/>
            <a:ext cx="8215370" cy="6955750"/>
          </a:xfrm>
          <a:prstGeom prst="rect">
            <a:avLst/>
          </a:prstGeom>
        </p:spPr>
        <p:txBody>
          <a:bodyPr wrap="square">
            <a:spAutoFit/>
          </a:bodyPr>
          <a:lstStyle/>
          <a:p>
            <a:r>
              <a:rPr lang="el-GR" sz="1400" dirty="0">
                <a:solidFill>
                  <a:srgbClr val="FFC000"/>
                </a:solidFill>
                <a:effectLst>
                  <a:outerShdw blurRad="38100" dist="38100" dir="2700000" algn="tl">
                    <a:srgbClr val="000000">
                      <a:alpha val="43137"/>
                    </a:srgbClr>
                  </a:outerShdw>
                </a:effectLst>
                <a:latin typeface="Arial" pitchFamily="34" charset="0"/>
                <a:cs typeface="Arial" pitchFamily="34" charset="0"/>
              </a:rPr>
              <a:t>Για να λειτουργήσει σωστά ένας κοινός λέβητας πετρελαίου ή αερίου, θα πρέπει η θερμοκρασία καυσαερίων στην έξοδο του να κυμαίνεται ανάμεσα στους 180~200</a:t>
            </a:r>
            <a:r>
              <a:rPr lang="el-GR" sz="1400" baseline="30000" dirty="0">
                <a:solidFill>
                  <a:srgbClr val="FFC000"/>
                </a:solidFill>
                <a:effectLst>
                  <a:outerShdw blurRad="38100" dist="38100" dir="2700000" algn="tl">
                    <a:srgbClr val="000000">
                      <a:alpha val="43137"/>
                    </a:srgbClr>
                  </a:outerShdw>
                </a:effectLst>
                <a:latin typeface="Arial" pitchFamily="34" charset="0"/>
                <a:cs typeface="Arial" pitchFamily="34" charset="0"/>
              </a:rPr>
              <a:t>ο</a:t>
            </a:r>
            <a:r>
              <a:rPr lang="el-GR" sz="1400" dirty="0">
                <a:solidFill>
                  <a:srgbClr val="FFC000"/>
                </a:solidFill>
                <a:effectLst>
                  <a:outerShdw blurRad="38100" dist="38100" dir="2700000" algn="tl">
                    <a:srgbClr val="000000">
                      <a:alpha val="43137"/>
                    </a:srgbClr>
                  </a:outerShdw>
                </a:effectLst>
                <a:latin typeface="Arial" pitchFamily="34" charset="0"/>
                <a:cs typeface="Arial" pitchFamily="34" charset="0"/>
              </a:rPr>
              <a:t>C.  Το πόση ακριβώς είναι αυτή η θερμοκρασία εξαρτάται από την εγκατάσταση (είδος και παλαιότητα λέβητα, </a:t>
            </a:r>
            <a:r>
              <a:rPr lang="el-GR" sz="1400" dirty="0" err="1" smtClean="0">
                <a:solidFill>
                  <a:srgbClr val="FFC000"/>
                </a:solidFill>
                <a:effectLst>
                  <a:outerShdw blurRad="38100" dist="38100" dir="2700000" algn="tl">
                    <a:srgbClr val="000000">
                      <a:alpha val="43137"/>
                    </a:srgbClr>
                  </a:outerShdw>
                </a:effectLst>
                <a:latin typeface="Arial" pitchFamily="34" charset="0"/>
                <a:cs typeface="Arial" pitchFamily="34" charset="0"/>
              </a:rPr>
              <a:t>κατάσταστη</a:t>
            </a:r>
            <a:r>
              <a:rPr lang="el-GR" sz="14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 </a:t>
            </a:r>
            <a:r>
              <a:rPr lang="el-GR" sz="1400" dirty="0">
                <a:solidFill>
                  <a:srgbClr val="FFC000"/>
                </a:solidFill>
                <a:effectLst>
                  <a:outerShdw blurRad="38100" dist="38100" dir="2700000" algn="tl">
                    <a:srgbClr val="000000">
                      <a:alpha val="43137"/>
                    </a:srgbClr>
                  </a:outerShdw>
                </a:effectLst>
                <a:latin typeface="Arial" pitchFamily="34" charset="0"/>
                <a:cs typeface="Arial" pitchFamily="34" charset="0"/>
              </a:rPr>
              <a:t>καπνοδόχου κ.α.) και ρυθμίζεται από τον τεχνικό καυστήρων με τη βοήθεια αναλυτή καυσαερίων.</a:t>
            </a:r>
          </a:p>
          <a:p>
            <a:endParaRPr lang="el-GR" sz="1400" dirty="0">
              <a:solidFill>
                <a:srgbClr val="FFC000"/>
              </a:solidFill>
              <a:effectLst>
                <a:outerShdw blurRad="38100" dist="38100" dir="2700000" algn="tl">
                  <a:srgbClr val="000000">
                    <a:alpha val="43137"/>
                  </a:srgbClr>
                </a:outerShdw>
              </a:effectLst>
              <a:latin typeface="Arial" pitchFamily="34" charset="0"/>
              <a:cs typeface="Arial" pitchFamily="34" charset="0"/>
            </a:endParaRPr>
          </a:p>
          <a:p>
            <a:r>
              <a:rPr lang="el-GR" sz="14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Η </a:t>
            </a:r>
            <a:r>
              <a:rPr lang="el-GR" sz="1400" dirty="0">
                <a:solidFill>
                  <a:srgbClr val="FFC000"/>
                </a:solidFill>
                <a:effectLst>
                  <a:outerShdw blurRad="38100" dist="38100" dir="2700000" algn="tl">
                    <a:srgbClr val="000000">
                      <a:alpha val="43137"/>
                    </a:srgbClr>
                  </a:outerShdw>
                </a:effectLst>
                <a:latin typeface="Arial" pitchFamily="34" charset="0"/>
                <a:cs typeface="Arial" pitchFamily="34" charset="0"/>
              </a:rPr>
              <a:t>υψηλή αυτή θερμοκρασία συνεπάγεται μεγάλη σπατάλη ενέργειας, αφού για να ζεστάνουμε το καυσαέριο, ξοδέψαμε χρήματα, τα οποία πετάμε στο περιβάλλον μαζί με το καυσαέριο που βγαίνει από την απόληξη της καπνοδόχου μας.</a:t>
            </a:r>
          </a:p>
          <a:p>
            <a:endParaRPr lang="el-GR" sz="1400"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r>
              <a:rPr lang="el-GR" sz="14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Η </a:t>
            </a:r>
            <a:r>
              <a:rPr lang="el-GR" sz="1400" dirty="0">
                <a:solidFill>
                  <a:srgbClr val="FFC000"/>
                </a:solidFill>
                <a:effectLst>
                  <a:outerShdw blurRad="38100" dist="38100" dir="2700000" algn="tl">
                    <a:srgbClr val="000000">
                      <a:alpha val="43137"/>
                    </a:srgbClr>
                  </a:outerShdw>
                </a:effectLst>
                <a:latin typeface="Arial" pitchFamily="34" charset="0"/>
                <a:cs typeface="Arial" pitchFamily="34" charset="0"/>
              </a:rPr>
              <a:t>ρύθμιση της θερμοκρασίας καυσαερίων σε χαμηλότερη τιμή είναι αδύνατη στους κοινούς λέβητες, γιατί η μείωση της θερμοκρασίας των καυσαερίων, οδηγεί στην υγροποίηση τους.  Τα υγροποιημένα καυσαέρια εκτός του ότι εμποδίζουν την σωστή ρύθμιση της καύσης, είναι ιδιαίτερα διαβρωτικά και επιθετικά προς τον χάλυβα, και καταστρέφουν τους κοινούς λέβητες όταν εισχωρήσουν στο εσωτερικό τους σε πολύ σύντομο χρονικό διάστημα.</a:t>
            </a:r>
          </a:p>
          <a:p>
            <a:endParaRPr lang="el-GR" sz="1400"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r>
              <a:rPr lang="el-GR" sz="14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Προκειμένου λοιπόν </a:t>
            </a:r>
            <a:r>
              <a:rPr lang="el-GR" sz="1400" dirty="0">
                <a:solidFill>
                  <a:srgbClr val="FFC000"/>
                </a:solidFill>
                <a:effectLst>
                  <a:outerShdw blurRad="38100" dist="38100" dir="2700000" algn="tl">
                    <a:srgbClr val="000000">
                      <a:alpha val="43137"/>
                    </a:srgbClr>
                  </a:outerShdw>
                </a:effectLst>
                <a:latin typeface="Arial" pitchFamily="34" charset="0"/>
                <a:cs typeface="Arial" pitchFamily="34" charset="0"/>
              </a:rPr>
              <a:t>να βελτιωθεί η ενεργειακή απόδοση των λεβήτων, οι εταιρίες κατασκευής ανέπτυξαν λέβητες κατασκευασμένους από υλικά τέτοια που να αντέχουν στην διάβρωση από τα (επιθετικά προς τα μέταλλα) συμπυκνώματα των καυσαερίων.  </a:t>
            </a:r>
            <a:endParaRPr lang="el-GR" sz="1400"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endParaRPr lang="el-GR" sz="1400"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r>
              <a:rPr lang="el-GR" sz="14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Οι </a:t>
            </a:r>
            <a:r>
              <a:rPr lang="el-GR" sz="1400" dirty="0">
                <a:solidFill>
                  <a:srgbClr val="FFC000"/>
                </a:solidFill>
                <a:effectLst>
                  <a:outerShdw blurRad="38100" dist="38100" dir="2700000" algn="tl">
                    <a:srgbClr val="000000">
                      <a:alpha val="43137"/>
                    </a:srgbClr>
                  </a:outerShdw>
                </a:effectLst>
                <a:latin typeface="Arial" pitchFamily="34" charset="0"/>
                <a:cs typeface="Arial" pitchFamily="34" charset="0"/>
              </a:rPr>
              <a:t>λέβητες αυτοί χαρακτηρίζονται ως </a:t>
            </a:r>
            <a:r>
              <a:rPr lang="el-GR" sz="14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λέβητες  </a:t>
            </a:r>
            <a:r>
              <a:rPr lang="el-GR" sz="1400" dirty="0" err="1" smtClean="0">
                <a:solidFill>
                  <a:srgbClr val="FFC000"/>
                </a:solidFill>
                <a:effectLst>
                  <a:outerShdw blurRad="38100" dist="38100" dir="2700000" algn="tl">
                    <a:srgbClr val="000000">
                      <a:alpha val="43137"/>
                    </a:srgbClr>
                  </a:outerShdw>
                </a:effectLst>
                <a:latin typeface="Arial" pitchFamily="34" charset="0"/>
                <a:cs typeface="Arial" pitchFamily="34" charset="0"/>
              </a:rPr>
              <a:t>συμπήκνωσης</a:t>
            </a:r>
            <a:r>
              <a:rPr lang="el-GR" sz="14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 και </a:t>
            </a:r>
            <a:r>
              <a:rPr lang="el-GR" sz="1400" dirty="0">
                <a:solidFill>
                  <a:srgbClr val="FFC000"/>
                </a:solidFill>
                <a:effectLst>
                  <a:outerShdw blurRad="38100" dist="38100" dir="2700000" algn="tl">
                    <a:srgbClr val="000000">
                      <a:alpha val="43137"/>
                    </a:srgbClr>
                  </a:outerShdw>
                </a:effectLst>
                <a:latin typeface="Arial" pitchFamily="34" charset="0"/>
                <a:cs typeface="Arial" pitchFamily="34" charset="0"/>
              </a:rPr>
              <a:t>μπορούν και εκμεταλλεύονται την ενέργεια που βρίσκεται αποθηκευμένη στα ζεστά καυσαέρια πριν τα αποβάλλουν στο περιβάλλον σε πολύ χαμηλές θερμοκρασίες χωρίς να κινδυνεύουν από καταστροφή.</a:t>
            </a:r>
          </a:p>
          <a:p>
            <a:endParaRPr lang="el-GR" sz="1400"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r>
              <a:rPr lang="el-GR" sz="14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Η </a:t>
            </a:r>
            <a:r>
              <a:rPr lang="el-GR" sz="1400" dirty="0">
                <a:solidFill>
                  <a:srgbClr val="FFC000"/>
                </a:solidFill>
                <a:effectLst>
                  <a:outerShdw blurRad="38100" dist="38100" dir="2700000" algn="tl">
                    <a:srgbClr val="000000">
                      <a:alpha val="43137"/>
                    </a:srgbClr>
                  </a:outerShdw>
                </a:effectLst>
                <a:latin typeface="Arial" pitchFamily="34" charset="0"/>
                <a:cs typeface="Arial" pitchFamily="34" charset="0"/>
              </a:rPr>
              <a:t>ιδέα είναι απλή και περιλαμβάνει την τοποθέτηση ενός </a:t>
            </a:r>
            <a:r>
              <a:rPr lang="el-GR" sz="1400" dirty="0" err="1">
                <a:solidFill>
                  <a:srgbClr val="FFC000"/>
                </a:solidFill>
                <a:effectLst>
                  <a:outerShdw blurRad="38100" dist="38100" dir="2700000" algn="tl">
                    <a:srgbClr val="000000">
                      <a:alpha val="43137"/>
                    </a:srgbClr>
                  </a:outerShdw>
                </a:effectLst>
                <a:latin typeface="Arial" pitchFamily="34" charset="0"/>
                <a:cs typeface="Arial" pitchFamily="34" charset="0"/>
              </a:rPr>
              <a:t>εναλλάκτη</a:t>
            </a:r>
            <a:r>
              <a:rPr lang="el-GR" sz="1400" dirty="0">
                <a:solidFill>
                  <a:srgbClr val="FFC000"/>
                </a:solidFill>
                <a:effectLst>
                  <a:outerShdw blurRad="38100" dist="38100" dir="2700000" algn="tl">
                    <a:srgbClr val="000000">
                      <a:alpha val="43137"/>
                    </a:srgbClr>
                  </a:outerShdw>
                </a:effectLst>
                <a:latin typeface="Arial" pitchFamily="34" charset="0"/>
                <a:cs typeface="Arial" pitchFamily="34" charset="0"/>
              </a:rPr>
              <a:t> θερμότητας καυσαερίων - νερού στην έξοδο του λέβητα.  Τα ζεστά καυσαέρια ανταλλάσουν ενέργεια με το νερό που επιστρέφει από τα σώματα, και κρυώνουν πριν βγουν από τον λέβητα.  Οι υγροποιήσεις των καυσαερίων συλλέγονται σε μια συνήθως ανοξείδωτη λεκάνη συλλογής και οδηγούνται στην αποχέτευση χωρίς να διαβρώνουν τον λέβητα.</a:t>
            </a:r>
          </a:p>
          <a:p>
            <a:endParaRPr lang="el-GR" dirty="0">
              <a:effectLst>
                <a:outerShdw blurRad="38100" dist="38100" dir="2700000" algn="tl">
                  <a:srgbClr val="000000">
                    <a:alpha val="43137"/>
                  </a:srgbClr>
                </a:outerShdw>
              </a:effectLst>
              <a:latin typeface="Arial" pitchFamily="34" charset="0"/>
              <a:cs typeface="Arial" pitchFamily="34" charset="0"/>
            </a:endParaRPr>
          </a:p>
          <a:p>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levites-sympiknomaton.jpg"/>
          <p:cNvPicPr>
            <a:picLocks noChangeAspect="1"/>
          </p:cNvPicPr>
          <p:nvPr/>
        </p:nvPicPr>
        <p:blipFill>
          <a:blip r:embed="rId2"/>
          <a:stretch>
            <a:fillRect/>
          </a:stretch>
        </p:blipFill>
        <p:spPr>
          <a:xfrm>
            <a:off x="0" y="0"/>
            <a:ext cx="9120326" cy="6804000"/>
          </a:xfrm>
          <a:prstGeom prst="rect">
            <a:avLst/>
          </a:prstGeom>
          <a:solidFill>
            <a:srgbClr val="FFFFFF">
              <a:shade val="85000"/>
            </a:srgbClr>
          </a:solidFill>
          <a:ln w="88900" cap="sq">
            <a:solidFill>
              <a:schemeClr val="tx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0"/>
            <a:ext cx="9144000" cy="2800767"/>
          </a:xfrm>
          <a:prstGeom prst="rect">
            <a:avLst/>
          </a:prstGeom>
        </p:spPr>
        <p:txBody>
          <a:bodyPr wrap="square">
            <a:spAutoFit/>
          </a:bodyPr>
          <a:lstStyle/>
          <a:p>
            <a:r>
              <a:rPr lang="el-GR" sz="1600" dirty="0">
                <a:solidFill>
                  <a:srgbClr val="FFC000"/>
                </a:solidFill>
                <a:effectLst>
                  <a:outerShdw blurRad="38100" dist="38100" dir="2700000" algn="tl">
                    <a:srgbClr val="000000">
                      <a:alpha val="43137"/>
                    </a:srgbClr>
                  </a:outerShdw>
                </a:effectLst>
                <a:latin typeface="Arial" pitchFamily="34" charset="0"/>
                <a:cs typeface="Arial" pitchFamily="34" charset="0"/>
              </a:rPr>
              <a:t>Με τον παραπάνω τρόπο είναι δυνατή η </a:t>
            </a:r>
            <a:r>
              <a:rPr lang="el-GR" sz="1600" dirty="0" err="1">
                <a:solidFill>
                  <a:srgbClr val="FFC000"/>
                </a:solidFill>
                <a:effectLst>
                  <a:outerShdw blurRad="38100" dist="38100" dir="2700000" algn="tl">
                    <a:srgbClr val="000000">
                      <a:alpha val="43137"/>
                    </a:srgbClr>
                  </a:outerShdw>
                </a:effectLst>
                <a:latin typeface="Arial" pitchFamily="34" charset="0"/>
                <a:cs typeface="Arial" pitchFamily="34" charset="0"/>
              </a:rPr>
              <a:t>απομάστευση</a:t>
            </a:r>
            <a:r>
              <a:rPr lang="el-GR" sz="1600" dirty="0">
                <a:solidFill>
                  <a:srgbClr val="FFC000"/>
                </a:solidFill>
                <a:effectLst>
                  <a:outerShdw blurRad="38100" dist="38100" dir="2700000" algn="tl">
                    <a:srgbClr val="000000">
                      <a:alpha val="43137"/>
                    </a:srgbClr>
                  </a:outerShdw>
                </a:effectLst>
                <a:latin typeface="Arial" pitchFamily="34" charset="0"/>
                <a:cs typeface="Arial" pitchFamily="34" charset="0"/>
              </a:rPr>
              <a:t> της ενέργειας των καυσαερίων σε τέτοιο βαθμό που το καυσαέριο να βγαίνει από τον λέβητα σε θερμοκρασίες μόλις 10οC μεγαλύτερες από την θερμοκρασία του νερού στον λέβητα.</a:t>
            </a:r>
          </a:p>
          <a:p>
            <a:r>
              <a:rPr lang="el-GR" sz="1600" dirty="0">
                <a:solidFill>
                  <a:srgbClr val="FFC000"/>
                </a:solidFill>
                <a:effectLst>
                  <a:outerShdw blurRad="38100" dist="38100" dir="2700000" algn="tl">
                    <a:srgbClr val="000000">
                      <a:alpha val="43137"/>
                    </a:srgbClr>
                  </a:outerShdw>
                </a:effectLst>
                <a:latin typeface="Arial" pitchFamily="34" charset="0"/>
                <a:cs typeface="Arial" pitchFamily="34" charset="0"/>
              </a:rPr>
              <a:t>Έτσι, όταν ο λέβητας λειτουργεί σε θερμοκρασία νερού π.χ. 50οC, τα καυσαέρια εξέρχονται σε θερμοκρασία 60oC (αντί για 200oC !) πετυχαίνοντας με τον τρόπο αυτόν εξαιρετική οικονομία.</a:t>
            </a:r>
          </a:p>
          <a:p>
            <a:r>
              <a:rPr lang="el-GR" sz="1600" dirty="0">
                <a:solidFill>
                  <a:srgbClr val="FFC000"/>
                </a:solidFill>
                <a:effectLst>
                  <a:outerShdw blurRad="38100" dist="38100" dir="2700000" algn="tl">
                    <a:srgbClr val="000000">
                      <a:alpha val="43137"/>
                    </a:srgbClr>
                  </a:outerShdw>
                </a:effectLst>
                <a:latin typeface="Arial" pitchFamily="34" charset="0"/>
                <a:cs typeface="Arial" pitchFamily="34" charset="0"/>
              </a:rPr>
              <a:t>Οι </a:t>
            </a:r>
            <a:r>
              <a:rPr lang="el-GR" sz="1600" dirty="0" err="1">
                <a:solidFill>
                  <a:srgbClr val="FFC000"/>
                </a:solidFill>
                <a:effectLst>
                  <a:outerShdw blurRad="38100" dist="38100" dir="2700000" algn="tl">
                    <a:srgbClr val="000000">
                      <a:alpha val="43137"/>
                    </a:srgbClr>
                  </a:outerShdw>
                </a:effectLst>
                <a:latin typeface="Arial" pitchFamily="34" charset="0"/>
                <a:cs typeface="Arial" pitchFamily="34" charset="0"/>
              </a:rPr>
              <a:t>εναλλάκτες</a:t>
            </a:r>
            <a:r>
              <a:rPr lang="el-GR" sz="1600" dirty="0">
                <a:solidFill>
                  <a:srgbClr val="FFC000"/>
                </a:solidFill>
                <a:effectLst>
                  <a:outerShdw blurRad="38100" dist="38100" dir="2700000" algn="tl">
                    <a:srgbClr val="000000">
                      <a:alpha val="43137"/>
                    </a:srgbClr>
                  </a:outerShdw>
                </a:effectLst>
                <a:latin typeface="Arial" pitchFamily="34" charset="0"/>
                <a:cs typeface="Arial" pitchFamily="34" charset="0"/>
              </a:rPr>
              <a:t> θερμότητας καυσαερίων - νερού, είναι συνήθως κατασκευασμένοι από ανοξείδωτο χάλυβα και σχεδιασμένοι με τέτοιον τρόπο ώστε το νερό επιστροφής από το δίκτυο θέρμανσης να διέρχεται σε εσωτερικές σπείρες του </a:t>
            </a:r>
            <a:r>
              <a:rPr lang="el-GR" sz="1600" dirty="0" err="1">
                <a:solidFill>
                  <a:srgbClr val="FFC000"/>
                </a:solidFill>
                <a:effectLst>
                  <a:outerShdw blurRad="38100" dist="38100" dir="2700000" algn="tl">
                    <a:srgbClr val="000000">
                      <a:alpha val="43137"/>
                    </a:srgbClr>
                  </a:outerShdw>
                </a:effectLst>
                <a:latin typeface="Arial" pitchFamily="34" charset="0"/>
                <a:cs typeface="Arial" pitchFamily="34" charset="0"/>
              </a:rPr>
              <a:t>εναλλάκτη</a:t>
            </a:r>
            <a:r>
              <a:rPr lang="el-GR" sz="1600" dirty="0">
                <a:solidFill>
                  <a:srgbClr val="FFC000"/>
                </a:solidFill>
                <a:effectLst>
                  <a:outerShdw blurRad="38100" dist="38100" dir="2700000" algn="tl">
                    <a:srgbClr val="000000">
                      <a:alpha val="43137"/>
                    </a:srgbClr>
                  </a:outerShdw>
                </a:effectLst>
                <a:latin typeface="Arial" pitchFamily="34" charset="0"/>
                <a:cs typeface="Arial" pitchFamily="34" charset="0"/>
              </a:rPr>
              <a:t> και να ανταλλάσει ενέργεια με τα ζεστά καυσαέρια</a:t>
            </a:r>
            <a:r>
              <a:rPr lang="el-GR" sz="1600" dirty="0" smtClean="0">
                <a:solidFill>
                  <a:srgbClr val="FFC000"/>
                </a:solidFill>
                <a:effectLst>
                  <a:outerShdw blurRad="38100" dist="38100" dir="2700000" algn="tl">
                    <a:srgbClr val="000000">
                      <a:alpha val="43137"/>
                    </a:srgbClr>
                  </a:outerShdw>
                </a:effectLst>
                <a:latin typeface="Arial" pitchFamily="34" charset="0"/>
                <a:cs typeface="Arial" pitchFamily="34" charset="0"/>
              </a:rPr>
              <a:t>.</a:t>
            </a:r>
          </a:p>
          <a:p>
            <a:endParaRPr lang="el-GR" sz="1600" dirty="0" smtClean="0">
              <a:solidFill>
                <a:srgbClr val="FFC000"/>
              </a:solidFill>
              <a:effectLst>
                <a:outerShdw blurRad="38100" dist="38100" dir="2700000" algn="tl">
                  <a:srgbClr val="000000">
                    <a:alpha val="43137"/>
                  </a:srgbClr>
                </a:outerShdw>
              </a:effectLst>
              <a:latin typeface="Arial" pitchFamily="34" charset="0"/>
              <a:cs typeface="Arial" pitchFamily="34" charset="0"/>
            </a:endParaRPr>
          </a:p>
          <a:p>
            <a:r>
              <a:rPr lang="el-GR" sz="1600" dirty="0" smtClean="0">
                <a:solidFill>
                  <a:srgbClr val="FFC000"/>
                </a:solidFill>
                <a:effectLst>
                  <a:outerShdw blurRad="38100" dist="38100" dir="2700000" algn="tl">
                    <a:srgbClr val="000000">
                      <a:alpha val="43137"/>
                    </a:srgbClr>
                  </a:outerShdw>
                </a:effectLst>
              </a:rPr>
              <a:t>Ο </a:t>
            </a:r>
            <a:r>
              <a:rPr lang="el-GR" sz="1600" dirty="0">
                <a:solidFill>
                  <a:srgbClr val="FFC000"/>
                </a:solidFill>
                <a:effectLst>
                  <a:outerShdw blurRad="38100" dist="38100" dir="2700000" algn="tl">
                    <a:srgbClr val="000000">
                      <a:alpha val="43137"/>
                    </a:srgbClr>
                  </a:outerShdw>
                </a:effectLst>
              </a:rPr>
              <a:t>σχεδιασμός του </a:t>
            </a:r>
            <a:r>
              <a:rPr lang="el-GR" sz="1600" dirty="0" err="1" smtClean="0">
                <a:solidFill>
                  <a:srgbClr val="FFC000"/>
                </a:solidFill>
                <a:effectLst>
                  <a:outerShdw blurRad="38100" dist="38100" dir="2700000" algn="tl">
                    <a:srgbClr val="000000">
                      <a:alpha val="43137"/>
                    </a:srgbClr>
                  </a:outerShdw>
                </a:effectLst>
              </a:rPr>
              <a:t>εναλλάκτη</a:t>
            </a:r>
            <a:r>
              <a:rPr lang="el-GR" sz="1600" dirty="0" smtClean="0">
                <a:solidFill>
                  <a:srgbClr val="FFC000"/>
                </a:solidFill>
                <a:effectLst>
                  <a:outerShdw blurRad="38100" dist="38100" dir="2700000" algn="tl">
                    <a:srgbClr val="000000">
                      <a:alpha val="43137"/>
                    </a:srgbClr>
                  </a:outerShdw>
                </a:effectLst>
              </a:rPr>
              <a:t> </a:t>
            </a:r>
            <a:r>
              <a:rPr lang="el-GR" sz="1600" dirty="0">
                <a:solidFill>
                  <a:srgbClr val="FFC000"/>
                </a:solidFill>
                <a:effectLst>
                  <a:outerShdw blurRad="38100" dist="38100" dir="2700000" algn="tl">
                    <a:srgbClr val="000000">
                      <a:alpha val="43137"/>
                    </a:srgbClr>
                  </a:outerShdw>
                </a:effectLst>
              </a:rPr>
              <a:t>ποικίλει από κατασκευαστή σε κατασκευαστή, αλλά η αρχή </a:t>
            </a:r>
            <a:r>
              <a:rPr lang="el-GR" sz="1600" dirty="0" smtClean="0">
                <a:solidFill>
                  <a:srgbClr val="FFC000"/>
                </a:solidFill>
                <a:effectLst>
                  <a:outerShdw blurRad="38100" dist="38100" dir="2700000" algn="tl">
                    <a:srgbClr val="000000">
                      <a:alpha val="43137"/>
                    </a:srgbClr>
                  </a:outerShdw>
                </a:effectLst>
              </a:rPr>
              <a:t>λειτουργίας </a:t>
            </a:r>
            <a:r>
              <a:rPr lang="el-GR" sz="1600" dirty="0">
                <a:solidFill>
                  <a:srgbClr val="FFC000"/>
                </a:solidFill>
                <a:effectLst>
                  <a:outerShdw blurRad="38100" dist="38100" dir="2700000" algn="tl">
                    <a:srgbClr val="000000">
                      <a:alpha val="43137"/>
                    </a:srgbClr>
                  </a:outerShdw>
                </a:effectLst>
              </a:rPr>
              <a:t>του είναι η ίδια.</a:t>
            </a:r>
            <a:endParaRPr lang="el-GR" sz="1600" dirty="0">
              <a:solidFill>
                <a:srgbClr val="FFC000"/>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4 - Εικόνα" descr="enallaktis-levita-sympiknomaton.jpg"/>
          <p:cNvPicPr>
            <a:picLocks noChangeAspect="1"/>
          </p:cNvPicPr>
          <p:nvPr/>
        </p:nvPicPr>
        <p:blipFill>
          <a:blip r:embed="rId2"/>
          <a:stretch>
            <a:fillRect/>
          </a:stretch>
        </p:blipFill>
        <p:spPr>
          <a:xfrm>
            <a:off x="357158" y="3286124"/>
            <a:ext cx="3345978" cy="3240000"/>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5 - Εικόνα" descr="enallaktis-sympiknosis-viessmann.png"/>
          <p:cNvPicPr>
            <a:picLocks noChangeAspect="1"/>
          </p:cNvPicPr>
          <p:nvPr/>
        </p:nvPicPr>
        <p:blipFill>
          <a:blip r:embed="rId3"/>
          <a:stretch>
            <a:fillRect/>
          </a:stretch>
        </p:blipFill>
        <p:spPr>
          <a:xfrm>
            <a:off x="4286248" y="3286124"/>
            <a:ext cx="4632293" cy="320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428596" y="142852"/>
            <a:ext cx="5976764" cy="461665"/>
          </a:xfrm>
          <a:prstGeom prst="rect">
            <a:avLst/>
          </a:prstGeom>
        </p:spPr>
        <p:txBody>
          <a:bodyPr wrap="none">
            <a:spAutoFit/>
          </a:bodyPr>
          <a:lstStyle/>
          <a:p>
            <a:pPr fontAlgn="base"/>
            <a:r>
              <a:rPr lang="el-GR" sz="2400" i="1" dirty="0">
                <a:solidFill>
                  <a:srgbClr val="FFC000"/>
                </a:solidFill>
                <a:effectLst>
                  <a:outerShdw blurRad="38100" dist="38100" dir="2700000" algn="tl">
                    <a:srgbClr val="000000">
                      <a:alpha val="43137"/>
                    </a:srgbClr>
                  </a:outerShdw>
                </a:effectLst>
                <a:latin typeface="+mj-lt"/>
                <a:cs typeface="Arial" pitchFamily="34" charset="0"/>
              </a:rPr>
              <a:t>Βαθμός απόδοσης λεβήτων συμπύκνωσης</a:t>
            </a:r>
          </a:p>
        </p:txBody>
      </p:sp>
      <p:sp>
        <p:nvSpPr>
          <p:cNvPr id="5" name="4 - Ορθογώνιο"/>
          <p:cNvSpPr/>
          <p:nvPr/>
        </p:nvSpPr>
        <p:spPr>
          <a:xfrm>
            <a:off x="0" y="1000108"/>
            <a:ext cx="9144000" cy="5078313"/>
          </a:xfrm>
          <a:prstGeom prst="rect">
            <a:avLst/>
          </a:prstGeom>
        </p:spPr>
        <p:txBody>
          <a:bodyPr wrap="square">
            <a:spAutoFit/>
          </a:bodyPr>
          <a:lstStyle/>
          <a:p>
            <a:r>
              <a:rPr lang="el-GR" sz="1600" dirty="0">
                <a:solidFill>
                  <a:srgbClr val="FFC000"/>
                </a:solidFill>
                <a:latin typeface="Arial" pitchFamily="34" charset="0"/>
                <a:cs typeface="Arial" pitchFamily="34" charset="0"/>
              </a:rPr>
              <a:t>Οι βαθμοί απόδοσης που επιτυγχάνονται με την συμπύκνωση των καυσαερίων όπως εξηγήθηκε παραπάνω, είναι μεγαλύτεροι του 100%. Αυτό δεν είναι ένα παράδοξο της επιστήμης που έρχεται σε αντίθεση με το </a:t>
            </a:r>
            <a:r>
              <a:rPr lang="el-GR" sz="1600" dirty="0" err="1">
                <a:solidFill>
                  <a:srgbClr val="FFC000"/>
                </a:solidFill>
                <a:latin typeface="Arial" pitchFamily="34" charset="0"/>
                <a:cs typeface="Arial" pitchFamily="34" charset="0"/>
              </a:rPr>
              <a:t>θερμοδυναμικό</a:t>
            </a:r>
            <a:r>
              <a:rPr lang="el-GR" sz="1600" dirty="0">
                <a:solidFill>
                  <a:srgbClr val="FFC000"/>
                </a:solidFill>
                <a:latin typeface="Arial" pitchFamily="34" charset="0"/>
                <a:cs typeface="Arial" pitchFamily="34" charset="0"/>
              </a:rPr>
              <a:t> αξίωμα, αλλά αποτέλεσμα του τρόπου με τον οποίο γίνονται οι μετρήσεις στους λέβητες.</a:t>
            </a:r>
          </a:p>
          <a:p>
            <a:r>
              <a:rPr lang="el-GR" sz="1600" dirty="0">
                <a:solidFill>
                  <a:srgbClr val="FFC000"/>
                </a:solidFill>
                <a:latin typeface="Arial" pitchFamily="34" charset="0"/>
                <a:cs typeface="Arial" pitchFamily="34" charset="0"/>
              </a:rPr>
              <a:t>Μέχρι σήμερα, ο βαθμός απόδοσης των λεβήτων μετρούσε την ικανότητα του λέβητα να εκμεταλλεύεται την ενέργεια της καύσης και μόνο.  Έτσι, όταν λέμε ότι ένας λέβητας επιτυγχάνει βαθμό απόδοσης 93%, εννοούμε ότι εκμεταλλεύεται την ενέργεια της καύσης σε ποσοστό 93% (παρουσιάζει απώλειες της τάξης του 7%) θεωρώντας ότι τα καυσαέρια οδεύουν προς το περιβάλλον σε θερμοκρασίες τέτοιες ώστε να μην συμπυκνώνονται.</a:t>
            </a:r>
          </a:p>
          <a:p>
            <a:r>
              <a:rPr lang="el-GR" sz="1600" dirty="0">
                <a:solidFill>
                  <a:srgbClr val="FFC000"/>
                </a:solidFill>
                <a:latin typeface="Arial" pitchFamily="34" charset="0"/>
                <a:cs typeface="Arial" pitchFamily="34" charset="0"/>
              </a:rPr>
              <a:t>Η συμπύκνωση όμως των καυσαερίων απελευθερώνει μεγάλα ποσά ενέργειας που βρίσκονται αποθηκευμένα στο καυσαέριο.  Η αποθηκευμένη αυτή ενέργεια ονομάζεται "λανθάνουσα ενέργεια" και η </a:t>
            </a:r>
            <a:r>
              <a:rPr lang="el-GR" sz="1600" dirty="0" err="1">
                <a:solidFill>
                  <a:srgbClr val="FFC000"/>
                </a:solidFill>
                <a:latin typeface="Arial" pitchFamily="34" charset="0"/>
                <a:cs typeface="Arial" pitchFamily="34" charset="0"/>
              </a:rPr>
              <a:t>εκμετάλευση</a:t>
            </a:r>
            <a:r>
              <a:rPr lang="el-GR" sz="1600" dirty="0">
                <a:solidFill>
                  <a:srgbClr val="FFC000"/>
                </a:solidFill>
                <a:latin typeface="Arial" pitchFamily="34" charset="0"/>
                <a:cs typeface="Arial" pitchFamily="34" charset="0"/>
              </a:rPr>
              <a:t> της προσθέτει ποσά ενέργειας τα οποία δεν υπολογίζονταν στην μέτρηση του βαθμού απόδοσης μέχρι σήμερα</a:t>
            </a:r>
            <a:r>
              <a:rPr lang="el-GR" sz="1600" dirty="0" smtClean="0">
                <a:solidFill>
                  <a:srgbClr val="FFC000"/>
                </a:solidFill>
                <a:latin typeface="Arial" pitchFamily="34" charset="0"/>
                <a:cs typeface="Arial" pitchFamily="34" charset="0"/>
              </a:rPr>
              <a:t>.</a:t>
            </a:r>
          </a:p>
          <a:p>
            <a:r>
              <a:rPr lang="el-GR" sz="1600" dirty="0" smtClean="0">
                <a:solidFill>
                  <a:srgbClr val="FFC000"/>
                </a:solidFill>
                <a:latin typeface="Arial" pitchFamily="34" charset="0"/>
                <a:cs typeface="Arial" pitchFamily="34" charset="0"/>
              </a:rPr>
              <a:t>Έτσι</a:t>
            </a:r>
            <a:r>
              <a:rPr lang="el-GR" sz="1600" dirty="0">
                <a:solidFill>
                  <a:srgbClr val="FFC000"/>
                </a:solidFill>
                <a:latin typeface="Arial" pitchFamily="34" charset="0"/>
                <a:cs typeface="Arial" pitchFamily="34" charset="0"/>
              </a:rPr>
              <a:t>, πέραν του γεγονότος ότι οι λέβητες συμπύκνωσης επιτυγχάνουν έναν έτσι κι αλλιώς μεγαλύτερο βαθμό απόδοσης (της τάξης του 98%) από τους κοινούς λέβητες, λόγω της ποιότητας κατασκευής τους και του εξελιγμένου συστήματος ελέγχου που διαθέτουν, μας προσφέρουν επιπρόσθετα την λανθάνουσα ενέργεια των καυσαερίων, η οποία όταν προστίθεται στην ενέργεια της καύσης οδηγεί σε βαθμούς απόδοσης άνω του 100%.</a:t>
            </a:r>
          </a:p>
          <a:p>
            <a:r>
              <a:rPr lang="el-GR" dirty="0" smtClean="0">
                <a:solidFill>
                  <a:srgbClr val="FF0000"/>
                </a:solidFill>
              </a:rPr>
              <a:t/>
            </a:r>
            <a:br>
              <a:rPr lang="el-GR" dirty="0" smtClean="0">
                <a:solidFill>
                  <a:srgbClr val="FF0000"/>
                </a:solidFill>
              </a:rPr>
            </a:br>
            <a:endParaRPr lang="el-GR"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42844" y="0"/>
            <a:ext cx="6008824" cy="461665"/>
          </a:xfrm>
          <a:prstGeom prst="rect">
            <a:avLst/>
          </a:prstGeom>
        </p:spPr>
        <p:txBody>
          <a:bodyPr wrap="none">
            <a:spAutoFit/>
          </a:bodyPr>
          <a:lstStyle/>
          <a:p>
            <a:pPr fontAlgn="base"/>
            <a:r>
              <a:rPr lang="el-GR" sz="2400" b="1" dirty="0">
                <a:solidFill>
                  <a:srgbClr val="FFC000"/>
                </a:solidFill>
                <a:latin typeface="+mj-lt"/>
              </a:rPr>
              <a:t>Λέβητες συμπύκνωσης και περιβάλλον.</a:t>
            </a:r>
          </a:p>
        </p:txBody>
      </p:sp>
      <p:sp>
        <p:nvSpPr>
          <p:cNvPr id="5" name="4 - Ορθογώνιο"/>
          <p:cNvSpPr/>
          <p:nvPr/>
        </p:nvSpPr>
        <p:spPr>
          <a:xfrm>
            <a:off x="0" y="928670"/>
            <a:ext cx="9144000" cy="3785652"/>
          </a:xfrm>
          <a:prstGeom prst="rect">
            <a:avLst/>
          </a:prstGeom>
        </p:spPr>
        <p:txBody>
          <a:bodyPr wrap="square">
            <a:spAutoFit/>
          </a:bodyPr>
          <a:lstStyle/>
          <a:p>
            <a:r>
              <a:rPr lang="el-GR" sz="2000" dirty="0">
                <a:solidFill>
                  <a:srgbClr val="FFC000"/>
                </a:solidFill>
                <a:latin typeface="Arial" pitchFamily="34" charset="0"/>
                <a:cs typeface="Arial" pitchFamily="34" charset="0"/>
              </a:rPr>
              <a:t>Τα εξελιγμένα συστήματα ελέγχου των λεβήτων συμπύκνωσης περιλαμβάνουν αισθητήρα </a:t>
            </a:r>
            <a:r>
              <a:rPr lang="el-GR" sz="2000" dirty="0" err="1">
                <a:solidFill>
                  <a:srgbClr val="FFC000"/>
                </a:solidFill>
                <a:latin typeface="Arial" pitchFamily="34" charset="0"/>
                <a:cs typeface="Arial" pitchFamily="34" charset="0"/>
              </a:rPr>
              <a:t>λάμβδα</a:t>
            </a:r>
            <a:r>
              <a:rPr lang="el-GR" sz="2000" dirty="0">
                <a:solidFill>
                  <a:srgbClr val="FFC000"/>
                </a:solidFill>
                <a:latin typeface="Arial" pitchFamily="34" charset="0"/>
                <a:cs typeface="Arial" pitchFamily="34" charset="0"/>
              </a:rPr>
              <a:t> (που υπολογίζει κάθε στιγμή τις συνθήκες καύσης), ανεμιστήρες αέρα μεταβλητών στροφών (που μεταβάλουν συνεχώς την ποσότητα αέρα ώστε να έχουμε κάθε στιγμή τέλεια καύση), αντλία καυσίμου μεταβλητών στροφών (που προσαρμόζει την ισχύ του λέβητα κάθε στιγμή σύμφωνα με τις ανάγκες της εγκατάστασης).</a:t>
            </a:r>
          </a:p>
          <a:p>
            <a:r>
              <a:rPr lang="el-GR" sz="2000" dirty="0">
                <a:solidFill>
                  <a:srgbClr val="FFC000"/>
                </a:solidFill>
                <a:latin typeface="Arial" pitchFamily="34" charset="0"/>
                <a:cs typeface="Arial" pitchFamily="34" charset="0"/>
              </a:rPr>
              <a:t>Τα παραπάνω συστήματα εξασφαλίζουν ότι η καύση γίνεται κάθε στιγμή στις ιδανικές συνθήκες (μίγμα αέρα καυσίμου) και ότι τα προϊόντα της καύσης είναι μόνο το διοξείδιο του άνθρακα (CO</a:t>
            </a:r>
            <a:r>
              <a:rPr lang="el-GR" sz="2000" baseline="-25000" dirty="0">
                <a:solidFill>
                  <a:srgbClr val="FFC000"/>
                </a:solidFill>
                <a:latin typeface="Arial" pitchFamily="34" charset="0"/>
                <a:cs typeface="Arial" pitchFamily="34" charset="0"/>
              </a:rPr>
              <a:t>2</a:t>
            </a:r>
            <a:r>
              <a:rPr lang="el-GR" sz="2000" dirty="0">
                <a:solidFill>
                  <a:srgbClr val="FFC000"/>
                </a:solidFill>
                <a:latin typeface="Arial" pitchFamily="34" charset="0"/>
                <a:cs typeface="Arial" pitchFamily="34" charset="0"/>
              </a:rPr>
              <a:t>) και νερό, με τις υπόλοιπες βλαβερές ενώσεις που παράγονται κατά την καύση στους συμβατικούς λέβητες να παράγονται σε πολύ χαμηλά ποσοστά.</a:t>
            </a:r>
          </a:p>
          <a:p>
            <a:r>
              <a:rPr lang="el-GR" sz="2000" dirty="0">
                <a:solidFill>
                  <a:srgbClr val="FFC000"/>
                </a:solidFill>
                <a:latin typeface="Arial" pitchFamily="34" charset="0"/>
                <a:cs typeface="Arial" pitchFamily="34" charset="0"/>
              </a:rPr>
              <a:t>Έτσι, οι λέβητες συμπύκνωσης είναι ιδιαίτερα φιλικοί προς το περιβάλλον.</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Προσαρμοσμένος 1">
      <a:dk1>
        <a:sysClr val="windowText" lastClr="000000"/>
      </a:dk1>
      <a:lt1>
        <a:srgbClr val="FFFFFF"/>
      </a:lt1>
      <a:dk2>
        <a:srgbClr val="0C0C0C"/>
      </a:dk2>
      <a:lt2>
        <a:srgbClr val="C9C2D1"/>
      </a:lt2>
      <a:accent1>
        <a:srgbClr val="BFBFBF"/>
      </a:accent1>
      <a:accent2>
        <a:srgbClr val="BFBFBF"/>
      </a:accent2>
      <a:accent3>
        <a:srgbClr val="BFBFBF"/>
      </a:accent3>
      <a:accent4>
        <a:srgbClr val="BFBFBF"/>
      </a:accent4>
      <a:accent5>
        <a:srgbClr val="BFBFBF"/>
      </a:accent5>
      <a:accent6>
        <a:srgbClr val="BFBFBF"/>
      </a:accent6>
      <a:hlink>
        <a:srgbClr val="BFBFBF"/>
      </a:hlink>
      <a:folHlink>
        <a:srgbClr val="BFBFBF"/>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241</TotalTime>
  <Words>1101</Words>
  <Application>Microsoft Office PowerPoint</Application>
  <PresentationFormat>Προβολή στην οθόνη (4:3)</PresentationFormat>
  <Paragraphs>86</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Αποκορύφωμα</vt:lpstr>
      <vt:lpstr>ΤεχνικόΣ μηχανικόΣ θερμικών εγκαταστάσεων και μηχανικόΣ πετρελαίου και φυσικού αερίου – Β’ ΕΞΑΜΗΝΟ</vt:lpstr>
      <vt:lpstr>Διαφάνεια 2</vt:lpstr>
      <vt:lpstr>Διαφάνεια 3</vt:lpstr>
      <vt:lpstr>Διαφάνεια 4</vt:lpstr>
      <vt:lpstr>Πως λειτουργούν οι λέβητες συμπύκνωσης </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ΤεχνικόΣ μηχανικόΣ θερμικών εγκαταστάσεων και μηχανικόΣ πετρελαίου και φυσικού αερίου – Β’ ΕΞΑΜΗΝΟ</dc:title>
  <dc:creator>john.zanesis@yahoo.gr</dc:creator>
  <cp:lastModifiedBy>dimitris</cp:lastModifiedBy>
  <cp:revision>5</cp:revision>
  <dcterms:created xsi:type="dcterms:W3CDTF">2022-03-21T13:42:56Z</dcterms:created>
  <dcterms:modified xsi:type="dcterms:W3CDTF">2022-03-23T12:38:21Z</dcterms:modified>
</cp:coreProperties>
</file>