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66" r:id="rId6"/>
    <p:sldId id="264" r:id="rId7"/>
    <p:sldId id="267" r:id="rId8"/>
    <p:sldId id="269" r:id="rId9"/>
    <p:sldId id="257" r:id="rId10"/>
    <p:sldId id="260" r:id="rId11"/>
    <p:sldId id="261" r:id="rId12"/>
    <p:sldId id="259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2526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ΘΕΣΗ ΑΝΑΝΗΨΗΣ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42" name="Picture 2" descr="Αποτέλεσμα εικόνας για θέση ανάνηψη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14752"/>
            <a:ext cx="721523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97322"/>
            <a:ext cx="9144001" cy="6660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 descr="Αποτέλεσμα εικόνας για θέση ανάνηψη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500858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 descr="http://eprl.korinthos.uop.gr/openwebquest/ckeditor/kcfinder/UPLOAD/images/karpa%281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939784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Εκτίμηση πάσχοντα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8" cy="5000660"/>
          </a:xfrm>
        </p:spPr>
        <p:txBody>
          <a:bodyPr>
            <a:normAutofit fontScale="92500"/>
          </a:bodyPr>
          <a:lstStyle/>
          <a:p>
            <a:pPr marL="514350" indent="-514350" algn="just">
              <a:buNone/>
            </a:pPr>
            <a:r>
              <a:rPr lang="el-GR" dirty="0" smtClean="0"/>
              <a:t>Η θέση ανάνηψης διατηρεί ανοικτό τον αεραγωγό σε </a:t>
            </a: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αναίσθητο θύμα</a:t>
            </a:r>
            <a:r>
              <a:rPr lang="el-G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u="sng" dirty="0" smtClean="0"/>
              <a:t>που αναπνέει φυσιολογικά</a:t>
            </a:r>
            <a:r>
              <a:rPr lang="el-GR" dirty="0" smtClean="0"/>
              <a:t>, προλαβαίνει</a:t>
            </a:r>
            <a:r>
              <a:rPr lang="en-US" dirty="0" smtClean="0"/>
              <a:t> </a:t>
            </a:r>
            <a:r>
              <a:rPr lang="el-GR" dirty="0" smtClean="0"/>
              <a:t>απόφραξη του αεραγωγού από τη γλώσσα και επιτρέπει την έξοδο υγρών από το στόμα.</a:t>
            </a:r>
          </a:p>
          <a:p>
            <a:pPr marL="514350" indent="-514350" algn="just">
              <a:buNone/>
            </a:pPr>
            <a:r>
              <a:rPr lang="el-GR" dirty="0" smtClean="0"/>
              <a:t>Καθώς αξιολογείτε ένα θύμα και:</a:t>
            </a:r>
          </a:p>
          <a:p>
            <a:pPr marL="514350" indent="-514350" algn="just"/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Ανταποκρίνεται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dirty="0" smtClean="0"/>
              <a:t>αφήστε το όπως το βρήκατε, μάθετε τι συμβαίνει και επαναξιολογείτε συχνά.</a:t>
            </a:r>
          </a:p>
          <a:p>
            <a:pPr marL="514350" indent="-514350" algn="just"/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αναίσθητο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αλλά αναπνέει φυσιολογικά</a:t>
            </a:r>
            <a:r>
              <a:rPr lang="el-GR" dirty="0" smtClean="0"/>
              <a:t>: Εφαρμόστε τη θέση ανάνηψης.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86808" cy="1071570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l-GR" b="1" dirty="0" smtClean="0"/>
              <a:t>2</a:t>
            </a:r>
            <a:r>
              <a:rPr lang="el-GR" dirty="0" smtClean="0"/>
              <a:t>. 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Έλεγξε</a:t>
            </a:r>
            <a:r>
              <a:rPr lang="el-GR" b="1" dirty="0" smtClean="0"/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επικοινωνία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player.slideplayer.gr/7/1927500/data/images/img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3929090" cy="3571900"/>
          </a:xfrm>
          <a:prstGeom prst="rect">
            <a:avLst/>
          </a:prstGeom>
          <a:noFill/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428596" y="285728"/>
            <a:ext cx="8301038" cy="10001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  Προσέγγισε με ασφάλεια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- Διάγραμμα ροής: Έξοδος σε ταινία"/>
          <p:cNvSpPr/>
          <p:nvPr/>
        </p:nvSpPr>
        <p:spPr>
          <a:xfrm rot="10800000" flipV="1">
            <a:off x="4500562" y="2857496"/>
            <a:ext cx="4286280" cy="200026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l-GR" sz="3600" b="1" dirty="0" smtClean="0">
                <a:solidFill>
                  <a:schemeClr val="bg1"/>
                </a:solidFill>
              </a:rPr>
              <a:t> Είσαι καλά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l-GR" sz="3600" b="1" dirty="0" smtClean="0">
                <a:solidFill>
                  <a:schemeClr val="bg1"/>
                </a:solidFill>
              </a:rPr>
              <a:t> Είσαι καλά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11" name="10 - Επεξήγηση με κάτω βέλος"/>
          <p:cNvSpPr/>
          <p:nvPr/>
        </p:nvSpPr>
        <p:spPr>
          <a:xfrm>
            <a:off x="4572000" y="5500702"/>
            <a:ext cx="4357718" cy="928694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ΔΕΝ ανταποκρίνεται</a:t>
            </a:r>
            <a:endParaRPr lang="el-G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274638"/>
            <a:ext cx="7858180" cy="939784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l-GR" b="1" dirty="0" smtClean="0"/>
              <a:t>3.   Φώναξε βοήθεια</a:t>
            </a:r>
            <a:endParaRPr lang="el-GR" b="1" dirty="0"/>
          </a:p>
        </p:txBody>
      </p:sp>
      <p:pic>
        <p:nvPicPr>
          <p:cNvPr id="22530" name="Picture 2" descr="http://player.slideplayer.gr/7/1927500/data/images/img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214710" cy="3509965"/>
          </a:xfrm>
          <a:prstGeom prst="rect">
            <a:avLst/>
          </a:prstGeom>
          <a:noFill/>
        </p:spPr>
      </p:pic>
      <p:sp>
        <p:nvSpPr>
          <p:cNvPr id="5" name="4 - Διάγραμμα ροής: Έξοδος σε ταινία"/>
          <p:cNvSpPr/>
          <p:nvPr/>
        </p:nvSpPr>
        <p:spPr>
          <a:xfrm rot="10800000" flipV="1">
            <a:off x="4286248" y="1857364"/>
            <a:ext cx="4286280" cy="200026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l-GR" sz="3600" b="1" dirty="0" smtClean="0">
                <a:solidFill>
                  <a:schemeClr val="bg1"/>
                </a:solidFill>
              </a:rPr>
              <a:t> Βοήθεια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l-GR" sz="3600" b="1" dirty="0" smtClean="0">
                <a:solidFill>
                  <a:schemeClr val="bg1"/>
                </a:solidFill>
              </a:rPr>
              <a:t> Βοήθεια</a:t>
            </a:r>
            <a:endParaRPr lang="el-G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72494" cy="868346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l-GR" b="1" dirty="0" smtClean="0"/>
              <a:t>4.   Ανοίξτε αεραγωγό</a:t>
            </a:r>
            <a:endParaRPr lang="el-GR" b="1" dirty="0"/>
          </a:p>
        </p:txBody>
      </p:sp>
      <p:pic>
        <p:nvPicPr>
          <p:cNvPr id="23554" name="Picture 2" descr="http://player.slideplayer.gr/7/1927500/data/images/img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2857520" cy="3929090"/>
          </a:xfrm>
          <a:prstGeom prst="rect">
            <a:avLst/>
          </a:prstGeom>
          <a:noFill/>
        </p:spPr>
      </p:pic>
      <p:pic>
        <p:nvPicPr>
          <p:cNvPr id="23556" name="Picture 4" descr="Αποτέλεσμα εικόνας για διανοιξη αεραγωγο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500174"/>
            <a:ext cx="4286280" cy="2857520"/>
          </a:xfrm>
          <a:prstGeom prst="rect">
            <a:avLst/>
          </a:prstGeom>
          <a:noFill/>
        </p:spPr>
      </p:pic>
      <p:sp>
        <p:nvSpPr>
          <p:cNvPr id="7" name="6 - Επεξήγηση με αριστερό βέλος"/>
          <p:cNvSpPr/>
          <p:nvPr/>
        </p:nvSpPr>
        <p:spPr>
          <a:xfrm>
            <a:off x="3571868" y="4714884"/>
            <a:ext cx="5000660" cy="78581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48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arenR"/>
            </a:pP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Έκταση κεφαλής</a:t>
            </a:r>
          </a:p>
          <a:p>
            <a:pPr marL="514350" indent="-514350">
              <a:buFont typeface="+mj-lt"/>
              <a:buAutoNum type="arabicParenR"/>
            </a:pP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Ανύψωση κάτω γνάθου (πηγουνιού)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 Έλεγξε Αναπνοή  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player.slideplayer.gr/7/1927500/data/images/img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000528" cy="4000528"/>
          </a:xfrm>
          <a:prstGeom prst="rect">
            <a:avLst/>
          </a:prstGeom>
          <a:noFill/>
        </p:spPr>
      </p:pic>
      <p:sp>
        <p:nvSpPr>
          <p:cNvPr id="5" name="4 - Αριστερό βέλος"/>
          <p:cNvSpPr/>
          <p:nvPr/>
        </p:nvSpPr>
        <p:spPr>
          <a:xfrm>
            <a:off x="4714876" y="2643182"/>
            <a:ext cx="3643338" cy="3143272"/>
          </a:xfrm>
          <a:prstGeom prst="leftArrow">
            <a:avLst>
              <a:gd name="adj1" fmla="val 50000"/>
              <a:gd name="adj2" fmla="val 23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b="1" dirty="0" smtClean="0"/>
              <a:t>    - Βλέπω</a:t>
            </a:r>
          </a:p>
          <a:p>
            <a:r>
              <a:rPr lang="el-GR" sz="3200" b="1" dirty="0" smtClean="0"/>
              <a:t>    - Ακούω </a:t>
            </a:r>
          </a:p>
          <a:p>
            <a:r>
              <a:rPr lang="el-GR" sz="3200" b="1" dirty="0" smtClean="0"/>
              <a:t>    - Αισθάνομαι</a:t>
            </a:r>
            <a:endParaRPr lang="el-GR" sz="3200" b="1" dirty="0"/>
          </a:p>
        </p:txBody>
      </p:sp>
      <p:sp>
        <p:nvSpPr>
          <p:cNvPr id="11" name="10 - Επεξήγηση με κάτω βέλος"/>
          <p:cNvSpPr/>
          <p:nvPr/>
        </p:nvSpPr>
        <p:spPr>
          <a:xfrm>
            <a:off x="4929190" y="1785926"/>
            <a:ext cx="3857652" cy="7143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 για 10 δευτερόλεπτα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571480"/>
            <a:ext cx="4357718" cy="785818"/>
          </a:xfrm>
        </p:spPr>
        <p:txBody>
          <a:bodyPr>
            <a:normAutofit fontScale="90000"/>
          </a:bodyPr>
          <a:lstStyle/>
          <a:p>
            <a:pPr algn="l"/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 Αν ΔΕΝ αναπνέει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4578" name="Picture 2" descr="ekav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85794"/>
            <a:ext cx="3571900" cy="2867020"/>
          </a:xfrm>
          <a:prstGeom prst="rect">
            <a:avLst/>
          </a:prstGeom>
          <a:noFill/>
        </p:spPr>
      </p:pic>
      <p:sp>
        <p:nvSpPr>
          <p:cNvPr id="6" name="5 - Επεξήγηση με δεξιό βέλος"/>
          <p:cNvSpPr/>
          <p:nvPr/>
        </p:nvSpPr>
        <p:spPr>
          <a:xfrm>
            <a:off x="857224" y="1857364"/>
            <a:ext cx="3357586" cy="571504"/>
          </a:xfrm>
          <a:prstGeom prst="rightArrowCallout">
            <a:avLst>
              <a:gd name="adj1" fmla="val 25000"/>
              <a:gd name="adj2" fmla="val 13364"/>
              <a:gd name="adj3" fmla="val 25000"/>
              <a:gd name="adj4" fmla="val 84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rabicPeriod"/>
            </a:pPr>
            <a:r>
              <a:rPr lang="el-GR" sz="2400" b="1" dirty="0" smtClean="0">
                <a:solidFill>
                  <a:srgbClr val="FFFFFF"/>
                </a:solidFill>
              </a:rPr>
              <a:t>καλώ το 166</a:t>
            </a:r>
            <a:endParaRPr lang="el-GR" sz="2400" b="1" dirty="0">
              <a:solidFill>
                <a:srgbClr val="FFFFFF"/>
              </a:solidFill>
            </a:endParaRPr>
          </a:p>
        </p:txBody>
      </p:sp>
      <p:sp>
        <p:nvSpPr>
          <p:cNvPr id="7" name="6 - Επεξήγηση με δεξιό βέλος"/>
          <p:cNvSpPr/>
          <p:nvPr/>
        </p:nvSpPr>
        <p:spPr>
          <a:xfrm>
            <a:off x="928662" y="4786322"/>
            <a:ext cx="3357586" cy="571504"/>
          </a:xfrm>
          <a:prstGeom prst="rightArrowCallout">
            <a:avLst>
              <a:gd name="adj1" fmla="val 25000"/>
              <a:gd name="adj2" fmla="val 13364"/>
              <a:gd name="adj3" fmla="val 25000"/>
              <a:gd name="adj4" fmla="val 84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l-GR" sz="2400" b="1" dirty="0" smtClean="0">
                <a:solidFill>
                  <a:srgbClr val="FFFFFF"/>
                </a:solidFill>
              </a:rPr>
              <a:t>2.   Αρχίζω ΚΑΡΠΑ</a:t>
            </a:r>
            <a:endParaRPr lang="el-GR" sz="2400" b="1" dirty="0">
              <a:solidFill>
                <a:srgbClr val="FFFFFF"/>
              </a:solidFill>
            </a:endParaRPr>
          </a:p>
        </p:txBody>
      </p:sp>
      <p:pic>
        <p:nvPicPr>
          <p:cNvPr id="24582" name="Picture 6" descr="Αποτέλεσμα εικόνας για θέση ανάνηψη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071942"/>
            <a:ext cx="435771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928694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Τοποθέτησε σε θέση ανάνηψης  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857356" y="285728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*Αν αναπνέει φυσιολογικά</a:t>
            </a:r>
            <a:endParaRPr lang="el-GR" sz="3600" dirty="0"/>
          </a:p>
        </p:txBody>
      </p:sp>
      <p:pic>
        <p:nvPicPr>
          <p:cNvPr id="26626" name="Picture 2" descr="Αποτέλεσμα εικόνας για θέση ανάνηψη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94686"/>
            <a:ext cx="7072362" cy="413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64294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Βήματα  εφαρμογής της τεχνικής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857892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l-GR" sz="1800" b="1" dirty="0" smtClean="0">
                <a:latin typeface="+mj-lt"/>
              </a:rPr>
              <a:t>Αφαιρέστε τυχόν γυαλιά οράσεως του θύματος.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l-GR" sz="1800" b="1" dirty="0" smtClean="0">
                <a:latin typeface="+mj-lt"/>
              </a:rPr>
              <a:t>Γονατίστε  πλάι στο θύμα και βεβαιωθείτε ότι και τα δύο του πόδια βρίσκονται σε ευθεία γραμμή.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l-GR" sz="1800" b="1" dirty="0" smtClean="0">
                <a:latin typeface="+mj-lt"/>
              </a:rPr>
              <a:t>Τοποθετήστε το χέρι του θύματος που είναι προς την πλευρά σας, σε ορθή γωνία με το υπόλοιπο σώμα και τον αγκώνα λυγισμένο με την παλάμη προς τα επάνω.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l-GR" sz="1800" b="1" dirty="0" smtClean="0">
                <a:latin typeface="+mj-lt"/>
              </a:rPr>
              <a:t>Φέρτε το άλλο του χέρι πάνω από το στήθος του, κρατώντας το με το δικό σας, παλάμη με παλάμη και τοποθετήστε το στο μάγουλο που είναι προς την πλευρά σας.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l-GR" sz="1800" b="1" dirty="0" smtClean="0">
                <a:latin typeface="+mj-lt"/>
              </a:rPr>
              <a:t>Με το άλλο σας χέρι, πιάστε και ανασηκώστε το πόδι που βρίσκεται στην απέναντι πλευρά λίγο πάνω από το γόνατο, διατηρώντας το     πέλμα του θύματος σε επαφή με το έδαφος.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l-GR" sz="1800" b="1" dirty="0" smtClean="0">
                <a:latin typeface="+mj-lt"/>
              </a:rPr>
              <a:t>Κρατώντας το χέρι του θύματος σε επαφή με το μάγουλο του, τραβήξτε το πόδι που βρίσκεται απέναντι σας, ώστε να κυλήσει στο πλάι προς το μέρος σας.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l-GR" sz="1800" b="1" dirty="0" smtClean="0">
                <a:latin typeface="+mj-lt"/>
              </a:rPr>
              <a:t>Τοποθετήστε το υπερκείμενο πόδι, ώστε το ισχίο και το γόνατο να είναι λυγισμένα  σε ορθές γωνίες.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l-GR" sz="1800" b="1" dirty="0" smtClean="0">
                <a:latin typeface="+mj-lt"/>
              </a:rPr>
              <a:t>Εκτείνετε την κεφαλή προς τα πίσω για να βεβαιωθείτε ότι ο αεραγωγός παραμένει ανοικτός.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l-GR" sz="1800" b="1" dirty="0" smtClean="0">
                <a:latin typeface="+mj-lt"/>
              </a:rPr>
              <a:t>Τοποθετήστε το χέρι κάτω από το μάγουλο, εάν χρειάζεται, ώστε να διατηρηθεί το κεφάλι του θύματος σε έκταση.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l-GR" sz="1800" b="1" dirty="0" smtClean="0">
                <a:latin typeface="+mj-lt"/>
              </a:rPr>
              <a:t>Επαναξιολογείτε ανά τακτά χρονικά διαστήματα την αναπνοή</a:t>
            </a:r>
            <a:r>
              <a:rPr lang="el-GR" sz="1800" dirty="0" smtClean="0">
                <a:latin typeface="+mj-lt"/>
              </a:rPr>
              <a:t>.</a:t>
            </a:r>
            <a:endParaRPr lang="el-GR" sz="18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Προσαρμοσμένος 1">
      <a:dk1>
        <a:sysClr val="windowText" lastClr="000000"/>
      </a:dk1>
      <a:lt1>
        <a:sysClr val="window" lastClr="FFFFFF"/>
      </a:lt1>
      <a:dk2>
        <a:srgbClr val="1F497D"/>
      </a:dk2>
      <a:lt2>
        <a:srgbClr val="E5B9B7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149</Words>
  <PresentationFormat>Προβολή στην οθόνη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ΘΕΣΗ ΑΝΑΝΗΨΗΣ</vt:lpstr>
      <vt:lpstr>Εκτίμηση πάσχοντα</vt:lpstr>
      <vt:lpstr>2.  Έλεγξε επικοινωνία</vt:lpstr>
      <vt:lpstr>3.   Φώναξε βοήθεια</vt:lpstr>
      <vt:lpstr>4.   Ανοίξτε αεραγωγό</vt:lpstr>
      <vt:lpstr>5.   Έλεγξε Αναπνοή  </vt:lpstr>
      <vt:lpstr>*  Αν ΔΕΝ αναπνέει </vt:lpstr>
      <vt:lpstr> 6.  Τοποθέτησε σε θέση ανάνηψης    </vt:lpstr>
      <vt:lpstr>Βήματα  εφαρμογής της τεχνικής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Anastasia</dc:creator>
  <cp:lastModifiedBy>User_2</cp:lastModifiedBy>
  <cp:revision>22</cp:revision>
  <dcterms:created xsi:type="dcterms:W3CDTF">2016-10-07T09:28:52Z</dcterms:created>
  <dcterms:modified xsi:type="dcterms:W3CDTF">2019-10-08T07:45:04Z</dcterms:modified>
</cp:coreProperties>
</file>