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16" r:id="rId4"/>
    <p:sldId id="317" r:id="rId5"/>
    <p:sldId id="318" r:id="rId6"/>
    <p:sldId id="309" r:id="rId7"/>
    <p:sldId id="310" r:id="rId8"/>
    <p:sldId id="328" r:id="rId9"/>
    <p:sldId id="326" r:id="rId10"/>
    <p:sldId id="327" r:id="rId11"/>
    <p:sldId id="329" r:id="rId12"/>
    <p:sldId id="311" r:id="rId13"/>
    <p:sldId id="330" r:id="rId14"/>
    <p:sldId id="312" r:id="rId15"/>
    <p:sldId id="319" r:id="rId16"/>
    <p:sldId id="320" r:id="rId17"/>
    <p:sldId id="321" r:id="rId18"/>
    <p:sldId id="313" r:id="rId19"/>
    <p:sldId id="323" r:id="rId20"/>
    <p:sldId id="322" r:id="rId21"/>
    <p:sldId id="325" r:id="rId22"/>
    <p:sldId id="314" r:id="rId23"/>
    <p:sldId id="331" r:id="rId24"/>
    <p:sldId id="332" r:id="rId25"/>
    <p:sldId id="333" r:id="rId26"/>
    <p:sldId id="334" r:id="rId27"/>
    <p:sldId id="335" r:id="rId28"/>
    <p:sldId id="315" r:id="rId29"/>
    <p:sldId id="338" r:id="rId30"/>
    <p:sldId id="339" r:id="rId31"/>
    <p:sldId id="257" r:id="rId32"/>
    <p:sldId id="258" r:id="rId33"/>
    <p:sldId id="262" r:id="rId34"/>
    <p:sldId id="265" r:id="rId35"/>
    <p:sldId id="259" r:id="rId36"/>
    <p:sldId id="260" r:id="rId37"/>
    <p:sldId id="261" r:id="rId38"/>
    <p:sldId id="263" r:id="rId39"/>
    <p:sldId id="268" r:id="rId40"/>
    <p:sldId id="267" r:id="rId41"/>
    <p:sldId id="270" r:id="rId42"/>
    <p:sldId id="269" r:id="rId43"/>
    <p:sldId id="266" r:id="rId44"/>
    <p:sldId id="275" r:id="rId45"/>
    <p:sldId id="273" r:id="rId46"/>
    <p:sldId id="274" r:id="rId47"/>
    <p:sldId id="276" r:id="rId48"/>
    <p:sldId id="278" r:id="rId49"/>
    <p:sldId id="279" r:id="rId50"/>
    <p:sldId id="336" r:id="rId51"/>
    <p:sldId id="280" r:id="rId52"/>
    <p:sldId id="337" r:id="rId53"/>
    <p:sldId id="340" r:id="rId54"/>
    <p:sldId id="341" r:id="rId55"/>
    <p:sldId id="281" r:id="rId56"/>
    <p:sldId id="282" r:id="rId57"/>
    <p:sldId id="296" r:id="rId58"/>
    <p:sldId id="301" r:id="rId59"/>
    <p:sldId id="284" r:id="rId60"/>
    <p:sldId id="285" r:id="rId61"/>
    <p:sldId id="287" r:id="rId62"/>
    <p:sldId id="288" r:id="rId63"/>
    <p:sldId id="289" r:id="rId64"/>
    <p:sldId id="297" r:id="rId65"/>
    <p:sldId id="290" r:id="rId66"/>
    <p:sldId id="298" r:id="rId67"/>
    <p:sldId id="299" r:id="rId68"/>
    <p:sldId id="291" r:id="rId69"/>
    <p:sldId id="292" r:id="rId70"/>
    <p:sldId id="300" r:id="rId71"/>
    <p:sldId id="303" r:id="rId72"/>
    <p:sldId id="304" r:id="rId73"/>
    <p:sldId id="293" r:id="rId74"/>
    <p:sldId id="294" r:id="rId75"/>
    <p:sldId id="306" r:id="rId76"/>
    <p:sldId id="307" r:id="rId77"/>
    <p:sldId id="302" r:id="rId78"/>
    <p:sldId id="305" r:id="rId79"/>
    <p:sldId id="342" r:id="rId80"/>
    <p:sldId id="343" r:id="rId8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8FBBD-1E51-9667-5B7A-4437BDCCE29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514AFE1-17D2-F824-99B4-1DE10F0D6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2049179-A470-9837-AFF6-9B15E3A529A3}"/>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37FE862A-3212-6B3C-5EED-B2AF78BD27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E498DD5-7DDD-B745-777B-EA6A75D963C3}"/>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264382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1DE8B2-EECB-B984-C2D7-EC5CF3735BF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7A3D78E-4BCF-DF86-9A21-662BB5C7C42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DBDE80-4FCE-3D05-4CB3-8F9E29D0FF72}"/>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11BB0AE7-6D59-2551-64AA-8A0D03C772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C19F3C-87D8-9388-C3D1-980A54EB0F27}"/>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225651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D345E27-008E-DE2D-8AA6-E6904782387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5864E30-D08D-C125-7A84-CA3067C31A9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C762347-65DB-2A1B-D4A5-FF60D60DD371}"/>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F5AE4994-4E04-56AC-56A8-A779763F58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6B2A2C-64A8-CF90-7170-1AAC54704C0E}"/>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46436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961598-4122-F1E8-99B6-4462807D8F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1DCEB5D-9EEB-3009-3FCC-3F03B9B95DD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542A37-1EDA-58C3-1CC2-8071B3779820}"/>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BC2210AB-9AD2-1392-BE5F-D05C7D50353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3E42C6-842E-7CEB-0795-8CD7FD663C09}"/>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322695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BD425-C02F-553E-88D2-A818901D9B0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494F13F-BDA0-E341-B01F-78718D98E2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994F895-212A-C37D-2D28-C9CBEF9708AF}"/>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90FB1C2A-7013-C6FC-75AE-ABC1433467A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E64148E-B1E9-61A8-EA8F-B8AE749D0053}"/>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320182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2F640F-6996-E2FF-9021-0953878C18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B2AE5C8-BE80-3587-66F9-9871ECBBAFF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5A7C060-60E1-B5EE-E761-A09A1D7F153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868BA64-8B64-BA2D-76FA-A1FF9911234D}"/>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6" name="Θέση υποσέλιδου 5">
            <a:extLst>
              <a:ext uri="{FF2B5EF4-FFF2-40B4-BE49-F238E27FC236}">
                <a16:creationId xmlns:a16="http://schemas.microsoft.com/office/drawing/2014/main" id="{559CAF2D-64CD-FCCE-F597-3E55F81AF5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B205EF4-D0FC-074E-0AB2-F5B7CA4B6B3C}"/>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277366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FCB3F9-3544-14A3-53EF-6597BC26D3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DC5A483-5935-2816-0907-C65444AB0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6A066AA-ADDC-4F3F-A3E3-4E0F8EC93FB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2B18BA6-75C1-EBD9-38A4-C45556390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1E96021-1E80-A9CE-39AA-2F9A80CC291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F20BBB1-0DE2-B282-5055-97E71CDD255A}"/>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8" name="Θέση υποσέλιδου 7">
            <a:extLst>
              <a:ext uri="{FF2B5EF4-FFF2-40B4-BE49-F238E27FC236}">
                <a16:creationId xmlns:a16="http://schemas.microsoft.com/office/drawing/2014/main" id="{B06730DC-F769-2F8E-BB87-03D9E9D706F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DFF18AE-B43D-C21B-D9BC-C03BA40C2800}"/>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239124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EACD48-AAF2-9ABB-9405-2FF0F3B1076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D411DF5-8D1E-A321-6100-6F6080F75AC9}"/>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4" name="Θέση υποσέλιδου 3">
            <a:extLst>
              <a:ext uri="{FF2B5EF4-FFF2-40B4-BE49-F238E27FC236}">
                <a16:creationId xmlns:a16="http://schemas.microsoft.com/office/drawing/2014/main" id="{B7E1D7DC-CD4B-2F2C-D14F-34C652B76CE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9C6C9E2-B7DF-2303-0AF7-F9C26F705C5E}"/>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226703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8DE9A9E-962B-9742-FDBF-7D22CBE72088}"/>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3" name="Θέση υποσέλιδου 2">
            <a:extLst>
              <a:ext uri="{FF2B5EF4-FFF2-40B4-BE49-F238E27FC236}">
                <a16:creationId xmlns:a16="http://schemas.microsoft.com/office/drawing/2014/main" id="{7F915150-B175-4C78-25D8-9E7456969BE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445C2B2-6790-3287-4F48-ABA756806B44}"/>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163528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5A224-0C23-F43F-102C-2897418D700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F774956-E269-E361-8F40-59332EA0C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6D32698-E1FF-00F9-C360-9EFE0A25A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29B3880-46E3-9921-CBF2-54154DF07A05}"/>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6" name="Θέση υποσέλιδου 5">
            <a:extLst>
              <a:ext uri="{FF2B5EF4-FFF2-40B4-BE49-F238E27FC236}">
                <a16:creationId xmlns:a16="http://schemas.microsoft.com/office/drawing/2014/main" id="{22FE4ECB-4EF2-B062-5FB3-D1627AC7551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C207128-2EE9-47BD-91AD-3F0EC1CC8DD0}"/>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113687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FDC920-B0F8-1BD0-4FF0-777EADAB5DB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BBE49CF-C4ED-9663-D95B-22C1C41E6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CD28BF-5138-3EB9-4FD7-2215C4939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0ADA53B-078C-9CF6-0C06-5987F9E223BC}"/>
              </a:ext>
            </a:extLst>
          </p:cNvPr>
          <p:cNvSpPr>
            <a:spLocks noGrp="1"/>
          </p:cNvSpPr>
          <p:nvPr>
            <p:ph type="dt" sz="half" idx="10"/>
          </p:nvPr>
        </p:nvSpPr>
        <p:spPr/>
        <p:txBody>
          <a:bodyPr/>
          <a:lstStyle/>
          <a:p>
            <a:fld id="{47D2D68A-2568-40D5-86DE-CC4C8FBA9731}" type="datetimeFigureOut">
              <a:rPr lang="el-GR" smtClean="0"/>
              <a:t>24/3/2025</a:t>
            </a:fld>
            <a:endParaRPr lang="el-GR"/>
          </a:p>
        </p:txBody>
      </p:sp>
      <p:sp>
        <p:nvSpPr>
          <p:cNvPr id="6" name="Θέση υποσέλιδου 5">
            <a:extLst>
              <a:ext uri="{FF2B5EF4-FFF2-40B4-BE49-F238E27FC236}">
                <a16:creationId xmlns:a16="http://schemas.microsoft.com/office/drawing/2014/main" id="{7CF2BCC6-4641-039E-FC4A-45358FD946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BDD20C-DFFB-6B52-F3DE-5F5026D59E0E}"/>
              </a:ext>
            </a:extLst>
          </p:cNvPr>
          <p:cNvSpPr>
            <a:spLocks noGrp="1"/>
          </p:cNvSpPr>
          <p:nvPr>
            <p:ph type="sldNum" sz="quarter" idx="12"/>
          </p:nvPr>
        </p:nvSpPr>
        <p:spPr/>
        <p:txBody>
          <a:bodyPr/>
          <a:lstStyle/>
          <a:p>
            <a:fld id="{065F6040-3B41-49D2-82A8-F5EC221DC6B4}" type="slidenum">
              <a:rPr lang="el-GR" smtClean="0"/>
              <a:t>‹#›</a:t>
            </a:fld>
            <a:endParaRPr lang="el-GR"/>
          </a:p>
        </p:txBody>
      </p:sp>
    </p:spTree>
    <p:extLst>
      <p:ext uri="{BB962C8B-B14F-4D97-AF65-F5344CB8AC3E}">
        <p14:creationId xmlns:p14="http://schemas.microsoft.com/office/powerpoint/2010/main" val="133457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00A03A3-7281-B28B-1496-A37801A56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F371392-6C32-0C2E-FB97-C8CB842B9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495766-6F90-0231-23F5-40814C415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D2D68A-2568-40D5-86DE-CC4C8FBA9731}" type="datetimeFigureOut">
              <a:rPr lang="el-GR" smtClean="0"/>
              <a:t>24/3/2025</a:t>
            </a:fld>
            <a:endParaRPr lang="el-GR"/>
          </a:p>
        </p:txBody>
      </p:sp>
      <p:sp>
        <p:nvSpPr>
          <p:cNvPr id="5" name="Θέση υποσέλιδου 4">
            <a:extLst>
              <a:ext uri="{FF2B5EF4-FFF2-40B4-BE49-F238E27FC236}">
                <a16:creationId xmlns:a16="http://schemas.microsoft.com/office/drawing/2014/main" id="{423EA5BC-E253-7191-5FB4-FFE77C70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DD0C9CC-121D-AC3F-B3D6-819878682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5F6040-3B41-49D2-82A8-F5EC221DC6B4}" type="slidenum">
              <a:rPr lang="el-GR" smtClean="0"/>
              <a:t>‹#›</a:t>
            </a:fld>
            <a:endParaRPr lang="el-GR"/>
          </a:p>
        </p:txBody>
      </p:sp>
    </p:spTree>
    <p:extLst>
      <p:ext uri="{BB962C8B-B14F-4D97-AF65-F5344CB8AC3E}">
        <p14:creationId xmlns:p14="http://schemas.microsoft.com/office/powerpoint/2010/main" val="334936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B21F0-9746-0E29-4300-826F32E4EF8F}"/>
              </a:ext>
            </a:extLst>
          </p:cNvPr>
          <p:cNvSpPr>
            <a:spLocks noGrp="1"/>
          </p:cNvSpPr>
          <p:nvPr>
            <p:ph type="ctrTitle"/>
          </p:nvPr>
        </p:nvSpPr>
        <p:spPr/>
        <p:txBody>
          <a:bodyPr/>
          <a:lstStyle/>
          <a:p>
            <a:r>
              <a:rPr lang="el-GR" dirty="0"/>
              <a:t>Φάρμακα ΚΝΣ (Συνέχεια)</a:t>
            </a:r>
          </a:p>
        </p:txBody>
      </p:sp>
      <p:sp>
        <p:nvSpPr>
          <p:cNvPr id="3" name="Υπότιτλος 2">
            <a:extLst>
              <a:ext uri="{FF2B5EF4-FFF2-40B4-BE49-F238E27FC236}">
                <a16:creationId xmlns:a16="http://schemas.microsoft.com/office/drawing/2014/main" id="{AD1155C0-580A-149E-3840-DB88EC2BC838}"/>
              </a:ext>
            </a:extLst>
          </p:cNvPr>
          <p:cNvSpPr>
            <a:spLocks noGrp="1"/>
          </p:cNvSpPr>
          <p:nvPr>
            <p:ph type="subTitle"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el-GR" sz="20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7107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593256D-4183-8214-560A-B8E48A02F8B6}"/>
              </a:ext>
            </a:extLst>
          </p:cNvPr>
          <p:cNvSpPr>
            <a:spLocks noGrp="1"/>
          </p:cNvSpPr>
          <p:nvPr>
            <p:ph idx="1"/>
          </p:nvPr>
        </p:nvSpPr>
        <p:spPr>
          <a:xfrm>
            <a:off x="838200" y="433136"/>
            <a:ext cx="10515600" cy="5999748"/>
          </a:xfrm>
        </p:spPr>
        <p:txBody>
          <a:bodyPr>
            <a:normAutofit fontScale="85000" lnSpcReduction="20000"/>
          </a:bodyPr>
          <a:lstStyle/>
          <a:p>
            <a:r>
              <a:rPr lang="el-GR" b="1" dirty="0"/>
              <a:t>Φάρμακα</a:t>
            </a:r>
            <a:r>
              <a:rPr lang="el-GR" dirty="0"/>
              <a:t>: </a:t>
            </a:r>
            <a:r>
              <a:rPr lang="el-GR" dirty="0" err="1"/>
              <a:t>Φλουοξετίνη</a:t>
            </a:r>
            <a:r>
              <a:rPr lang="el-GR" dirty="0"/>
              <a:t> (</a:t>
            </a:r>
            <a:r>
              <a:rPr lang="el-GR" dirty="0" err="1"/>
              <a:t>Ladose</a:t>
            </a:r>
            <a:r>
              <a:rPr lang="el-GR" dirty="0"/>
              <a:t>, </a:t>
            </a:r>
            <a:r>
              <a:rPr lang="el-GR" dirty="0" err="1"/>
              <a:t>Zinovat</a:t>
            </a:r>
            <a:r>
              <a:rPr lang="el-GR" dirty="0"/>
              <a:t>), </a:t>
            </a:r>
            <a:r>
              <a:rPr lang="el-GR" dirty="0" err="1"/>
              <a:t>Παροξετίνη</a:t>
            </a:r>
            <a:r>
              <a:rPr lang="el-GR" dirty="0"/>
              <a:t>( </a:t>
            </a:r>
            <a:r>
              <a:rPr lang="el-GR" dirty="0" err="1"/>
              <a:t>Seroxat</a:t>
            </a:r>
            <a:r>
              <a:rPr lang="el-GR" dirty="0"/>
              <a:t>), </a:t>
            </a:r>
            <a:r>
              <a:rPr lang="el-GR" dirty="0" err="1"/>
              <a:t>Σιταλοπράμη</a:t>
            </a:r>
            <a:r>
              <a:rPr lang="el-GR" dirty="0"/>
              <a:t> (</a:t>
            </a:r>
            <a:r>
              <a:rPr lang="el-GR" dirty="0" err="1"/>
              <a:t>Pricital</a:t>
            </a:r>
            <a:r>
              <a:rPr lang="el-GR" dirty="0"/>
              <a:t>), </a:t>
            </a:r>
            <a:r>
              <a:rPr lang="el-GR" dirty="0" err="1"/>
              <a:t>Σερτραλίνη</a:t>
            </a:r>
            <a:r>
              <a:rPr lang="el-GR" dirty="0"/>
              <a:t> (</a:t>
            </a:r>
            <a:r>
              <a:rPr lang="el-GR" dirty="0" err="1"/>
              <a:t>Zoloft</a:t>
            </a:r>
            <a:r>
              <a:rPr lang="el-GR" dirty="0"/>
              <a:t>), </a:t>
            </a:r>
            <a:r>
              <a:rPr lang="el-GR" dirty="0" err="1"/>
              <a:t>Φλουβοξαμίνη</a:t>
            </a:r>
            <a:r>
              <a:rPr lang="el-GR" dirty="0"/>
              <a:t> (</a:t>
            </a:r>
            <a:r>
              <a:rPr lang="el-GR" dirty="0" err="1"/>
              <a:t>Dumyrox</a:t>
            </a:r>
            <a:r>
              <a:rPr lang="el-GR" dirty="0"/>
              <a:t>).</a:t>
            </a:r>
          </a:p>
          <a:p>
            <a:r>
              <a:rPr lang="el-GR" b="1" dirty="0"/>
              <a:t>Μεταβολίζονται </a:t>
            </a:r>
            <a:r>
              <a:rPr lang="el-GR" dirty="0"/>
              <a:t>από τα ένζυμα του κυτοχρώματος P450. Στο μεταβολισμό των περισσοτέρων συμμετέχει το ένζυμο CYP2D6. </a:t>
            </a:r>
            <a:r>
              <a:rPr lang="el-GR" dirty="0" err="1"/>
              <a:t>Tα</a:t>
            </a:r>
            <a:r>
              <a:rPr lang="el-GR" dirty="0"/>
              <a:t> SSRIs εμφανίζουν ανασταλτική δράση του ενζύμου αυτού και άλλων ενζύμων του CYP παρεμβαίνοντας έτσι στο μεταβολισμό διαφόρων άλλων φαρμάκων (</a:t>
            </a:r>
            <a:r>
              <a:rPr lang="el-GR" dirty="0" err="1"/>
              <a:t>Βαρφαρίνη</a:t>
            </a:r>
            <a:r>
              <a:rPr lang="el-GR" dirty="0"/>
              <a:t>, Τρικυκλικά κ.α.). Η </a:t>
            </a:r>
            <a:r>
              <a:rPr lang="el-GR" dirty="0" err="1"/>
              <a:t>φλουοξετίνη</a:t>
            </a:r>
            <a:r>
              <a:rPr lang="el-GR" dirty="0"/>
              <a:t> </a:t>
            </a:r>
            <a:r>
              <a:rPr lang="el-GR" dirty="0" err="1"/>
              <a:t>μεταβολίζεται</a:t>
            </a:r>
            <a:r>
              <a:rPr lang="el-GR" dirty="0"/>
              <a:t> προς το δραστικό </a:t>
            </a:r>
            <a:r>
              <a:rPr lang="el-GR" dirty="0" err="1"/>
              <a:t>μεταβολίτη</a:t>
            </a:r>
            <a:r>
              <a:rPr lang="el-GR" dirty="0"/>
              <a:t> </a:t>
            </a:r>
            <a:r>
              <a:rPr lang="el-GR" dirty="0" err="1"/>
              <a:t>νορφλουοξετίνη</a:t>
            </a:r>
            <a:r>
              <a:rPr lang="el-GR" dirty="0"/>
              <a:t>, με χρόνο ημιζωής 7 ημέρες.</a:t>
            </a:r>
          </a:p>
          <a:p>
            <a:pPr marL="0" indent="0">
              <a:buNone/>
            </a:pPr>
            <a:endParaRPr lang="el-GR" dirty="0"/>
          </a:p>
          <a:p>
            <a:pPr>
              <a:buFont typeface="Arial" panose="020B0604020202020204" pitchFamily="34" charset="0"/>
              <a:buChar char="•"/>
            </a:pPr>
            <a:r>
              <a:rPr lang="el-GR" b="1" dirty="0"/>
              <a:t>Πλεονεκτήματα</a:t>
            </a:r>
            <a:r>
              <a:rPr lang="el-GR" dirty="0"/>
              <a:t>: Λίγες ανεπιθύμητες ενέργειες, πρώτη – ασφαλής επιλογή</a:t>
            </a:r>
          </a:p>
          <a:p>
            <a:pPr>
              <a:buFont typeface="Arial" panose="020B0604020202020204" pitchFamily="34" charset="0"/>
              <a:buChar char="•"/>
            </a:pPr>
            <a:r>
              <a:rPr lang="el-GR" dirty="0"/>
              <a:t>Σε αντίθεση με τα </a:t>
            </a:r>
            <a:r>
              <a:rPr lang="el-GR" dirty="0" err="1"/>
              <a:t>τρικυκλικά</a:t>
            </a:r>
            <a:r>
              <a:rPr lang="el-GR" dirty="0"/>
              <a:t> δεν εμφανίζουν σημαντικές επιδράσεις στο καρδιαγγειακό, δεν εμφανίζουν </a:t>
            </a:r>
            <a:r>
              <a:rPr lang="el-GR" dirty="0" err="1"/>
              <a:t>αντιμουσκαρινικές</a:t>
            </a:r>
            <a:r>
              <a:rPr lang="el-GR" dirty="0"/>
              <a:t> δράσεις ή κατασταλτικές δράσεις.</a:t>
            </a:r>
            <a:endParaRPr lang="el-GR" b="1" dirty="0"/>
          </a:p>
          <a:p>
            <a:pPr>
              <a:buFont typeface="Arial" panose="020B0604020202020204" pitchFamily="34" charset="0"/>
              <a:buChar char="•"/>
            </a:pPr>
            <a:r>
              <a:rPr lang="el-GR" b="1" dirty="0"/>
              <a:t>Συχνές παρενέργειες</a:t>
            </a:r>
            <a:r>
              <a:rPr lang="el-GR" dirty="0"/>
              <a:t>:  Αϋπνία, σεξουαλική δυσλειτουργία, σύνδρομο στέρησης, τρόμος, γαστρεντερικά συμπτώματα (ναυτία, διάρροια), εξανθήματα. </a:t>
            </a:r>
          </a:p>
          <a:p>
            <a:r>
              <a:rPr lang="el-GR" dirty="0"/>
              <a:t>Απότομη διακοπή του φαρμάκου μπορεί να προκαλέσει νευρικότητα, ζάλη, ναυτία, αϋπνία. Εμφανίζεται κυρίως σε φάρμακα με μικρό χρόνο ημιζωής (</a:t>
            </a:r>
            <a:r>
              <a:rPr lang="el-GR" dirty="0" err="1"/>
              <a:t>παροξετίνη</a:t>
            </a:r>
            <a:r>
              <a:rPr lang="el-GR" dirty="0"/>
              <a:t>). </a:t>
            </a:r>
          </a:p>
        </p:txBody>
      </p:sp>
    </p:spTree>
    <p:extLst>
      <p:ext uri="{BB962C8B-B14F-4D97-AF65-F5344CB8AC3E}">
        <p14:creationId xmlns:p14="http://schemas.microsoft.com/office/powerpoint/2010/main" val="22107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9B55D5-63C1-838F-2F5F-61C3FA47B6ED}"/>
              </a:ext>
            </a:extLst>
          </p:cNvPr>
          <p:cNvSpPr>
            <a:spLocks noGrp="1"/>
          </p:cNvSpPr>
          <p:nvPr>
            <p:ph idx="1"/>
          </p:nvPr>
        </p:nvSpPr>
        <p:spPr>
          <a:xfrm>
            <a:off x="838200" y="365125"/>
            <a:ext cx="10515600" cy="5811838"/>
          </a:xfrm>
        </p:spPr>
        <p:txBody>
          <a:bodyPr>
            <a:normAutofit fontScale="92500" lnSpcReduction="10000"/>
          </a:bodyPr>
          <a:lstStyle/>
          <a:p>
            <a:r>
              <a:rPr lang="el-GR" b="1" dirty="0"/>
              <a:t>Ειδική προσοχή</a:t>
            </a:r>
            <a:r>
              <a:rPr lang="el-GR" dirty="0"/>
              <a:t>: Κίνδυνος </a:t>
            </a:r>
            <a:r>
              <a:rPr lang="el-GR" b="1" dirty="0" err="1"/>
              <a:t>σεροτονινεργικού</a:t>
            </a:r>
            <a:r>
              <a:rPr lang="el-GR" b="1" dirty="0"/>
              <a:t> συνδρόμου</a:t>
            </a:r>
            <a:r>
              <a:rPr lang="el-GR" dirty="0"/>
              <a:t> αν συνδυαστούν με άλλα φάρμακα που αυξάνουν τη </a:t>
            </a:r>
            <a:r>
              <a:rPr lang="el-GR" dirty="0" err="1"/>
              <a:t>σεροτονίνη</a:t>
            </a:r>
            <a:endParaRPr lang="el-GR" dirty="0"/>
          </a:p>
          <a:p>
            <a:r>
              <a:rPr lang="el-GR" dirty="0"/>
              <a:t>(Το σύνδρομο σεροτονίνης είναι μια σπάνια αλλά δυνητικά απειλητική για τη ζωή κατάσταση που εμφανίζεται όταν υπάρχει υπερβολική συσσώρευση σεροτονίνης στον οργανισμό. ευφορία, υπνηλία, γρήγορη κίνηση των ματιών, αύξηση των </a:t>
            </a:r>
            <a:r>
              <a:rPr lang="el-GR" dirty="0" err="1"/>
              <a:t>τενόντιων</a:t>
            </a:r>
            <a:r>
              <a:rPr lang="el-GR" dirty="0"/>
              <a:t> αντανακλαστικών, γρήγορες εναλλαγές συστολής και χαλάρωσης των μυών στον αστράγαλο, προκαλώντας ανώμαλες μετακινήσεις του ποδιού, απώλεια συντονισμού των κινήσεων και αδεξιότητα, ανησυχία, αίσθημα μέθης και ζάλης, συστολή μυών και χαλάρωση στο σαγόνι, ιδρώτας, μυϊκές συσπάσεις, δυσκαμψία, υψηλή θερμοκρασία σώματος, διανοητικές αλλαγές (σύγχυση </a:t>
            </a:r>
            <a:r>
              <a:rPr lang="el-GR" dirty="0" err="1"/>
              <a:t>υπομανία</a:t>
            </a:r>
            <a:r>
              <a:rPr lang="el-GR" dirty="0"/>
              <a:t>), τρόμος, διάρροια, απώλεια συνείδησης και τελικά θάνατος.)</a:t>
            </a:r>
          </a:p>
          <a:p>
            <a:r>
              <a:rPr lang="el-GR" dirty="0"/>
              <a:t>Χρησιμοποιούνται επίσης για την αντιμετώπιση της ΙΨΔ, των διαταραχών πανικού, του </a:t>
            </a:r>
            <a:r>
              <a:rPr lang="el-GR" dirty="0" err="1"/>
              <a:t>μετατραυματικού</a:t>
            </a:r>
            <a:r>
              <a:rPr lang="el-GR" dirty="0"/>
              <a:t> </a:t>
            </a:r>
            <a:r>
              <a:rPr lang="el-GR" dirty="0" err="1"/>
              <a:t>στρές</a:t>
            </a:r>
            <a:r>
              <a:rPr lang="el-GR" dirty="0"/>
              <a:t>,</a:t>
            </a:r>
            <a:r>
              <a:rPr lang="en-US" dirty="0"/>
              <a:t> </a:t>
            </a:r>
            <a:r>
              <a:rPr lang="el-GR" dirty="0"/>
              <a:t>της γενικευμένης αγχώδους διαταραχής. Η </a:t>
            </a:r>
            <a:r>
              <a:rPr lang="el-GR" dirty="0" err="1"/>
              <a:t>φλουβοξαμίνη</a:t>
            </a:r>
            <a:r>
              <a:rPr lang="el-GR" dirty="0"/>
              <a:t> έχει εγκριθεί για αντιμετώπιση της ΙΨΔ και </a:t>
            </a:r>
            <a:r>
              <a:rPr lang="el-GR" dirty="0" err="1"/>
              <a:t>αγχώδων</a:t>
            </a:r>
            <a:r>
              <a:rPr lang="el-GR" dirty="0"/>
              <a:t> διαταραχών αλλά όχι για την κατάθλιψη.</a:t>
            </a:r>
          </a:p>
        </p:txBody>
      </p:sp>
    </p:spTree>
    <p:extLst>
      <p:ext uri="{BB962C8B-B14F-4D97-AF65-F5344CB8AC3E}">
        <p14:creationId xmlns:p14="http://schemas.microsoft.com/office/powerpoint/2010/main" val="301022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5557AF-91F7-6F4C-59E8-A165254A8EC6}"/>
              </a:ext>
            </a:extLst>
          </p:cNvPr>
          <p:cNvSpPr>
            <a:spLocks noGrp="1"/>
          </p:cNvSpPr>
          <p:nvPr>
            <p:ph type="title"/>
          </p:nvPr>
        </p:nvSpPr>
        <p:spPr/>
        <p:txBody>
          <a:bodyPr>
            <a:normAutofit/>
          </a:bodyPr>
          <a:lstStyle/>
          <a:p>
            <a:r>
              <a:rPr lang="el-GR" dirty="0"/>
              <a:t>2. Αναστολείς Επαναπρόσληψης Σεροτονίνης και Νορεπινεφρίνης (SNRIs)</a:t>
            </a:r>
          </a:p>
        </p:txBody>
      </p:sp>
      <p:sp>
        <p:nvSpPr>
          <p:cNvPr id="3" name="Θέση περιεχομένου 2">
            <a:extLst>
              <a:ext uri="{FF2B5EF4-FFF2-40B4-BE49-F238E27FC236}">
                <a16:creationId xmlns:a16="http://schemas.microsoft.com/office/drawing/2014/main" id="{38AA2CAD-4610-6120-678A-6E8C1A061D51}"/>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l-GR" b="1" dirty="0"/>
              <a:t>Δράση</a:t>
            </a:r>
            <a:r>
              <a:rPr lang="el-GR" dirty="0"/>
              <a:t>: Δρουν και σε μεταφορείς αδρεναλίνης που δομικά μοιάζουν με αυτούς της σεροτονίνης. Η αναστολή είναι παρόμοιου βαθμού και για τους δύο μεταφορείς (εξαιρείται η </a:t>
            </a:r>
            <a:r>
              <a:rPr lang="el-GR" dirty="0" err="1"/>
              <a:t>Βενλαφαξίνη</a:t>
            </a:r>
            <a:r>
              <a:rPr lang="el-GR" dirty="0"/>
              <a:t>). Μπορεί να είναι αποτελεσματικοί σε περιπτώσεις ασθενών που η προηγούμενη ομάδα φαρμάκων δεν είναι αποτελεσματικά. Βοηθούν επίσης στην αντιμετώπιση μυϊκών πόνων που εμφανίζονται ως δευτερεύον σύμπτωμα κατάθλιψης, στη γενικευμένη αγχώδη διαταραχή και στην αντιμετώπιση συμπτωμάτων της εμμηνόπαυσης.</a:t>
            </a:r>
          </a:p>
          <a:p>
            <a:pPr>
              <a:buFont typeface="Arial" panose="020B0604020202020204" pitchFamily="34" charset="0"/>
              <a:buChar char="•"/>
            </a:pPr>
            <a:r>
              <a:rPr lang="el-GR" dirty="0"/>
              <a:t>Εμφανίζουν μικρή επίδραση σε </a:t>
            </a:r>
            <a:r>
              <a:rPr lang="el-GR" dirty="0" err="1"/>
              <a:t>αδρενεργικούς</a:t>
            </a:r>
            <a:r>
              <a:rPr lang="el-GR" dirty="0"/>
              <a:t>, </a:t>
            </a:r>
            <a:r>
              <a:rPr lang="el-GR" dirty="0" err="1"/>
              <a:t>ισταμινεργικούς</a:t>
            </a:r>
            <a:r>
              <a:rPr lang="el-GR" dirty="0"/>
              <a:t>, </a:t>
            </a:r>
            <a:r>
              <a:rPr lang="el-GR" dirty="0" err="1"/>
              <a:t>μουσκαρινικούς</a:t>
            </a:r>
            <a:r>
              <a:rPr lang="el-GR" dirty="0"/>
              <a:t> υποδοχείς και γι’ αυτό εμφανίζουν λιγότερες παρενέργειες από τα </a:t>
            </a:r>
            <a:r>
              <a:rPr lang="el-GR" dirty="0" err="1"/>
              <a:t>τρικυκλικά</a:t>
            </a:r>
            <a:r>
              <a:rPr lang="el-GR" dirty="0"/>
              <a:t> που έχουν παρόμοιο μηχανισμό αντικαταθλιπτικής δράσης. </a:t>
            </a:r>
          </a:p>
          <a:p>
            <a:pPr>
              <a:buFont typeface="Arial" panose="020B0604020202020204" pitchFamily="34" charset="0"/>
              <a:buChar char="•"/>
            </a:pPr>
            <a:r>
              <a:rPr lang="el-GR" b="1" dirty="0"/>
              <a:t>Φάρμακα</a:t>
            </a:r>
            <a:r>
              <a:rPr lang="el-GR" dirty="0"/>
              <a:t>: </a:t>
            </a:r>
            <a:r>
              <a:rPr lang="el-GR" dirty="0" err="1"/>
              <a:t>Βενλαφαξίνη</a:t>
            </a:r>
            <a:r>
              <a:rPr lang="el-GR" dirty="0"/>
              <a:t>, </a:t>
            </a:r>
            <a:r>
              <a:rPr lang="el-GR" dirty="0" err="1"/>
              <a:t>Ντουλοξετίνη</a:t>
            </a:r>
            <a:r>
              <a:rPr lang="el-GR" dirty="0"/>
              <a:t>, </a:t>
            </a:r>
            <a:r>
              <a:rPr lang="el-GR" dirty="0" err="1"/>
              <a:t>Δεσιπραμίνη</a:t>
            </a:r>
            <a:endParaRPr lang="el-GR" dirty="0"/>
          </a:p>
          <a:p>
            <a:r>
              <a:rPr lang="el-GR" b="1" dirty="0"/>
              <a:t>Συχνές παρενέργειες</a:t>
            </a:r>
            <a:r>
              <a:rPr lang="el-GR" dirty="0"/>
              <a:t>: Εμφανίζουν κοινό προφίλ με τα SSRIs, όπως ναυτία, ζάλη, πονοκέφαλος , αϋπνία, αύξηση αρτηριακής πίεσης, εφιδρώσεις</a:t>
            </a:r>
          </a:p>
          <a:p>
            <a:pPr>
              <a:buFont typeface="Arial" panose="020B0604020202020204" pitchFamily="34" charset="0"/>
              <a:buChar char="•"/>
            </a:pPr>
            <a:r>
              <a:rPr lang="el-GR" b="1" dirty="0"/>
              <a:t>Χρήση</a:t>
            </a:r>
            <a:r>
              <a:rPr lang="el-GR" dirty="0"/>
              <a:t>: Κατάθλιψη, άγχος, χρόνιος πόνος (π.χ. </a:t>
            </a:r>
            <a:r>
              <a:rPr lang="el-GR" dirty="0" err="1"/>
              <a:t>ινομυαλγία</a:t>
            </a:r>
            <a:r>
              <a:rPr lang="el-GR" dirty="0"/>
              <a:t>)</a:t>
            </a:r>
          </a:p>
        </p:txBody>
      </p:sp>
    </p:spTree>
    <p:extLst>
      <p:ext uri="{BB962C8B-B14F-4D97-AF65-F5344CB8AC3E}">
        <p14:creationId xmlns:p14="http://schemas.microsoft.com/office/powerpoint/2010/main" val="84535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71530F-87F5-28D7-1C3A-17DD8F102E97}"/>
              </a:ext>
            </a:extLst>
          </p:cNvPr>
          <p:cNvSpPr>
            <a:spLocks noGrp="1"/>
          </p:cNvSpPr>
          <p:nvPr>
            <p:ph idx="1"/>
          </p:nvPr>
        </p:nvSpPr>
        <p:spPr>
          <a:xfrm>
            <a:off x="838200" y="515060"/>
            <a:ext cx="7840579" cy="5827880"/>
          </a:xfrm>
        </p:spPr>
        <p:txBody>
          <a:bodyPr>
            <a:normAutofit lnSpcReduction="10000"/>
          </a:bodyPr>
          <a:lstStyle/>
          <a:p>
            <a:r>
              <a:rPr lang="el-GR" dirty="0" err="1"/>
              <a:t>Βενλαφαξίνη</a:t>
            </a:r>
            <a:r>
              <a:rPr lang="el-GR" dirty="0"/>
              <a:t> (</a:t>
            </a:r>
            <a:r>
              <a:rPr lang="el-GR" dirty="0" err="1"/>
              <a:t>Efexor</a:t>
            </a:r>
            <a:r>
              <a:rPr lang="el-GR" dirty="0"/>
              <a:t>): αναστέλλει την </a:t>
            </a:r>
            <a:r>
              <a:rPr lang="el-GR" dirty="0" err="1"/>
              <a:t>επαναπρόσληψη</a:t>
            </a:r>
            <a:r>
              <a:rPr lang="el-GR" dirty="0"/>
              <a:t> σεροτονίνης και σε μέτριες/υψηλές δόσεις είναι και αναστολέας επαναπρόσληψης της αδρεναλίνης. Παρενέργειες παρόμοιες με τα SSRIs. </a:t>
            </a:r>
            <a:r>
              <a:rPr lang="el-GR" dirty="0" err="1"/>
              <a:t>Μεταβολίζεται</a:t>
            </a:r>
            <a:r>
              <a:rPr lang="el-GR" dirty="0"/>
              <a:t> από το ένζυμο CYP2D6. Δεν εμφανίζει ιδιαίτερη επίδραση στα ένζυμα του P450. Μπορεί να χορηγηθεί στην αντιμετώπιση του </a:t>
            </a:r>
            <a:r>
              <a:rPr lang="el-GR" dirty="0" err="1"/>
              <a:t>μετατραυματικού</a:t>
            </a:r>
            <a:r>
              <a:rPr lang="el-GR" dirty="0"/>
              <a:t> στρες και της </a:t>
            </a:r>
            <a:r>
              <a:rPr lang="el-GR" dirty="0" err="1"/>
              <a:t>ινομυαλγίας</a:t>
            </a:r>
            <a:r>
              <a:rPr lang="el-GR" dirty="0"/>
              <a:t>. Κατά αναλογία με τα SSRIs πρέπει να μεσολαβήσει ένα διάστημα τουλάχιστο μια εβδομάδας από τη λήξη χορήγησης των SNRIs εάν πρόκειται να χορηγηθούν αναστολείς ΜΑΟ λόγω πιθανής εμφάνισης συνδρόμου σεροτονίνης.</a:t>
            </a:r>
          </a:p>
        </p:txBody>
      </p:sp>
      <p:pic>
        <p:nvPicPr>
          <p:cNvPr id="5" name="Εικόνα 4">
            <a:extLst>
              <a:ext uri="{FF2B5EF4-FFF2-40B4-BE49-F238E27FC236}">
                <a16:creationId xmlns:a16="http://schemas.microsoft.com/office/drawing/2014/main" id="{28CF9C31-6FD6-2CE4-D3E2-517E7C61CADB}"/>
              </a:ext>
            </a:extLst>
          </p:cNvPr>
          <p:cNvPicPr>
            <a:picLocks noChangeAspect="1"/>
          </p:cNvPicPr>
          <p:nvPr/>
        </p:nvPicPr>
        <p:blipFill>
          <a:blip r:embed="rId2"/>
          <a:stretch>
            <a:fillRect/>
          </a:stretch>
        </p:blipFill>
        <p:spPr>
          <a:xfrm>
            <a:off x="8678779" y="920875"/>
            <a:ext cx="3192379" cy="4684295"/>
          </a:xfrm>
          <a:prstGeom prst="rect">
            <a:avLst/>
          </a:prstGeom>
        </p:spPr>
      </p:pic>
    </p:spTree>
    <p:extLst>
      <p:ext uri="{BB962C8B-B14F-4D97-AF65-F5344CB8AC3E}">
        <p14:creationId xmlns:p14="http://schemas.microsoft.com/office/powerpoint/2010/main" val="317854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FC2E53-720A-CBD0-CA87-BB9E18E20ABA}"/>
              </a:ext>
            </a:extLst>
          </p:cNvPr>
          <p:cNvSpPr>
            <a:spLocks noGrp="1"/>
          </p:cNvSpPr>
          <p:nvPr>
            <p:ph type="title"/>
          </p:nvPr>
        </p:nvSpPr>
        <p:spPr/>
        <p:txBody>
          <a:bodyPr/>
          <a:lstStyle/>
          <a:p>
            <a:r>
              <a:rPr lang="el-GR" dirty="0"/>
              <a:t>3. Τρικυκλικά Αντικαταθλιπτικά (</a:t>
            </a:r>
            <a:r>
              <a:rPr lang="el-GR" dirty="0" err="1"/>
              <a:t>TCAs</a:t>
            </a:r>
            <a:r>
              <a:rPr lang="el-GR" dirty="0"/>
              <a:t>)</a:t>
            </a:r>
          </a:p>
        </p:txBody>
      </p:sp>
      <p:sp>
        <p:nvSpPr>
          <p:cNvPr id="3" name="Θέση περιεχομένου 2">
            <a:extLst>
              <a:ext uri="{FF2B5EF4-FFF2-40B4-BE49-F238E27FC236}">
                <a16:creationId xmlns:a16="http://schemas.microsoft.com/office/drawing/2014/main" id="{E315F638-65DC-44AA-E59A-8DD6C6A6D670}"/>
              </a:ext>
            </a:extLst>
          </p:cNvPr>
          <p:cNvSpPr>
            <a:spLocks noGrp="1"/>
          </p:cNvSpPr>
          <p:nvPr>
            <p:ph idx="1"/>
          </p:nvPr>
        </p:nvSpPr>
        <p:spPr>
          <a:xfrm>
            <a:off x="838200" y="1825625"/>
            <a:ext cx="7182853" cy="4351338"/>
          </a:xfrm>
        </p:spPr>
        <p:txBody>
          <a:bodyPr>
            <a:normAutofit/>
          </a:bodyPr>
          <a:lstStyle/>
          <a:p>
            <a:pPr>
              <a:buFont typeface="Arial" panose="020B0604020202020204" pitchFamily="34" charset="0"/>
              <a:buChar char="•"/>
            </a:pPr>
            <a:r>
              <a:rPr lang="el-GR" b="1" dirty="0"/>
              <a:t>Φάρμακα</a:t>
            </a:r>
            <a:r>
              <a:rPr lang="el-GR" dirty="0"/>
              <a:t>: </a:t>
            </a:r>
            <a:r>
              <a:rPr lang="el-GR" dirty="0" err="1"/>
              <a:t>Αμυτριπτιλίνη</a:t>
            </a:r>
            <a:r>
              <a:rPr lang="el-GR" dirty="0"/>
              <a:t> (</a:t>
            </a:r>
            <a:r>
              <a:rPr lang="el-GR" dirty="0" err="1"/>
              <a:t>Saroten</a:t>
            </a:r>
            <a:r>
              <a:rPr lang="el-GR" dirty="0"/>
              <a:t>), </a:t>
            </a:r>
            <a:r>
              <a:rPr lang="el-GR" dirty="0" err="1"/>
              <a:t>Κλομιπραμίνη</a:t>
            </a:r>
            <a:r>
              <a:rPr lang="el-GR" dirty="0"/>
              <a:t> (</a:t>
            </a:r>
            <a:r>
              <a:rPr lang="el-GR" dirty="0" err="1"/>
              <a:t>Anafranyl</a:t>
            </a:r>
            <a:r>
              <a:rPr lang="el-GR" dirty="0"/>
              <a:t>), </a:t>
            </a:r>
            <a:r>
              <a:rPr lang="el-GR" dirty="0" err="1"/>
              <a:t>Iμιπραμίνη</a:t>
            </a:r>
            <a:r>
              <a:rPr lang="el-GR" dirty="0"/>
              <a:t> (</a:t>
            </a:r>
            <a:r>
              <a:rPr lang="el-GR" dirty="0" err="1"/>
              <a:t>Tofranil</a:t>
            </a:r>
            <a:r>
              <a:rPr lang="el-GR" dirty="0"/>
              <a:t>), </a:t>
            </a:r>
            <a:r>
              <a:rPr lang="el-GR" dirty="0" err="1"/>
              <a:t>Δοξεπίνη</a:t>
            </a:r>
            <a:r>
              <a:rPr lang="el-GR" dirty="0"/>
              <a:t> (</a:t>
            </a:r>
            <a:r>
              <a:rPr lang="el-GR" dirty="0" err="1"/>
              <a:t>Sinequan</a:t>
            </a:r>
            <a:r>
              <a:rPr lang="el-GR" dirty="0"/>
              <a:t>), </a:t>
            </a:r>
            <a:r>
              <a:rPr lang="el-GR" dirty="0" err="1"/>
              <a:t>Μαπροτυλίνη</a:t>
            </a:r>
            <a:r>
              <a:rPr lang="el-GR" dirty="0"/>
              <a:t> (</a:t>
            </a:r>
            <a:r>
              <a:rPr lang="el-GR" dirty="0" err="1"/>
              <a:t>Ludiomil</a:t>
            </a:r>
            <a:r>
              <a:rPr lang="el-GR" dirty="0"/>
              <a:t>).</a:t>
            </a:r>
          </a:p>
          <a:p>
            <a:pPr>
              <a:buFont typeface="Arial" panose="020B0604020202020204" pitchFamily="34" charset="0"/>
              <a:buChar char="•"/>
            </a:pPr>
            <a:endParaRPr lang="el-GR" dirty="0"/>
          </a:p>
          <a:p>
            <a:pPr marL="0" indent="0">
              <a:buNone/>
            </a:pPr>
            <a:endParaRPr lang="el-GR" dirty="0"/>
          </a:p>
          <a:p>
            <a:r>
              <a:rPr lang="el-GR" b="1" dirty="0"/>
              <a:t>Δομή: </a:t>
            </a:r>
            <a:r>
              <a:rPr lang="el-GR" dirty="0"/>
              <a:t>Χαρακτηριστικός πυρήνας με τρείς δακτυλίους. </a:t>
            </a:r>
          </a:p>
          <a:p>
            <a:pPr>
              <a:buFont typeface="Arial" panose="020B0604020202020204" pitchFamily="34" charset="0"/>
              <a:buChar char="•"/>
            </a:pPr>
            <a:endParaRPr lang="el-GR" dirty="0"/>
          </a:p>
          <a:p>
            <a:pPr marL="0" indent="0">
              <a:buNone/>
            </a:pPr>
            <a:endParaRPr lang="el-GR" dirty="0"/>
          </a:p>
        </p:txBody>
      </p:sp>
      <p:pic>
        <p:nvPicPr>
          <p:cNvPr id="4" name="Εικόνα 3">
            <a:extLst>
              <a:ext uri="{FF2B5EF4-FFF2-40B4-BE49-F238E27FC236}">
                <a16:creationId xmlns:a16="http://schemas.microsoft.com/office/drawing/2014/main" id="{0389A0A3-E8DC-7F49-0B39-73DE43BC0777}"/>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375823">
            <a:off x="8552643" y="724387"/>
            <a:ext cx="2857500" cy="2857500"/>
          </a:xfrm>
          <a:prstGeom prst="rect">
            <a:avLst/>
          </a:prstGeom>
        </p:spPr>
      </p:pic>
      <p:pic>
        <p:nvPicPr>
          <p:cNvPr id="5" name="Εικόνα 4">
            <a:extLst>
              <a:ext uri="{FF2B5EF4-FFF2-40B4-BE49-F238E27FC236}">
                <a16:creationId xmlns:a16="http://schemas.microsoft.com/office/drawing/2014/main" id="{13AB3BBE-4A79-2333-7552-EC733C5EE558}"/>
              </a:ext>
            </a:extLst>
          </p:cNvPr>
          <p:cNvPicPr>
            <a:picLocks noChangeAspect="1"/>
          </p:cNvPicPr>
          <p:nvPr/>
        </p:nvPicPr>
        <p:blipFill>
          <a:blip r:embed="rId3"/>
          <a:stretch>
            <a:fillRect/>
          </a:stretch>
        </p:blipFill>
        <p:spPr>
          <a:xfrm>
            <a:off x="7892716" y="3167447"/>
            <a:ext cx="4049016" cy="3325428"/>
          </a:xfrm>
          <a:prstGeom prst="rect">
            <a:avLst/>
          </a:prstGeom>
        </p:spPr>
      </p:pic>
    </p:spTree>
    <p:extLst>
      <p:ext uri="{BB962C8B-B14F-4D97-AF65-F5344CB8AC3E}">
        <p14:creationId xmlns:p14="http://schemas.microsoft.com/office/powerpoint/2010/main" val="101466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E95621-8E09-75AA-473A-31DB3611CDBF}"/>
              </a:ext>
            </a:extLst>
          </p:cNvPr>
          <p:cNvSpPr>
            <a:spLocks noGrp="1"/>
          </p:cNvSpPr>
          <p:nvPr>
            <p:ph idx="1"/>
          </p:nvPr>
        </p:nvSpPr>
        <p:spPr>
          <a:xfrm>
            <a:off x="838200" y="481262"/>
            <a:ext cx="10515600" cy="5951622"/>
          </a:xfrm>
        </p:spPr>
        <p:txBody>
          <a:bodyPr>
            <a:normAutofit lnSpcReduction="10000"/>
          </a:bodyPr>
          <a:lstStyle/>
          <a:p>
            <a:pPr>
              <a:buFont typeface="Arial" panose="020B0604020202020204" pitchFamily="34" charset="0"/>
              <a:buChar char="•"/>
            </a:pPr>
            <a:r>
              <a:rPr lang="el-GR" b="1" dirty="0"/>
              <a:t>Μηχανισμός δράσης</a:t>
            </a:r>
            <a:r>
              <a:rPr lang="el-GR" dirty="0"/>
              <a:t>: Δρουν αναστέλλοντας τις αντλίες επαναπρόσληψης σεροτονίνης και νορεπινεφρίνης. Μακρύτερη παρουσία του νευροδιαβιβαστή στη θέση του υποδοχέα. </a:t>
            </a:r>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r>
              <a:rPr lang="el-GR" b="1" dirty="0"/>
              <a:t>Μεταβολισμός: </a:t>
            </a:r>
            <a:r>
              <a:rPr lang="el-GR" dirty="0"/>
              <a:t>Μεταβολίζονται από τα ένζυμα του CYP450 (πχ υδροξυλίωση) και με σύζευξη τους με γλυκορουνίδια. Περίπου 7% των ασθενών λόγω αλληλόμορφου του CYP2D6 μπορεί να εμφανίζει επιβράδυνση του μεταβολισμού ως και 30 φόρες. </a:t>
            </a:r>
          </a:p>
          <a:p>
            <a:pPr>
              <a:buFont typeface="Arial" panose="020B0604020202020204" pitchFamily="34" charset="0"/>
              <a:buChar char="•"/>
            </a:pPr>
            <a:endParaRPr lang="el-GR" dirty="0"/>
          </a:p>
        </p:txBody>
      </p:sp>
      <p:pic>
        <p:nvPicPr>
          <p:cNvPr id="7" name="Εικόνα 6">
            <a:extLst>
              <a:ext uri="{FF2B5EF4-FFF2-40B4-BE49-F238E27FC236}">
                <a16:creationId xmlns:a16="http://schemas.microsoft.com/office/drawing/2014/main" id="{56894BEA-BA45-64B2-A68F-0FCAB92F0502}"/>
              </a:ext>
            </a:extLst>
          </p:cNvPr>
          <p:cNvPicPr>
            <a:picLocks noChangeAspect="1"/>
          </p:cNvPicPr>
          <p:nvPr/>
        </p:nvPicPr>
        <p:blipFill>
          <a:blip r:embed="rId2"/>
          <a:stretch>
            <a:fillRect/>
          </a:stretch>
        </p:blipFill>
        <p:spPr>
          <a:xfrm>
            <a:off x="4349749" y="1645193"/>
            <a:ext cx="3492501" cy="3214688"/>
          </a:xfrm>
          <a:prstGeom prst="rect">
            <a:avLst/>
          </a:prstGeom>
        </p:spPr>
      </p:pic>
    </p:spTree>
    <p:extLst>
      <p:ext uri="{BB962C8B-B14F-4D97-AF65-F5344CB8AC3E}">
        <p14:creationId xmlns:p14="http://schemas.microsoft.com/office/powerpoint/2010/main" val="245945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3D9C70-C12C-4D06-3A21-C5F3045D8B2D}"/>
              </a:ext>
            </a:extLst>
          </p:cNvPr>
          <p:cNvSpPr>
            <a:spLocks noGrp="1"/>
          </p:cNvSpPr>
          <p:nvPr>
            <p:ph idx="1"/>
          </p:nvPr>
        </p:nvSpPr>
        <p:spPr>
          <a:xfrm>
            <a:off x="838200" y="449179"/>
            <a:ext cx="10515600" cy="5855368"/>
          </a:xfrm>
        </p:spPr>
        <p:txBody>
          <a:bodyPr>
            <a:normAutofit/>
          </a:bodyPr>
          <a:lstStyle/>
          <a:p>
            <a:r>
              <a:rPr lang="el-GR" b="1" dirty="0"/>
              <a:t>Αποτελεσματικότητα: </a:t>
            </a:r>
            <a:r>
              <a:rPr lang="el-GR" dirty="0"/>
              <a:t>Θεωρούνται περισσότερο αποτελεσματικά από τα νεότερης γενιάς SSRIs. Εμφανίζουν στενό θεραπευτικό εύρος για το λόγο αυτό δεν είναι πλέον φάρμακα “πρώτης γραμμής” στην αντιμετώπιση της κατάθλιψης και η χορήγηση τους πρέπει να είναι ελεγχόμενη. </a:t>
            </a:r>
          </a:p>
          <a:p>
            <a:pPr>
              <a:buFont typeface="Arial" panose="020B0604020202020204" pitchFamily="34" charset="0"/>
              <a:buChar char="•"/>
            </a:pPr>
            <a:r>
              <a:rPr lang="el-GR" dirty="0"/>
              <a:t>Ειδική προσοχή: </a:t>
            </a:r>
            <a:r>
              <a:rPr lang="el-GR" b="1" dirty="0"/>
              <a:t>Τοξικότητα σε υπερδοσολογία</a:t>
            </a:r>
            <a:r>
              <a:rPr lang="el-GR" dirty="0"/>
              <a:t> → επικίνδυνο σε αυτοκτονικό ιδεασμό. Ο προσδιορισμός των επιπέδων στο αίμα είναι χρήσιμος για την αποφυγή εμφάνισης τοξικότητας και για τον έλεγχο συμμόρφωσης του ασθενούς. Η τροποποίηση της δοσολογίας πραγματοποιείται βάσει της κλινικής απόκρισης και όχι των επιπέδων του αίματος. </a:t>
            </a:r>
          </a:p>
          <a:p>
            <a:pPr>
              <a:buFont typeface="Arial" panose="020B0604020202020204" pitchFamily="34" charset="0"/>
              <a:buChar char="•"/>
            </a:pPr>
            <a:r>
              <a:rPr lang="el-GR" dirty="0"/>
              <a:t>Εμφανίζουν αλληλεπιδράσεις με άλλα φάρμακα.</a:t>
            </a:r>
          </a:p>
        </p:txBody>
      </p:sp>
    </p:spTree>
    <p:extLst>
      <p:ext uri="{BB962C8B-B14F-4D97-AF65-F5344CB8AC3E}">
        <p14:creationId xmlns:p14="http://schemas.microsoft.com/office/powerpoint/2010/main" val="62333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B3B79C0-B3A9-8343-9ABB-402AA7B6A1F1}"/>
              </a:ext>
            </a:extLst>
          </p:cNvPr>
          <p:cNvSpPr>
            <a:spLocks noGrp="1"/>
          </p:cNvSpPr>
          <p:nvPr>
            <p:ph idx="1"/>
          </p:nvPr>
        </p:nvSpPr>
        <p:spPr>
          <a:xfrm>
            <a:off x="838200" y="481263"/>
            <a:ext cx="10515600" cy="3641558"/>
          </a:xfrm>
        </p:spPr>
        <p:txBody>
          <a:bodyPr>
            <a:normAutofit/>
          </a:bodyPr>
          <a:lstStyle/>
          <a:p>
            <a:r>
              <a:rPr lang="el-GR" b="1" dirty="0"/>
              <a:t>Συχνές παρενέργειες: </a:t>
            </a:r>
            <a:r>
              <a:rPr lang="el-GR" dirty="0"/>
              <a:t>Εμφανίζουν αρκετές ανεπιθύμητες ενέργειες. Αυτές οφείλονται στη ιδιότητα τους να μπλοκάρουν υποδοχείς </a:t>
            </a:r>
            <a:r>
              <a:rPr lang="el-GR" dirty="0" err="1"/>
              <a:t>σεροτονινεργικούς</a:t>
            </a:r>
            <a:r>
              <a:rPr lang="el-GR" dirty="0"/>
              <a:t> (5-ΗΤ2), α1- </a:t>
            </a:r>
            <a:r>
              <a:rPr lang="el-GR" dirty="0" err="1"/>
              <a:t>αδρενεργικούς</a:t>
            </a:r>
            <a:r>
              <a:rPr lang="el-GR" dirty="0"/>
              <a:t>, </a:t>
            </a:r>
            <a:r>
              <a:rPr lang="el-GR" dirty="0" err="1"/>
              <a:t>ισταμινεργικούς</a:t>
            </a:r>
            <a:r>
              <a:rPr lang="el-GR" dirty="0"/>
              <a:t> (Η1) και </a:t>
            </a:r>
            <a:r>
              <a:rPr lang="el-GR" dirty="0" err="1"/>
              <a:t>μουσκαρινικούς</a:t>
            </a:r>
            <a:r>
              <a:rPr lang="el-GR" dirty="0"/>
              <a:t>. Δεν είναι ξεκάθαρο αν η αντικαταθλιπτική αποτελεσματικότητα σχετίζεται με κάποια από αυτές τις δράσεις.</a:t>
            </a:r>
          </a:p>
        </p:txBody>
      </p:sp>
      <p:graphicFrame>
        <p:nvGraphicFramePr>
          <p:cNvPr id="4" name="Πίνακας 3">
            <a:extLst>
              <a:ext uri="{FF2B5EF4-FFF2-40B4-BE49-F238E27FC236}">
                <a16:creationId xmlns:a16="http://schemas.microsoft.com/office/drawing/2014/main" id="{34D10FF0-5341-225E-9018-8729318E383F}"/>
              </a:ext>
            </a:extLst>
          </p:cNvPr>
          <p:cNvGraphicFramePr>
            <a:graphicFrameLocks noGrp="1"/>
          </p:cNvGraphicFramePr>
          <p:nvPr>
            <p:extLst>
              <p:ext uri="{D42A27DB-BD31-4B8C-83A1-F6EECF244321}">
                <p14:modId xmlns:p14="http://schemas.microsoft.com/office/powerpoint/2010/main" val="1814622915"/>
              </p:ext>
            </p:extLst>
          </p:nvPr>
        </p:nvGraphicFramePr>
        <p:xfrm>
          <a:off x="1930400" y="3429000"/>
          <a:ext cx="8331200" cy="2813610"/>
        </p:xfrm>
        <a:graphic>
          <a:graphicData uri="http://schemas.openxmlformats.org/drawingml/2006/table">
            <a:tbl>
              <a:tblPr firstRow="1" bandRow="1">
                <a:tableStyleId>{5C22544A-7EE6-4342-B048-85BDC9FD1C3A}</a:tableStyleId>
              </a:tblPr>
              <a:tblGrid>
                <a:gridCol w="4165600">
                  <a:extLst>
                    <a:ext uri="{9D8B030D-6E8A-4147-A177-3AD203B41FA5}">
                      <a16:colId xmlns:a16="http://schemas.microsoft.com/office/drawing/2014/main" val="2526199539"/>
                    </a:ext>
                  </a:extLst>
                </a:gridCol>
                <a:gridCol w="4165600">
                  <a:extLst>
                    <a:ext uri="{9D8B030D-6E8A-4147-A177-3AD203B41FA5}">
                      <a16:colId xmlns:a16="http://schemas.microsoft.com/office/drawing/2014/main" val="2715464376"/>
                    </a:ext>
                  </a:extLst>
                </a:gridCol>
              </a:tblGrid>
              <a:tr h="400965">
                <a:tc>
                  <a:txBody>
                    <a:bodyPr/>
                    <a:lstStyle/>
                    <a:p>
                      <a:r>
                        <a:rPr lang="el-GR" sz="2000" dirty="0"/>
                        <a:t>Ανεπιθύμητες ενέργειες </a:t>
                      </a:r>
                    </a:p>
                  </a:txBody>
                  <a:tcPr/>
                </a:tc>
                <a:tc>
                  <a:txBody>
                    <a:bodyPr/>
                    <a:lstStyle/>
                    <a:p>
                      <a:endParaRPr lang="el-GR" sz="2000"/>
                    </a:p>
                  </a:txBody>
                  <a:tcPr/>
                </a:tc>
                <a:extLst>
                  <a:ext uri="{0D108BD9-81ED-4DB2-BD59-A6C34878D82A}">
                    <a16:rowId xmlns:a16="http://schemas.microsoft.com/office/drawing/2014/main" val="3867075179"/>
                  </a:ext>
                </a:extLst>
              </a:tr>
              <a:tr h="400965">
                <a:tc>
                  <a:txBody>
                    <a:bodyPr/>
                    <a:lstStyle/>
                    <a:p>
                      <a:r>
                        <a:rPr lang="el-GR" sz="2000" dirty="0"/>
                        <a:t>Αποκλεισμός Η1 υποδοχέων </a:t>
                      </a:r>
                    </a:p>
                  </a:txBody>
                  <a:tcPr/>
                </a:tc>
                <a:tc>
                  <a:txBody>
                    <a:bodyPr/>
                    <a:lstStyle/>
                    <a:p>
                      <a:r>
                        <a:rPr lang="el-GR" sz="2000" dirty="0"/>
                        <a:t>Υπνηλία</a:t>
                      </a:r>
                    </a:p>
                  </a:txBody>
                  <a:tcPr/>
                </a:tc>
                <a:extLst>
                  <a:ext uri="{0D108BD9-81ED-4DB2-BD59-A6C34878D82A}">
                    <a16:rowId xmlns:a16="http://schemas.microsoft.com/office/drawing/2014/main" val="2563305389"/>
                  </a:ext>
                </a:extLst>
              </a:tr>
              <a:tr h="988682">
                <a:tc>
                  <a:txBody>
                    <a:bodyPr/>
                    <a:lstStyle/>
                    <a:p>
                      <a:r>
                        <a:rPr lang="el-GR" sz="2000" dirty="0" err="1"/>
                        <a:t>Αντιμουσκαρινικές</a:t>
                      </a:r>
                      <a:endParaRPr lang="el-GR" sz="2000" dirty="0"/>
                    </a:p>
                  </a:txBody>
                  <a:tcPr/>
                </a:tc>
                <a:tc>
                  <a:txBody>
                    <a:bodyPr/>
                    <a:lstStyle/>
                    <a:p>
                      <a:r>
                        <a:rPr lang="el-GR" sz="2000" dirty="0"/>
                        <a:t>Διαταραχές όρασης, δυσκοιλιότητα, κατακράτηση ούρων, ταχυκαρδία, ξηροστομία </a:t>
                      </a:r>
                    </a:p>
                  </a:txBody>
                  <a:tcPr/>
                </a:tc>
                <a:extLst>
                  <a:ext uri="{0D108BD9-81ED-4DB2-BD59-A6C34878D82A}">
                    <a16:rowId xmlns:a16="http://schemas.microsoft.com/office/drawing/2014/main" val="1687565414"/>
                  </a:ext>
                </a:extLst>
              </a:tr>
              <a:tr h="988682">
                <a:tc>
                  <a:txBody>
                    <a:bodyPr/>
                    <a:lstStyle/>
                    <a:p>
                      <a:r>
                        <a:rPr lang="el-GR" sz="2000" dirty="0"/>
                        <a:t>Αποκλεισμός α-</a:t>
                      </a:r>
                      <a:r>
                        <a:rPr lang="el-GR" sz="2000" dirty="0" err="1"/>
                        <a:t>αδρενεργικών</a:t>
                      </a:r>
                      <a:r>
                        <a:rPr lang="el-GR" sz="2000" dirty="0"/>
                        <a:t> υποδοχέων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err="1"/>
                        <a:t>Ορθοστατική</a:t>
                      </a:r>
                      <a:r>
                        <a:rPr lang="el-GR" sz="2000" dirty="0"/>
                        <a:t> υπόταση, ζάλη, αντανακλαστική ταχυκαρδία</a:t>
                      </a:r>
                    </a:p>
                    <a:p>
                      <a:endParaRPr lang="el-GR" sz="2000" dirty="0"/>
                    </a:p>
                  </a:txBody>
                  <a:tcPr/>
                </a:tc>
                <a:extLst>
                  <a:ext uri="{0D108BD9-81ED-4DB2-BD59-A6C34878D82A}">
                    <a16:rowId xmlns:a16="http://schemas.microsoft.com/office/drawing/2014/main" val="2039818422"/>
                  </a:ext>
                </a:extLst>
              </a:tr>
            </a:tbl>
          </a:graphicData>
        </a:graphic>
      </p:graphicFrame>
    </p:spTree>
    <p:extLst>
      <p:ext uri="{BB962C8B-B14F-4D97-AF65-F5344CB8AC3E}">
        <p14:creationId xmlns:p14="http://schemas.microsoft.com/office/powerpoint/2010/main" val="166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AB3D3A-B8C9-37F3-27C9-68B35355AB7B}"/>
              </a:ext>
            </a:extLst>
          </p:cNvPr>
          <p:cNvSpPr>
            <a:spLocks noGrp="1"/>
          </p:cNvSpPr>
          <p:nvPr>
            <p:ph type="title"/>
          </p:nvPr>
        </p:nvSpPr>
        <p:spPr/>
        <p:txBody>
          <a:bodyPr/>
          <a:lstStyle/>
          <a:p>
            <a:r>
              <a:rPr lang="el-GR" dirty="0"/>
              <a:t>4. Αναστολείς Μονοαμινοξειδάσης (MAO)</a:t>
            </a:r>
          </a:p>
        </p:txBody>
      </p:sp>
      <p:sp>
        <p:nvSpPr>
          <p:cNvPr id="3" name="Θέση περιεχομένου 2">
            <a:extLst>
              <a:ext uri="{FF2B5EF4-FFF2-40B4-BE49-F238E27FC236}">
                <a16:creationId xmlns:a16="http://schemas.microsoft.com/office/drawing/2014/main" id="{81C6E3C8-2400-3307-70B7-85B2F93F7FDC}"/>
              </a:ext>
            </a:extLst>
          </p:cNvPr>
          <p:cNvSpPr>
            <a:spLocks noGrp="1"/>
          </p:cNvSpPr>
          <p:nvPr>
            <p:ph idx="1"/>
          </p:nvPr>
        </p:nvSpPr>
        <p:spPr>
          <a:xfrm>
            <a:off x="838200" y="1841666"/>
            <a:ext cx="10515600" cy="4494965"/>
          </a:xfrm>
        </p:spPr>
        <p:txBody>
          <a:bodyPr>
            <a:normAutofit fontScale="85000" lnSpcReduction="10000"/>
          </a:bodyPr>
          <a:lstStyle/>
          <a:p>
            <a:pPr>
              <a:buFont typeface="Arial" panose="020B0604020202020204" pitchFamily="34" charset="0"/>
              <a:buChar char="•"/>
            </a:pPr>
            <a:r>
              <a:rPr lang="el-GR" dirty="0"/>
              <a:t>Αναστέλλουν αντιστρεπτά ή μη τη λειτουργία του ενζύμου </a:t>
            </a:r>
            <a:r>
              <a:rPr lang="el-GR" dirty="0" err="1"/>
              <a:t>μονοαμινο-οξειδάση</a:t>
            </a:r>
            <a:r>
              <a:rPr lang="el-GR" dirty="0"/>
              <a:t> (ΜΑΟ, αδρανοποιεί με οξείδωση </a:t>
            </a:r>
            <a:r>
              <a:rPr lang="el-GR" dirty="0" err="1"/>
              <a:t>νευροδιαβιβαστες</a:t>
            </a:r>
            <a:r>
              <a:rPr lang="el-GR" dirty="0"/>
              <a:t> όπως η </a:t>
            </a:r>
            <a:r>
              <a:rPr lang="el-GR" dirty="0" err="1"/>
              <a:t>σεροτονίνη</a:t>
            </a:r>
            <a:r>
              <a:rPr lang="el-GR" dirty="0"/>
              <a:t>, η </a:t>
            </a:r>
            <a:r>
              <a:rPr lang="el-GR" dirty="0" err="1"/>
              <a:t>νορεπινεφρίνη</a:t>
            </a:r>
            <a:r>
              <a:rPr lang="el-GR" dirty="0"/>
              <a:t> και η </a:t>
            </a:r>
            <a:r>
              <a:rPr lang="el-GR" dirty="0" err="1"/>
              <a:t>ντοπαμίνη</a:t>
            </a:r>
            <a:r>
              <a:rPr lang="el-GR" dirty="0"/>
              <a:t>) με αποτέλεσμα την έκλυση μεγαλύτερης ποσότητας νευροδιαβιβαστή στη </a:t>
            </a:r>
            <a:r>
              <a:rPr lang="el-GR" dirty="0" err="1"/>
              <a:t>συναπτική</a:t>
            </a:r>
            <a:r>
              <a:rPr lang="el-GR" dirty="0"/>
              <a:t> σχισμή.</a:t>
            </a:r>
          </a:p>
          <a:p>
            <a:r>
              <a:rPr lang="el-GR" b="1" dirty="0"/>
              <a:t>Φάρμακα</a:t>
            </a:r>
            <a:r>
              <a:rPr lang="el-GR" dirty="0"/>
              <a:t>: </a:t>
            </a:r>
            <a:r>
              <a:rPr lang="el-GR" dirty="0" err="1"/>
              <a:t>Φαινελζίνη</a:t>
            </a:r>
            <a:r>
              <a:rPr lang="el-GR" dirty="0"/>
              <a:t>, </a:t>
            </a:r>
            <a:r>
              <a:rPr lang="el-GR" dirty="0" err="1"/>
              <a:t>Τρανυλκυπρομίνη</a:t>
            </a:r>
            <a:r>
              <a:rPr lang="el-GR" dirty="0"/>
              <a:t>, </a:t>
            </a:r>
            <a:r>
              <a:rPr lang="el-GR" dirty="0" err="1"/>
              <a:t>Μοκλοβεμίδη</a:t>
            </a:r>
            <a:r>
              <a:rPr lang="el-GR" dirty="0"/>
              <a:t> </a:t>
            </a:r>
            <a:r>
              <a:rPr lang="el-GR" dirty="0" err="1"/>
              <a:t>Ισοκαρβοξαζίδη</a:t>
            </a:r>
            <a:r>
              <a:rPr lang="el-GR" dirty="0"/>
              <a:t>, </a:t>
            </a:r>
          </a:p>
          <a:p>
            <a:pPr>
              <a:buFont typeface="Arial" panose="020B0604020202020204" pitchFamily="34" charset="0"/>
              <a:buChar char="•"/>
            </a:pPr>
            <a:r>
              <a:rPr lang="el-GR" dirty="0"/>
              <a:t>Μπορούν να χρησιμοποιηθούν σε καταθλιπτικούς στους οποίους η χρησιμοποίηση φαρμάκων των υπόλοιπων κατηγοριών δεν υπήρξε αποτελεσματική.</a:t>
            </a:r>
          </a:p>
          <a:p>
            <a:pPr>
              <a:buFont typeface="Arial" panose="020B0604020202020204" pitchFamily="34" charset="0"/>
              <a:buChar char="•"/>
            </a:pPr>
            <a:r>
              <a:rPr lang="el-GR" b="1" dirty="0" err="1"/>
              <a:t>Απορροφούνται</a:t>
            </a:r>
            <a:r>
              <a:rPr lang="el-GR" dirty="0"/>
              <a:t> εύκολα από το γαστρεντερικό σωλήνα.</a:t>
            </a:r>
          </a:p>
          <a:p>
            <a:r>
              <a:rPr lang="el-GR" b="1" dirty="0"/>
              <a:t>Χρόνος ζωής</a:t>
            </a:r>
            <a:r>
              <a:rPr lang="el-GR" dirty="0"/>
              <a:t>: Η αναστολή επιμένει και όταν τα φάρμακα δεν είναι πλέον ανιχνεύσιμα στο πλάσμα. Ως εκ τούτου ο χρόνος </a:t>
            </a:r>
            <a:r>
              <a:rPr lang="el-GR" dirty="0" err="1"/>
              <a:t>ημίσιας</a:t>
            </a:r>
            <a:r>
              <a:rPr lang="el-GR" dirty="0"/>
              <a:t> ζωής δεν είναι βοηθητικός για το χειρισμό της δοσολογίας. Η ενέργεια θα διατηρείται από 7 ημέρες έως 3 εβδομάδες από τη διακοπή του φαρμάκου</a:t>
            </a:r>
          </a:p>
          <a:p>
            <a:pPr marL="0" indent="0">
              <a:buNone/>
            </a:pPr>
            <a:endParaRPr lang="el-GR" dirty="0"/>
          </a:p>
        </p:txBody>
      </p:sp>
    </p:spTree>
    <p:extLst>
      <p:ext uri="{BB962C8B-B14F-4D97-AF65-F5344CB8AC3E}">
        <p14:creationId xmlns:p14="http://schemas.microsoft.com/office/powerpoint/2010/main" val="20953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A8258970-6B6A-31DF-2704-9BDF6B7B81C6}"/>
              </a:ext>
            </a:extLst>
          </p:cNvPr>
          <p:cNvGrpSpPr/>
          <p:nvPr/>
        </p:nvGrpSpPr>
        <p:grpSpPr>
          <a:xfrm>
            <a:off x="3126174" y="1700463"/>
            <a:ext cx="5939652" cy="4779232"/>
            <a:chOff x="3775158" y="1970420"/>
            <a:chExt cx="2609850" cy="2405064"/>
          </a:xfrm>
        </p:grpSpPr>
        <p:pic>
          <p:nvPicPr>
            <p:cNvPr id="3" name="Εικόνα 2">
              <a:extLst>
                <a:ext uri="{FF2B5EF4-FFF2-40B4-BE49-F238E27FC236}">
                  <a16:creationId xmlns:a16="http://schemas.microsoft.com/office/drawing/2014/main" id="{CE65D472-AF54-1E40-CB5B-4180504DE956}"/>
                </a:ext>
              </a:extLst>
            </p:cNvPr>
            <p:cNvPicPr>
              <a:picLocks noChangeAspect="1"/>
            </p:cNvPicPr>
            <p:nvPr/>
          </p:nvPicPr>
          <p:blipFill>
            <a:blip r:embed="rId2"/>
            <a:srcRect b="50000"/>
            <a:stretch/>
          </p:blipFill>
          <p:spPr>
            <a:xfrm>
              <a:off x="3775158" y="1970421"/>
              <a:ext cx="1304925" cy="2405063"/>
            </a:xfrm>
            <a:prstGeom prst="rect">
              <a:avLst/>
            </a:prstGeom>
          </p:spPr>
        </p:pic>
        <p:pic>
          <p:nvPicPr>
            <p:cNvPr id="5" name="Εικόνα 4">
              <a:extLst>
                <a:ext uri="{FF2B5EF4-FFF2-40B4-BE49-F238E27FC236}">
                  <a16:creationId xmlns:a16="http://schemas.microsoft.com/office/drawing/2014/main" id="{C5102AF0-FA90-4FDB-F5D2-288619CA370E}"/>
                </a:ext>
              </a:extLst>
            </p:cNvPr>
            <p:cNvPicPr>
              <a:picLocks noChangeAspect="1"/>
            </p:cNvPicPr>
            <p:nvPr/>
          </p:nvPicPr>
          <p:blipFill>
            <a:blip r:embed="rId2"/>
            <a:srcRect t="50000"/>
            <a:stretch/>
          </p:blipFill>
          <p:spPr>
            <a:xfrm>
              <a:off x="5080083" y="1970420"/>
              <a:ext cx="1304925" cy="2405063"/>
            </a:xfrm>
            <a:prstGeom prst="rect">
              <a:avLst/>
            </a:prstGeom>
          </p:spPr>
        </p:pic>
      </p:grpSp>
      <p:sp>
        <p:nvSpPr>
          <p:cNvPr id="8" name="Θέση περιεχομένου 7">
            <a:extLst>
              <a:ext uri="{FF2B5EF4-FFF2-40B4-BE49-F238E27FC236}">
                <a16:creationId xmlns:a16="http://schemas.microsoft.com/office/drawing/2014/main" id="{C760613B-3B53-C15E-47A7-2B29F4A76FC5}"/>
              </a:ext>
            </a:extLst>
          </p:cNvPr>
          <p:cNvSpPr>
            <a:spLocks noGrp="1"/>
          </p:cNvSpPr>
          <p:nvPr>
            <p:ph idx="1"/>
          </p:nvPr>
        </p:nvSpPr>
        <p:spPr>
          <a:xfrm>
            <a:off x="838200" y="542257"/>
            <a:ext cx="10515600" cy="997785"/>
          </a:xfrm>
        </p:spPr>
        <p:txBody>
          <a:bodyPr>
            <a:normAutofit fontScale="85000" lnSpcReduction="10000"/>
          </a:bodyPr>
          <a:lstStyle/>
          <a:p>
            <a:r>
              <a:rPr lang="el-GR" b="1" dirty="0"/>
              <a:t>Μεταβολισμός</a:t>
            </a:r>
            <a:r>
              <a:rPr lang="el-GR" dirty="0"/>
              <a:t>: Μεταβολίζονται με </a:t>
            </a:r>
            <a:r>
              <a:rPr lang="el-GR" dirty="0" err="1"/>
              <a:t>ακετυλίωση</a:t>
            </a:r>
            <a:r>
              <a:rPr lang="el-GR" dirty="0"/>
              <a:t> (Ν-</a:t>
            </a:r>
            <a:r>
              <a:rPr lang="el-GR" dirty="0" err="1"/>
              <a:t>ακέτυλοτρανσφεράση</a:t>
            </a:r>
            <a:r>
              <a:rPr lang="el-GR" dirty="0"/>
              <a:t>). Περίπου 50% των Καυκάσιων και μεγαλύτερων ποσών Ασιατών είναι αργοί </a:t>
            </a:r>
            <a:r>
              <a:rPr lang="el-GR" dirty="0" err="1"/>
              <a:t>ακετυλιωτές</a:t>
            </a:r>
            <a:r>
              <a:rPr lang="el-GR" dirty="0"/>
              <a:t> με αποτέλεσμα τα αυξημένα επίπεδα του φαρμάκου στο αίμα.</a:t>
            </a:r>
          </a:p>
          <a:p>
            <a:endParaRPr lang="el-GR" dirty="0"/>
          </a:p>
        </p:txBody>
      </p:sp>
    </p:spTree>
    <p:extLst>
      <p:ext uri="{BB962C8B-B14F-4D97-AF65-F5344CB8AC3E}">
        <p14:creationId xmlns:p14="http://schemas.microsoft.com/office/powerpoint/2010/main" val="396302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Τίτλος 1">
            <a:extLst>
              <a:ext uri="{FF2B5EF4-FFF2-40B4-BE49-F238E27FC236}">
                <a16:creationId xmlns:a16="http://schemas.microsoft.com/office/drawing/2014/main" id="{5D34C241-C065-C84B-F23A-CD901A21F516}"/>
              </a:ext>
            </a:extLst>
          </p:cNvPr>
          <p:cNvSpPr>
            <a:spLocks noGrp="1"/>
          </p:cNvSpPr>
          <p:nvPr>
            <p:ph type="ctrTitle"/>
          </p:nvPr>
        </p:nvSpPr>
        <p:spPr>
          <a:xfrm>
            <a:off x="3215729" y="1764407"/>
            <a:ext cx="5760846" cy="2310312"/>
          </a:xfrm>
        </p:spPr>
        <p:txBody>
          <a:bodyPr>
            <a:normAutofit/>
          </a:bodyPr>
          <a:lstStyle/>
          <a:p>
            <a:r>
              <a:rPr lang="el-GR" sz="5200">
                <a:solidFill>
                  <a:schemeClr val="tx2"/>
                </a:solidFill>
              </a:rPr>
              <a:t>Αντικαταθλιπτικά φάρμακα</a:t>
            </a:r>
          </a:p>
        </p:txBody>
      </p:sp>
      <p:sp>
        <p:nvSpPr>
          <p:cNvPr id="3" name="Υπότιτλος 2">
            <a:extLst>
              <a:ext uri="{FF2B5EF4-FFF2-40B4-BE49-F238E27FC236}">
                <a16:creationId xmlns:a16="http://schemas.microsoft.com/office/drawing/2014/main" id="{47AB6734-9F13-CE7C-76FB-400EC9B18D93}"/>
              </a:ext>
            </a:extLst>
          </p:cNvPr>
          <p:cNvSpPr>
            <a:spLocks noGrp="1"/>
          </p:cNvSpPr>
          <p:nvPr>
            <p:ph type="subTitle" idx="1"/>
          </p:nvPr>
        </p:nvSpPr>
        <p:spPr>
          <a:xfrm>
            <a:off x="3215729" y="4165152"/>
            <a:ext cx="5760846" cy="682079"/>
          </a:xfrm>
        </p:spPr>
        <p:txBody>
          <a:bodyPr>
            <a:normAutofit/>
          </a:bodyPr>
          <a:lstStyle/>
          <a:p>
            <a:endParaRPr lang="el-GR">
              <a:solidFill>
                <a:schemeClr val="tx2"/>
              </a:solidFill>
            </a:endParaRPr>
          </a:p>
        </p:txBody>
      </p:sp>
    </p:spTree>
    <p:extLst>
      <p:ext uri="{BB962C8B-B14F-4D97-AF65-F5344CB8AC3E}">
        <p14:creationId xmlns:p14="http://schemas.microsoft.com/office/powerpoint/2010/main" val="91292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3A27DF-5D7F-5B79-7FE2-FA91787D0B13}"/>
              </a:ext>
            </a:extLst>
          </p:cNvPr>
          <p:cNvSpPr>
            <a:spLocks noGrp="1"/>
          </p:cNvSpPr>
          <p:nvPr>
            <p:ph idx="1"/>
          </p:nvPr>
        </p:nvSpPr>
        <p:spPr>
          <a:xfrm>
            <a:off x="838200" y="381168"/>
            <a:ext cx="10515600" cy="5795795"/>
          </a:xfrm>
        </p:spPr>
        <p:txBody>
          <a:bodyPr>
            <a:normAutofit fontScale="92500" lnSpcReduction="20000"/>
          </a:bodyPr>
          <a:lstStyle/>
          <a:p>
            <a:pPr>
              <a:buFont typeface="Arial" panose="020B0604020202020204" pitchFamily="34" charset="0"/>
              <a:buChar char="•"/>
            </a:pPr>
            <a:r>
              <a:rPr lang="el-GR" dirty="0"/>
              <a:t>Αναστέλλουν τη λειτουργία του ενζύμου (ΜΑΟ-Α και ΜΑΟ-Β) και σε άλλα κύτταρα όπως του ήπατος ή του γαστρεντερικού σωλήνα με αποτέλεσμα να επηρεάζεται η καταλυτική δράση απενεργοποίησης φαρμάκων ή άλλων δυνητικά τοξικών ουσιών (</a:t>
            </a:r>
            <a:r>
              <a:rPr lang="el-GR" dirty="0" err="1"/>
              <a:t>τυραμίνη</a:t>
            </a:r>
            <a:r>
              <a:rPr lang="el-GR" dirty="0"/>
              <a:t>).</a:t>
            </a:r>
          </a:p>
          <a:p>
            <a:pPr>
              <a:buFont typeface="Arial" panose="020B0604020202020204" pitchFamily="34" charset="0"/>
              <a:buChar char="•"/>
            </a:pPr>
            <a:r>
              <a:rPr lang="el-GR" dirty="0" err="1"/>
              <a:t>Oι</a:t>
            </a:r>
            <a:r>
              <a:rPr lang="el-GR" dirty="0"/>
              <a:t> </a:t>
            </a:r>
            <a:r>
              <a:rPr lang="el-GR" dirty="0" err="1"/>
              <a:t>νεώτεροι</a:t>
            </a:r>
            <a:r>
              <a:rPr lang="el-GR" dirty="0"/>
              <a:t> αναστολείς με την εκλεκτική και αναστρέψιμη αναστολή της </a:t>
            </a:r>
            <a:r>
              <a:rPr lang="el-GR" dirty="0" err="1"/>
              <a:t>μονοαμινοοξειδάσης</a:t>
            </a:r>
            <a:r>
              <a:rPr lang="el-GR" dirty="0"/>
              <a:t> (</a:t>
            </a:r>
            <a:r>
              <a:rPr lang="el-GR" dirty="0" err="1"/>
              <a:t>μοκλοβεμίδη</a:t>
            </a:r>
            <a:r>
              <a:rPr lang="el-GR" dirty="0"/>
              <a:t>, εκλεκτικός ΜΑΟ-Α) θεωρούνται ασφαλείς και δεν παρουσιάζουν τις ανεπιθύμητες αλληλεπιδράσεις των κλασικών αναστολέων της MAO (Αναστρέψιμη και συναγωνιστική δράση – επί υψηλών επιπέδων τυραμίνης στο αίμα η αναστολή του ενζύμου μειώνεται). </a:t>
            </a:r>
          </a:p>
          <a:p>
            <a:pPr>
              <a:buFont typeface="Arial" panose="020B0604020202020204" pitchFamily="34" charset="0"/>
              <a:buChar char="•"/>
            </a:pPr>
            <a:r>
              <a:rPr lang="el-GR" dirty="0"/>
              <a:t>Η </a:t>
            </a:r>
            <a:r>
              <a:rPr lang="el-GR" dirty="0" err="1"/>
              <a:t>Σελεγιλίνη</a:t>
            </a:r>
            <a:r>
              <a:rPr lang="el-GR" dirty="0"/>
              <a:t> είναι επίσης αναστρέψιμος αναστολέας του ενζύμου. Αναστέλλει το ένζυμο ΜΑΟ-Β και σε μεγαλύτερες δόσεις το ΜΑΟ-Α. Αντικαταθλιπτική δράση εμφανίζεται </a:t>
            </a:r>
            <a:r>
              <a:rPr lang="el-GR" dirty="0" err="1"/>
              <a:t>επι</a:t>
            </a:r>
            <a:r>
              <a:rPr lang="el-GR" dirty="0"/>
              <a:t> αυξημένης δόσης. </a:t>
            </a:r>
          </a:p>
          <a:p>
            <a:pPr>
              <a:buFont typeface="Arial" panose="020B0604020202020204" pitchFamily="34" charset="0"/>
              <a:buChar char="•"/>
            </a:pPr>
            <a:r>
              <a:rPr lang="el-GR" dirty="0"/>
              <a:t>Αναστολή διάσπασης τυραμίνης προερχόμενη από τη δίαιτα (αλληλεπίδραση με τρόφιμα). Ως αποτέλεσμα απελευθέρωση μεγάλης ποσότητας </a:t>
            </a:r>
            <a:r>
              <a:rPr lang="el-GR" dirty="0" err="1"/>
              <a:t>κατεχολαμινών</a:t>
            </a:r>
            <a:r>
              <a:rPr lang="el-GR" dirty="0"/>
              <a:t>, πρόκληση υπερτασικής κρίσης, ταχυκαρδία, αρρυθμία, ναυτία.</a:t>
            </a:r>
          </a:p>
          <a:p>
            <a:r>
              <a:rPr lang="el-GR" b="1" dirty="0"/>
              <a:t>Αποφυγή</a:t>
            </a:r>
            <a:r>
              <a:rPr lang="el-GR" dirty="0"/>
              <a:t>: Τυριά, κρασί, αλλαντικά </a:t>
            </a:r>
          </a:p>
          <a:p>
            <a:endParaRPr lang="el-GR" dirty="0"/>
          </a:p>
        </p:txBody>
      </p:sp>
    </p:spTree>
    <p:extLst>
      <p:ext uri="{BB962C8B-B14F-4D97-AF65-F5344CB8AC3E}">
        <p14:creationId xmlns:p14="http://schemas.microsoft.com/office/powerpoint/2010/main" val="264421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8D1DC7-45A8-797D-7EC9-1E4E1D6351BB}"/>
              </a:ext>
            </a:extLst>
          </p:cNvPr>
          <p:cNvSpPr>
            <a:spLocks noGrp="1"/>
          </p:cNvSpPr>
          <p:nvPr>
            <p:ph idx="1"/>
          </p:nvPr>
        </p:nvSpPr>
        <p:spPr>
          <a:xfrm>
            <a:off x="838200" y="333041"/>
            <a:ext cx="10515600" cy="5843922"/>
          </a:xfrm>
        </p:spPr>
        <p:txBody>
          <a:bodyPr>
            <a:normAutofit/>
          </a:bodyPr>
          <a:lstStyle/>
          <a:p>
            <a:r>
              <a:rPr lang="el-GR" b="1" dirty="0"/>
              <a:t>Αλληλεπίδραση με φάρμακα: </a:t>
            </a:r>
            <a:r>
              <a:rPr lang="el-GR" dirty="0"/>
              <a:t>Πιθανή εμφάνιση </a:t>
            </a:r>
            <a:r>
              <a:rPr lang="el-GR" dirty="0" err="1"/>
              <a:t>σεροτονινεργικού</a:t>
            </a:r>
            <a:r>
              <a:rPr lang="el-GR" dirty="0"/>
              <a:t> συνδρόμου με </a:t>
            </a:r>
            <a:r>
              <a:rPr lang="el-GR" dirty="0" err="1"/>
              <a:t>συγχορήγηση</a:t>
            </a:r>
            <a:r>
              <a:rPr lang="el-GR" dirty="0"/>
              <a:t> SSRIs. </a:t>
            </a:r>
          </a:p>
          <a:p>
            <a:r>
              <a:rPr lang="el-GR" b="1" dirty="0"/>
              <a:t>Παρενέργειες</a:t>
            </a:r>
            <a:r>
              <a:rPr lang="el-GR" dirty="0"/>
              <a:t>: Διαταραχές ύπνου, αύξηση βάρους, </a:t>
            </a:r>
            <a:r>
              <a:rPr lang="el-GR" dirty="0" err="1"/>
              <a:t>ορθοστατική</a:t>
            </a:r>
            <a:r>
              <a:rPr lang="el-GR" dirty="0"/>
              <a:t> υπόταση, σεξουαλικές διαταραχές.</a:t>
            </a:r>
          </a:p>
        </p:txBody>
      </p:sp>
    </p:spTree>
    <p:extLst>
      <p:ext uri="{BB962C8B-B14F-4D97-AF65-F5344CB8AC3E}">
        <p14:creationId xmlns:p14="http://schemas.microsoft.com/office/powerpoint/2010/main" val="104193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5BBDE-DA41-0F12-26F6-F72925F86D4A}"/>
              </a:ext>
            </a:extLst>
          </p:cNvPr>
          <p:cNvSpPr>
            <a:spLocks noGrp="1"/>
          </p:cNvSpPr>
          <p:nvPr>
            <p:ph type="title"/>
          </p:nvPr>
        </p:nvSpPr>
        <p:spPr/>
        <p:txBody>
          <a:bodyPr/>
          <a:lstStyle/>
          <a:p>
            <a:r>
              <a:rPr lang="el-GR" dirty="0"/>
              <a:t>5. Άλλα Αντικαταθλιπτικά</a:t>
            </a:r>
          </a:p>
        </p:txBody>
      </p:sp>
      <p:sp>
        <p:nvSpPr>
          <p:cNvPr id="3" name="Θέση περιεχομένου 2">
            <a:extLst>
              <a:ext uri="{FF2B5EF4-FFF2-40B4-BE49-F238E27FC236}">
                <a16:creationId xmlns:a16="http://schemas.microsoft.com/office/drawing/2014/main" id="{B47EC64B-72F4-1D7C-C762-3C9773CEC6C8}"/>
              </a:ext>
            </a:extLst>
          </p:cNvPr>
          <p:cNvSpPr>
            <a:spLocks noGrp="1"/>
          </p:cNvSpPr>
          <p:nvPr>
            <p:ph idx="1"/>
          </p:nvPr>
        </p:nvSpPr>
        <p:spPr/>
        <p:txBody>
          <a:bodyPr/>
          <a:lstStyle/>
          <a:p>
            <a:pPr>
              <a:buFont typeface="Arial" panose="020B0604020202020204" pitchFamily="34" charset="0"/>
              <a:buChar char="•"/>
            </a:pPr>
            <a:r>
              <a:rPr lang="el-GR" dirty="0" err="1"/>
              <a:t>Μιρταζαπίνη</a:t>
            </a:r>
            <a:endParaRPr lang="el-GR" dirty="0"/>
          </a:p>
          <a:p>
            <a:pPr>
              <a:buFont typeface="Arial" panose="020B0604020202020204" pitchFamily="34" charset="0"/>
              <a:buChar char="•"/>
            </a:pPr>
            <a:r>
              <a:rPr lang="el-GR" dirty="0" err="1"/>
              <a:t>Βουπροπιόνη</a:t>
            </a:r>
            <a:endParaRPr lang="el-GR" dirty="0"/>
          </a:p>
          <a:p>
            <a:r>
              <a:rPr lang="el-GR" dirty="0" err="1"/>
              <a:t>Τραζοδόνη</a:t>
            </a:r>
            <a:endParaRPr lang="el-GR" dirty="0"/>
          </a:p>
          <a:p>
            <a:r>
              <a:rPr lang="el-GR" dirty="0" err="1"/>
              <a:t>Νεφαδοζόνη</a:t>
            </a:r>
            <a:endParaRPr lang="el-GR" dirty="0"/>
          </a:p>
          <a:p>
            <a:pPr>
              <a:buFont typeface="Arial" panose="020B0604020202020204" pitchFamily="34" charset="0"/>
              <a:buChar char="•"/>
            </a:pPr>
            <a:endParaRPr lang="el-GR" dirty="0"/>
          </a:p>
        </p:txBody>
      </p:sp>
    </p:spTree>
    <p:extLst>
      <p:ext uri="{BB962C8B-B14F-4D97-AF65-F5344CB8AC3E}">
        <p14:creationId xmlns:p14="http://schemas.microsoft.com/office/powerpoint/2010/main" val="224204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99F81B-5246-4595-D496-77A4C1AFF77B}"/>
              </a:ext>
            </a:extLst>
          </p:cNvPr>
          <p:cNvSpPr>
            <a:spLocks noGrp="1"/>
          </p:cNvSpPr>
          <p:nvPr>
            <p:ph idx="1"/>
          </p:nvPr>
        </p:nvSpPr>
        <p:spPr>
          <a:xfrm>
            <a:off x="838200" y="381167"/>
            <a:ext cx="6701589" cy="5795796"/>
          </a:xfrm>
        </p:spPr>
        <p:txBody>
          <a:bodyPr>
            <a:normAutofit fontScale="92500"/>
          </a:bodyPr>
          <a:lstStyle/>
          <a:p>
            <a:pPr marL="0" indent="0">
              <a:buNone/>
            </a:pPr>
            <a:r>
              <a:rPr lang="el-GR" b="1" dirty="0" err="1"/>
              <a:t>Μιρταζαπίνη</a:t>
            </a:r>
            <a:endParaRPr lang="el-GR" b="1" dirty="0"/>
          </a:p>
          <a:p>
            <a:pPr marL="0" indent="0">
              <a:buNone/>
            </a:pPr>
            <a:r>
              <a:rPr lang="el-GR" dirty="0"/>
              <a:t>Δρα ως ανταγωνιστής των </a:t>
            </a:r>
            <a:r>
              <a:rPr lang="el-GR" dirty="0" err="1"/>
              <a:t>προσυναπτικών</a:t>
            </a:r>
            <a:r>
              <a:rPr lang="el-GR" dirty="0"/>
              <a:t> α2-αδρενεργικών </a:t>
            </a:r>
            <a:r>
              <a:rPr lang="el-GR" dirty="0" err="1"/>
              <a:t>αυτοϋποδοχέων</a:t>
            </a:r>
            <a:r>
              <a:rPr lang="el-GR" dirty="0"/>
              <a:t> και των </a:t>
            </a:r>
            <a:r>
              <a:rPr lang="el-GR" dirty="0" err="1"/>
              <a:t>ετερουποδοχέων</a:t>
            </a:r>
            <a:r>
              <a:rPr lang="el-GR" dirty="0"/>
              <a:t> αυξάνοντας την απελευθέρωση νορεπινεφρίνης και σεροτονίνης αντίστοιχα. Επίσης δρα ως ισχυρός ανταγωνιστής των 5-HT2 υποδοχέων (2a και 2c) και των 5-HT3. Αποκλεισμός αυτών των υποδοχέων συμβάλει στη μείωση συμπτωμάτων όπως άγχος, αϋπνία, ναυτία. Αντίθετα πιθανή ενεργοποίηση 5-HT1 λόγω αύξηση απελευθέρωσης σεροτονίνης συμβάλει σε αγχολυτική δράση. </a:t>
            </a:r>
          </a:p>
          <a:p>
            <a:pPr marL="0" indent="0">
              <a:buNone/>
            </a:pPr>
            <a:r>
              <a:rPr lang="el-GR" dirty="0"/>
              <a:t>Επίσης είναι ισχυρός ανταγωνιστής των Η1 υποδοχέων (κατασταλτική δράση).</a:t>
            </a:r>
          </a:p>
        </p:txBody>
      </p:sp>
      <p:pic>
        <p:nvPicPr>
          <p:cNvPr id="5" name="Εικόνα 4">
            <a:extLst>
              <a:ext uri="{FF2B5EF4-FFF2-40B4-BE49-F238E27FC236}">
                <a16:creationId xmlns:a16="http://schemas.microsoft.com/office/drawing/2014/main" id="{49088311-1CF3-F4D5-8DE3-CB4E8DF00851}"/>
              </a:ext>
            </a:extLst>
          </p:cNvPr>
          <p:cNvPicPr>
            <a:picLocks noChangeAspect="1"/>
          </p:cNvPicPr>
          <p:nvPr/>
        </p:nvPicPr>
        <p:blipFill>
          <a:blip r:embed="rId2"/>
          <a:stretch>
            <a:fillRect/>
          </a:stretch>
        </p:blipFill>
        <p:spPr>
          <a:xfrm>
            <a:off x="7539789" y="1408238"/>
            <a:ext cx="4431381" cy="4041523"/>
          </a:xfrm>
          <a:prstGeom prst="rect">
            <a:avLst/>
          </a:prstGeom>
        </p:spPr>
      </p:pic>
    </p:spTree>
    <p:extLst>
      <p:ext uri="{BB962C8B-B14F-4D97-AF65-F5344CB8AC3E}">
        <p14:creationId xmlns:p14="http://schemas.microsoft.com/office/powerpoint/2010/main" val="385117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B65A65-8A11-7DB7-A60C-E2FCC551C459}"/>
              </a:ext>
            </a:extLst>
          </p:cNvPr>
          <p:cNvSpPr>
            <a:spLocks noGrp="1"/>
          </p:cNvSpPr>
          <p:nvPr>
            <p:ph idx="1"/>
          </p:nvPr>
        </p:nvSpPr>
        <p:spPr>
          <a:xfrm>
            <a:off x="838200" y="365125"/>
            <a:ext cx="10515600" cy="5811838"/>
          </a:xfrm>
        </p:spPr>
        <p:txBody>
          <a:bodyPr/>
          <a:lstStyle/>
          <a:p>
            <a:r>
              <a:rPr lang="el-GR" dirty="0"/>
              <a:t>Χρησιμοποιείται σε συνδυασμό με τα SSRIs και SNRIs. </a:t>
            </a:r>
          </a:p>
          <a:p>
            <a:r>
              <a:rPr lang="el-GR" dirty="0" err="1"/>
              <a:t>Aνεπιθύμητες</a:t>
            </a:r>
            <a:r>
              <a:rPr lang="el-GR" dirty="0"/>
              <a:t> ενέργειες: </a:t>
            </a:r>
            <a:r>
              <a:rPr lang="el-GR" dirty="0" err="1"/>
              <a:t>Yπνηλία</a:t>
            </a:r>
            <a:r>
              <a:rPr lang="el-GR" dirty="0"/>
              <a:t>, αύξηση της όρεξης και του σωματικού βάρους, ζάλη, κεφαλαλγία, οίδημα, ξηροστομία, δυσκοιλιότητα, τρόμος, μυαλγίες,, αύξηση του επιπέδου των </a:t>
            </a:r>
            <a:r>
              <a:rPr lang="el-GR" dirty="0" err="1"/>
              <a:t>τρανσαμινασών</a:t>
            </a:r>
            <a:r>
              <a:rPr lang="el-GR" dirty="0"/>
              <a:t>, της χοληστερόλης </a:t>
            </a:r>
            <a:r>
              <a:rPr lang="el-GR" dirty="0" err="1"/>
              <a:t>καιτων</a:t>
            </a:r>
            <a:r>
              <a:rPr lang="el-GR" dirty="0"/>
              <a:t> τριγλυκεριδίων. </a:t>
            </a:r>
          </a:p>
          <a:p>
            <a:r>
              <a:rPr lang="el-GR" dirty="0" err="1"/>
              <a:t>Aλληλεπιδράσεις</a:t>
            </a:r>
            <a:r>
              <a:rPr lang="el-GR" dirty="0"/>
              <a:t>: Με αναστολείς ΜΑΟ (να μη χορηγείται παρά μόνον μετά 2 εβδομάδες από τη διακοπή τους και αντιστρόφως). Συνεργική δράση με το οινόπνευμα και άλλα κατασταλτικά του ΚΝΣ.</a:t>
            </a:r>
          </a:p>
        </p:txBody>
      </p:sp>
    </p:spTree>
    <p:extLst>
      <p:ext uri="{BB962C8B-B14F-4D97-AF65-F5344CB8AC3E}">
        <p14:creationId xmlns:p14="http://schemas.microsoft.com/office/powerpoint/2010/main" val="427523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0E1C029-F911-B1E8-661F-479A430C79E0}"/>
              </a:ext>
            </a:extLst>
          </p:cNvPr>
          <p:cNvSpPr>
            <a:spLocks noGrp="1"/>
          </p:cNvSpPr>
          <p:nvPr>
            <p:ph idx="1"/>
          </p:nvPr>
        </p:nvSpPr>
        <p:spPr>
          <a:xfrm>
            <a:off x="838200" y="365125"/>
            <a:ext cx="10515600" cy="5811838"/>
          </a:xfrm>
        </p:spPr>
        <p:txBody>
          <a:bodyPr/>
          <a:lstStyle/>
          <a:p>
            <a:pPr marL="0" indent="0">
              <a:buNone/>
            </a:pPr>
            <a:r>
              <a:rPr lang="el-GR" b="1" dirty="0" err="1"/>
              <a:t>Βουπροπιόνη</a:t>
            </a:r>
            <a:endParaRPr lang="el-GR" b="1" dirty="0"/>
          </a:p>
          <a:p>
            <a:r>
              <a:rPr lang="el-GR" dirty="0"/>
              <a:t>Αναστέλλει την </a:t>
            </a:r>
            <a:r>
              <a:rPr lang="el-GR" dirty="0" err="1"/>
              <a:t>επαναπρόσληψη</a:t>
            </a:r>
            <a:r>
              <a:rPr lang="el-GR" dirty="0"/>
              <a:t> νορεπινεφρίνης και ντοπαμίνης. </a:t>
            </a:r>
          </a:p>
          <a:p>
            <a:r>
              <a:rPr lang="el-GR" dirty="0" err="1"/>
              <a:t>Μεταβολίζεται</a:t>
            </a:r>
            <a:r>
              <a:rPr lang="el-GR" dirty="0"/>
              <a:t> από το CYP2D6 και αυξάνει τη στάθμη φαρμάκων που μεταβολίζονται με το CYP2D6. </a:t>
            </a:r>
          </a:p>
          <a:p>
            <a:r>
              <a:rPr lang="el-GR" dirty="0"/>
              <a:t>Χορηγείται και σαν βοηθητικό της διακοπής του καπνίσματος και στη διαταραχή ελλειμματικής προσοχής/ </a:t>
            </a:r>
            <a:r>
              <a:rPr lang="el-GR" dirty="0" err="1"/>
              <a:t>υπερκινητικότητας</a:t>
            </a:r>
            <a:r>
              <a:rPr lang="el-GR" dirty="0"/>
              <a:t>. </a:t>
            </a:r>
          </a:p>
          <a:p>
            <a:r>
              <a:rPr lang="el-GR" dirty="0"/>
              <a:t>Μπορεί να προκαλέσει αϋπνία, </a:t>
            </a:r>
            <a:r>
              <a:rPr lang="el-GR" dirty="0" err="1"/>
              <a:t>διεγερτικότητα</a:t>
            </a:r>
            <a:r>
              <a:rPr lang="el-GR" dirty="0"/>
              <a:t>, ξηροστομία και πονοκέφαλο. Δύναται να προκαλέσει επιληπτικούς σπασμούς. Η παρενέργεια είναι δοσοεξαρτώμενη.</a:t>
            </a:r>
          </a:p>
        </p:txBody>
      </p:sp>
    </p:spTree>
    <p:extLst>
      <p:ext uri="{BB962C8B-B14F-4D97-AF65-F5344CB8AC3E}">
        <p14:creationId xmlns:p14="http://schemas.microsoft.com/office/powerpoint/2010/main" val="326111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DAF4B9-98DE-9672-33F7-67FAFB52D531}"/>
              </a:ext>
            </a:extLst>
          </p:cNvPr>
          <p:cNvSpPr>
            <a:spLocks noGrp="1"/>
          </p:cNvSpPr>
          <p:nvPr>
            <p:ph idx="1"/>
          </p:nvPr>
        </p:nvSpPr>
        <p:spPr>
          <a:xfrm>
            <a:off x="838200" y="381167"/>
            <a:ext cx="10515600" cy="5795796"/>
          </a:xfrm>
        </p:spPr>
        <p:txBody>
          <a:bodyPr/>
          <a:lstStyle/>
          <a:p>
            <a:pPr marL="0" indent="0">
              <a:buNone/>
            </a:pPr>
            <a:r>
              <a:rPr lang="el-GR" b="1" dirty="0" err="1"/>
              <a:t>Τραζοδόνη</a:t>
            </a:r>
            <a:r>
              <a:rPr lang="el-GR" b="1" dirty="0"/>
              <a:t>, </a:t>
            </a:r>
            <a:r>
              <a:rPr lang="el-GR" b="1" dirty="0" err="1"/>
              <a:t>Νεφαδοζόνη</a:t>
            </a:r>
            <a:endParaRPr lang="el-GR" b="1" dirty="0"/>
          </a:p>
          <a:p>
            <a:r>
              <a:rPr lang="el-GR" dirty="0"/>
              <a:t>Εμφανίζουν διπλή δράση. Είναι αναστολείς επαναπρόσληψης σεροτονίνης και ανταγωνίζονται τους </a:t>
            </a:r>
            <a:r>
              <a:rPr lang="el-GR" dirty="0" err="1"/>
              <a:t>μετασυναπτικούς</a:t>
            </a:r>
            <a:r>
              <a:rPr lang="el-GR" dirty="0"/>
              <a:t> υποδοχείς τύπου 5-HT2. </a:t>
            </a:r>
          </a:p>
          <a:p>
            <a:r>
              <a:rPr lang="el-GR" dirty="0"/>
              <a:t>Εμφανίζουν κατασταλτική δράση λόγω ανταγωνισμού του H1 υποδοχέα. </a:t>
            </a:r>
          </a:p>
          <a:p>
            <a:r>
              <a:rPr lang="el-GR" dirty="0"/>
              <a:t>Η </a:t>
            </a:r>
            <a:r>
              <a:rPr lang="el-GR" dirty="0" err="1"/>
              <a:t>Τραζοδόνη</a:t>
            </a:r>
            <a:r>
              <a:rPr lang="el-GR" dirty="0"/>
              <a:t> υπήρξε το πιο συχνά χρησιμοποιούμενο αντικαταθλιπτικό μέχρι την εμφάνιση των SSRIs. Σήμερα </a:t>
            </a:r>
            <a:r>
              <a:rPr lang="el-GR" dirty="0" err="1"/>
              <a:t>χρησιμοποιείταιως</a:t>
            </a:r>
            <a:r>
              <a:rPr lang="el-GR" dirty="0"/>
              <a:t> </a:t>
            </a:r>
            <a:r>
              <a:rPr lang="el-GR" dirty="0" err="1"/>
              <a:t>υπναγωγό</a:t>
            </a:r>
            <a:r>
              <a:rPr lang="el-GR" dirty="0"/>
              <a:t> χορηγούμενο σε μικρότερη δόση. </a:t>
            </a:r>
          </a:p>
          <a:p>
            <a:r>
              <a:rPr lang="el-GR" dirty="0"/>
              <a:t>Ως παρενέργειες αναφέρονται γαστρεντερικές διαταραχές, καταστολή και </a:t>
            </a:r>
            <a:r>
              <a:rPr lang="el-GR" dirty="0" err="1"/>
              <a:t>ορθοστατική</a:t>
            </a:r>
            <a:r>
              <a:rPr lang="el-GR" dirty="0"/>
              <a:t> υπόταση λόγω δράσης και σε α-</a:t>
            </a:r>
            <a:r>
              <a:rPr lang="el-GR" dirty="0" err="1"/>
              <a:t>αδρενεργικούς</a:t>
            </a:r>
            <a:r>
              <a:rPr lang="el-GR" dirty="0"/>
              <a:t> υποδοχείς.</a:t>
            </a:r>
          </a:p>
        </p:txBody>
      </p:sp>
    </p:spTree>
    <p:extLst>
      <p:ext uri="{BB962C8B-B14F-4D97-AF65-F5344CB8AC3E}">
        <p14:creationId xmlns:p14="http://schemas.microsoft.com/office/powerpoint/2010/main" val="3558718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0981BC-FDBF-031E-7FEC-0C9217040D70}"/>
              </a:ext>
            </a:extLst>
          </p:cNvPr>
          <p:cNvSpPr>
            <a:spLocks noGrp="1"/>
          </p:cNvSpPr>
          <p:nvPr>
            <p:ph type="title"/>
          </p:nvPr>
        </p:nvSpPr>
        <p:spPr/>
        <p:txBody>
          <a:bodyPr/>
          <a:lstStyle/>
          <a:p>
            <a:r>
              <a:rPr lang="el-GR" dirty="0"/>
              <a:t>Οι πιο συχνές παρενέργειες και συμβουλές διαχείρισης</a:t>
            </a:r>
          </a:p>
        </p:txBody>
      </p:sp>
      <p:sp>
        <p:nvSpPr>
          <p:cNvPr id="3" name="Θέση περιεχομένου 2">
            <a:extLst>
              <a:ext uri="{FF2B5EF4-FFF2-40B4-BE49-F238E27FC236}">
                <a16:creationId xmlns:a16="http://schemas.microsoft.com/office/drawing/2014/main" id="{BE067F63-D75A-FFA1-33A3-1027BDB36D19}"/>
              </a:ext>
            </a:extLst>
          </p:cNvPr>
          <p:cNvSpPr>
            <a:spLocks noGrp="1"/>
          </p:cNvSpPr>
          <p:nvPr>
            <p:ph idx="1"/>
          </p:nvPr>
        </p:nvSpPr>
        <p:spPr/>
        <p:txBody>
          <a:bodyPr/>
          <a:lstStyle/>
          <a:p>
            <a:pPr marL="0" indent="0">
              <a:buNone/>
            </a:pPr>
            <a:r>
              <a:rPr lang="el-GR" dirty="0"/>
              <a:t>Ναυτία → Παίρνουμε το φάρμακο μετά το φαγητό.</a:t>
            </a:r>
          </a:p>
          <a:p>
            <a:pPr marL="0" indent="0">
              <a:buNone/>
            </a:pPr>
            <a:r>
              <a:rPr lang="el-GR" dirty="0"/>
              <a:t>Αϋπνία → Παίρνουμε το φάρμακο το πρωί (ιδίως SSRIs).</a:t>
            </a:r>
          </a:p>
          <a:p>
            <a:pPr marL="0" indent="0">
              <a:buNone/>
            </a:pPr>
            <a:r>
              <a:rPr lang="el-GR" dirty="0"/>
              <a:t>Αύξηση βάρους → Επιλογή φαρμάκου με λιγότερη επίδραση (π.χ. </a:t>
            </a:r>
            <a:r>
              <a:rPr lang="el-GR" dirty="0" err="1"/>
              <a:t>Βουπροπιόνη</a:t>
            </a:r>
            <a:r>
              <a:rPr lang="el-GR" dirty="0"/>
              <a:t>).</a:t>
            </a:r>
          </a:p>
          <a:p>
            <a:pPr marL="0" indent="0">
              <a:buNone/>
            </a:pPr>
            <a:r>
              <a:rPr lang="el-GR" dirty="0"/>
              <a:t>Σεξουαλική δυσλειτουργία → Ενημέρωση του γιατρού για πιθανή αλλαγή φαρμάκου.</a:t>
            </a:r>
          </a:p>
          <a:p>
            <a:pPr marL="0" indent="0">
              <a:buNone/>
            </a:pPr>
            <a:r>
              <a:rPr lang="el-GR" dirty="0" err="1"/>
              <a:t>Ορθοστατική</a:t>
            </a:r>
            <a:r>
              <a:rPr lang="el-GR" dirty="0"/>
              <a:t> υπόταση → Προσοχή όταν σηκωνόμαστε απότομα (κυρίως </a:t>
            </a:r>
            <a:r>
              <a:rPr lang="el-GR" dirty="0" err="1"/>
              <a:t>TCAs</a:t>
            </a:r>
            <a:r>
              <a:rPr lang="el-GR" dirty="0"/>
              <a:t> &amp; MAO).</a:t>
            </a:r>
          </a:p>
        </p:txBody>
      </p:sp>
    </p:spTree>
    <p:extLst>
      <p:ext uri="{BB962C8B-B14F-4D97-AF65-F5344CB8AC3E}">
        <p14:creationId xmlns:p14="http://schemas.microsoft.com/office/powerpoint/2010/main" val="418742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2F0D61-8B9B-695A-9473-6B1EFD82963A}"/>
              </a:ext>
            </a:extLst>
          </p:cNvPr>
          <p:cNvSpPr>
            <a:spLocks noGrp="1"/>
          </p:cNvSpPr>
          <p:nvPr>
            <p:ph type="title"/>
          </p:nvPr>
        </p:nvSpPr>
        <p:spPr/>
        <p:txBody>
          <a:bodyPr>
            <a:normAutofit/>
          </a:bodyPr>
          <a:lstStyle/>
          <a:p>
            <a:r>
              <a:rPr lang="el-GR" dirty="0"/>
              <a:t>Τι πρέπει να λέει ένας βοηθός φαρμακείου στον ασθενή;</a:t>
            </a:r>
          </a:p>
        </p:txBody>
      </p:sp>
      <p:sp>
        <p:nvSpPr>
          <p:cNvPr id="3" name="Θέση περιεχομένου 2">
            <a:extLst>
              <a:ext uri="{FF2B5EF4-FFF2-40B4-BE49-F238E27FC236}">
                <a16:creationId xmlns:a16="http://schemas.microsoft.com/office/drawing/2014/main" id="{453F3104-356E-C27C-1500-6404509F1A45}"/>
              </a:ext>
            </a:extLst>
          </p:cNvPr>
          <p:cNvSpPr>
            <a:spLocks noGrp="1"/>
          </p:cNvSpPr>
          <p:nvPr>
            <p:ph idx="1"/>
          </p:nvPr>
        </p:nvSpPr>
        <p:spPr/>
        <p:txBody>
          <a:bodyPr>
            <a:normAutofit/>
          </a:bodyPr>
          <a:lstStyle/>
          <a:p>
            <a:pPr marL="0" indent="0">
              <a:buNone/>
            </a:pPr>
            <a:r>
              <a:rPr lang="el-GR" dirty="0"/>
              <a:t>✅ </a:t>
            </a:r>
            <a:r>
              <a:rPr lang="el-GR" b="1" dirty="0"/>
              <a:t>Υπομονή!</a:t>
            </a:r>
            <a:r>
              <a:rPr lang="el-GR" dirty="0"/>
              <a:t> Τα αντικαταθλιπτικά χρειάζονται </a:t>
            </a:r>
            <a:r>
              <a:rPr lang="el-GR" b="1" dirty="0"/>
              <a:t>2-6 εβδομάδες</a:t>
            </a:r>
            <a:r>
              <a:rPr lang="el-GR" dirty="0"/>
              <a:t> για να δράσουν.</a:t>
            </a:r>
            <a:br>
              <a:rPr lang="el-GR" dirty="0"/>
            </a:br>
            <a:r>
              <a:rPr lang="el-GR" dirty="0"/>
              <a:t>✅ </a:t>
            </a:r>
            <a:r>
              <a:rPr lang="el-GR" b="1" dirty="0"/>
              <a:t>Να μην σταματήσει το φάρμακο απότομα</a:t>
            </a:r>
            <a:r>
              <a:rPr lang="el-GR" dirty="0"/>
              <a:t> → Κίνδυνος </a:t>
            </a:r>
            <a:r>
              <a:rPr lang="el-GR" b="1" dirty="0"/>
              <a:t>συνδρόμου στέρησης</a:t>
            </a:r>
            <a:r>
              <a:rPr lang="el-GR" dirty="0"/>
              <a:t> (ζάλη, άγχος, διαταραχές ύπνου).</a:t>
            </a:r>
            <a:br>
              <a:rPr lang="el-GR" dirty="0"/>
            </a:br>
            <a:r>
              <a:rPr lang="el-GR" dirty="0"/>
              <a:t>✅ </a:t>
            </a:r>
            <a:r>
              <a:rPr lang="el-GR" b="1" dirty="0"/>
              <a:t>Αποφυγή αλκοόλ</a:t>
            </a:r>
            <a:r>
              <a:rPr lang="el-GR" dirty="0"/>
              <a:t> → Αυξάνει την καταστολή και μειώνει την αποτελεσματικότητα.</a:t>
            </a:r>
            <a:br>
              <a:rPr lang="el-GR" dirty="0"/>
            </a:br>
            <a:r>
              <a:rPr lang="el-GR" dirty="0"/>
              <a:t>✅ </a:t>
            </a:r>
            <a:r>
              <a:rPr lang="el-GR" b="1" dirty="0"/>
              <a:t>Προσοχή σε παρενέργειες</a:t>
            </a:r>
            <a:r>
              <a:rPr lang="el-GR" dirty="0"/>
              <a:t> → Αν είναι έντονες, ενημερώνουμε τον φαρμακοποιό ή τον γιατρό.</a:t>
            </a:r>
            <a:br>
              <a:rPr lang="el-GR" dirty="0"/>
            </a:br>
            <a:r>
              <a:rPr lang="el-GR" dirty="0"/>
              <a:t>✅ </a:t>
            </a:r>
            <a:r>
              <a:rPr lang="el-GR" b="1" dirty="0"/>
              <a:t>Αλληλεπιδράσεις με άλλα φάρμακα</a:t>
            </a:r>
            <a:r>
              <a:rPr lang="el-GR" dirty="0"/>
              <a:t> (αντισυλληπτικά, παυσίπονα, αντιψυχωσικά).</a:t>
            </a:r>
          </a:p>
          <a:p>
            <a:pPr marL="0" indent="0">
              <a:buNone/>
            </a:pPr>
            <a:endParaRPr lang="el-GR" dirty="0"/>
          </a:p>
        </p:txBody>
      </p:sp>
    </p:spTree>
    <p:extLst>
      <p:ext uri="{BB962C8B-B14F-4D97-AF65-F5344CB8AC3E}">
        <p14:creationId xmlns:p14="http://schemas.microsoft.com/office/powerpoint/2010/main" val="261506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53395-1769-EE65-9F2E-8978C86109A2}"/>
              </a:ext>
            </a:extLst>
          </p:cNvPr>
          <p:cNvSpPr>
            <a:spLocks noGrp="1"/>
          </p:cNvSpPr>
          <p:nvPr>
            <p:ph type="title"/>
          </p:nvPr>
        </p:nvSpPr>
        <p:spPr>
          <a:xfrm>
            <a:off x="838200" y="166353"/>
            <a:ext cx="10515600" cy="1325563"/>
          </a:xfrm>
        </p:spPr>
        <p:txBody>
          <a:bodyPr/>
          <a:lstStyle/>
          <a:p>
            <a:r>
              <a:rPr lang="el-GR" dirty="0"/>
              <a:t>Ερωτήσεις Σ/Λ</a:t>
            </a:r>
          </a:p>
        </p:txBody>
      </p:sp>
      <p:sp>
        <p:nvSpPr>
          <p:cNvPr id="3" name="Θέση περιεχομένου 2">
            <a:extLst>
              <a:ext uri="{FF2B5EF4-FFF2-40B4-BE49-F238E27FC236}">
                <a16:creationId xmlns:a16="http://schemas.microsoft.com/office/drawing/2014/main" id="{F8934379-2B86-48FB-3BE6-70E7E20815E0}"/>
              </a:ext>
            </a:extLst>
          </p:cNvPr>
          <p:cNvSpPr>
            <a:spLocks noGrp="1"/>
          </p:cNvSpPr>
          <p:nvPr>
            <p:ph idx="1"/>
          </p:nvPr>
        </p:nvSpPr>
        <p:spPr>
          <a:xfrm>
            <a:off x="838200" y="1155032"/>
            <a:ext cx="10515600" cy="5536615"/>
          </a:xfrm>
        </p:spPr>
        <p:txBody>
          <a:bodyPr>
            <a:normAutofit fontScale="70000" lnSpcReduction="20000"/>
          </a:bodyPr>
          <a:lstStyle/>
          <a:p>
            <a:pPr marL="0" indent="0">
              <a:buNone/>
            </a:pPr>
            <a:r>
              <a:rPr lang="el-GR" dirty="0"/>
              <a:t>Οι εκλεκτικοί αναστολείς επαναπρόσληψης σεροτονίνης (SSRIs) έχουν άμεση αντικαταθλιπτική δράση. </a:t>
            </a:r>
          </a:p>
          <a:p>
            <a:pPr marL="0" indent="0">
              <a:buNone/>
            </a:pPr>
            <a:r>
              <a:rPr lang="el-GR" dirty="0"/>
              <a:t>(Λάθος)</a:t>
            </a:r>
          </a:p>
          <a:p>
            <a:pPr marL="0" indent="0">
              <a:buNone/>
            </a:pPr>
            <a:r>
              <a:rPr lang="el-GR" dirty="0"/>
              <a:t>Τα </a:t>
            </a:r>
            <a:r>
              <a:rPr lang="el-GR" dirty="0" err="1"/>
              <a:t>τρικυκλικά</a:t>
            </a:r>
            <a:r>
              <a:rPr lang="el-GR" dirty="0"/>
              <a:t> αντικαταθλιπτικά (</a:t>
            </a:r>
            <a:r>
              <a:rPr lang="el-GR" dirty="0" err="1"/>
              <a:t>TCAs</a:t>
            </a:r>
            <a:r>
              <a:rPr lang="el-GR" dirty="0"/>
              <a:t>) θεωρούνται πιο αποτελεσματικά από τα SSRIs αλλά έχουν περισσότερες παρενέργειες. </a:t>
            </a:r>
          </a:p>
          <a:p>
            <a:pPr marL="0" indent="0">
              <a:buNone/>
            </a:pPr>
            <a:r>
              <a:rPr lang="el-GR" dirty="0"/>
              <a:t>(Σωστό)</a:t>
            </a:r>
          </a:p>
          <a:p>
            <a:pPr marL="0" indent="0">
              <a:buNone/>
            </a:pPr>
            <a:r>
              <a:rPr lang="el-GR" dirty="0"/>
              <a:t>Οι αναστολείς </a:t>
            </a:r>
            <a:r>
              <a:rPr lang="el-GR" dirty="0" err="1"/>
              <a:t>μονοαμινοξειδάσης</a:t>
            </a:r>
            <a:r>
              <a:rPr lang="el-GR" dirty="0"/>
              <a:t> (MAO) δεν </a:t>
            </a:r>
            <a:r>
              <a:rPr lang="el-GR" dirty="0" err="1"/>
              <a:t>αλληλεπιδρούν</a:t>
            </a:r>
            <a:r>
              <a:rPr lang="el-GR" dirty="0"/>
              <a:t> με τρόφιμα ή άλλα φάρμακα. </a:t>
            </a:r>
          </a:p>
          <a:p>
            <a:pPr marL="0" indent="0">
              <a:buNone/>
            </a:pPr>
            <a:r>
              <a:rPr lang="el-GR" dirty="0"/>
              <a:t>(Λάθος)</a:t>
            </a:r>
          </a:p>
          <a:p>
            <a:pPr marL="0" indent="0">
              <a:buNone/>
            </a:pPr>
            <a:r>
              <a:rPr lang="el-GR" dirty="0"/>
              <a:t>Η </a:t>
            </a:r>
            <a:r>
              <a:rPr lang="el-GR" dirty="0" err="1"/>
              <a:t>φλουοξετίνη</a:t>
            </a:r>
            <a:r>
              <a:rPr lang="el-GR" dirty="0"/>
              <a:t> έχει μεγάλο χρόνο ημιζωής και </a:t>
            </a:r>
            <a:r>
              <a:rPr lang="el-GR" dirty="0" err="1"/>
              <a:t>μεταβολίζεται</a:t>
            </a:r>
            <a:r>
              <a:rPr lang="el-GR" dirty="0"/>
              <a:t> προς τη </a:t>
            </a:r>
            <a:r>
              <a:rPr lang="el-GR" dirty="0" err="1"/>
              <a:t>νορφλουοξετίνη</a:t>
            </a:r>
            <a:r>
              <a:rPr lang="el-GR" dirty="0"/>
              <a:t>. </a:t>
            </a:r>
          </a:p>
          <a:p>
            <a:pPr marL="0" indent="0">
              <a:buNone/>
            </a:pPr>
            <a:r>
              <a:rPr lang="el-GR" dirty="0"/>
              <a:t>(Σωστό)</a:t>
            </a:r>
          </a:p>
          <a:p>
            <a:pPr marL="0" indent="0">
              <a:buNone/>
            </a:pPr>
            <a:r>
              <a:rPr lang="el-GR" dirty="0"/>
              <a:t>Η ξαφνική διακοπή των SSRIs μπορεί να προκαλέσει σύνδρομο στέρησης. </a:t>
            </a:r>
          </a:p>
          <a:p>
            <a:pPr marL="0" indent="0">
              <a:buNone/>
            </a:pPr>
            <a:r>
              <a:rPr lang="el-GR" dirty="0"/>
              <a:t>(Σωστό)</a:t>
            </a:r>
          </a:p>
          <a:p>
            <a:pPr marL="0" indent="0">
              <a:buNone/>
            </a:pPr>
            <a:r>
              <a:rPr lang="el-GR" dirty="0"/>
              <a:t>Η </a:t>
            </a:r>
            <a:r>
              <a:rPr lang="el-GR" dirty="0" err="1"/>
              <a:t>βενλαφαξίνη</a:t>
            </a:r>
            <a:r>
              <a:rPr lang="el-GR" dirty="0"/>
              <a:t> (SNRI) σε χαμηλές δόσεις δρα μόνο ως αναστολέας σεροτονίνης. </a:t>
            </a:r>
          </a:p>
          <a:p>
            <a:pPr marL="0" indent="0">
              <a:buNone/>
            </a:pPr>
            <a:r>
              <a:rPr lang="el-GR" dirty="0"/>
              <a:t>(Σωστό)</a:t>
            </a:r>
          </a:p>
          <a:p>
            <a:pPr marL="0" indent="0">
              <a:buNone/>
            </a:pPr>
            <a:r>
              <a:rPr lang="el-GR" dirty="0"/>
              <a:t>Τα αντικαταθλιπτικά μπορούν να χορηγηθούν σε ασθενείς με αυτοκτονικό ιδεασμό χωρίς προσοχή. </a:t>
            </a:r>
          </a:p>
          <a:p>
            <a:pPr marL="0" indent="0">
              <a:buNone/>
            </a:pPr>
            <a:r>
              <a:rPr lang="el-GR" dirty="0"/>
              <a:t>(Λάθος)</a:t>
            </a:r>
          </a:p>
          <a:p>
            <a:pPr marL="0" indent="0">
              <a:buNone/>
            </a:pPr>
            <a:endParaRPr lang="el-GR" dirty="0"/>
          </a:p>
        </p:txBody>
      </p:sp>
    </p:spTree>
    <p:extLst>
      <p:ext uri="{BB962C8B-B14F-4D97-AF65-F5344CB8AC3E}">
        <p14:creationId xmlns:p14="http://schemas.microsoft.com/office/powerpoint/2010/main" val="5753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FFF393-EE27-C468-33CB-042493EABEFC}"/>
              </a:ext>
            </a:extLst>
          </p:cNvPr>
          <p:cNvSpPr>
            <a:spLocks noGrp="1"/>
          </p:cNvSpPr>
          <p:nvPr>
            <p:ph type="title"/>
          </p:nvPr>
        </p:nvSpPr>
        <p:spPr/>
        <p:txBody>
          <a:bodyPr/>
          <a:lstStyle/>
          <a:p>
            <a:r>
              <a:rPr lang="el-GR" dirty="0"/>
              <a:t>Κατάθλιψη</a:t>
            </a:r>
          </a:p>
        </p:txBody>
      </p:sp>
      <p:sp>
        <p:nvSpPr>
          <p:cNvPr id="3" name="Θέση περιεχομένου 2">
            <a:extLst>
              <a:ext uri="{FF2B5EF4-FFF2-40B4-BE49-F238E27FC236}">
                <a16:creationId xmlns:a16="http://schemas.microsoft.com/office/drawing/2014/main" id="{0D92C327-E0E7-0D76-7903-EC88B5E76767}"/>
              </a:ext>
            </a:extLst>
          </p:cNvPr>
          <p:cNvSpPr>
            <a:spLocks noGrp="1"/>
          </p:cNvSpPr>
          <p:nvPr>
            <p:ph idx="1"/>
          </p:nvPr>
        </p:nvSpPr>
        <p:spPr/>
        <p:txBody>
          <a:bodyPr/>
          <a:lstStyle/>
          <a:p>
            <a:pPr marL="0" indent="0">
              <a:buNone/>
            </a:pPr>
            <a:r>
              <a:rPr lang="el-GR" dirty="0"/>
              <a:t>Η κατάθλιψη αποτελεί μία από τις συχνότερες σύγχρονες ψυχικές παθήσεις, προσβάλει 350 εκατομμύρια ανθρώπους και είναι υπεύθυνη για το 10% των χαμένων εργατοωρών παγκοσμίως. Ένας στους οκτώ άνδρες και μία στις τέσσερις γυναίκες μπορεί να εμφανίσουν κατάθλιψη κατά τη διάρκεια της ζωής τους.</a:t>
            </a:r>
          </a:p>
          <a:p>
            <a:pPr marL="0" indent="0">
              <a:buNone/>
            </a:pPr>
            <a:endParaRPr lang="el-GR" dirty="0"/>
          </a:p>
          <a:p>
            <a:pPr marL="0" indent="0">
              <a:buNone/>
            </a:pPr>
            <a:r>
              <a:rPr lang="el-GR" dirty="0"/>
              <a:t>Μπορούμε να διακρίνουμε: α)την αντιδραστική ή δευτεροπαθή κατάθλιψη, που απαντάται σε ανταπόκριση προς ένα πραγματικό ερέθισμα, β)την “ενδογενή” κατάθλιψη, γ)την κατάθλιψη που συνδέεται με διπολική διαταραχή.</a:t>
            </a:r>
          </a:p>
        </p:txBody>
      </p:sp>
    </p:spTree>
    <p:extLst>
      <p:ext uri="{BB962C8B-B14F-4D97-AF65-F5344CB8AC3E}">
        <p14:creationId xmlns:p14="http://schemas.microsoft.com/office/powerpoint/2010/main" val="407106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3D7D58-5E68-FAC0-2593-FA47589F4732}"/>
              </a:ext>
            </a:extLst>
          </p:cNvPr>
          <p:cNvSpPr>
            <a:spLocks noGrp="1"/>
          </p:cNvSpPr>
          <p:nvPr>
            <p:ph idx="1"/>
          </p:nvPr>
        </p:nvSpPr>
        <p:spPr>
          <a:xfrm>
            <a:off x="838200" y="465220"/>
            <a:ext cx="10515600" cy="6192253"/>
          </a:xfrm>
        </p:spPr>
        <p:txBody>
          <a:bodyPr>
            <a:normAutofit fontScale="70000" lnSpcReduction="20000"/>
          </a:bodyPr>
          <a:lstStyle/>
          <a:p>
            <a:pPr marL="0" indent="0">
              <a:buNone/>
            </a:pPr>
            <a:r>
              <a:rPr lang="el-GR" dirty="0"/>
              <a:t>Η </a:t>
            </a:r>
            <a:r>
              <a:rPr lang="el-GR" dirty="0" err="1"/>
              <a:t>μιρταζαπίνη</a:t>
            </a:r>
            <a:r>
              <a:rPr lang="el-GR" dirty="0"/>
              <a:t> προκαλεί συχνά υπνηλία και αύξηση βάρους λόγω δράσης στους H1 υποδοχείς. </a:t>
            </a:r>
          </a:p>
          <a:p>
            <a:pPr marL="0" indent="0">
              <a:buNone/>
            </a:pPr>
            <a:r>
              <a:rPr lang="el-GR" dirty="0"/>
              <a:t>(Σωστό)</a:t>
            </a:r>
          </a:p>
          <a:p>
            <a:pPr marL="0" indent="0">
              <a:buNone/>
            </a:pPr>
            <a:r>
              <a:rPr lang="el-GR" dirty="0"/>
              <a:t>Τα SNRIs δεν χρησιμοποιούνται ποτέ για την αντιμετώπιση του χρόνιου πόνου. </a:t>
            </a:r>
          </a:p>
          <a:p>
            <a:pPr marL="0" indent="0">
              <a:buNone/>
            </a:pPr>
            <a:r>
              <a:rPr lang="el-GR" dirty="0"/>
              <a:t>(Λάθος)</a:t>
            </a:r>
          </a:p>
          <a:p>
            <a:pPr marL="0" indent="0">
              <a:buNone/>
            </a:pPr>
            <a:r>
              <a:rPr lang="el-GR" dirty="0"/>
              <a:t>Η </a:t>
            </a:r>
            <a:r>
              <a:rPr lang="el-GR" dirty="0" err="1"/>
              <a:t>βουπροπιόνη</a:t>
            </a:r>
            <a:r>
              <a:rPr lang="el-GR" dirty="0"/>
              <a:t> έχει αυξημένο κίνδυνο πρόκλησης επιληπτικών κρίσεων. </a:t>
            </a:r>
          </a:p>
          <a:p>
            <a:pPr marL="0" indent="0">
              <a:buNone/>
            </a:pPr>
            <a:r>
              <a:rPr lang="el-GR" dirty="0"/>
              <a:t>(Σωστό)</a:t>
            </a:r>
          </a:p>
          <a:p>
            <a:pPr marL="0" indent="0">
              <a:buNone/>
            </a:pPr>
            <a:r>
              <a:rPr lang="el-GR" dirty="0"/>
              <a:t>Οι αναστολείς ΜΑΟ πρέπει να διακόπτονται τουλάχιστον δύο εβδομάδες πριν τη λήψη SSRI ή SNRI. </a:t>
            </a:r>
          </a:p>
          <a:p>
            <a:pPr marL="0" indent="0">
              <a:buNone/>
            </a:pPr>
            <a:r>
              <a:rPr lang="el-GR" dirty="0"/>
              <a:t>(Σωστό)</a:t>
            </a:r>
          </a:p>
          <a:p>
            <a:pPr marL="0" indent="0">
              <a:buNone/>
            </a:pPr>
            <a:r>
              <a:rPr lang="el-GR" dirty="0"/>
              <a:t>Τα </a:t>
            </a:r>
            <a:r>
              <a:rPr lang="el-GR" dirty="0" err="1"/>
              <a:t>τρικυκλικά</a:t>
            </a:r>
            <a:r>
              <a:rPr lang="el-GR" dirty="0"/>
              <a:t> αντικαταθλιπτικά έχουν έντονες </a:t>
            </a:r>
            <a:r>
              <a:rPr lang="el-GR" dirty="0" err="1"/>
              <a:t>αντιχολινεργικές</a:t>
            </a:r>
            <a:r>
              <a:rPr lang="el-GR" dirty="0"/>
              <a:t> δράσεις. </a:t>
            </a:r>
          </a:p>
          <a:p>
            <a:pPr marL="0" indent="0">
              <a:buNone/>
            </a:pPr>
            <a:r>
              <a:rPr lang="el-GR" dirty="0"/>
              <a:t>(Σωστό)</a:t>
            </a:r>
          </a:p>
          <a:p>
            <a:pPr marL="0" indent="0">
              <a:buNone/>
            </a:pPr>
            <a:r>
              <a:rPr lang="el-GR" dirty="0"/>
              <a:t>Οι SSRIs προκαλούν συνήθως αύξηση της όρεξης και του σωματικού βάρους. </a:t>
            </a:r>
          </a:p>
          <a:p>
            <a:pPr marL="0" indent="0">
              <a:buNone/>
            </a:pPr>
            <a:r>
              <a:rPr lang="el-GR" dirty="0"/>
              <a:t>(Λάθος, συνήθως μείωση όρεξης)</a:t>
            </a:r>
          </a:p>
          <a:p>
            <a:pPr marL="0" indent="0">
              <a:buNone/>
            </a:pPr>
            <a:r>
              <a:rPr lang="el-GR" dirty="0"/>
              <a:t>Η </a:t>
            </a:r>
            <a:r>
              <a:rPr lang="el-GR" dirty="0" err="1"/>
              <a:t>τραζοδόνη</a:t>
            </a:r>
            <a:r>
              <a:rPr lang="el-GR" dirty="0"/>
              <a:t> χρησιμοποιείται αποκλειστικά ως αντικαταθλιπτικό και όχι για αϋπνία. </a:t>
            </a:r>
          </a:p>
          <a:p>
            <a:pPr marL="0" indent="0">
              <a:buNone/>
            </a:pPr>
            <a:r>
              <a:rPr lang="el-GR" dirty="0"/>
              <a:t>(Λάθος)</a:t>
            </a:r>
          </a:p>
          <a:p>
            <a:pPr marL="0" indent="0">
              <a:buNone/>
            </a:pPr>
            <a:r>
              <a:rPr lang="el-GR" dirty="0"/>
              <a:t>Η </a:t>
            </a:r>
            <a:r>
              <a:rPr lang="el-GR" dirty="0" err="1"/>
              <a:t>νεφαζοδόνη</a:t>
            </a:r>
            <a:r>
              <a:rPr lang="el-GR" dirty="0"/>
              <a:t> είναι ασφαλέστερη από την </a:t>
            </a:r>
            <a:r>
              <a:rPr lang="el-GR" dirty="0" err="1"/>
              <a:t>τραζοδόνη</a:t>
            </a:r>
            <a:r>
              <a:rPr lang="el-GR" dirty="0"/>
              <a:t> όσον αφορά την </a:t>
            </a:r>
            <a:r>
              <a:rPr lang="el-GR" dirty="0" err="1"/>
              <a:t>ηπατοτοξικότητα</a:t>
            </a:r>
            <a:r>
              <a:rPr lang="el-GR" dirty="0"/>
              <a:t>. </a:t>
            </a:r>
          </a:p>
          <a:p>
            <a:pPr marL="0" indent="0">
              <a:buNone/>
            </a:pPr>
            <a:r>
              <a:rPr lang="el-GR" dirty="0"/>
              <a:t>(Λάθος)</a:t>
            </a:r>
          </a:p>
        </p:txBody>
      </p:sp>
    </p:spTree>
    <p:extLst>
      <p:ext uri="{BB962C8B-B14F-4D97-AF65-F5344CB8AC3E}">
        <p14:creationId xmlns:p14="http://schemas.microsoft.com/office/powerpoint/2010/main" val="5951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Τίτλος 1">
            <a:extLst>
              <a:ext uri="{FF2B5EF4-FFF2-40B4-BE49-F238E27FC236}">
                <a16:creationId xmlns:a16="http://schemas.microsoft.com/office/drawing/2014/main" id="{461A35D9-DFFA-0C9C-806B-F77677094419}"/>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a:solidFill>
                  <a:schemeClr val="tx2"/>
                </a:solidFill>
                <a:latin typeface="+mj-lt"/>
                <a:ea typeface="+mj-ea"/>
                <a:cs typeface="+mj-cs"/>
              </a:rPr>
              <a:t>Αντιεπιληπτικά φάρμακα</a:t>
            </a:r>
          </a:p>
        </p:txBody>
      </p:sp>
      <p:sp>
        <p:nvSpPr>
          <p:cNvPr id="5" name="Θέση κειμένου 4">
            <a:extLst>
              <a:ext uri="{FF2B5EF4-FFF2-40B4-BE49-F238E27FC236}">
                <a16:creationId xmlns:a16="http://schemas.microsoft.com/office/drawing/2014/main" id="{A83A3845-B5A5-9590-60F0-2C1A250661ED}"/>
              </a:ext>
            </a:extLst>
          </p:cNvPr>
          <p:cNvSpPr>
            <a:spLocks noGrp="1"/>
          </p:cNvSpPr>
          <p:nvPr>
            <p:ph type="body" idx="1"/>
          </p:nvPr>
        </p:nvSpPr>
        <p:spPr>
          <a:xfrm>
            <a:off x="3215729" y="4165152"/>
            <a:ext cx="5760846" cy="682079"/>
          </a:xfrm>
        </p:spPr>
        <p:txBody>
          <a:bodyPr vert="horz" lIns="91440" tIns="45720" rIns="91440" bIns="45720" rtlCol="0">
            <a:normAutofit/>
          </a:bodyPr>
          <a:lstStyle/>
          <a:p>
            <a:pPr algn="ctr"/>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21403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9E359-67C5-D7A9-036D-31DB6A1BB457}"/>
              </a:ext>
            </a:extLst>
          </p:cNvPr>
          <p:cNvSpPr>
            <a:spLocks noGrp="1"/>
          </p:cNvSpPr>
          <p:nvPr>
            <p:ph type="title"/>
          </p:nvPr>
        </p:nvSpPr>
        <p:spPr/>
        <p:txBody>
          <a:bodyPr/>
          <a:lstStyle/>
          <a:p>
            <a:r>
              <a:rPr lang="el-GR" dirty="0"/>
              <a:t>Εισαγωγή</a:t>
            </a:r>
          </a:p>
        </p:txBody>
      </p:sp>
      <p:sp>
        <p:nvSpPr>
          <p:cNvPr id="3" name="Θέση περιεχομένου 2">
            <a:extLst>
              <a:ext uri="{FF2B5EF4-FFF2-40B4-BE49-F238E27FC236}">
                <a16:creationId xmlns:a16="http://schemas.microsoft.com/office/drawing/2014/main" id="{D00984DE-D177-65C8-16D3-BBB509CFCCB3}"/>
              </a:ext>
            </a:extLst>
          </p:cNvPr>
          <p:cNvSpPr>
            <a:spLocks noGrp="1"/>
          </p:cNvSpPr>
          <p:nvPr>
            <p:ph idx="1"/>
          </p:nvPr>
        </p:nvSpPr>
        <p:spPr/>
        <p:txBody>
          <a:bodyPr>
            <a:normAutofit lnSpcReduction="10000"/>
          </a:bodyPr>
          <a:lstStyle/>
          <a:p>
            <a:pPr marL="0" indent="0">
              <a:buNone/>
            </a:pPr>
            <a:r>
              <a:rPr lang="el-GR" b="1" dirty="0"/>
              <a:t>Τι είναι επιληψία;</a:t>
            </a:r>
          </a:p>
          <a:p>
            <a:pPr marL="0" indent="0">
              <a:buNone/>
            </a:pPr>
            <a:r>
              <a:rPr lang="el-GR" dirty="0"/>
              <a:t>Η </a:t>
            </a:r>
            <a:r>
              <a:rPr lang="el-GR" dirty="0">
                <a:solidFill>
                  <a:srgbClr val="FF0000"/>
                </a:solidFill>
              </a:rPr>
              <a:t>επιληψία</a:t>
            </a:r>
            <a:r>
              <a:rPr lang="el-GR" dirty="0"/>
              <a:t> είναι μία χρόνια διαταραχή, η οποία χαρακτηρίζεται από επαναλαμβανόμενες, απρόκλητες επιληπτικές κρίσεις. </a:t>
            </a:r>
          </a:p>
          <a:p>
            <a:pPr marL="0" indent="0">
              <a:buNone/>
            </a:pPr>
            <a:r>
              <a:rPr lang="el-GR" dirty="0"/>
              <a:t>Η </a:t>
            </a:r>
            <a:r>
              <a:rPr lang="el-GR" dirty="0">
                <a:solidFill>
                  <a:srgbClr val="FF0000"/>
                </a:solidFill>
              </a:rPr>
              <a:t>επιληπτική κρίση </a:t>
            </a:r>
            <a:r>
              <a:rPr lang="el-GR" dirty="0"/>
              <a:t>είναι ένα επεισόδιο απορρύθμισης του εγκεφάλου, που εκδηλώνεται με διάφορες μορφές όπως σπασμούς στα χέρια ή και τα πόδια, απώλεια συνείδησης (λιποθυμία), απώλεια ούρων, μουδιάσματα, οπτικές (πχ λάμψεις) ή ακουστικές διαταραχές </a:t>
            </a:r>
            <a:r>
              <a:rPr lang="el-GR" dirty="0" err="1"/>
              <a:t>κ.ο.κ.</a:t>
            </a:r>
            <a:r>
              <a:rPr lang="el-GR" dirty="0"/>
              <a:t> Της επιληπτικής κρίσης ορισμένες φορές προηγούνται διάφορα συμπτώματα όπως μια ενόχληση στο στομάχι, αίσθημα φόβου, ναυτία </a:t>
            </a:r>
            <a:r>
              <a:rPr lang="el-GR" dirty="0" err="1"/>
              <a:t>κλπ</a:t>
            </a:r>
            <a:r>
              <a:rPr lang="el-GR" dirty="0"/>
              <a:t> τα οποία αποτελούν την </a:t>
            </a:r>
            <a:r>
              <a:rPr lang="el-GR" dirty="0">
                <a:solidFill>
                  <a:srgbClr val="FF0000"/>
                </a:solidFill>
              </a:rPr>
              <a:t>επιληπτική αύρα</a:t>
            </a:r>
            <a:r>
              <a:rPr lang="el-GR" dirty="0"/>
              <a:t>.</a:t>
            </a:r>
          </a:p>
        </p:txBody>
      </p:sp>
    </p:spTree>
    <p:extLst>
      <p:ext uri="{BB962C8B-B14F-4D97-AF65-F5344CB8AC3E}">
        <p14:creationId xmlns:p14="http://schemas.microsoft.com/office/powerpoint/2010/main" val="154187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1761622-0E9B-C81F-1C12-339C24117A56}"/>
              </a:ext>
            </a:extLst>
          </p:cNvPr>
          <p:cNvSpPr>
            <a:spLocks noGrp="1"/>
          </p:cNvSpPr>
          <p:nvPr>
            <p:ph idx="1"/>
          </p:nvPr>
        </p:nvSpPr>
        <p:spPr>
          <a:xfrm>
            <a:off x="838200" y="2227006"/>
            <a:ext cx="10515600" cy="3949956"/>
          </a:xfrm>
        </p:spPr>
        <p:txBody>
          <a:bodyPr>
            <a:normAutofit lnSpcReduction="10000"/>
          </a:bodyPr>
          <a:lstStyle/>
          <a:p>
            <a:pPr marL="0" indent="0">
              <a:buNone/>
            </a:pPr>
            <a:r>
              <a:rPr lang="el-GR" b="1" dirty="0"/>
              <a:t>Συμπτώματα επιληψίας</a:t>
            </a:r>
          </a:p>
          <a:p>
            <a:pPr marL="0" indent="0">
              <a:buNone/>
            </a:pPr>
            <a:r>
              <a:rPr lang="el-GR" dirty="0"/>
              <a:t>Τα κύρια συμπτώματα της επιληψίας είναι οι επαναλαμβανόμενες κρίσεις. Ωστόσο, υπάρχουν κάποια συμπτώματα που μπορεί να υποδηλώνουν ένα άτομο έχει επιληψία.</a:t>
            </a:r>
          </a:p>
          <a:p>
            <a:pPr marL="0" indent="0">
              <a:buNone/>
            </a:pPr>
            <a:endParaRPr lang="el-GR" dirty="0"/>
          </a:p>
          <a:p>
            <a:r>
              <a:rPr lang="el-GR" dirty="0"/>
              <a:t>Σύγχυση,</a:t>
            </a:r>
          </a:p>
          <a:p>
            <a:r>
              <a:rPr lang="el-GR" dirty="0"/>
              <a:t>Ακινησία,</a:t>
            </a:r>
          </a:p>
          <a:p>
            <a:r>
              <a:rPr lang="el-GR" dirty="0"/>
              <a:t>Συσπάσεις των άκρων,</a:t>
            </a:r>
          </a:p>
          <a:p>
            <a:r>
              <a:rPr lang="el-GR" dirty="0"/>
              <a:t>Απώλεια αισθήσεων.</a:t>
            </a:r>
          </a:p>
        </p:txBody>
      </p:sp>
      <p:sp>
        <p:nvSpPr>
          <p:cNvPr id="4" name="TextBox 3">
            <a:extLst>
              <a:ext uri="{FF2B5EF4-FFF2-40B4-BE49-F238E27FC236}">
                <a16:creationId xmlns:a16="http://schemas.microsoft.com/office/drawing/2014/main" id="{D0D3B82A-EE76-37AA-661F-13B8F7B46110}"/>
              </a:ext>
            </a:extLst>
          </p:cNvPr>
          <p:cNvSpPr txBox="1"/>
          <p:nvPr/>
        </p:nvSpPr>
        <p:spPr>
          <a:xfrm>
            <a:off x="865238" y="545690"/>
            <a:ext cx="10515599" cy="1502152"/>
          </a:xfrm>
          <a:prstGeom prst="roundRect">
            <a:avLst>
              <a:gd name="adj" fmla="val 3522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CCCCFF"/>
            </a:solidFill>
          </a:ln>
        </p:spPr>
        <p:txBody>
          <a:bodyPr wrap="square" rtlCol="0">
            <a:spAutoFit/>
          </a:bodyPr>
          <a:lstStyle/>
          <a:p>
            <a:r>
              <a:rPr lang="el-GR" sz="2400" dirty="0"/>
              <a:t>Επιληπτική κρίση είναι ένα επεισόδιο που μπορεί να είναι μια φορά στη ζωή κάποιου και να μην ξανασυμβεί. Επιληψία η νόσος στην οποία κάποιος εμφανίζει συχνά επιληπτικές κρίσεις.</a:t>
            </a:r>
          </a:p>
        </p:txBody>
      </p:sp>
    </p:spTree>
    <p:extLst>
      <p:ext uri="{BB962C8B-B14F-4D97-AF65-F5344CB8AC3E}">
        <p14:creationId xmlns:p14="http://schemas.microsoft.com/office/powerpoint/2010/main" val="183251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2B0342-AECB-3541-DF9C-F945FB1F1B0E}"/>
              </a:ext>
            </a:extLst>
          </p:cNvPr>
          <p:cNvSpPr>
            <a:spLocks noGrp="1"/>
          </p:cNvSpPr>
          <p:nvPr>
            <p:ph idx="1"/>
          </p:nvPr>
        </p:nvSpPr>
        <p:spPr>
          <a:xfrm>
            <a:off x="838200" y="457200"/>
            <a:ext cx="10515600" cy="5719763"/>
          </a:xfrm>
        </p:spPr>
        <p:txBody>
          <a:bodyPr>
            <a:normAutofit lnSpcReduction="10000"/>
          </a:bodyPr>
          <a:lstStyle/>
          <a:p>
            <a:pPr marL="0" indent="0">
              <a:buNone/>
            </a:pPr>
            <a:r>
              <a:rPr lang="el-GR" dirty="0"/>
              <a:t>Μια επιληπτική κρίση μπορεί να οφείλεται σε διάφορα αίτια που φαίνονται σε μια μαγνητική τομογραφία εγκεφάλου όπως ένας όγκος εγκεφάλου, εγκεφαλική αιμορραγία, ένα χτύπημα στο κεφάλι, αλλά και σε άλλες διαταραχές όπως η </a:t>
            </a:r>
            <a:r>
              <a:rPr lang="el-GR" dirty="0" err="1"/>
              <a:t>υπονατριαιμία</a:t>
            </a:r>
            <a:r>
              <a:rPr lang="el-GR" dirty="0"/>
              <a:t>, η κατάχρηση (ή και η στέρηση) οινοπνεύματος, ορισμένα φάρμακα ή ουσίες (πχ κοκαΐνη, αμφεταμίνες, </a:t>
            </a:r>
            <a:r>
              <a:rPr lang="en-US" dirty="0"/>
              <a:t>ecstasy), </a:t>
            </a:r>
            <a:r>
              <a:rPr lang="el-GR" dirty="0" err="1"/>
              <a:t>οπιοειδή</a:t>
            </a:r>
            <a:r>
              <a:rPr lang="el-GR" dirty="0"/>
              <a:t> παυσίπονα (πχ </a:t>
            </a:r>
            <a:r>
              <a:rPr lang="el-GR" dirty="0" err="1"/>
              <a:t>προποξυφαίνη</a:t>
            </a:r>
            <a:r>
              <a:rPr lang="el-GR" dirty="0"/>
              <a:t>), ορισμένα αντιβιοτικά (πχ </a:t>
            </a:r>
            <a:r>
              <a:rPr lang="el-GR" dirty="0" err="1"/>
              <a:t>σιπροφλοξασίνη</a:t>
            </a:r>
            <a:r>
              <a:rPr lang="el-GR" dirty="0"/>
              <a:t>) </a:t>
            </a:r>
            <a:r>
              <a:rPr lang="el-GR" dirty="0" err="1"/>
              <a:t>κ.ο.κ.</a:t>
            </a:r>
            <a:r>
              <a:rPr lang="el-GR" dirty="0"/>
              <a:t> Υπάρχουν όμως και περιπτώσεις όπου ο έλεγχος δεν δείχνει κάτι παθολογικό.</a:t>
            </a:r>
          </a:p>
          <a:p>
            <a:pPr marL="0" indent="0">
              <a:buNone/>
            </a:pPr>
            <a:endParaRPr lang="el-GR" dirty="0"/>
          </a:p>
          <a:p>
            <a:pPr marL="0" indent="0">
              <a:buNone/>
            </a:pPr>
            <a:r>
              <a:rPr lang="el-GR" dirty="0"/>
              <a:t>Κατά την επιληπτική κρίση συμβαίνει μία ξαφνική αύξηση της ηλεκτρικής δραστηριότητας στον εγκέφαλο. Αυτό προκαλεί μία προσωρινή διαταραχή στα συστήματα ανταλλαγής μηνυμάτων μεταξύ των κυττάρων του εγκεφάλου.</a:t>
            </a:r>
          </a:p>
          <a:p>
            <a:pPr marL="0" indent="0">
              <a:buNone/>
            </a:pPr>
            <a:endParaRPr lang="el-GR" dirty="0"/>
          </a:p>
        </p:txBody>
      </p:sp>
    </p:spTree>
    <p:extLst>
      <p:ext uri="{BB962C8B-B14F-4D97-AF65-F5344CB8AC3E}">
        <p14:creationId xmlns:p14="http://schemas.microsoft.com/office/powerpoint/2010/main" val="2205294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16F85C-1E05-4E04-D390-0980065E0EBF}"/>
              </a:ext>
            </a:extLst>
          </p:cNvPr>
          <p:cNvSpPr>
            <a:spLocks noGrp="1"/>
          </p:cNvSpPr>
          <p:nvPr>
            <p:ph idx="1"/>
          </p:nvPr>
        </p:nvSpPr>
        <p:spPr>
          <a:xfrm>
            <a:off x="838200" y="619432"/>
            <a:ext cx="10515600" cy="5557531"/>
          </a:xfrm>
        </p:spPr>
        <p:txBody>
          <a:bodyPr>
            <a:normAutofit/>
          </a:bodyPr>
          <a:lstStyle/>
          <a:p>
            <a:pPr marL="0" indent="0">
              <a:buNone/>
            </a:pPr>
            <a:r>
              <a:rPr lang="el-GR" dirty="0"/>
              <a:t>Κατά τη διάρκεια μίας επιληπτικής κρίσης ο εγκέφαλος του ασθενούς «αναστέλλεται» ή «συγχύζεται».</a:t>
            </a:r>
          </a:p>
          <a:p>
            <a:pPr marL="0" indent="0">
              <a:buNone/>
            </a:pPr>
            <a:endParaRPr lang="el-GR" dirty="0"/>
          </a:p>
          <a:p>
            <a:pPr marL="0" indent="0">
              <a:buNone/>
            </a:pPr>
            <a:r>
              <a:rPr lang="el-GR" dirty="0"/>
              <a:t>Κάθε λειτουργία στο σώμα μας ενεργοποιείται από τα συστήματα ανταλλαγής μηνυμάτων στον εγκέφαλό μας. Αυτό που βιώνει ένας ασθενής με επιληψία κατά τη διάρκεια μίας επιληπτικής κρίσης, θα εξαρτηθεί από ποιο μέρος του εγκεφάλου ξεκινά η επιληπτική δραστηριότητα και πόσο πολύ και γρήγορα εξαπλώνεται από εκείνη την περιοχή. </a:t>
            </a:r>
          </a:p>
          <a:p>
            <a:pPr marL="0" indent="0">
              <a:buNone/>
            </a:pPr>
            <a:endParaRPr lang="el-GR" dirty="0"/>
          </a:p>
          <a:p>
            <a:pPr marL="0" indent="0">
              <a:buNone/>
            </a:pPr>
            <a:r>
              <a:rPr lang="el-GR" dirty="0"/>
              <a:t>Κατά συνέπεια, υπάρχουν διάφοροι τύποι επιληπτικών κρίσεων και ο κάθε ασθενής θα έχει επιληψία με το δικό του μοναδικό τρόπο.</a:t>
            </a:r>
          </a:p>
        </p:txBody>
      </p:sp>
    </p:spTree>
    <p:extLst>
      <p:ext uri="{BB962C8B-B14F-4D97-AF65-F5344CB8AC3E}">
        <p14:creationId xmlns:p14="http://schemas.microsoft.com/office/powerpoint/2010/main" val="389108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1E82578-23B7-98D6-764C-597005328189}"/>
              </a:ext>
            </a:extLst>
          </p:cNvPr>
          <p:cNvSpPr>
            <a:spLocks noGrp="1"/>
          </p:cNvSpPr>
          <p:nvPr>
            <p:ph idx="1"/>
          </p:nvPr>
        </p:nvSpPr>
        <p:spPr>
          <a:xfrm>
            <a:off x="838200" y="365125"/>
            <a:ext cx="10515600" cy="5991430"/>
          </a:xfrm>
        </p:spPr>
        <p:txBody>
          <a:bodyPr>
            <a:normAutofit fontScale="85000" lnSpcReduction="20000"/>
          </a:bodyPr>
          <a:lstStyle/>
          <a:p>
            <a:pPr marL="0" indent="0">
              <a:buNone/>
            </a:pPr>
            <a:r>
              <a:rPr lang="el-GR" b="1" dirty="0"/>
              <a:t>Ταξινόμηση επιληπτικών κρίσεων</a:t>
            </a:r>
          </a:p>
          <a:p>
            <a:pPr marL="0" indent="0">
              <a:buNone/>
            </a:pPr>
            <a:endParaRPr lang="el-GR" b="1" dirty="0"/>
          </a:p>
          <a:p>
            <a:pPr marL="0" indent="0">
              <a:buNone/>
            </a:pPr>
            <a:r>
              <a:rPr lang="el-GR" b="1" dirty="0"/>
              <a:t>Ανάλογα με την ιατρική διάγνωση:</a:t>
            </a:r>
            <a:endParaRPr lang="el-GR" dirty="0"/>
          </a:p>
          <a:p>
            <a:r>
              <a:rPr lang="el-GR" dirty="0"/>
              <a:t>Ιδιοπαθής:  αυτό σημαίνει ότι δεν υπάρχει προφανής αιτία επιληψίας.</a:t>
            </a:r>
          </a:p>
          <a:p>
            <a:r>
              <a:rPr lang="el-GR" dirty="0" err="1"/>
              <a:t>Κρυπτογενής</a:t>
            </a:r>
            <a:r>
              <a:rPr lang="el-GR" dirty="0"/>
              <a:t>: αυτό σημαίνει ότι ο γιατρός πιστεύει ότι υπάρχει πιθανότατα μία αιτία επιληψίας, αλλά δε μπορεί να την εντοπίσει.</a:t>
            </a:r>
          </a:p>
          <a:p>
            <a:r>
              <a:rPr lang="el-GR" dirty="0" err="1"/>
              <a:t>Συμπτωματική</a:t>
            </a:r>
            <a:r>
              <a:rPr lang="el-GR" dirty="0"/>
              <a:t>: αυτό σημαίνει ότι ο γιατρός γνωρίζει ποια είναι η αιτία της επιληψίας.</a:t>
            </a:r>
          </a:p>
          <a:p>
            <a:pPr marL="0" indent="0">
              <a:buNone/>
            </a:pPr>
            <a:endParaRPr lang="el-GR" dirty="0"/>
          </a:p>
          <a:p>
            <a:pPr marL="0" indent="0">
              <a:buNone/>
            </a:pPr>
            <a:r>
              <a:rPr lang="el-GR" b="1" dirty="0"/>
              <a:t>Ανάλογα με το μέρος του εγκεφάλου από το οποίο ξεκίνησε η επιληπτική δραστηριότητα:</a:t>
            </a:r>
          </a:p>
          <a:p>
            <a:pPr marL="0" indent="0">
              <a:buNone/>
            </a:pPr>
            <a:r>
              <a:rPr lang="el-GR" dirty="0"/>
              <a:t>1. Μερική ή εστιακή επιληπτική κρίση, όπου η ηλεκτρική δραστηριότητα ξεκινάει σε ένα σημείο του εγκεφάλου.</a:t>
            </a:r>
          </a:p>
          <a:p>
            <a:r>
              <a:rPr lang="el-GR" dirty="0"/>
              <a:t>Απλή: η ηλεκτρική διαταραχή δεν εξαπλώνεται, ο ασθενής δεν παρουσιάζει απώλεια συνείδησης, παρατηρείται σε οποιαδήποτε ηλικία.</a:t>
            </a:r>
          </a:p>
          <a:p>
            <a:r>
              <a:rPr lang="el-GR" dirty="0"/>
              <a:t>Σύνθετη: ο ασθενής εμφανίζει σύνθετες ψευδαισθήσεις, νοητικές διαταραχές, απώλεια συνείδησης, κινητική δυσλειτουργία, παρατηρείται σε οποιαδήποτε ηλικία.</a:t>
            </a:r>
          </a:p>
          <a:p>
            <a:pPr marL="0" indent="0">
              <a:buNone/>
            </a:pPr>
            <a:endParaRPr lang="el-GR" dirty="0"/>
          </a:p>
        </p:txBody>
      </p:sp>
    </p:spTree>
    <p:extLst>
      <p:ext uri="{BB962C8B-B14F-4D97-AF65-F5344CB8AC3E}">
        <p14:creationId xmlns:p14="http://schemas.microsoft.com/office/powerpoint/2010/main" val="1698424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F024C70-DBFF-ADC0-77D8-792C9EC8194A}"/>
              </a:ext>
            </a:extLst>
          </p:cNvPr>
          <p:cNvSpPr>
            <a:spLocks noGrp="1"/>
          </p:cNvSpPr>
          <p:nvPr>
            <p:ph idx="1"/>
          </p:nvPr>
        </p:nvSpPr>
        <p:spPr>
          <a:xfrm>
            <a:off x="838200" y="353961"/>
            <a:ext cx="10515600" cy="6400799"/>
          </a:xfrm>
        </p:spPr>
        <p:txBody>
          <a:bodyPr>
            <a:normAutofit fontScale="85000" lnSpcReduction="10000"/>
          </a:bodyPr>
          <a:lstStyle/>
          <a:p>
            <a:pPr marL="0" indent="0">
              <a:buNone/>
            </a:pPr>
            <a:r>
              <a:rPr lang="el-GR" dirty="0"/>
              <a:t>2. Γενικευμένη επιληπτική κρίση, όπου η ηλεκτρική δραστηριότητα ξεκινάει από την αρχή, ταυτόχρονα και στα 2 ημισφαίρια. Η συνείδηση του ασθενούς χάνεται όσο η κρίση είναι σε εξέλιξη. </a:t>
            </a:r>
          </a:p>
          <a:p>
            <a:r>
              <a:rPr lang="el-GR" dirty="0" err="1"/>
              <a:t>Τονικοκλονική</a:t>
            </a:r>
            <a:r>
              <a:rPr lang="el-GR" dirty="0"/>
              <a:t> (</a:t>
            </a:r>
            <a:r>
              <a:rPr lang="el-GR" dirty="0" err="1"/>
              <a:t>grand</a:t>
            </a:r>
            <a:r>
              <a:rPr lang="el-GR" dirty="0"/>
              <a:t> </a:t>
            </a:r>
            <a:r>
              <a:rPr lang="el-GR" dirty="0" err="1"/>
              <a:t>mal</a:t>
            </a:r>
            <a:r>
              <a:rPr lang="el-GR" dirty="0"/>
              <a:t>): η πιο συχνή και δραματική επιληπτική κρίση που συνοδεύεται από απώλεια συνείδησης, τονικές και </a:t>
            </a:r>
            <a:r>
              <a:rPr lang="el-GR" dirty="0" err="1"/>
              <a:t>κλονικές</a:t>
            </a:r>
            <a:r>
              <a:rPr lang="el-GR" dirty="0"/>
              <a:t> φάσεις. </a:t>
            </a:r>
          </a:p>
          <a:p>
            <a:r>
              <a:rPr lang="el-GR" dirty="0"/>
              <a:t>Αφαιρετική (</a:t>
            </a:r>
            <a:r>
              <a:rPr lang="el-GR" dirty="0" err="1"/>
              <a:t>petit</a:t>
            </a:r>
            <a:r>
              <a:rPr lang="el-GR" dirty="0"/>
              <a:t> </a:t>
            </a:r>
            <a:r>
              <a:rPr lang="el-GR" dirty="0" err="1"/>
              <a:t>mal</a:t>
            </a:r>
            <a:r>
              <a:rPr lang="el-GR" dirty="0"/>
              <a:t>): σύντομη, απότομη και </a:t>
            </a:r>
            <a:r>
              <a:rPr lang="el-GR" dirty="0" err="1"/>
              <a:t>αυτοπεριοριζόμενη</a:t>
            </a:r>
            <a:r>
              <a:rPr lang="el-GR" dirty="0"/>
              <a:t> απώλεια συνείδησης, εμφανίζεται σε ηλικίες 3-5 ετών μέχρι την εφηβεία.</a:t>
            </a:r>
          </a:p>
          <a:p>
            <a:r>
              <a:rPr lang="el-GR" dirty="0" err="1"/>
              <a:t>Μυοκλονική</a:t>
            </a:r>
            <a:r>
              <a:rPr lang="el-GR" dirty="0"/>
              <a:t>: σύντομα επεισόδια σύσπασης των μυών ως αποτέλεσμα νευρολογικής βλάβης, είναι σπάνια.</a:t>
            </a:r>
          </a:p>
          <a:p>
            <a:r>
              <a:rPr lang="el-GR" dirty="0"/>
              <a:t>Πυρετικοί σπασμοί: σε ηλικίες 3-5 μηνών, μικρά παιδιά εμφανίζουν σπασμούς σε ασθένειες που συνοδεύονται από υψηλό πυρετό.</a:t>
            </a:r>
          </a:p>
          <a:p>
            <a:r>
              <a:rPr lang="el-GR" dirty="0"/>
              <a:t>Επιληπτική κατάσταση (status </a:t>
            </a:r>
            <a:r>
              <a:rPr lang="el-GR" dirty="0" err="1"/>
              <a:t>epilepticus</a:t>
            </a:r>
            <a:r>
              <a:rPr lang="el-GR" dirty="0"/>
              <a:t>): όταν η γενικευμένη κρίση διαρκεί πολύ (πάνω από 30 λεπτά)</a:t>
            </a:r>
          </a:p>
          <a:p>
            <a:pPr marL="0" indent="0">
              <a:buNone/>
            </a:pPr>
            <a:endParaRPr lang="el-GR" dirty="0"/>
          </a:p>
          <a:p>
            <a:pPr marL="0" indent="0">
              <a:buNone/>
            </a:pPr>
            <a:r>
              <a:rPr lang="el-GR" dirty="0"/>
              <a:t>3. Δευτερογενώς γενικευμένη επιληπτική κρίση</a:t>
            </a:r>
          </a:p>
          <a:p>
            <a:pPr marL="0" indent="0">
              <a:buNone/>
            </a:pPr>
            <a:r>
              <a:rPr lang="el-GR" dirty="0"/>
              <a:t>Μια επιληπτική κρίση μπορεί να ξεκινήσει από ένα σημείο ως εστιακή και μετά να επεκταθεί σε όλο τον εγκέφαλο. Καθώς η εξέλιξη αυτή συμβαίνει, ο ασθενής χάνει τις αισθήσεις του.</a:t>
            </a:r>
          </a:p>
          <a:p>
            <a:pPr marL="0" indent="0">
              <a:buNone/>
            </a:pPr>
            <a:endParaRPr lang="el-GR" dirty="0"/>
          </a:p>
        </p:txBody>
      </p:sp>
    </p:spTree>
    <p:extLst>
      <p:ext uri="{BB962C8B-B14F-4D97-AF65-F5344CB8AC3E}">
        <p14:creationId xmlns:p14="http://schemas.microsoft.com/office/powerpoint/2010/main" val="3798212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3CE7DB-EE5F-3E16-2DA9-45287FFA836F}"/>
              </a:ext>
            </a:extLst>
          </p:cNvPr>
          <p:cNvSpPr>
            <a:spLocks noGrp="1"/>
          </p:cNvSpPr>
          <p:nvPr>
            <p:ph idx="1"/>
          </p:nvPr>
        </p:nvSpPr>
        <p:spPr>
          <a:xfrm>
            <a:off x="838200" y="379873"/>
            <a:ext cx="10515600" cy="5797090"/>
          </a:xfrm>
        </p:spPr>
        <p:txBody>
          <a:bodyPr/>
          <a:lstStyle/>
          <a:p>
            <a:pPr marL="0" indent="0">
              <a:buNone/>
            </a:pPr>
            <a:r>
              <a:rPr lang="el-GR" b="1" dirty="0"/>
              <a:t>Θεραπεία επιληψίας</a:t>
            </a:r>
          </a:p>
          <a:p>
            <a:pPr marL="0" indent="0">
              <a:buNone/>
            </a:pPr>
            <a:r>
              <a:rPr lang="el-GR" dirty="0"/>
              <a:t>Η πρώτη επιλογή είναι η φαρμακευτική, αντιεπιληπτική αγωγή. Στόχος της φαρμακευτικής αγωγής είναι η διαχείριση των συμπτωμάτων της επιληψίας και των επιληπτικών κρίσεων. Αυτά τα φάρμακα λειτουργούν ελέγχοντας την υπερβολική </a:t>
            </a:r>
            <a:r>
              <a:rPr lang="el-GR" dirty="0" err="1"/>
              <a:t>νευρωνική</a:t>
            </a:r>
            <a:r>
              <a:rPr lang="el-GR" dirty="0"/>
              <a:t> δραστηριότητα ή/και αποτρέποντας την εξάπλωσή της σε άλλες περιοχές του εγκεφάλου.</a:t>
            </a:r>
          </a:p>
          <a:p>
            <a:pPr marL="0" indent="0">
              <a:buNone/>
            </a:pPr>
            <a:r>
              <a:rPr lang="el-GR" dirty="0"/>
              <a:t>Αν τα αντιεπιληπτικά φάρμακα δε λειτουργούν (</a:t>
            </a:r>
            <a:r>
              <a:rPr lang="el-GR" dirty="0" err="1"/>
              <a:t>φαρμακο</a:t>
            </a:r>
            <a:r>
              <a:rPr lang="el-GR" dirty="0"/>
              <a:t>-ανθεκτική επιληψία), η επόμενη επιλογή θα μπορούσε να είναι η χειρουργική επέμβαση.</a:t>
            </a:r>
          </a:p>
        </p:txBody>
      </p:sp>
    </p:spTree>
    <p:extLst>
      <p:ext uri="{BB962C8B-B14F-4D97-AF65-F5344CB8AC3E}">
        <p14:creationId xmlns:p14="http://schemas.microsoft.com/office/powerpoint/2010/main" val="3969123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7BE714-BF84-1F74-AFF8-F18804BC7A7A}"/>
              </a:ext>
            </a:extLst>
          </p:cNvPr>
          <p:cNvSpPr>
            <a:spLocks noGrp="1"/>
          </p:cNvSpPr>
          <p:nvPr>
            <p:ph idx="1"/>
          </p:nvPr>
        </p:nvSpPr>
        <p:spPr>
          <a:xfrm>
            <a:off x="838200" y="365125"/>
            <a:ext cx="10515600" cy="3970902"/>
          </a:xfrm>
        </p:spPr>
        <p:txBody>
          <a:bodyPr>
            <a:normAutofit fontScale="92500" lnSpcReduction="20000"/>
          </a:bodyPr>
          <a:lstStyle/>
          <a:p>
            <a:pPr marL="0" indent="0">
              <a:buNone/>
            </a:pPr>
            <a:r>
              <a:rPr lang="el-GR" b="1" dirty="0"/>
              <a:t>Ταξινόμηση αντιεπιληπτικών φαρμάκων (</a:t>
            </a:r>
            <a:r>
              <a:rPr lang="en-US" b="1" dirty="0"/>
              <a:t>AEDs)</a:t>
            </a:r>
            <a:endParaRPr lang="el-GR" b="1" dirty="0"/>
          </a:p>
          <a:p>
            <a:pPr marL="0" indent="0">
              <a:buNone/>
            </a:pPr>
            <a:r>
              <a:rPr lang="el-GR" dirty="0"/>
              <a:t>Σύμφωνα με τον FDA, τα αντιεπιληπτικά φάρμακα ταξινομούνται σε τρεις γενιές με βάση την έγκρισή τους. </a:t>
            </a:r>
          </a:p>
          <a:p>
            <a:pPr marL="0" indent="0">
              <a:buNone/>
            </a:pPr>
            <a:endParaRPr lang="el-GR" dirty="0"/>
          </a:p>
          <a:p>
            <a:pPr marL="0" indent="0">
              <a:buNone/>
            </a:pPr>
            <a:r>
              <a:rPr lang="el-GR" dirty="0"/>
              <a:t>Γενικά, τα AED 3ης γενιάς είναι εξίσου αποτελεσματικά, έχουν καλύτερη βιοδιαθεσιμότητα, λιγότερες παρενέργειες και είναι λιγότερο πιθανό να δεσμευτούν με τις πρωτεΐνες του πλάσματος, με ορισμένες εξαιρέσεις. </a:t>
            </a:r>
          </a:p>
          <a:p>
            <a:pPr marL="0" indent="0">
              <a:buNone/>
            </a:pPr>
            <a:endParaRPr lang="el-GR" dirty="0"/>
          </a:p>
          <a:p>
            <a:pPr marL="0" indent="0">
              <a:buNone/>
            </a:pPr>
            <a:r>
              <a:rPr lang="el-GR" dirty="0"/>
              <a:t>Αρχικά, τα φάρμακα αυτά εγκρίθηκαν για τη θεραπεία της επιληψίας σε συνδυασμό με άλλα </a:t>
            </a:r>
            <a:r>
              <a:rPr lang="el-GR" dirty="0" err="1"/>
              <a:t>AEDs</a:t>
            </a:r>
            <a:r>
              <a:rPr lang="el-GR" dirty="0"/>
              <a:t>. Ωστόσο, πολλά από αυτά χρησιμοποιούνται πλέον και ως </a:t>
            </a:r>
            <a:r>
              <a:rPr lang="el-GR" dirty="0" err="1"/>
              <a:t>μονοθεραπεία</a:t>
            </a:r>
            <a:r>
              <a:rPr lang="el-GR" dirty="0"/>
              <a:t> πρώτης γραμμής.</a:t>
            </a:r>
          </a:p>
        </p:txBody>
      </p:sp>
      <p:pic>
        <p:nvPicPr>
          <p:cNvPr id="5" name="Εικόνα 4">
            <a:extLst>
              <a:ext uri="{FF2B5EF4-FFF2-40B4-BE49-F238E27FC236}">
                <a16:creationId xmlns:a16="http://schemas.microsoft.com/office/drawing/2014/main" id="{014E4ED1-FC50-42F5-F7EE-960D615B8BCC}"/>
              </a:ext>
            </a:extLst>
          </p:cNvPr>
          <p:cNvPicPr>
            <a:picLocks noChangeAspect="1"/>
          </p:cNvPicPr>
          <p:nvPr/>
        </p:nvPicPr>
        <p:blipFill>
          <a:blip r:embed="rId2"/>
          <a:stretch>
            <a:fillRect/>
          </a:stretch>
        </p:blipFill>
        <p:spPr>
          <a:xfrm>
            <a:off x="2538094" y="4283228"/>
            <a:ext cx="7115812" cy="2209647"/>
          </a:xfrm>
          <a:prstGeom prst="rect">
            <a:avLst/>
          </a:prstGeom>
        </p:spPr>
      </p:pic>
    </p:spTree>
    <p:extLst>
      <p:ext uri="{BB962C8B-B14F-4D97-AF65-F5344CB8AC3E}">
        <p14:creationId xmlns:p14="http://schemas.microsoft.com/office/powerpoint/2010/main" val="316221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C04FC7-63CA-1E94-82F0-88471D41EE74}"/>
              </a:ext>
            </a:extLst>
          </p:cNvPr>
          <p:cNvSpPr>
            <a:spLocks noGrp="1"/>
          </p:cNvSpPr>
          <p:nvPr>
            <p:ph type="title"/>
          </p:nvPr>
        </p:nvSpPr>
        <p:spPr/>
        <p:txBody>
          <a:bodyPr/>
          <a:lstStyle/>
          <a:p>
            <a:r>
              <a:rPr lang="el-GR" dirty="0"/>
              <a:t>Συμπτώματα κατάθλιψης</a:t>
            </a:r>
          </a:p>
        </p:txBody>
      </p:sp>
      <p:sp>
        <p:nvSpPr>
          <p:cNvPr id="3" name="Θέση περιεχομένου 2">
            <a:extLst>
              <a:ext uri="{FF2B5EF4-FFF2-40B4-BE49-F238E27FC236}">
                <a16:creationId xmlns:a16="http://schemas.microsoft.com/office/drawing/2014/main" id="{A21ED8ED-4068-4531-1B42-265730089474}"/>
              </a:ext>
            </a:extLst>
          </p:cNvPr>
          <p:cNvSpPr>
            <a:spLocks noGrp="1"/>
          </p:cNvSpPr>
          <p:nvPr>
            <p:ph idx="1"/>
          </p:nvPr>
        </p:nvSpPr>
        <p:spPr/>
        <p:txBody>
          <a:bodyPr>
            <a:normAutofit fontScale="85000" lnSpcReduction="10000"/>
          </a:bodyPr>
          <a:lstStyle/>
          <a:p>
            <a:pPr marL="0" indent="0">
              <a:buNone/>
            </a:pPr>
            <a:r>
              <a:rPr lang="el-GR" b="1" dirty="0"/>
              <a:t>Στο συναίσθημα</a:t>
            </a:r>
            <a:r>
              <a:rPr lang="el-GR" dirty="0"/>
              <a:t>: Λύπη, ανησυχία, ενοχή, θυμός, ευερεθιστότητα, απότομη αλλαγή διάθεσης, έλλειψη συναισθηματικής ανταπόκρισης, απώλεια ενδιαφέροντος ή ευχαρίστησης, ανικανότητα, απόγνωση. </a:t>
            </a:r>
          </a:p>
          <a:p>
            <a:pPr marL="0" indent="0">
              <a:buNone/>
            </a:pPr>
            <a:r>
              <a:rPr lang="el-GR" b="1" dirty="0"/>
              <a:t>Στη σκέψη</a:t>
            </a:r>
            <a:r>
              <a:rPr lang="el-GR" dirty="0"/>
              <a:t>: Συχνή αυτοκριτική, ενοχές, απαισιοδοξία, εξασθένιση της μνήμης και της συγκέντρωσης, αναποφασιστικότητα και σύγχυση, τάση να θεωρούν ότι τους βλέπουν αρνητικά οι άλλοι, σκέψεις θανάτου και αυτοκτονίας. </a:t>
            </a:r>
          </a:p>
          <a:p>
            <a:pPr marL="0" indent="0">
              <a:buNone/>
            </a:pPr>
            <a:r>
              <a:rPr lang="el-GR" b="1" dirty="0"/>
              <a:t>Στη συμπεριφορά</a:t>
            </a:r>
            <a:r>
              <a:rPr lang="el-GR" dirty="0"/>
              <a:t>: Περίοδοι έντονου κλάματος ή και ανικανότητα κλάματος, απομάκρυνση από τους άλλους, ανησυχία, παραμέληση ευθυνών, απώλεια ενδιαφέροντος για την προσωπική εμφάνιση, απώλεια κινήτρου. </a:t>
            </a:r>
          </a:p>
          <a:p>
            <a:pPr marL="0" indent="0">
              <a:buNone/>
            </a:pPr>
            <a:r>
              <a:rPr lang="el-GR" b="1" dirty="0"/>
              <a:t>Σωματικά</a:t>
            </a:r>
            <a:r>
              <a:rPr lang="el-GR" dirty="0"/>
              <a:t>: Χρόνια κόπωση, έλλειψη ενέργειας, υπερβολικός ή ελάχιστος χρόνος ύπνου, ψυχογενής βουλιμία ή απώλεια όρεξη, δυσκοιλιότητα, αύξηση ή απώλεια βάρους, ανώμαλος εμμηνορρυσιακός κύκλος, απώλεια σεξουαλικής επιθυμίας, ανεξήγητοι πόνοι.</a:t>
            </a:r>
          </a:p>
        </p:txBody>
      </p:sp>
    </p:spTree>
    <p:extLst>
      <p:ext uri="{BB962C8B-B14F-4D97-AF65-F5344CB8AC3E}">
        <p14:creationId xmlns:p14="http://schemas.microsoft.com/office/powerpoint/2010/main" val="3463312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8AB289-4118-2283-4648-167F8513CD01}"/>
              </a:ext>
            </a:extLst>
          </p:cNvPr>
          <p:cNvSpPr>
            <a:spLocks noGrp="1"/>
          </p:cNvSpPr>
          <p:nvPr>
            <p:ph idx="1"/>
          </p:nvPr>
        </p:nvSpPr>
        <p:spPr>
          <a:xfrm>
            <a:off x="838200" y="365125"/>
            <a:ext cx="10515600" cy="5811838"/>
          </a:xfrm>
        </p:spPr>
        <p:txBody>
          <a:bodyPr>
            <a:noAutofit/>
          </a:bodyPr>
          <a:lstStyle/>
          <a:p>
            <a:pPr marL="0" indent="0">
              <a:buNone/>
            </a:pPr>
            <a:r>
              <a:rPr lang="el-GR" sz="2100" dirty="0"/>
              <a:t>Η</a:t>
            </a:r>
            <a:r>
              <a:rPr lang="en-US" sz="2100" dirty="0"/>
              <a:t> </a:t>
            </a:r>
            <a:r>
              <a:rPr lang="el-GR" sz="2100" dirty="0"/>
              <a:t>χρήση αντιεπιληπτικών φαρμάκων χρονολογείται από το 1857, με το </a:t>
            </a:r>
            <a:r>
              <a:rPr lang="el-GR" sz="2100" dirty="0" err="1"/>
              <a:t>βρωμιούχο</a:t>
            </a:r>
            <a:r>
              <a:rPr lang="el-GR" sz="2100" dirty="0"/>
              <a:t> κάλιο</a:t>
            </a:r>
            <a:r>
              <a:rPr lang="en-US" sz="2100" dirty="0"/>
              <a:t> </a:t>
            </a:r>
            <a:r>
              <a:rPr lang="el-GR" sz="2100" dirty="0"/>
              <a:t>να είναι το πρώτο φάρμακο αυτού του τύπου που εγκρίθηκε για την αντιμετώπιση των</a:t>
            </a:r>
            <a:r>
              <a:rPr lang="en-US" sz="2100" dirty="0"/>
              <a:t> </a:t>
            </a:r>
            <a:r>
              <a:rPr lang="el-GR" sz="2100" dirty="0"/>
              <a:t>επιληπτικών κρίσεων. Ωστόσο, βρέθηκε να έχει μια σημαντική παρενέργεια διαταραχών</a:t>
            </a:r>
            <a:r>
              <a:rPr lang="en-US" sz="2100" dirty="0"/>
              <a:t> </a:t>
            </a:r>
            <a:r>
              <a:rPr lang="el-GR" sz="2100" dirty="0"/>
              <a:t>συμπεριφοράς. </a:t>
            </a:r>
            <a:endParaRPr lang="en-US" sz="2100" dirty="0"/>
          </a:p>
          <a:p>
            <a:pPr marL="0" indent="0">
              <a:buNone/>
            </a:pPr>
            <a:endParaRPr lang="en-US" sz="2100" dirty="0"/>
          </a:p>
          <a:p>
            <a:pPr marL="0" indent="0">
              <a:buNone/>
            </a:pPr>
            <a:r>
              <a:rPr lang="el-GR" sz="2100" dirty="0"/>
              <a:t>Η </a:t>
            </a:r>
            <a:r>
              <a:rPr lang="el-GR" sz="2100" dirty="0" err="1"/>
              <a:t>φαινοβαρβιτάλη</a:t>
            </a:r>
            <a:r>
              <a:rPr lang="el-GR" sz="2100" dirty="0"/>
              <a:t> αναπτύχθηκε και εισήχθη το 1912, είχε ηρεμιστικές</a:t>
            </a:r>
            <a:r>
              <a:rPr lang="en-US" sz="2100" dirty="0"/>
              <a:t> </a:t>
            </a:r>
            <a:r>
              <a:rPr lang="el-GR" sz="2100" dirty="0"/>
              <a:t>ιδιότητες και σηματοδότησε μια νέα φάση στη φαρμακευτική θεραπεία της επιληψίας.</a:t>
            </a:r>
            <a:r>
              <a:rPr lang="en-US" sz="2100" dirty="0"/>
              <a:t> </a:t>
            </a:r>
          </a:p>
          <a:p>
            <a:pPr marL="0" indent="0">
              <a:buNone/>
            </a:pPr>
            <a:endParaRPr lang="en-US" sz="2100" dirty="0"/>
          </a:p>
          <a:p>
            <a:pPr marL="0" indent="0">
              <a:buNone/>
            </a:pPr>
            <a:r>
              <a:rPr lang="el-GR" sz="2100" dirty="0"/>
              <a:t>Αργότερα ανακαλύφθηκαν άλλα αντιεπιληπτικά φάρμακα όπως η </a:t>
            </a:r>
            <a:r>
              <a:rPr lang="el-GR" sz="2100" dirty="0" err="1"/>
              <a:t>φαινυτοΐνη</a:t>
            </a:r>
            <a:r>
              <a:rPr lang="el-GR" sz="2100" dirty="0"/>
              <a:t>, η</a:t>
            </a:r>
            <a:r>
              <a:rPr lang="en-US" sz="2100" dirty="0"/>
              <a:t> </a:t>
            </a:r>
            <a:r>
              <a:rPr lang="el-GR" sz="2100" dirty="0" err="1"/>
              <a:t>καρβαμαζεπίνη</a:t>
            </a:r>
            <a:r>
              <a:rPr lang="el-GR" sz="2100" dirty="0"/>
              <a:t>, η </a:t>
            </a:r>
            <a:r>
              <a:rPr lang="el-GR" sz="2100" dirty="0" err="1"/>
              <a:t>αιθοσουξιμίδη</a:t>
            </a:r>
            <a:r>
              <a:rPr lang="el-GR" sz="2100" dirty="0"/>
              <a:t>, το </a:t>
            </a:r>
            <a:r>
              <a:rPr lang="el-GR" sz="2100" dirty="0" err="1"/>
              <a:t>βαλπροϊκό</a:t>
            </a:r>
            <a:r>
              <a:rPr lang="el-GR" sz="2100" dirty="0"/>
              <a:t> νάτριο και η </a:t>
            </a:r>
            <a:r>
              <a:rPr lang="el-GR" sz="2100" dirty="0" err="1"/>
              <a:t>κλοναζεπάμη</a:t>
            </a:r>
            <a:r>
              <a:rPr lang="el-GR" sz="2100" dirty="0"/>
              <a:t>. Αυτά τα</a:t>
            </a:r>
            <a:r>
              <a:rPr lang="en-US" sz="2100" dirty="0"/>
              <a:t> </a:t>
            </a:r>
            <a:r>
              <a:rPr lang="el-GR" sz="2100" dirty="0"/>
              <a:t>φάρμακα, μαζί με τη </a:t>
            </a:r>
            <a:r>
              <a:rPr lang="el-GR" sz="2100" dirty="0" err="1"/>
              <a:t>φαινοβαρβιτάλη</a:t>
            </a:r>
            <a:r>
              <a:rPr lang="el-GR" sz="2100" dirty="0"/>
              <a:t>, είναι μερικά από τα πιο συχνά</a:t>
            </a:r>
            <a:r>
              <a:rPr lang="en-US" sz="2100" dirty="0"/>
              <a:t> </a:t>
            </a:r>
            <a:r>
              <a:rPr lang="el-GR" sz="2100" dirty="0" err="1"/>
              <a:t>συνταγογραφούμενα</a:t>
            </a:r>
            <a:r>
              <a:rPr lang="el-GR" sz="2100" dirty="0"/>
              <a:t>.</a:t>
            </a:r>
            <a:endParaRPr lang="en-US" sz="2100" dirty="0"/>
          </a:p>
          <a:p>
            <a:pPr marL="0" indent="0">
              <a:buNone/>
            </a:pPr>
            <a:endParaRPr lang="en-US" sz="2100" dirty="0"/>
          </a:p>
        </p:txBody>
      </p:sp>
      <p:pic>
        <p:nvPicPr>
          <p:cNvPr id="6" name="Εικόνα 5">
            <a:extLst>
              <a:ext uri="{FF2B5EF4-FFF2-40B4-BE49-F238E27FC236}">
                <a16:creationId xmlns:a16="http://schemas.microsoft.com/office/drawing/2014/main" id="{4FC56FB8-7756-29BB-22E3-15E700E4333F}"/>
              </a:ext>
            </a:extLst>
          </p:cNvPr>
          <p:cNvPicPr>
            <a:picLocks noChangeAspect="1"/>
          </p:cNvPicPr>
          <p:nvPr/>
        </p:nvPicPr>
        <p:blipFill>
          <a:blip r:embed="rId2"/>
          <a:stretch>
            <a:fillRect/>
          </a:stretch>
        </p:blipFill>
        <p:spPr>
          <a:xfrm>
            <a:off x="838200" y="4427503"/>
            <a:ext cx="4416204" cy="1749460"/>
          </a:xfrm>
          <a:prstGeom prst="rect">
            <a:avLst/>
          </a:prstGeom>
        </p:spPr>
      </p:pic>
      <p:sp>
        <p:nvSpPr>
          <p:cNvPr id="8" name="TextBox 7">
            <a:extLst>
              <a:ext uri="{FF2B5EF4-FFF2-40B4-BE49-F238E27FC236}">
                <a16:creationId xmlns:a16="http://schemas.microsoft.com/office/drawing/2014/main" id="{A678147D-0DBE-99AD-A5AE-A7B263E33C11}"/>
              </a:ext>
            </a:extLst>
          </p:cNvPr>
          <p:cNvSpPr txBox="1"/>
          <p:nvPr/>
        </p:nvSpPr>
        <p:spPr>
          <a:xfrm>
            <a:off x="5408971" y="4816648"/>
            <a:ext cx="6098458" cy="646331"/>
          </a:xfrm>
          <a:prstGeom prst="rect">
            <a:avLst/>
          </a:prstGeom>
          <a:noFill/>
        </p:spPr>
        <p:txBody>
          <a:bodyPr wrap="square">
            <a:spAutoFit/>
          </a:bodyPr>
          <a:lstStyle/>
          <a:p>
            <a:pPr marL="0" indent="0">
              <a:buNone/>
            </a:pPr>
            <a:r>
              <a:rPr lang="el-GR" sz="1800" b="1" dirty="0"/>
              <a:t>Συνηθέστερα αντιεπιληπτικά φάρμακα με τις εμπορικές τους ονομασίες.</a:t>
            </a:r>
            <a:endParaRPr lang="el-GR" sz="1800" dirty="0"/>
          </a:p>
        </p:txBody>
      </p:sp>
    </p:spTree>
    <p:extLst>
      <p:ext uri="{BB962C8B-B14F-4D97-AF65-F5344CB8AC3E}">
        <p14:creationId xmlns:p14="http://schemas.microsoft.com/office/powerpoint/2010/main" val="1666158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E6ECEA-2849-61D4-D2AF-725D71278E38}"/>
              </a:ext>
            </a:extLst>
          </p:cNvPr>
          <p:cNvSpPr>
            <a:spLocks noGrp="1"/>
          </p:cNvSpPr>
          <p:nvPr>
            <p:ph type="title"/>
          </p:nvPr>
        </p:nvSpPr>
        <p:spPr>
          <a:xfrm>
            <a:off x="838200" y="206477"/>
            <a:ext cx="10515600" cy="1325563"/>
          </a:xfrm>
        </p:spPr>
        <p:txBody>
          <a:bodyPr>
            <a:normAutofit/>
          </a:bodyPr>
          <a:lstStyle/>
          <a:p>
            <a:pPr marL="0" indent="0"/>
            <a:r>
              <a:rPr lang="el-GR" dirty="0"/>
              <a:t>Τύποι επιληψίας και φάρμακα</a:t>
            </a:r>
            <a:r>
              <a:rPr lang="en-US" dirty="0"/>
              <a:t> </a:t>
            </a:r>
            <a:r>
              <a:rPr lang="el-GR" dirty="0"/>
              <a:t>εκλογής </a:t>
            </a:r>
          </a:p>
        </p:txBody>
      </p:sp>
      <p:sp>
        <p:nvSpPr>
          <p:cNvPr id="3" name="Θέση περιεχομένου 2">
            <a:extLst>
              <a:ext uri="{FF2B5EF4-FFF2-40B4-BE49-F238E27FC236}">
                <a16:creationId xmlns:a16="http://schemas.microsoft.com/office/drawing/2014/main" id="{B1804DBB-98CD-B982-B4AA-859127D3D935}"/>
              </a:ext>
            </a:extLst>
          </p:cNvPr>
          <p:cNvSpPr>
            <a:spLocks noGrp="1"/>
          </p:cNvSpPr>
          <p:nvPr>
            <p:ph idx="1"/>
          </p:nvPr>
        </p:nvSpPr>
        <p:spPr>
          <a:xfrm>
            <a:off x="838200" y="1401097"/>
            <a:ext cx="10515600" cy="5250426"/>
          </a:xfrm>
        </p:spPr>
        <p:txBody>
          <a:bodyPr>
            <a:normAutofit fontScale="77500" lnSpcReduction="20000"/>
          </a:bodyPr>
          <a:lstStyle/>
          <a:p>
            <a:pPr marL="0" indent="0">
              <a:buNone/>
            </a:pPr>
            <a:r>
              <a:rPr lang="el-GR" b="1" dirty="0"/>
              <a:t>Εστιακή επιληπτική κρίση</a:t>
            </a:r>
            <a:endParaRPr lang="en-US" b="1" dirty="0"/>
          </a:p>
          <a:p>
            <a:pPr marL="457200" lvl="1" indent="0">
              <a:buNone/>
            </a:pPr>
            <a:r>
              <a:rPr lang="el-GR" dirty="0" err="1"/>
              <a:t>φαινυτοΐνη</a:t>
            </a:r>
            <a:r>
              <a:rPr lang="el-GR" dirty="0"/>
              <a:t>, </a:t>
            </a:r>
            <a:r>
              <a:rPr lang="el-GR" dirty="0" err="1"/>
              <a:t>καρβαμαζεπίνη</a:t>
            </a:r>
            <a:r>
              <a:rPr lang="el-GR" dirty="0"/>
              <a:t>, </a:t>
            </a:r>
            <a:r>
              <a:rPr lang="el-GR" dirty="0" err="1"/>
              <a:t>οξυκαρβαζεπίνη</a:t>
            </a:r>
            <a:r>
              <a:rPr lang="el-GR" dirty="0"/>
              <a:t>, </a:t>
            </a:r>
            <a:r>
              <a:rPr lang="el-GR" dirty="0" err="1"/>
              <a:t>γκαμπαπεντίνη</a:t>
            </a:r>
            <a:r>
              <a:rPr lang="el-GR" dirty="0"/>
              <a:t>, </a:t>
            </a:r>
            <a:r>
              <a:rPr lang="el-GR" dirty="0" err="1"/>
              <a:t>λεβετιρακετάμη</a:t>
            </a:r>
            <a:r>
              <a:rPr lang="el-GR" dirty="0"/>
              <a:t>, </a:t>
            </a:r>
            <a:r>
              <a:rPr lang="el-GR" dirty="0" err="1"/>
              <a:t>τιαγκαμπίνη</a:t>
            </a:r>
            <a:r>
              <a:rPr lang="el-GR" dirty="0"/>
              <a:t>, </a:t>
            </a:r>
            <a:r>
              <a:rPr lang="el-GR" dirty="0" err="1"/>
              <a:t>τοπιραμάτη,ζονισαμίδη</a:t>
            </a:r>
            <a:r>
              <a:rPr lang="el-GR" dirty="0"/>
              <a:t>, </a:t>
            </a:r>
            <a:r>
              <a:rPr lang="el-GR" dirty="0" err="1"/>
              <a:t>λαμοτριγίνη</a:t>
            </a:r>
            <a:r>
              <a:rPr lang="el-GR" dirty="0"/>
              <a:t> (ενήλικες), </a:t>
            </a:r>
            <a:r>
              <a:rPr lang="el-GR" dirty="0" err="1"/>
              <a:t>πριμιδόνη</a:t>
            </a:r>
            <a:r>
              <a:rPr lang="el-GR" dirty="0"/>
              <a:t>, </a:t>
            </a:r>
            <a:r>
              <a:rPr lang="el-GR" dirty="0" err="1"/>
              <a:t>φαινοβαρβιτάλη</a:t>
            </a:r>
            <a:r>
              <a:rPr lang="el-GR" dirty="0"/>
              <a:t>, </a:t>
            </a:r>
            <a:r>
              <a:rPr lang="el-GR" dirty="0" err="1"/>
              <a:t>σουλθειάμη</a:t>
            </a:r>
            <a:r>
              <a:rPr lang="el-GR" dirty="0"/>
              <a:t>, </a:t>
            </a:r>
            <a:r>
              <a:rPr lang="el-GR" dirty="0" err="1"/>
              <a:t>βαλπροϊκό</a:t>
            </a:r>
            <a:r>
              <a:rPr lang="el-GR" dirty="0"/>
              <a:t> νάτριο</a:t>
            </a:r>
          </a:p>
          <a:p>
            <a:pPr marL="0" indent="0">
              <a:buNone/>
            </a:pPr>
            <a:endParaRPr lang="el-GR" dirty="0"/>
          </a:p>
          <a:p>
            <a:pPr marL="0" indent="0">
              <a:buNone/>
            </a:pPr>
            <a:r>
              <a:rPr lang="el-GR" b="1" dirty="0"/>
              <a:t>Γενικευμένη επιληπτική κρίση</a:t>
            </a:r>
          </a:p>
          <a:p>
            <a:pPr marL="457200" lvl="1" indent="0">
              <a:buNone/>
            </a:pPr>
            <a:r>
              <a:rPr lang="el-GR" dirty="0"/>
              <a:t>1. </a:t>
            </a:r>
            <a:r>
              <a:rPr lang="el-GR" dirty="0" err="1"/>
              <a:t>Τονικοκλονικές</a:t>
            </a:r>
            <a:r>
              <a:rPr lang="el-GR" dirty="0"/>
              <a:t> (</a:t>
            </a:r>
            <a:r>
              <a:rPr lang="el-GR" dirty="0" err="1"/>
              <a:t>grand</a:t>
            </a:r>
            <a:r>
              <a:rPr lang="el-GR" dirty="0"/>
              <a:t> </a:t>
            </a:r>
            <a:r>
              <a:rPr lang="el-GR" dirty="0" err="1"/>
              <a:t>mal</a:t>
            </a:r>
            <a:r>
              <a:rPr lang="el-GR" dirty="0"/>
              <a:t>): </a:t>
            </a:r>
            <a:r>
              <a:rPr lang="el-GR" dirty="0" err="1"/>
              <a:t>φαινυτοΐνη</a:t>
            </a:r>
            <a:r>
              <a:rPr lang="el-GR" dirty="0"/>
              <a:t>, </a:t>
            </a:r>
            <a:r>
              <a:rPr lang="el-GR" dirty="0" err="1"/>
              <a:t>καρβαμαζεπίνη</a:t>
            </a:r>
            <a:r>
              <a:rPr lang="el-GR" dirty="0"/>
              <a:t>, </a:t>
            </a:r>
            <a:r>
              <a:rPr lang="el-GR" dirty="0" err="1"/>
              <a:t>φαινοβαρβιτάλη</a:t>
            </a:r>
            <a:r>
              <a:rPr lang="el-GR" dirty="0"/>
              <a:t>, </a:t>
            </a:r>
            <a:r>
              <a:rPr lang="el-GR" dirty="0" err="1"/>
              <a:t>πριμιδόνη</a:t>
            </a:r>
            <a:r>
              <a:rPr lang="el-GR" dirty="0"/>
              <a:t>, </a:t>
            </a:r>
            <a:r>
              <a:rPr lang="el-GR" dirty="0" err="1"/>
              <a:t>οξυκαρβαζεπίνη</a:t>
            </a:r>
            <a:r>
              <a:rPr lang="el-GR" dirty="0"/>
              <a:t>, </a:t>
            </a:r>
            <a:r>
              <a:rPr lang="el-GR" dirty="0" err="1"/>
              <a:t>βαλπροϊκό</a:t>
            </a:r>
            <a:r>
              <a:rPr lang="el-GR" dirty="0"/>
              <a:t> νάτριο, </a:t>
            </a:r>
            <a:r>
              <a:rPr lang="el-GR" dirty="0" err="1"/>
              <a:t>βαλπροϊκό</a:t>
            </a:r>
            <a:r>
              <a:rPr lang="el-GR" dirty="0"/>
              <a:t> οξύ, </a:t>
            </a:r>
            <a:r>
              <a:rPr lang="el-GR" dirty="0" err="1"/>
              <a:t>ακεταλοζαμίδη</a:t>
            </a:r>
            <a:r>
              <a:rPr lang="el-GR" dirty="0"/>
              <a:t>, </a:t>
            </a:r>
            <a:r>
              <a:rPr lang="el-GR" dirty="0" err="1"/>
              <a:t>σουλθειάμη</a:t>
            </a:r>
            <a:r>
              <a:rPr lang="el-GR" dirty="0"/>
              <a:t>, </a:t>
            </a:r>
            <a:r>
              <a:rPr lang="el-GR" dirty="0" err="1"/>
              <a:t>γκαμπαπεντίνη</a:t>
            </a:r>
            <a:r>
              <a:rPr lang="el-GR" dirty="0"/>
              <a:t> (σε </a:t>
            </a:r>
            <a:r>
              <a:rPr lang="el-GR" dirty="0" err="1"/>
              <a:t>δευτεροπαθώς</a:t>
            </a:r>
            <a:r>
              <a:rPr lang="el-GR" dirty="0"/>
              <a:t> γενικευμένες </a:t>
            </a:r>
            <a:r>
              <a:rPr lang="el-GR" dirty="0" err="1"/>
              <a:t>τονικοκλονικές</a:t>
            </a:r>
            <a:r>
              <a:rPr lang="el-GR" dirty="0"/>
              <a:t> επιληψίες κυρίως), </a:t>
            </a:r>
            <a:r>
              <a:rPr lang="el-GR" dirty="0" err="1"/>
              <a:t>τοπιραμάτη</a:t>
            </a:r>
            <a:endParaRPr lang="el-GR" dirty="0"/>
          </a:p>
          <a:p>
            <a:pPr marL="457200" lvl="1" indent="0">
              <a:buNone/>
            </a:pPr>
            <a:r>
              <a:rPr lang="el-GR" dirty="0"/>
              <a:t>2. Αφαιρέσεις (</a:t>
            </a:r>
            <a:r>
              <a:rPr lang="el-GR" dirty="0" err="1"/>
              <a:t>petit</a:t>
            </a:r>
            <a:r>
              <a:rPr lang="el-GR" dirty="0"/>
              <a:t> </a:t>
            </a:r>
            <a:r>
              <a:rPr lang="el-GR" dirty="0" err="1"/>
              <a:t>mal</a:t>
            </a:r>
            <a:r>
              <a:rPr lang="el-GR" dirty="0"/>
              <a:t>): </a:t>
            </a:r>
            <a:r>
              <a:rPr lang="el-GR" dirty="0" err="1"/>
              <a:t>αιθοσουξιμίδη</a:t>
            </a:r>
            <a:r>
              <a:rPr lang="el-GR" dirty="0"/>
              <a:t>, </a:t>
            </a:r>
            <a:r>
              <a:rPr lang="el-GR" dirty="0" err="1"/>
              <a:t>βαλπροϊκό</a:t>
            </a:r>
            <a:r>
              <a:rPr lang="el-GR" dirty="0"/>
              <a:t> οξύ ή συνδυασμός τους, </a:t>
            </a:r>
            <a:r>
              <a:rPr lang="el-GR" dirty="0" err="1"/>
              <a:t>κλοναζεπάμη</a:t>
            </a:r>
            <a:r>
              <a:rPr lang="el-GR" dirty="0"/>
              <a:t>, </a:t>
            </a:r>
            <a:r>
              <a:rPr lang="el-GR" dirty="0" err="1"/>
              <a:t>λαμοτριγίνη</a:t>
            </a:r>
            <a:endParaRPr lang="el-GR" dirty="0"/>
          </a:p>
          <a:p>
            <a:pPr marL="457200" lvl="1" indent="0">
              <a:buNone/>
            </a:pPr>
            <a:r>
              <a:rPr lang="el-GR" dirty="0"/>
              <a:t>3. </a:t>
            </a:r>
            <a:r>
              <a:rPr lang="el-GR" dirty="0" err="1"/>
              <a:t>Μυοκλονικές</a:t>
            </a:r>
            <a:r>
              <a:rPr lang="el-GR" dirty="0"/>
              <a:t>: </a:t>
            </a:r>
            <a:r>
              <a:rPr lang="el-GR" dirty="0" err="1"/>
              <a:t>βαλπροϊκό</a:t>
            </a:r>
            <a:r>
              <a:rPr lang="el-GR" dirty="0"/>
              <a:t> οξύ σε συνδυασμό με βενζοδιαζεπίνες (</a:t>
            </a:r>
            <a:r>
              <a:rPr lang="el-GR" dirty="0" err="1"/>
              <a:t>κλοναζεπάμη</a:t>
            </a:r>
            <a:r>
              <a:rPr lang="el-GR" dirty="0"/>
              <a:t>, </a:t>
            </a:r>
            <a:r>
              <a:rPr lang="el-GR" dirty="0" err="1"/>
              <a:t>νιτραζεπάμη</a:t>
            </a:r>
            <a:r>
              <a:rPr lang="el-GR" dirty="0"/>
              <a:t>)</a:t>
            </a:r>
          </a:p>
          <a:p>
            <a:pPr marL="457200" lvl="1" indent="0">
              <a:buNone/>
            </a:pPr>
            <a:r>
              <a:rPr lang="el-GR" dirty="0"/>
              <a:t>4. Πυρετικοί σπασμοί στα παιδιά: διαζεπάμη </a:t>
            </a:r>
          </a:p>
          <a:p>
            <a:pPr marL="457200" lvl="1" indent="0">
              <a:buNone/>
            </a:pPr>
            <a:r>
              <a:rPr lang="el-GR" dirty="0"/>
              <a:t>5. Επιληπτική κατάσταση: </a:t>
            </a:r>
            <a:r>
              <a:rPr lang="el-GR" dirty="0" err="1"/>
              <a:t>Φαινυτοΐνη</a:t>
            </a:r>
            <a:r>
              <a:rPr lang="el-GR" dirty="0"/>
              <a:t>, διαζεπάμη, </a:t>
            </a:r>
            <a:r>
              <a:rPr lang="el-GR" dirty="0" err="1"/>
              <a:t>λοραζεπάμη</a:t>
            </a:r>
            <a:r>
              <a:rPr lang="el-GR" dirty="0"/>
              <a:t>, </a:t>
            </a:r>
            <a:r>
              <a:rPr lang="el-GR" dirty="0" err="1"/>
              <a:t>φαινοβαρβιτάλη</a:t>
            </a:r>
            <a:endParaRPr lang="el-GR" dirty="0"/>
          </a:p>
          <a:p>
            <a:pPr marL="0" indent="0">
              <a:buNone/>
            </a:pPr>
            <a:endParaRPr lang="el-GR" dirty="0"/>
          </a:p>
          <a:p>
            <a:pPr marL="0" indent="0">
              <a:buNone/>
            </a:pPr>
            <a:r>
              <a:rPr lang="el-GR" b="1" dirty="0"/>
              <a:t>Δευτερογενώς γενικευμένη επιληπτική κρίση</a:t>
            </a:r>
          </a:p>
          <a:p>
            <a:pPr marL="457200" lvl="1" indent="0">
              <a:buNone/>
            </a:pPr>
            <a:r>
              <a:rPr lang="el-GR" dirty="0" err="1"/>
              <a:t>καρβαμαζεπίνη</a:t>
            </a:r>
            <a:r>
              <a:rPr lang="el-GR" dirty="0"/>
              <a:t> ή </a:t>
            </a:r>
            <a:r>
              <a:rPr lang="el-GR" dirty="0" err="1"/>
              <a:t>υδαντοΐνη</a:t>
            </a:r>
            <a:r>
              <a:rPr lang="el-GR" dirty="0"/>
              <a:t> ή συνδυασμός με </a:t>
            </a:r>
            <a:r>
              <a:rPr lang="el-GR" dirty="0" err="1"/>
              <a:t>λαμοτριγίνη</a:t>
            </a:r>
            <a:r>
              <a:rPr lang="el-GR" dirty="0"/>
              <a:t> ή </a:t>
            </a:r>
            <a:r>
              <a:rPr lang="el-GR" dirty="0" err="1"/>
              <a:t>γκαμπαπεντίνη</a:t>
            </a:r>
            <a:r>
              <a:rPr lang="el-GR" dirty="0"/>
              <a:t>, </a:t>
            </a:r>
            <a:r>
              <a:rPr lang="el-GR" dirty="0" err="1"/>
              <a:t>τοπιραμάτη</a:t>
            </a:r>
            <a:r>
              <a:rPr lang="el-GR" dirty="0"/>
              <a:t>, </a:t>
            </a:r>
            <a:r>
              <a:rPr lang="el-GR" dirty="0" err="1"/>
              <a:t>τιαγκαμπίνη</a:t>
            </a:r>
            <a:endParaRPr lang="el-GR" dirty="0"/>
          </a:p>
        </p:txBody>
      </p:sp>
    </p:spTree>
    <p:extLst>
      <p:ext uri="{BB962C8B-B14F-4D97-AF65-F5344CB8AC3E}">
        <p14:creationId xmlns:p14="http://schemas.microsoft.com/office/powerpoint/2010/main" val="88457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BB2FF92-0B8F-256F-17E0-F91B70F11BD8}"/>
              </a:ext>
            </a:extLst>
          </p:cNvPr>
          <p:cNvSpPr>
            <a:spLocks noGrp="1"/>
          </p:cNvSpPr>
          <p:nvPr>
            <p:ph idx="1"/>
          </p:nvPr>
        </p:nvSpPr>
        <p:spPr>
          <a:xfrm>
            <a:off x="838200" y="350377"/>
            <a:ext cx="10515600" cy="5826586"/>
          </a:xfrm>
        </p:spPr>
        <p:txBody>
          <a:bodyPr>
            <a:normAutofit/>
          </a:bodyPr>
          <a:lstStyle/>
          <a:p>
            <a:pPr marL="0" indent="0">
              <a:buNone/>
            </a:pPr>
            <a:r>
              <a:rPr lang="el-GR" b="1" dirty="0"/>
              <a:t>Άλλες εφαρμογές αντιεπιληπτικών φαρμάκων</a:t>
            </a:r>
          </a:p>
          <a:p>
            <a:pPr marL="0" indent="0">
              <a:buNone/>
            </a:pPr>
            <a:r>
              <a:rPr lang="el-GR" dirty="0"/>
              <a:t>Τα αντιεπιληπτικά φάρμακα έχουν επίσης μελετηθεί για την πιθανή χρήση τους στη θεραπεία διαφόρων νευρολογικών καταστάσεων όπως ο νευροπαθητικός πόνος και οι ημικρανίες, καθώς και ορισμένες ψυχιατρικές διαταραχές όπως η σχιζοφρένεια, η διπολική διαταραχή και η οριακή διαταραχή προσωπικότητας. Αυτό συμβαίνει επειδή αυτά τα φάρμακα έχει βρεθεί ότι έχουν ιδιότητες σταθεροποίησης της διάθεσης</a:t>
            </a:r>
          </a:p>
        </p:txBody>
      </p:sp>
    </p:spTree>
    <p:extLst>
      <p:ext uri="{BB962C8B-B14F-4D97-AF65-F5344CB8AC3E}">
        <p14:creationId xmlns:p14="http://schemas.microsoft.com/office/powerpoint/2010/main" val="125067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840CE7-2EC7-7E79-8815-CC064EFDE31A}"/>
              </a:ext>
            </a:extLst>
          </p:cNvPr>
          <p:cNvSpPr>
            <a:spLocks noGrp="1"/>
          </p:cNvSpPr>
          <p:nvPr>
            <p:ph type="title"/>
          </p:nvPr>
        </p:nvSpPr>
        <p:spPr/>
        <p:txBody>
          <a:bodyPr/>
          <a:lstStyle/>
          <a:p>
            <a:r>
              <a:rPr lang="el-GR" dirty="0"/>
              <a:t>Μηχανισμοί δράσης</a:t>
            </a:r>
          </a:p>
        </p:txBody>
      </p:sp>
      <p:sp>
        <p:nvSpPr>
          <p:cNvPr id="3" name="Θέση περιεχομένου 2">
            <a:extLst>
              <a:ext uri="{FF2B5EF4-FFF2-40B4-BE49-F238E27FC236}">
                <a16:creationId xmlns:a16="http://schemas.microsoft.com/office/drawing/2014/main" id="{B0D7A7EB-7146-00B4-6B11-EF3B64265E52}"/>
              </a:ext>
            </a:extLst>
          </p:cNvPr>
          <p:cNvSpPr>
            <a:spLocks noGrp="1"/>
          </p:cNvSpPr>
          <p:nvPr>
            <p:ph idx="1"/>
          </p:nvPr>
        </p:nvSpPr>
        <p:spPr>
          <a:xfrm>
            <a:off x="838200" y="1825625"/>
            <a:ext cx="10515600" cy="4442440"/>
          </a:xfrm>
        </p:spPr>
        <p:txBody>
          <a:bodyPr>
            <a:normAutofit fontScale="92500" lnSpcReduction="20000"/>
          </a:bodyPr>
          <a:lstStyle/>
          <a:p>
            <a:pPr marL="0" indent="0">
              <a:buNone/>
            </a:pPr>
            <a:r>
              <a:rPr lang="el-GR" dirty="0"/>
              <a:t>Τα αντιεπιληπτικά φάρμακα μειώνουν αποτελεσματικά την επιληπτική δραστηριότητα στον εγκέφαλο αλληλεπιδρώντας με συγκεκριμένα μόρια. Αυτά τα μόρια-στόχοι περιλαμβάνουν διαύλους ιόντων νατρίου και ασβεστίου, καθώς και υποδοχείς νευροδιαβιβαστών όπως οι GABA, NMDA και AMPA.</a:t>
            </a:r>
          </a:p>
          <a:p>
            <a:pPr marL="0" indent="0">
              <a:buNone/>
            </a:pPr>
            <a:endParaRPr lang="el-GR" dirty="0"/>
          </a:p>
          <a:p>
            <a:pPr marL="0" indent="0">
              <a:buNone/>
            </a:pPr>
            <a:r>
              <a:rPr lang="el-GR" b="1" dirty="0"/>
              <a:t>Αναστολή διαύλων ιόντων νατρίου (Κατάσταση διαύλων)</a:t>
            </a:r>
          </a:p>
          <a:p>
            <a:pPr marL="0" indent="0">
              <a:buNone/>
            </a:pPr>
            <a:r>
              <a:rPr lang="el-GR" dirty="0"/>
              <a:t>Πολλά αντιεπιληπτικά φάρμακα αποτρέπουν την υπερβολική ηλεκτρική</a:t>
            </a:r>
            <a:r>
              <a:rPr lang="en-US" dirty="0"/>
              <a:t> </a:t>
            </a:r>
            <a:r>
              <a:rPr lang="el-GR" dirty="0"/>
              <a:t>δραστηριότητα στα νευρικά κύτταρα εμποδίζοντας ορισμένα κανάλια που επιτρέπουν</a:t>
            </a:r>
            <a:r>
              <a:rPr lang="en-US" dirty="0"/>
              <a:t> </a:t>
            </a:r>
            <a:r>
              <a:rPr lang="el-GR" dirty="0"/>
              <a:t>τη ροή ιόντων νατρίου ή ασβεστίου. Οι δίαυλοι νατρίου παρουσιάζουν τρεις</a:t>
            </a:r>
            <a:r>
              <a:rPr lang="en-US" dirty="0"/>
              <a:t> </a:t>
            </a:r>
            <a:r>
              <a:rPr lang="el-GR" dirty="0"/>
              <a:t>διαφορετικές καταστάσεις: μια κατάσταση ηρεμίας με ελάχιστη κίνηση ιόντων, μια</a:t>
            </a:r>
            <a:r>
              <a:rPr lang="en-US" dirty="0"/>
              <a:t> </a:t>
            </a:r>
            <a:r>
              <a:rPr lang="el-GR" dirty="0"/>
              <a:t>ενεργή κατάσταση με αυξημένη ροή ιόντων και μια ανενεργή κατάσταση όπου δεν</a:t>
            </a:r>
            <a:r>
              <a:rPr lang="en-US" dirty="0"/>
              <a:t> </a:t>
            </a:r>
            <a:r>
              <a:rPr lang="el-GR" dirty="0"/>
              <a:t>διαχέονται ιόντα νατρίου.</a:t>
            </a:r>
            <a:r>
              <a:rPr lang="en-US" dirty="0"/>
              <a:t> </a:t>
            </a:r>
            <a:r>
              <a:rPr lang="el-GR" dirty="0"/>
              <a:t>Η γρήγορη ροή των ιόντων νατρίου παράγει ηλεκτρικά σήματα. </a:t>
            </a:r>
            <a:endParaRPr lang="en-US" dirty="0"/>
          </a:p>
          <a:p>
            <a:pPr marL="0" indent="0">
              <a:buNone/>
            </a:pPr>
            <a:endParaRPr lang="el-GR" dirty="0"/>
          </a:p>
        </p:txBody>
      </p:sp>
    </p:spTree>
    <p:extLst>
      <p:ext uri="{BB962C8B-B14F-4D97-AF65-F5344CB8AC3E}">
        <p14:creationId xmlns:p14="http://schemas.microsoft.com/office/powerpoint/2010/main" val="1064092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903B66-FECA-C315-370D-B50336EABA9F}"/>
              </a:ext>
            </a:extLst>
          </p:cNvPr>
          <p:cNvSpPr>
            <a:spLocks noGrp="1"/>
          </p:cNvSpPr>
          <p:nvPr>
            <p:ph idx="1"/>
          </p:nvPr>
        </p:nvSpPr>
        <p:spPr>
          <a:xfrm>
            <a:off x="838200" y="365125"/>
            <a:ext cx="10515600" cy="5811838"/>
          </a:xfrm>
        </p:spPr>
        <p:txBody>
          <a:bodyPr>
            <a:normAutofit fontScale="92500"/>
          </a:bodyPr>
          <a:lstStyle/>
          <a:p>
            <a:pPr marL="0" indent="0">
              <a:buNone/>
            </a:pPr>
            <a:r>
              <a:rPr lang="el-GR" dirty="0"/>
              <a:t>Μερικά παλαιότερα αντιεπιληπτικά φάρμακα, όπως η </a:t>
            </a:r>
            <a:r>
              <a:rPr lang="el-GR" b="1" dirty="0" err="1"/>
              <a:t>φαινυτοΐνη</a:t>
            </a:r>
            <a:r>
              <a:rPr lang="el-GR" dirty="0"/>
              <a:t> και η </a:t>
            </a:r>
            <a:r>
              <a:rPr lang="el-GR" b="1" dirty="0" err="1"/>
              <a:t>καρβαμαζεπίνη</a:t>
            </a:r>
            <a:r>
              <a:rPr lang="el-GR" dirty="0"/>
              <a:t>, δρουν δεσμεύοντας την ενεργή μορφή των καναλιών που επιτρέπουν τη ροή ιόντων νατρίου, και κατά συνέπεια μειώνουν την υπερβολική ηλεκτρική δραστηριότητα που εμφανίζεται κατά τη διάρκεια των επιληπτικών κρίσεων, ενώ εξακολουθούν να επιτρέπουν την εμφάνιση κανονικών ηλεκτρικών σημάτων.</a:t>
            </a:r>
          </a:p>
          <a:p>
            <a:pPr marL="0" indent="0">
              <a:buNone/>
            </a:pPr>
            <a:endParaRPr lang="el-GR" dirty="0"/>
          </a:p>
          <a:p>
            <a:pPr marL="0" indent="0">
              <a:buNone/>
            </a:pPr>
            <a:r>
              <a:rPr lang="el-GR" b="1" dirty="0"/>
              <a:t>Αναστολή διαύλων ιόντων νατρίου (Ρυθμός ροής ιόντων)</a:t>
            </a:r>
            <a:endParaRPr lang="el-GR" dirty="0"/>
          </a:p>
          <a:p>
            <a:pPr marL="0" indent="0">
              <a:buNone/>
            </a:pPr>
            <a:r>
              <a:rPr lang="el-GR" dirty="0"/>
              <a:t>Επίσης, μετά το άνοιγμα τα κανάλια που επιτρέπουν τη ροή των ιόντων νατρίου κλείνουν σε δύο στάδια: γρήγορα και αργά. Νεότερα φάρμακα όπως η </a:t>
            </a:r>
            <a:r>
              <a:rPr lang="el-GR" b="1" dirty="0" err="1"/>
              <a:t>οξυκαρβαζεπίνη</a:t>
            </a:r>
            <a:r>
              <a:rPr lang="el-GR" dirty="0"/>
              <a:t>, η </a:t>
            </a:r>
            <a:r>
              <a:rPr lang="el-GR" b="1" dirty="0" err="1"/>
              <a:t>λαμοτριγίνη</a:t>
            </a:r>
            <a:r>
              <a:rPr lang="el-GR" dirty="0"/>
              <a:t> και η </a:t>
            </a:r>
            <a:r>
              <a:rPr lang="el-GR" b="1" dirty="0" err="1"/>
              <a:t>ζονισαμίδη</a:t>
            </a:r>
            <a:r>
              <a:rPr lang="el-GR" dirty="0"/>
              <a:t> λειτουργούν διευκολύνοντας τα κανάλια να κλείνουν γρήγορα, μειώνοντας έτσι την υπερβολική ηλεκτρική δραστηριότητα και επιτρέποντας την εμφάνιση φυσιολογικών σημάτων.</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192172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7E9F1C-1E86-D34F-FD90-078F1E524EAA}"/>
              </a:ext>
            </a:extLst>
          </p:cNvPr>
          <p:cNvSpPr>
            <a:spLocks noGrp="1"/>
          </p:cNvSpPr>
          <p:nvPr>
            <p:ph idx="1"/>
          </p:nvPr>
        </p:nvSpPr>
        <p:spPr>
          <a:xfrm>
            <a:off x="838200" y="365125"/>
            <a:ext cx="10515600" cy="5811838"/>
          </a:xfrm>
        </p:spPr>
        <p:txBody>
          <a:bodyPr>
            <a:normAutofit fontScale="85000" lnSpcReduction="10000"/>
          </a:bodyPr>
          <a:lstStyle/>
          <a:p>
            <a:pPr marL="0" indent="0">
              <a:buNone/>
            </a:pPr>
            <a:r>
              <a:rPr lang="el-GR" b="1" dirty="0"/>
              <a:t>Αναστολή διαύλων ιόντων ασβεστίου</a:t>
            </a:r>
          </a:p>
          <a:p>
            <a:pPr marL="0" indent="0">
              <a:buNone/>
            </a:pPr>
            <a:r>
              <a:rPr lang="el-GR" dirty="0"/>
              <a:t>Τα κανάλια ασβεστίου παίζουν ρόλο σε πολλαπλές λειτουργίες του κυττάρου, συμπεριλαμβανομένης της απελευθέρωσης χημικών ουσιών που ονομάζονται νευροδιαβιβαστές από μικροσκοπικούς σάκους που ονομάζονται </a:t>
            </a:r>
            <a:r>
              <a:rPr lang="el-GR" dirty="0" err="1"/>
              <a:t>κυστίδια</a:t>
            </a:r>
            <a:r>
              <a:rPr lang="el-GR" dirty="0"/>
              <a:t>. Όταν οι δίαυλοι ασβεστίου βρίσκονται σε ενεργή κατάσταση, επιτρέπουν την είσοδο ιόντων ασβεστίου στο κύτταρο, διευκολύνοντας τη δημιουργία ενεργειακών δυναμικών και την απελευθέρωση νευροδιαβιβαστών στον τελικό κόμβο. Αυτοί οι δίαυλοι μπορούν να ταξινομηθούν σε δύο τύπους: τα κανάλια Τ χαμηλού δυναμικού και τα κανάλια υψηλού δυναμικού L-, N-, P-, R-, Q-. Οι αναστολείς που στοχεύουν σε αυτούς τους διαύλους εμποδίζουν τη λειτουργία τους και μειώνουν την εμφάνιση επιληπτικής δραστηριότητας.</a:t>
            </a:r>
          </a:p>
          <a:p>
            <a:pPr marL="0" indent="0">
              <a:buNone/>
            </a:pPr>
            <a:endParaRPr lang="el-GR" dirty="0"/>
          </a:p>
          <a:p>
            <a:pPr marL="0" indent="0">
              <a:buNone/>
            </a:pPr>
            <a:r>
              <a:rPr lang="el-GR" dirty="0"/>
              <a:t>Η </a:t>
            </a:r>
            <a:r>
              <a:rPr lang="el-GR" b="1" dirty="0" err="1"/>
              <a:t>λαμοτριγίνη</a:t>
            </a:r>
            <a:r>
              <a:rPr lang="el-GR" dirty="0"/>
              <a:t> δρα μπλοκάροντας ορισμένους τύπους καναλιών ασβεστίου υψηλού δυναμικού, ενώ η </a:t>
            </a:r>
            <a:r>
              <a:rPr lang="el-GR" b="1" dirty="0" err="1"/>
              <a:t>ζονισαμίδη</a:t>
            </a:r>
            <a:r>
              <a:rPr lang="el-GR" dirty="0"/>
              <a:t> επηρεάζει κανάλια τύπου Τ. Το </a:t>
            </a:r>
            <a:r>
              <a:rPr lang="el-GR" b="1" dirty="0" err="1"/>
              <a:t>αιθοσουξιμίδιο</a:t>
            </a:r>
            <a:r>
              <a:rPr lang="el-GR" dirty="0"/>
              <a:t> λειτουργεί μπλοκάροντας ορισμένους τύπους διαύλων ασβεστίου στο τμήμα του εγκεφάλου που ονομάζεται θάλαμος. Επιπλέον, μπορεί επίσης να μειώσει τη διαρκή ροή ιόντων νατρίου, η οποία μπορεί να βοηθήσει στην πρόληψη των επιληπτικών κρίσεων.</a:t>
            </a:r>
          </a:p>
        </p:txBody>
      </p:sp>
    </p:spTree>
    <p:extLst>
      <p:ext uri="{BB962C8B-B14F-4D97-AF65-F5344CB8AC3E}">
        <p14:creationId xmlns:p14="http://schemas.microsoft.com/office/powerpoint/2010/main" val="999001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966D37C-B443-65CA-F06A-039776FD2405}"/>
              </a:ext>
            </a:extLst>
          </p:cNvPr>
          <p:cNvSpPr>
            <a:spLocks noGrp="1"/>
          </p:cNvSpPr>
          <p:nvPr>
            <p:ph idx="1"/>
          </p:nvPr>
        </p:nvSpPr>
        <p:spPr>
          <a:xfrm>
            <a:off x="838200" y="365125"/>
            <a:ext cx="10515600" cy="5811838"/>
          </a:xfrm>
        </p:spPr>
        <p:txBody>
          <a:bodyPr>
            <a:normAutofit fontScale="92500" lnSpcReduction="20000"/>
          </a:bodyPr>
          <a:lstStyle/>
          <a:p>
            <a:pPr marL="0" indent="0">
              <a:buNone/>
            </a:pPr>
            <a:r>
              <a:rPr lang="el-GR" b="1" dirty="0"/>
              <a:t>Ενίσχυση</a:t>
            </a:r>
            <a:r>
              <a:rPr lang="en-US" b="1" dirty="0"/>
              <a:t> GABA</a:t>
            </a:r>
            <a:r>
              <a:rPr lang="el-GR" b="1" dirty="0"/>
              <a:t>-</a:t>
            </a:r>
            <a:r>
              <a:rPr lang="el-GR" b="1" dirty="0" err="1"/>
              <a:t>εργικής</a:t>
            </a:r>
            <a:r>
              <a:rPr lang="el-GR" b="1" dirty="0"/>
              <a:t> δράσης</a:t>
            </a:r>
          </a:p>
          <a:p>
            <a:pPr marL="0" indent="0">
              <a:buNone/>
            </a:pPr>
            <a:r>
              <a:rPr lang="el-GR" dirty="0"/>
              <a:t>Τα φάρμακα που ενισχύουν τη δραστηριότητα του νευροδιαβιβαστή GABA πιστεύεται ότι περιορίζουν τις κρίσεις αυξάνοντας την ανασταλτική δραστηριότητα των νευρικών κυττάρων. Η ενεργοποίηση των υποδοχέων GABA προκαλεί κυτταρική </a:t>
            </a:r>
            <a:r>
              <a:rPr lang="el-GR" dirty="0" err="1"/>
              <a:t>υπερπόλωση</a:t>
            </a:r>
            <a:r>
              <a:rPr lang="el-GR" dirty="0"/>
              <a:t> και αναστέλλει την έναρξη των δυναμικών ενέργειας. Τα αντιεπιληπτικά φάρμακα ασκούν τις επιδράσεις τους σε αυτούς τους υποδοχείς μέσω διαφόρων μηχανισμών, ενισχύοντας αυτή την ανασταλτική δράση. Ορισμένα φάρμακα προσδένονται άμεσα στη θέση του υποδοχέα GABA, δρώντας ως αγωνιστές, ενώ άλλα δρουν </a:t>
            </a:r>
            <a:r>
              <a:rPr lang="el-GR" dirty="0" err="1"/>
              <a:t>αλλοστερικά</a:t>
            </a:r>
            <a:r>
              <a:rPr lang="el-GR" dirty="0"/>
              <a:t>. Επιπλέον, ορισμένα φάρμακα παρεμποδίζουν την </a:t>
            </a:r>
            <a:r>
              <a:rPr lang="el-GR" dirty="0" err="1"/>
              <a:t>επαναπρόσληψη</a:t>
            </a:r>
            <a:r>
              <a:rPr lang="el-GR" dirty="0"/>
              <a:t> του GABA από τα νευρικά κύτταρα ή παρεμβαίνουν στη μεταβολική του διάσπαση. </a:t>
            </a:r>
          </a:p>
          <a:p>
            <a:pPr marL="0" indent="0">
              <a:buNone/>
            </a:pPr>
            <a:endParaRPr lang="el-GR" dirty="0"/>
          </a:p>
          <a:p>
            <a:pPr marL="0" indent="0">
              <a:buNone/>
            </a:pPr>
            <a:r>
              <a:rPr lang="el-GR" dirty="0"/>
              <a:t>Υπάρχουν διάφοροι τρόποι με τους οποίους αυτά τα φάρμακα μπορούν να ενισχύσουν τη δραστηριότητα του GABA, όπως αυξάνοντας το χρόνο που ανοίγουν τα κανάλια χλωρίου (βαρβιτουρικά) ή αυξάνοντας τον ρυθμό με τον οποίο ανοίγουν (βενζοδιαζεπίνες) μέσω του υποδοχέα GABA-A.</a:t>
            </a:r>
          </a:p>
        </p:txBody>
      </p:sp>
    </p:spTree>
    <p:extLst>
      <p:ext uri="{BB962C8B-B14F-4D97-AF65-F5344CB8AC3E}">
        <p14:creationId xmlns:p14="http://schemas.microsoft.com/office/powerpoint/2010/main" val="3724158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DB442B-A6F5-94B8-8D70-7B981F3A62D1}"/>
              </a:ext>
            </a:extLst>
          </p:cNvPr>
          <p:cNvSpPr>
            <a:spLocks noGrp="1"/>
          </p:cNvSpPr>
          <p:nvPr>
            <p:ph idx="1"/>
          </p:nvPr>
        </p:nvSpPr>
        <p:spPr>
          <a:xfrm>
            <a:off x="838200" y="379873"/>
            <a:ext cx="10515600" cy="5797090"/>
          </a:xfrm>
        </p:spPr>
        <p:txBody>
          <a:bodyPr>
            <a:normAutofit fontScale="85000" lnSpcReduction="20000"/>
          </a:bodyPr>
          <a:lstStyle/>
          <a:p>
            <a:pPr marL="0" indent="0">
              <a:buNone/>
            </a:pPr>
            <a:r>
              <a:rPr lang="el-GR" dirty="0"/>
              <a:t>Η </a:t>
            </a:r>
            <a:r>
              <a:rPr lang="el-GR" b="1" dirty="0" err="1"/>
              <a:t>τιαγκαμπίνη</a:t>
            </a:r>
            <a:r>
              <a:rPr lang="el-GR" dirty="0"/>
              <a:t> εμποδίζει τη μεταφορά του GABA στα νευρικά κύτταρα, ενώ η </a:t>
            </a:r>
            <a:r>
              <a:rPr lang="el-GR" b="1" dirty="0" err="1"/>
              <a:t>βιγκαμπατρίνη</a:t>
            </a:r>
            <a:r>
              <a:rPr lang="el-GR" dirty="0"/>
              <a:t> μπλοκάρει το ένζυμο που διασπά το GABA. Και τα δύο αυτά φάρμακα αυξάνουν την ποσότητα του GABA που είναι διαθέσιμο στον εγκέφαλο. </a:t>
            </a:r>
          </a:p>
          <a:p>
            <a:pPr marL="0" indent="0">
              <a:buNone/>
            </a:pPr>
            <a:endParaRPr lang="el-GR" dirty="0"/>
          </a:p>
          <a:p>
            <a:pPr marL="0" indent="0">
              <a:buNone/>
            </a:pPr>
            <a:r>
              <a:rPr lang="el-GR" dirty="0"/>
              <a:t>Η </a:t>
            </a:r>
            <a:r>
              <a:rPr lang="el-GR" b="1" dirty="0" err="1"/>
              <a:t>λεβετιρακετάμη</a:t>
            </a:r>
            <a:r>
              <a:rPr lang="el-GR" dirty="0"/>
              <a:t> δρα δεσμεύοντας μια πρωτεΐνη που ονομάζεται SV2A και βρίσκεται σε μικρούς σάκους και αποθηκεύουν νευροδιαβιβαστές. Αυτό μειώνει την ποσότητα ασβεστίου που εισέρχεται στα νευρικά κύτταρα στο σημείο επικοινωνίας μεταξύ τους, που ονομάζεται </a:t>
            </a:r>
            <a:r>
              <a:rPr lang="el-GR" dirty="0" err="1"/>
              <a:t>προσυναπτικό</a:t>
            </a:r>
            <a:r>
              <a:rPr lang="el-GR" dirty="0"/>
              <a:t> τερματικό. Δεν είναι απολύτως σαφές πώς αυτό το φάρμακο ελέγχει τις επιληπτικές κρίσεις, αλλά μπορεί να σχετίζεται με μείωση της απελευθέρωσης διεγερτικών νευροδιαβιβαστών.</a:t>
            </a:r>
          </a:p>
          <a:p>
            <a:pPr marL="0" indent="0">
              <a:buNone/>
            </a:pPr>
            <a:endParaRPr lang="el-GR" dirty="0"/>
          </a:p>
          <a:p>
            <a:pPr marL="0" indent="0">
              <a:buNone/>
            </a:pPr>
            <a:r>
              <a:rPr lang="el-GR" dirty="0"/>
              <a:t>Το </a:t>
            </a:r>
            <a:r>
              <a:rPr lang="el-GR" b="1" dirty="0" err="1"/>
              <a:t>βαλπροϊκό</a:t>
            </a:r>
            <a:r>
              <a:rPr lang="el-GR" dirty="0"/>
              <a:t> είναι ένα παράδειγμα φαρμάκου που έχει πολύπλοκο ή μη πλήρως κατανοητό μηχανισμό δράσης. Αυξάνει την ποσότητα του GABA στον εγκέφαλο, αλλάζει τη δραστηριότητα ορισμένων τύπων καναλιών καλίου και ασβεστίου και επηρεάζει τόσο τα γρήγορα όσο και τα διαρκή κανάλια νατρίου. Το ευρύ φάσμα των επιληπτικών κρίσεων που μπορεί να αντιμετωπίσει υποδηλώνει ότι λειτουργεί μέσω πολλαπλών μηχανισμών.</a:t>
            </a:r>
          </a:p>
        </p:txBody>
      </p:sp>
    </p:spTree>
    <p:extLst>
      <p:ext uri="{BB962C8B-B14F-4D97-AF65-F5344CB8AC3E}">
        <p14:creationId xmlns:p14="http://schemas.microsoft.com/office/powerpoint/2010/main" val="1120900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Εικόνα 7" descr="Εικόνα που περιέχει κείμενο, αριθμός, στιγμιότυπο οθόνης,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CF09D092-18F0-353A-3F3E-7623F1E4CEAD}"/>
              </a:ext>
            </a:extLst>
          </p:cNvPr>
          <p:cNvPicPr>
            <a:picLocks noChangeAspect="1"/>
          </p:cNvPicPr>
          <p:nvPr/>
        </p:nvPicPr>
        <p:blipFill>
          <a:blip r:embed="rId2"/>
          <a:stretch>
            <a:fillRect/>
          </a:stretch>
        </p:blipFill>
        <p:spPr>
          <a:xfrm>
            <a:off x="2739935" y="643466"/>
            <a:ext cx="6712130" cy="5571067"/>
          </a:xfrm>
          <a:prstGeom prst="rect">
            <a:avLst/>
          </a:prstGeom>
        </p:spPr>
      </p:pic>
    </p:spTree>
    <p:extLst>
      <p:ext uri="{BB962C8B-B14F-4D97-AF65-F5344CB8AC3E}">
        <p14:creationId xmlns:p14="http://schemas.microsoft.com/office/powerpoint/2010/main" val="3218967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361345-E7F1-42EF-32BB-05A959FE1671}"/>
              </a:ext>
            </a:extLst>
          </p:cNvPr>
          <p:cNvSpPr>
            <a:spLocks noGrp="1"/>
          </p:cNvSpPr>
          <p:nvPr>
            <p:ph type="title"/>
          </p:nvPr>
        </p:nvSpPr>
        <p:spPr/>
        <p:txBody>
          <a:bodyPr>
            <a:normAutofit/>
          </a:bodyPr>
          <a:lstStyle/>
          <a:p>
            <a:r>
              <a:rPr lang="el-GR" dirty="0"/>
              <a:t>Ανεπιθύμητες Ενέργειες Αντιεπιληπτικών Φαρμάκων</a:t>
            </a:r>
          </a:p>
        </p:txBody>
      </p:sp>
      <p:sp>
        <p:nvSpPr>
          <p:cNvPr id="3" name="Θέση περιεχομένου 2">
            <a:extLst>
              <a:ext uri="{FF2B5EF4-FFF2-40B4-BE49-F238E27FC236}">
                <a16:creationId xmlns:a16="http://schemas.microsoft.com/office/drawing/2014/main" id="{72EA0929-8667-5E6D-9D93-90AB4A51EEBC}"/>
              </a:ext>
            </a:extLst>
          </p:cNvPr>
          <p:cNvSpPr>
            <a:spLocks noGrp="1"/>
          </p:cNvSpPr>
          <p:nvPr>
            <p:ph idx="1"/>
          </p:nvPr>
        </p:nvSpPr>
        <p:spPr>
          <a:xfrm>
            <a:off x="838200" y="1825625"/>
            <a:ext cx="10515600" cy="4667250"/>
          </a:xfrm>
        </p:spPr>
        <p:txBody>
          <a:bodyPr numCol="1">
            <a:normAutofit/>
          </a:bodyPr>
          <a:lstStyle/>
          <a:p>
            <a:pPr marL="0" indent="0">
              <a:buNone/>
            </a:pPr>
            <a:r>
              <a:rPr lang="el-GR" sz="2000" dirty="0"/>
              <a:t>1. Κεντρικό Νευρικό Σύστημα (ΚΝΣ)</a:t>
            </a:r>
          </a:p>
          <a:p>
            <a:pPr lvl="1"/>
            <a:r>
              <a:rPr lang="el-GR" sz="1600" dirty="0"/>
              <a:t>Υπνηλία, ζάλη, αστάθεια (συχνές σε φάρμακα όπως </a:t>
            </a:r>
            <a:r>
              <a:rPr lang="el-GR" sz="1600" dirty="0" err="1"/>
              <a:t>Βαλπροϊκό</a:t>
            </a:r>
            <a:r>
              <a:rPr lang="el-GR" sz="1600" dirty="0"/>
              <a:t> Οξύ, Βενζοδιαζεπίνες).</a:t>
            </a:r>
          </a:p>
          <a:p>
            <a:pPr lvl="1"/>
            <a:r>
              <a:rPr lang="el-GR" sz="1600" dirty="0"/>
              <a:t>Αταξία (π.χ. με </a:t>
            </a:r>
            <a:r>
              <a:rPr lang="el-GR" sz="1600" dirty="0" err="1"/>
              <a:t>Φαινυτοΐνη</a:t>
            </a:r>
            <a:r>
              <a:rPr lang="el-GR" sz="1600" dirty="0"/>
              <a:t>).</a:t>
            </a:r>
          </a:p>
          <a:p>
            <a:pPr lvl="1"/>
            <a:r>
              <a:rPr lang="el-GR" sz="1600" dirty="0"/>
              <a:t>Διαταραχές Σύνεσης ή σύγχυση (π.χ. με </a:t>
            </a:r>
            <a:r>
              <a:rPr lang="el-GR" sz="1600" dirty="0" err="1"/>
              <a:t>Τοπιραμάτη</a:t>
            </a:r>
            <a:r>
              <a:rPr lang="el-GR" sz="1600" dirty="0"/>
              <a:t>).</a:t>
            </a:r>
          </a:p>
          <a:p>
            <a:pPr lvl="1"/>
            <a:r>
              <a:rPr lang="el-GR" sz="1600" dirty="0" err="1"/>
              <a:t>Κοκκαίνωση</a:t>
            </a:r>
            <a:r>
              <a:rPr lang="el-GR" sz="1600" dirty="0"/>
              <a:t> (π.χ. με </a:t>
            </a:r>
            <a:r>
              <a:rPr lang="el-GR" sz="1600" dirty="0" err="1"/>
              <a:t>Φαινυτοΐνη</a:t>
            </a:r>
            <a:r>
              <a:rPr lang="el-GR" sz="1600" dirty="0"/>
              <a:t>).</a:t>
            </a:r>
          </a:p>
          <a:p>
            <a:pPr marL="0" indent="0">
              <a:buNone/>
            </a:pPr>
            <a:endParaRPr lang="el-GR" sz="2000" dirty="0"/>
          </a:p>
          <a:p>
            <a:pPr marL="0" indent="0">
              <a:buNone/>
            </a:pPr>
            <a:r>
              <a:rPr lang="el-GR" sz="2000" dirty="0"/>
              <a:t>2. Δερματικές Αντιδράσεις</a:t>
            </a:r>
          </a:p>
          <a:p>
            <a:pPr lvl="1"/>
            <a:r>
              <a:rPr lang="el-GR" sz="1600" dirty="0"/>
              <a:t>Εξάνθημα (συχνά με </a:t>
            </a:r>
            <a:r>
              <a:rPr lang="el-GR" sz="1600" dirty="0" err="1"/>
              <a:t>Λαμοτριγίνη</a:t>
            </a:r>
            <a:r>
              <a:rPr lang="el-GR" sz="1600" dirty="0"/>
              <a:t>, </a:t>
            </a:r>
            <a:r>
              <a:rPr lang="el-GR" sz="1600" dirty="0" err="1"/>
              <a:t>Καρβαμαζεπίνη</a:t>
            </a:r>
            <a:r>
              <a:rPr lang="el-GR" sz="1600" dirty="0"/>
              <a:t>).</a:t>
            </a:r>
          </a:p>
          <a:p>
            <a:pPr lvl="1"/>
            <a:r>
              <a:rPr lang="el-GR" sz="1600" dirty="0"/>
              <a:t>Σύνδρομο </a:t>
            </a:r>
            <a:r>
              <a:rPr lang="el-GR" sz="1600" dirty="0" err="1"/>
              <a:t>Stevens</a:t>
            </a:r>
            <a:r>
              <a:rPr lang="el-GR" sz="1600" dirty="0"/>
              <a:t>-Johnson (σπάνιο αλλά σοβαρό, ιδιαίτερα με </a:t>
            </a:r>
            <a:r>
              <a:rPr lang="el-GR" sz="1600" dirty="0" err="1"/>
              <a:t>Λαμοτριγίνη</a:t>
            </a:r>
            <a:r>
              <a:rPr lang="el-GR" sz="1600" dirty="0"/>
              <a:t>, </a:t>
            </a:r>
            <a:r>
              <a:rPr lang="el-GR" sz="1600" dirty="0" err="1"/>
              <a:t>Καρβαμαζεπίνη</a:t>
            </a:r>
            <a:r>
              <a:rPr lang="el-GR" sz="1600" dirty="0"/>
              <a:t>).</a:t>
            </a:r>
          </a:p>
          <a:p>
            <a:pPr lvl="1"/>
            <a:r>
              <a:rPr lang="el-GR" sz="1600" dirty="0" err="1"/>
              <a:t>Γιγαντοθυλακία</a:t>
            </a:r>
            <a:r>
              <a:rPr lang="el-GR" sz="1600" dirty="0"/>
              <a:t> (π.χ. με </a:t>
            </a:r>
            <a:r>
              <a:rPr lang="el-GR" sz="1600" dirty="0" err="1"/>
              <a:t>Φαινυτοΐνη</a:t>
            </a:r>
            <a:r>
              <a:rPr lang="el-GR" sz="1600" dirty="0"/>
              <a:t>).</a:t>
            </a:r>
          </a:p>
          <a:p>
            <a:pPr marL="0" indent="0">
              <a:buNone/>
            </a:pPr>
            <a:endParaRPr lang="el-GR" sz="2000" dirty="0"/>
          </a:p>
          <a:p>
            <a:pPr marL="0" indent="0">
              <a:buNone/>
            </a:pPr>
            <a:r>
              <a:rPr lang="el-GR" sz="2000" dirty="0"/>
              <a:t>3. Ηπατικές Αντιδράσεις</a:t>
            </a:r>
          </a:p>
          <a:p>
            <a:pPr lvl="1"/>
            <a:r>
              <a:rPr lang="el-GR" sz="1600" dirty="0"/>
              <a:t>Ηπατική Τοξικότητα (π.χ. με </a:t>
            </a:r>
            <a:r>
              <a:rPr lang="el-GR" sz="1600" dirty="0" err="1"/>
              <a:t>Βαλπροϊκό</a:t>
            </a:r>
            <a:r>
              <a:rPr lang="el-GR" sz="1600" dirty="0"/>
              <a:t> Οξύ, </a:t>
            </a:r>
            <a:r>
              <a:rPr lang="el-GR" sz="1600" dirty="0" err="1"/>
              <a:t>Καρβαμαζεπίνη</a:t>
            </a:r>
            <a:r>
              <a:rPr lang="el-GR" sz="1600" dirty="0"/>
              <a:t>).</a:t>
            </a:r>
          </a:p>
          <a:p>
            <a:pPr lvl="1"/>
            <a:r>
              <a:rPr lang="el-GR" sz="1600" dirty="0"/>
              <a:t>Αύξηση ηπατικών ενζύμων (συχνά με πολλά αντιεπιληπτικά).</a:t>
            </a:r>
          </a:p>
        </p:txBody>
      </p:sp>
    </p:spTree>
    <p:extLst>
      <p:ext uri="{BB962C8B-B14F-4D97-AF65-F5344CB8AC3E}">
        <p14:creationId xmlns:p14="http://schemas.microsoft.com/office/powerpoint/2010/main" val="52685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660BC1-7F28-6AB2-2BBF-4D8196FE87BF}"/>
              </a:ext>
            </a:extLst>
          </p:cNvPr>
          <p:cNvSpPr>
            <a:spLocks noGrp="1"/>
          </p:cNvSpPr>
          <p:nvPr>
            <p:ph type="title"/>
          </p:nvPr>
        </p:nvSpPr>
        <p:spPr/>
        <p:txBody>
          <a:bodyPr/>
          <a:lstStyle/>
          <a:p>
            <a:r>
              <a:rPr lang="el-GR" dirty="0"/>
              <a:t>Αίτια κατάθλιψης</a:t>
            </a:r>
          </a:p>
        </p:txBody>
      </p:sp>
      <p:sp>
        <p:nvSpPr>
          <p:cNvPr id="3" name="Θέση περιεχομένου 2">
            <a:extLst>
              <a:ext uri="{FF2B5EF4-FFF2-40B4-BE49-F238E27FC236}">
                <a16:creationId xmlns:a16="http://schemas.microsoft.com/office/drawing/2014/main" id="{2C19DC49-3753-C735-B3E1-3F0B26574697}"/>
              </a:ext>
            </a:extLst>
          </p:cNvPr>
          <p:cNvSpPr>
            <a:spLocks noGrp="1"/>
          </p:cNvSpPr>
          <p:nvPr>
            <p:ph idx="1"/>
          </p:nvPr>
        </p:nvSpPr>
        <p:spPr/>
        <p:txBody>
          <a:bodyPr>
            <a:normAutofit/>
          </a:bodyPr>
          <a:lstStyle/>
          <a:p>
            <a:pPr marL="0" indent="0">
              <a:buNone/>
            </a:pPr>
            <a:r>
              <a:rPr lang="el-GR" dirty="0"/>
              <a:t>Συνδυασμός παραγόντων: </a:t>
            </a:r>
          </a:p>
          <a:p>
            <a:pPr marL="0" indent="0">
              <a:buNone/>
            </a:pPr>
            <a:r>
              <a:rPr lang="el-GR" b="1" dirty="0"/>
              <a:t>Γενετικοί</a:t>
            </a:r>
            <a:r>
              <a:rPr lang="el-GR" dirty="0"/>
              <a:t>: Για ένα άτομο που έχει συγγενή πρώτου βαθμού που πάσχει από κατάθλιψη η πιθανότητα εμφάνισης της νόσου είναι 1,5-3 % μεγαλύτερη απ’ ότι για τον υπόλοιπο γενικό πληθυσμό. </a:t>
            </a:r>
          </a:p>
          <a:p>
            <a:pPr marL="0" indent="0">
              <a:buNone/>
            </a:pPr>
            <a:r>
              <a:rPr lang="el-GR" b="1" dirty="0"/>
              <a:t>Βιολογικοί</a:t>
            </a:r>
            <a:r>
              <a:rPr lang="el-GR" dirty="0"/>
              <a:t>: Διαταραχές νευροδιαβιβαστών, ασθένειες, φάρμακα, αλκοόλ. </a:t>
            </a:r>
          </a:p>
          <a:p>
            <a:pPr marL="0" indent="0">
              <a:buNone/>
            </a:pPr>
            <a:r>
              <a:rPr lang="el-GR" b="1" dirty="0"/>
              <a:t>Ψυχοκοινωνικοί</a:t>
            </a:r>
            <a:r>
              <a:rPr lang="el-GR" dirty="0"/>
              <a:t>: Άγχος, στρεσογόνα γεγονότα-καταστάσεις, χαμηλή αυτοεκτίμηση, έλλειψη στοργής, βία. </a:t>
            </a:r>
          </a:p>
        </p:txBody>
      </p:sp>
    </p:spTree>
    <p:extLst>
      <p:ext uri="{BB962C8B-B14F-4D97-AF65-F5344CB8AC3E}">
        <p14:creationId xmlns:p14="http://schemas.microsoft.com/office/powerpoint/2010/main" val="1395374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DC0282-5B06-09E5-B8E3-378D9D3D548B}"/>
              </a:ext>
            </a:extLst>
          </p:cNvPr>
          <p:cNvSpPr>
            <a:spLocks noGrp="1"/>
          </p:cNvSpPr>
          <p:nvPr>
            <p:ph idx="1"/>
          </p:nvPr>
        </p:nvSpPr>
        <p:spPr>
          <a:xfrm>
            <a:off x="838200" y="365125"/>
            <a:ext cx="10515600" cy="5811838"/>
          </a:xfrm>
        </p:spPr>
        <p:txBody>
          <a:bodyPr/>
          <a:lstStyle/>
          <a:p>
            <a:pPr marL="0" indent="0">
              <a:buNone/>
            </a:pPr>
            <a:r>
              <a:rPr lang="el-GR" sz="2000" dirty="0"/>
              <a:t>4. Αιματολογικές Αντιδράσεις</a:t>
            </a:r>
          </a:p>
          <a:p>
            <a:pPr lvl="1"/>
            <a:r>
              <a:rPr lang="el-GR" sz="1600" dirty="0" err="1"/>
              <a:t>Λευκοπενία</a:t>
            </a:r>
            <a:r>
              <a:rPr lang="el-GR" sz="1600" dirty="0"/>
              <a:t> ή </a:t>
            </a:r>
            <a:r>
              <a:rPr lang="el-GR" sz="1600" dirty="0" err="1"/>
              <a:t>θρομβοπενία</a:t>
            </a:r>
            <a:r>
              <a:rPr lang="el-GR" sz="1600" dirty="0"/>
              <a:t> (π.χ. με </a:t>
            </a:r>
            <a:r>
              <a:rPr lang="el-GR" sz="1600" dirty="0" err="1"/>
              <a:t>Βαλπροϊκό</a:t>
            </a:r>
            <a:r>
              <a:rPr lang="el-GR" sz="1600" dirty="0"/>
              <a:t> Οξύ, </a:t>
            </a:r>
            <a:r>
              <a:rPr lang="el-GR" sz="1600" dirty="0" err="1"/>
              <a:t>Καρβαμαζεπίνη</a:t>
            </a:r>
            <a:r>
              <a:rPr lang="el-GR" sz="1600" dirty="0"/>
              <a:t>).</a:t>
            </a:r>
          </a:p>
          <a:p>
            <a:pPr lvl="1"/>
            <a:r>
              <a:rPr lang="el-GR" sz="1600" dirty="0" err="1"/>
              <a:t>Απλαστική</a:t>
            </a:r>
            <a:r>
              <a:rPr lang="el-GR" sz="1600" dirty="0"/>
              <a:t> Αναιμία (σπάνια, αλλά σοβαρή, ιδιαίτερα με </a:t>
            </a:r>
            <a:r>
              <a:rPr lang="el-GR" sz="1600" dirty="0" err="1"/>
              <a:t>Καρβαμαζεπίνη</a:t>
            </a:r>
            <a:r>
              <a:rPr lang="el-GR" sz="1600" dirty="0"/>
              <a:t>).</a:t>
            </a:r>
            <a:endParaRPr lang="en-US" sz="1600" dirty="0"/>
          </a:p>
          <a:p>
            <a:pPr marL="457200" lvl="1" indent="0">
              <a:buNone/>
            </a:pPr>
            <a:endParaRPr lang="el-GR" sz="1600" dirty="0"/>
          </a:p>
          <a:p>
            <a:pPr marL="0" indent="0">
              <a:buNone/>
            </a:pPr>
            <a:r>
              <a:rPr lang="el-GR" sz="2000" dirty="0"/>
              <a:t>5. Μεταβολικές/Ενδοκρινικές Αντιδράσεις</a:t>
            </a:r>
          </a:p>
          <a:p>
            <a:pPr lvl="1"/>
            <a:r>
              <a:rPr lang="el-GR" sz="1600" dirty="0"/>
              <a:t>Αύξηση Βάρους (π.χ. με </a:t>
            </a:r>
            <a:r>
              <a:rPr lang="el-GR" sz="1600" dirty="0" err="1"/>
              <a:t>Βαλπροϊκό</a:t>
            </a:r>
            <a:r>
              <a:rPr lang="el-GR" sz="1600" dirty="0"/>
              <a:t> Οξύ, </a:t>
            </a:r>
            <a:r>
              <a:rPr lang="el-GR" sz="1600" dirty="0" err="1"/>
              <a:t>Gabapentin</a:t>
            </a:r>
            <a:r>
              <a:rPr lang="el-GR" sz="1600" dirty="0"/>
              <a:t>).</a:t>
            </a:r>
          </a:p>
          <a:p>
            <a:pPr lvl="1"/>
            <a:r>
              <a:rPr lang="el-GR" sz="1600" dirty="0"/>
              <a:t>Διαταραχές στην Εμμηνόρροια (π.χ. με </a:t>
            </a:r>
            <a:r>
              <a:rPr lang="el-GR" sz="1600" dirty="0" err="1"/>
              <a:t>Βαλπροϊκό</a:t>
            </a:r>
            <a:r>
              <a:rPr lang="el-GR" sz="1600" dirty="0"/>
              <a:t> Οξύ).</a:t>
            </a:r>
          </a:p>
          <a:p>
            <a:pPr lvl="1"/>
            <a:r>
              <a:rPr lang="el-GR" sz="1600" dirty="0" err="1"/>
              <a:t>Οστεοπενία</a:t>
            </a:r>
            <a:r>
              <a:rPr lang="el-GR" sz="1600" dirty="0"/>
              <a:t> (μακροχρόνια χρήση </a:t>
            </a:r>
            <a:r>
              <a:rPr lang="el-GR" sz="1600" dirty="0" err="1"/>
              <a:t>Φαινυτοΐνης</a:t>
            </a:r>
            <a:r>
              <a:rPr lang="el-GR" sz="1600" dirty="0"/>
              <a:t>).</a:t>
            </a:r>
          </a:p>
          <a:p>
            <a:pPr marL="0" indent="0">
              <a:buNone/>
            </a:pPr>
            <a:endParaRPr lang="el-GR" sz="2000" dirty="0"/>
          </a:p>
          <a:p>
            <a:pPr marL="0" indent="0">
              <a:buNone/>
            </a:pPr>
            <a:r>
              <a:rPr lang="el-GR" sz="2000" dirty="0"/>
              <a:t>6. Άλλες Αντιδράσεις</a:t>
            </a:r>
          </a:p>
          <a:p>
            <a:pPr lvl="1"/>
            <a:r>
              <a:rPr lang="el-GR" sz="1600" dirty="0"/>
              <a:t>Γαστρεντερικές Διαταραχές (π.χ. ναυτία, έμετος με </a:t>
            </a:r>
            <a:r>
              <a:rPr lang="el-GR" sz="1600" dirty="0" err="1"/>
              <a:t>Βαλπροϊκό</a:t>
            </a:r>
            <a:r>
              <a:rPr lang="el-GR" sz="1600" dirty="0"/>
              <a:t> Οξύ).</a:t>
            </a:r>
          </a:p>
          <a:p>
            <a:pPr lvl="1"/>
            <a:r>
              <a:rPr lang="el-GR" sz="1600" dirty="0"/>
              <a:t>Νεφρική Τοξικότητα (π.χ. με </a:t>
            </a:r>
            <a:r>
              <a:rPr lang="el-GR" sz="1600" dirty="0" err="1"/>
              <a:t>Τοπιραμάτη</a:t>
            </a:r>
            <a:r>
              <a:rPr lang="el-GR" sz="1600" dirty="0"/>
              <a:t>).</a:t>
            </a:r>
          </a:p>
          <a:p>
            <a:pPr marL="0" indent="0">
              <a:buNone/>
            </a:pPr>
            <a:endParaRPr lang="el-GR" dirty="0"/>
          </a:p>
        </p:txBody>
      </p:sp>
    </p:spTree>
    <p:extLst>
      <p:ext uri="{BB962C8B-B14F-4D97-AF65-F5344CB8AC3E}">
        <p14:creationId xmlns:p14="http://schemas.microsoft.com/office/powerpoint/2010/main" val="33486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E2D21-0C54-676E-617A-94DEAEBABC83}"/>
              </a:ext>
            </a:extLst>
          </p:cNvPr>
          <p:cNvSpPr>
            <a:spLocks noGrp="1"/>
          </p:cNvSpPr>
          <p:nvPr>
            <p:ph type="title"/>
          </p:nvPr>
        </p:nvSpPr>
        <p:spPr/>
        <p:txBody>
          <a:bodyPr/>
          <a:lstStyle/>
          <a:p>
            <a:r>
              <a:rPr lang="el-GR" dirty="0"/>
              <a:t>Αλληλεπιδράσεις Αντιεπιληπτικών Φαρμάκων</a:t>
            </a:r>
          </a:p>
        </p:txBody>
      </p:sp>
      <p:sp>
        <p:nvSpPr>
          <p:cNvPr id="3" name="Θέση περιεχομένου 2">
            <a:extLst>
              <a:ext uri="{FF2B5EF4-FFF2-40B4-BE49-F238E27FC236}">
                <a16:creationId xmlns:a16="http://schemas.microsoft.com/office/drawing/2014/main" id="{3D56D22B-42CE-7FF5-1C5F-96AC570978F4}"/>
              </a:ext>
            </a:extLst>
          </p:cNvPr>
          <p:cNvSpPr>
            <a:spLocks noGrp="1"/>
          </p:cNvSpPr>
          <p:nvPr>
            <p:ph idx="1"/>
          </p:nvPr>
        </p:nvSpPr>
        <p:spPr>
          <a:xfrm>
            <a:off x="838200" y="1569493"/>
            <a:ext cx="10515600" cy="4923381"/>
          </a:xfrm>
        </p:spPr>
        <p:txBody>
          <a:bodyPr>
            <a:normAutofit/>
          </a:bodyPr>
          <a:lstStyle/>
          <a:p>
            <a:pPr marL="0" indent="0">
              <a:buNone/>
            </a:pPr>
            <a:r>
              <a:rPr lang="el-GR" dirty="0"/>
              <a:t>1. Αλληλεπιδράσεις με Άλλα Φάρμακα</a:t>
            </a:r>
          </a:p>
          <a:p>
            <a:pPr marL="457200" lvl="1" indent="0">
              <a:buNone/>
            </a:pPr>
            <a:r>
              <a:rPr lang="el-GR" dirty="0"/>
              <a:t>1. Επαγωγή ή Αναστολή Ηπατικών Ενζύμων:</a:t>
            </a:r>
          </a:p>
          <a:p>
            <a:pPr marL="914400" lvl="2" indent="0">
              <a:buNone/>
            </a:pPr>
            <a:r>
              <a:rPr lang="el-GR" dirty="0" err="1"/>
              <a:t>Επαγωγείς</a:t>
            </a:r>
            <a:r>
              <a:rPr lang="el-GR" dirty="0"/>
              <a:t> Ηπατικών Ενζύμων: Φάρμακα όπως η </a:t>
            </a:r>
            <a:r>
              <a:rPr lang="el-GR" dirty="0" err="1"/>
              <a:t>Καρβαμαζεπίνη</a:t>
            </a:r>
            <a:r>
              <a:rPr lang="el-GR" dirty="0"/>
              <a:t>, η </a:t>
            </a:r>
            <a:r>
              <a:rPr lang="el-GR" dirty="0" err="1"/>
              <a:t>Φαινυτοΐνη</a:t>
            </a:r>
            <a:r>
              <a:rPr lang="el-GR" dirty="0"/>
              <a:t> και η </a:t>
            </a:r>
            <a:r>
              <a:rPr lang="el-GR" dirty="0" err="1"/>
              <a:t>Φαινοβαρβιτάλη</a:t>
            </a:r>
            <a:r>
              <a:rPr lang="el-GR" dirty="0"/>
              <a:t> μπορούν να αυξήσουν το μεταβολισμό άλλων φαρμάκων, μειώνοντας την αποτελεσματικότητά τους.</a:t>
            </a:r>
          </a:p>
          <a:p>
            <a:pPr marL="1371600" lvl="3" indent="0">
              <a:buNone/>
            </a:pPr>
            <a:r>
              <a:rPr lang="el-GR" dirty="0"/>
              <a:t>Παράδειγμα: Μείωση της αποτελεσματικότητας αντισυλληπτικών χαπιών.</a:t>
            </a:r>
          </a:p>
          <a:p>
            <a:pPr marL="914400" lvl="2" indent="0">
              <a:buNone/>
            </a:pPr>
            <a:r>
              <a:rPr lang="el-GR" dirty="0"/>
              <a:t>Αναστολείς Ηπατικών Ενζύμων: Φάρμακα όπως το </a:t>
            </a:r>
            <a:r>
              <a:rPr lang="el-GR" dirty="0" err="1"/>
              <a:t>Βαλπροϊκό</a:t>
            </a:r>
            <a:r>
              <a:rPr lang="el-GR" dirty="0"/>
              <a:t> Οξύ μπορούν να αυξήσουν τα επίπεδα άλλων φαρμάκων, αυξάνοντας τον κίνδυνο τοξικότητας.</a:t>
            </a:r>
          </a:p>
          <a:p>
            <a:pPr marL="1371600" lvl="3" indent="0">
              <a:buNone/>
            </a:pPr>
            <a:r>
              <a:rPr lang="el-GR" dirty="0"/>
              <a:t>Παράδειγμα: Αύξηση των επιπέδων της </a:t>
            </a:r>
            <a:r>
              <a:rPr lang="el-GR" dirty="0" err="1"/>
              <a:t>Λαμοτριγίνης</a:t>
            </a:r>
            <a:r>
              <a:rPr lang="el-GR" dirty="0"/>
              <a:t>.</a:t>
            </a:r>
          </a:p>
        </p:txBody>
      </p:sp>
    </p:spTree>
    <p:extLst>
      <p:ext uri="{BB962C8B-B14F-4D97-AF65-F5344CB8AC3E}">
        <p14:creationId xmlns:p14="http://schemas.microsoft.com/office/powerpoint/2010/main" val="3546289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A88DA2-D7B3-39BF-D330-8290AAC5F4B0}"/>
              </a:ext>
            </a:extLst>
          </p:cNvPr>
          <p:cNvSpPr>
            <a:spLocks noGrp="1"/>
          </p:cNvSpPr>
          <p:nvPr>
            <p:ph idx="1"/>
          </p:nvPr>
        </p:nvSpPr>
        <p:spPr>
          <a:xfrm>
            <a:off x="838200" y="365125"/>
            <a:ext cx="10515600" cy="5811838"/>
          </a:xfrm>
        </p:spPr>
        <p:txBody>
          <a:bodyPr>
            <a:normAutofit/>
          </a:bodyPr>
          <a:lstStyle/>
          <a:p>
            <a:pPr marL="457200" lvl="1" indent="0">
              <a:buNone/>
            </a:pPr>
            <a:r>
              <a:rPr lang="el-GR" dirty="0"/>
              <a:t>2. Αλληλεπιδράσεις με Άλλα Αντιεπιληπτικά:</a:t>
            </a:r>
          </a:p>
          <a:p>
            <a:pPr marL="914400" lvl="2" indent="0">
              <a:buNone/>
            </a:pPr>
            <a:r>
              <a:rPr lang="el-GR" dirty="0"/>
              <a:t>Η χρήση πολλαπλών αντιεπιληπτικών μπορεί να αυξήσει τον κίνδυνο παρενεργειών ή να μειώσει την αποτελεσματικότητα.</a:t>
            </a:r>
          </a:p>
          <a:p>
            <a:pPr marL="1371600" lvl="3" indent="0">
              <a:buNone/>
            </a:pPr>
            <a:r>
              <a:rPr lang="el-GR" dirty="0"/>
              <a:t>Παράδειγμα: Η </a:t>
            </a:r>
            <a:r>
              <a:rPr lang="el-GR" dirty="0" err="1"/>
              <a:t>Λαμοτριγίνη</a:t>
            </a:r>
            <a:r>
              <a:rPr lang="el-GR" dirty="0"/>
              <a:t> μπορεί να αυξήσει τον κίνδυνο δερματικών αντιδράσεων όταν χρησιμοποιείται με </a:t>
            </a:r>
            <a:r>
              <a:rPr lang="el-GR" dirty="0" err="1"/>
              <a:t>Βαλπροϊκό</a:t>
            </a:r>
            <a:r>
              <a:rPr lang="el-GR" dirty="0"/>
              <a:t> Οξύ.</a:t>
            </a:r>
          </a:p>
          <a:p>
            <a:pPr marL="457200" lvl="1" indent="0">
              <a:buNone/>
            </a:pPr>
            <a:endParaRPr lang="en-US" dirty="0"/>
          </a:p>
          <a:p>
            <a:pPr marL="457200" lvl="1" indent="0">
              <a:buNone/>
            </a:pPr>
            <a:r>
              <a:rPr lang="el-GR" dirty="0"/>
              <a:t>3. Αλληλεπιδράσεις με Άλλα Φάρμακα:</a:t>
            </a:r>
          </a:p>
          <a:p>
            <a:pPr marL="914400" lvl="2" indent="0">
              <a:buNone/>
            </a:pPr>
            <a:r>
              <a:rPr lang="el-GR" dirty="0"/>
              <a:t>Αντισυλληπτικά Χάπια: Η επαγωγή ηπατικών ενζύμων μπορεί να μειώσει την αποτελεσματικότητα των αντισυλληπτικών.</a:t>
            </a:r>
          </a:p>
          <a:p>
            <a:pPr marL="914400" lvl="2" indent="0">
              <a:buNone/>
            </a:pPr>
            <a:r>
              <a:rPr lang="el-GR" dirty="0"/>
              <a:t>Αντιπηκτικά: Η </a:t>
            </a:r>
            <a:r>
              <a:rPr lang="el-GR" dirty="0" err="1"/>
              <a:t>Φαινυτοΐνη</a:t>
            </a:r>
            <a:r>
              <a:rPr lang="el-GR" dirty="0"/>
              <a:t> μπορεί να μειώσει την αποτελεσματικότητα της </a:t>
            </a:r>
            <a:r>
              <a:rPr lang="el-GR" dirty="0" err="1"/>
              <a:t>Warfarin</a:t>
            </a:r>
            <a:r>
              <a:rPr lang="el-GR" dirty="0"/>
              <a:t>.</a:t>
            </a:r>
          </a:p>
          <a:p>
            <a:pPr marL="914400" lvl="2" indent="0">
              <a:buNone/>
            </a:pPr>
            <a:r>
              <a:rPr lang="el-GR" dirty="0"/>
              <a:t>Αντικαταθλιπτικά: Ορισμένα SSRI μπορεί να αυξήσουν τα επίπεδα αντιεπιληπτικών.</a:t>
            </a:r>
          </a:p>
          <a:p>
            <a:pPr marL="0" indent="0">
              <a:buNone/>
            </a:pPr>
            <a:r>
              <a:rPr lang="el-GR" dirty="0"/>
              <a:t>2. Αλληλεπιδράσεις με Τρόφιμα</a:t>
            </a:r>
          </a:p>
          <a:p>
            <a:pPr marL="457200" lvl="1" indent="0">
              <a:buNone/>
            </a:pPr>
            <a:r>
              <a:rPr lang="el-GR" dirty="0" err="1"/>
              <a:t>Γκρειπφρουτ</a:t>
            </a:r>
            <a:r>
              <a:rPr lang="el-GR" dirty="0"/>
              <a:t>: Μπορεί να αυξήσει τα επίπεδα ορισμένων αντιεπιληπτικών (π.χ. </a:t>
            </a:r>
            <a:r>
              <a:rPr lang="el-GR" dirty="0" err="1"/>
              <a:t>Καρβαμαζεπίνη</a:t>
            </a:r>
            <a:r>
              <a:rPr lang="el-GR" dirty="0"/>
              <a:t>).</a:t>
            </a:r>
          </a:p>
          <a:p>
            <a:pPr marL="457200" lvl="1" indent="0">
              <a:buNone/>
            </a:pPr>
            <a:r>
              <a:rPr lang="el-GR" dirty="0"/>
              <a:t>Αλκοόλ: Μπορεί να αυξήσει την υπνηλία και τον κίνδυνο παρενεργειών.</a:t>
            </a:r>
          </a:p>
          <a:p>
            <a:pPr marL="0" indent="0">
              <a:buNone/>
            </a:pPr>
            <a:endParaRPr lang="el-GR" dirty="0"/>
          </a:p>
        </p:txBody>
      </p:sp>
    </p:spTree>
    <p:extLst>
      <p:ext uri="{BB962C8B-B14F-4D97-AF65-F5344CB8AC3E}">
        <p14:creationId xmlns:p14="http://schemas.microsoft.com/office/powerpoint/2010/main" val="3189645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88773-6CA4-087F-807B-235AB48A0E46}"/>
              </a:ext>
            </a:extLst>
          </p:cNvPr>
          <p:cNvSpPr>
            <a:spLocks noGrp="1"/>
          </p:cNvSpPr>
          <p:nvPr>
            <p:ph type="title"/>
          </p:nvPr>
        </p:nvSpPr>
        <p:spPr/>
        <p:txBody>
          <a:bodyPr/>
          <a:lstStyle/>
          <a:p>
            <a:r>
              <a:rPr lang="el-GR" dirty="0"/>
              <a:t>Ερωτήσεις Σ/Λ</a:t>
            </a:r>
          </a:p>
        </p:txBody>
      </p:sp>
      <p:sp>
        <p:nvSpPr>
          <p:cNvPr id="3" name="Θέση περιεχομένου 2">
            <a:extLst>
              <a:ext uri="{FF2B5EF4-FFF2-40B4-BE49-F238E27FC236}">
                <a16:creationId xmlns:a16="http://schemas.microsoft.com/office/drawing/2014/main" id="{2C17E513-D5F1-9DDE-450E-0F67F6F02287}"/>
              </a:ext>
            </a:extLst>
          </p:cNvPr>
          <p:cNvSpPr>
            <a:spLocks noGrp="1"/>
          </p:cNvSpPr>
          <p:nvPr>
            <p:ph idx="1"/>
          </p:nvPr>
        </p:nvSpPr>
        <p:spPr>
          <a:xfrm>
            <a:off x="838200" y="1491916"/>
            <a:ext cx="10515600" cy="5000959"/>
          </a:xfrm>
        </p:spPr>
        <p:txBody>
          <a:bodyPr>
            <a:normAutofit fontScale="70000" lnSpcReduction="20000"/>
          </a:bodyPr>
          <a:lstStyle/>
          <a:p>
            <a:pPr marL="0" indent="0">
              <a:buNone/>
            </a:pPr>
            <a:r>
              <a:rPr lang="el-GR" dirty="0"/>
              <a:t>Τα αντιεπιληπτικά φάρμακα δρουν μέσω αποκλεισμού διαύλων νατρίου, ασβεστίου και ενίσχυσης του GABA. </a:t>
            </a:r>
          </a:p>
          <a:p>
            <a:pPr marL="0" indent="0">
              <a:buNone/>
            </a:pPr>
            <a:r>
              <a:rPr lang="el-GR" dirty="0"/>
              <a:t>(Σωστό)</a:t>
            </a:r>
          </a:p>
          <a:p>
            <a:pPr marL="0" indent="0">
              <a:buNone/>
            </a:pPr>
            <a:r>
              <a:rPr lang="el-GR" dirty="0"/>
              <a:t>Η </a:t>
            </a:r>
            <a:r>
              <a:rPr lang="el-GR" dirty="0" err="1"/>
              <a:t>φαινυτοΐνη</a:t>
            </a:r>
            <a:r>
              <a:rPr lang="el-GR" dirty="0"/>
              <a:t> μπορεί να προκαλέσει υπερπλασία των ούλων. </a:t>
            </a:r>
          </a:p>
          <a:p>
            <a:pPr marL="0" indent="0">
              <a:buNone/>
            </a:pPr>
            <a:r>
              <a:rPr lang="el-GR" dirty="0"/>
              <a:t>Σωστό)</a:t>
            </a:r>
          </a:p>
          <a:p>
            <a:pPr marL="0" indent="0">
              <a:buNone/>
            </a:pPr>
            <a:r>
              <a:rPr lang="el-GR" dirty="0"/>
              <a:t>Τα αντιεπιληπτικά φάρμακα δεν χρησιμοποιούνται ποτέ για τη θεραπεία του χρόνιου πόνου. </a:t>
            </a:r>
          </a:p>
          <a:p>
            <a:pPr marL="0" indent="0">
              <a:buNone/>
            </a:pPr>
            <a:r>
              <a:rPr lang="el-GR" dirty="0"/>
              <a:t>(Λάθος, π.χ. </a:t>
            </a:r>
            <a:r>
              <a:rPr lang="el-GR" dirty="0" err="1"/>
              <a:t>καρβαμαζεπίνη</a:t>
            </a:r>
            <a:r>
              <a:rPr lang="el-GR" dirty="0"/>
              <a:t>, </a:t>
            </a:r>
            <a:r>
              <a:rPr lang="el-GR" dirty="0" err="1"/>
              <a:t>γκαμπαπεντίνη</a:t>
            </a:r>
            <a:r>
              <a:rPr lang="el-GR" dirty="0"/>
              <a:t>)</a:t>
            </a:r>
          </a:p>
          <a:p>
            <a:pPr marL="0" indent="0">
              <a:buNone/>
            </a:pPr>
            <a:r>
              <a:rPr lang="el-GR" dirty="0"/>
              <a:t>Η </a:t>
            </a:r>
            <a:r>
              <a:rPr lang="el-GR" dirty="0" err="1"/>
              <a:t>βαλπροϊκή</a:t>
            </a:r>
            <a:r>
              <a:rPr lang="el-GR" dirty="0"/>
              <a:t> οξέωση είναι ασφαλής σε εγκύους. </a:t>
            </a:r>
          </a:p>
          <a:p>
            <a:pPr marL="0" indent="0">
              <a:buNone/>
            </a:pPr>
            <a:r>
              <a:rPr lang="el-GR" dirty="0"/>
              <a:t>(Λάθος, έχει τερατογόνο δράση)</a:t>
            </a:r>
          </a:p>
          <a:p>
            <a:pPr marL="0" indent="0">
              <a:buNone/>
            </a:pPr>
            <a:r>
              <a:rPr lang="el-GR" dirty="0"/>
              <a:t>Η </a:t>
            </a:r>
            <a:r>
              <a:rPr lang="el-GR" dirty="0" err="1"/>
              <a:t>λαμοτριγίνη</a:t>
            </a:r>
            <a:r>
              <a:rPr lang="el-GR" dirty="0"/>
              <a:t> σχετίζεται με κίνδυνο συνδρόμου </a:t>
            </a:r>
            <a:r>
              <a:rPr lang="el-GR" dirty="0" err="1"/>
              <a:t>Stevens</a:t>
            </a:r>
            <a:r>
              <a:rPr lang="el-GR" dirty="0"/>
              <a:t>-Johnson. </a:t>
            </a:r>
          </a:p>
          <a:p>
            <a:pPr marL="0" indent="0">
              <a:buNone/>
            </a:pPr>
            <a:r>
              <a:rPr lang="el-GR" dirty="0"/>
              <a:t>(Σωστό)</a:t>
            </a:r>
          </a:p>
          <a:p>
            <a:pPr marL="0" indent="0">
              <a:buNone/>
            </a:pPr>
            <a:r>
              <a:rPr lang="el-GR" dirty="0"/>
              <a:t>Τα αντιεπιληπτικά δεν έχουν καμία αλληλεπίδραση με τα αντισυλληπτικά. </a:t>
            </a:r>
          </a:p>
          <a:p>
            <a:pPr marL="0" indent="0">
              <a:buNone/>
            </a:pPr>
            <a:r>
              <a:rPr lang="el-GR" dirty="0"/>
              <a:t>(Λάθος, η </a:t>
            </a:r>
            <a:r>
              <a:rPr lang="el-GR" dirty="0" err="1"/>
              <a:t>καρβαμαζεπίνη</a:t>
            </a:r>
            <a:r>
              <a:rPr lang="el-GR" dirty="0"/>
              <a:t> μειώνει την αποτελεσματικότητα των αντισυλληπτικών)</a:t>
            </a:r>
          </a:p>
          <a:p>
            <a:pPr marL="0" indent="0">
              <a:buNone/>
            </a:pPr>
            <a:r>
              <a:rPr lang="el-GR" dirty="0"/>
              <a:t>Η </a:t>
            </a:r>
            <a:r>
              <a:rPr lang="el-GR" dirty="0" err="1"/>
              <a:t>κλοναζεπάμη</a:t>
            </a:r>
            <a:r>
              <a:rPr lang="el-GR" dirty="0"/>
              <a:t> ανήκει στις βενζοδιαζεπίνες και χρησιμοποιείται για την επιληψία. </a:t>
            </a:r>
          </a:p>
          <a:p>
            <a:pPr marL="0" indent="0">
              <a:buNone/>
            </a:pPr>
            <a:r>
              <a:rPr lang="el-GR" dirty="0"/>
              <a:t>(Σωστό)</a:t>
            </a:r>
          </a:p>
          <a:p>
            <a:pPr marL="0" indent="0">
              <a:buNone/>
            </a:pPr>
            <a:endParaRPr lang="el-GR" dirty="0"/>
          </a:p>
        </p:txBody>
      </p:sp>
    </p:spTree>
    <p:extLst>
      <p:ext uri="{BB962C8B-B14F-4D97-AF65-F5344CB8AC3E}">
        <p14:creationId xmlns:p14="http://schemas.microsoft.com/office/powerpoint/2010/main" val="7784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DB8323-2408-8CB0-6034-0213FFDC4DD7}"/>
              </a:ext>
            </a:extLst>
          </p:cNvPr>
          <p:cNvSpPr>
            <a:spLocks noGrp="1"/>
          </p:cNvSpPr>
          <p:nvPr>
            <p:ph idx="1"/>
          </p:nvPr>
        </p:nvSpPr>
        <p:spPr>
          <a:xfrm>
            <a:off x="838200" y="381167"/>
            <a:ext cx="10515600" cy="5795796"/>
          </a:xfrm>
        </p:spPr>
        <p:txBody>
          <a:bodyPr>
            <a:normAutofit fontScale="77500" lnSpcReduction="20000"/>
          </a:bodyPr>
          <a:lstStyle/>
          <a:p>
            <a:pPr marL="0" indent="0">
              <a:buNone/>
            </a:pPr>
            <a:r>
              <a:rPr lang="el-GR" dirty="0"/>
              <a:t>Η </a:t>
            </a:r>
            <a:r>
              <a:rPr lang="el-GR" dirty="0" err="1"/>
              <a:t>τοπιραμάτη</a:t>
            </a:r>
            <a:r>
              <a:rPr lang="el-GR" dirty="0"/>
              <a:t> μπορεί να προκαλέσει απώλεια βάρους. </a:t>
            </a:r>
          </a:p>
          <a:p>
            <a:pPr marL="0" indent="0">
              <a:buNone/>
            </a:pPr>
            <a:r>
              <a:rPr lang="el-GR" dirty="0"/>
              <a:t>(Σωστό)</a:t>
            </a:r>
          </a:p>
          <a:p>
            <a:pPr marL="0" indent="0">
              <a:buNone/>
            </a:pPr>
            <a:r>
              <a:rPr lang="el-GR" dirty="0"/>
              <a:t>Η </a:t>
            </a:r>
            <a:r>
              <a:rPr lang="el-GR" dirty="0" err="1"/>
              <a:t>καρβαμαζεπίνη</a:t>
            </a:r>
            <a:r>
              <a:rPr lang="el-GR" dirty="0"/>
              <a:t> είναι φάρμακο επιλογής για εστιακές επιληπτικές κρίσεις. </a:t>
            </a:r>
          </a:p>
          <a:p>
            <a:pPr marL="0" indent="0">
              <a:buNone/>
            </a:pPr>
            <a:r>
              <a:rPr lang="el-GR" dirty="0"/>
              <a:t>(Σωστό)</a:t>
            </a:r>
          </a:p>
          <a:p>
            <a:pPr marL="0" indent="0">
              <a:buNone/>
            </a:pPr>
            <a:r>
              <a:rPr lang="el-GR" dirty="0"/>
              <a:t>Η </a:t>
            </a:r>
            <a:r>
              <a:rPr lang="el-GR" dirty="0" err="1"/>
              <a:t>γκαμπαπεντίνη</a:t>
            </a:r>
            <a:r>
              <a:rPr lang="el-GR" dirty="0"/>
              <a:t> χρησιμοποιείται αποκλειστικά για την επιληψία.</a:t>
            </a:r>
          </a:p>
          <a:p>
            <a:pPr marL="0" indent="0">
              <a:buNone/>
            </a:pPr>
            <a:r>
              <a:rPr lang="el-GR" dirty="0"/>
              <a:t>(Λάθος, χρησιμοποιείται και για νευροπαθητικό πόνο)</a:t>
            </a:r>
          </a:p>
          <a:p>
            <a:pPr marL="0" indent="0">
              <a:buNone/>
            </a:pPr>
            <a:r>
              <a:rPr lang="el-GR" dirty="0"/>
              <a:t>Η </a:t>
            </a:r>
            <a:r>
              <a:rPr lang="el-GR" dirty="0" err="1"/>
              <a:t>οξυκαρβαζεπίνη</a:t>
            </a:r>
            <a:r>
              <a:rPr lang="el-GR" dirty="0"/>
              <a:t> έχει λιγότερες αλληλεπιδράσεις από την </a:t>
            </a:r>
            <a:r>
              <a:rPr lang="el-GR" dirty="0" err="1"/>
              <a:t>καρβαμαζεπίνη</a:t>
            </a:r>
            <a:r>
              <a:rPr lang="el-GR" dirty="0"/>
              <a:t>. </a:t>
            </a:r>
          </a:p>
          <a:p>
            <a:pPr marL="0" indent="0">
              <a:buNone/>
            </a:pPr>
            <a:r>
              <a:rPr lang="el-GR" dirty="0"/>
              <a:t>(Σωστό)</a:t>
            </a:r>
          </a:p>
          <a:p>
            <a:pPr marL="0" indent="0">
              <a:buNone/>
            </a:pPr>
            <a:r>
              <a:rPr lang="el-GR" dirty="0"/>
              <a:t>Το </a:t>
            </a:r>
            <a:r>
              <a:rPr lang="el-GR" dirty="0" err="1"/>
              <a:t>βαλπροϊκό</a:t>
            </a:r>
            <a:r>
              <a:rPr lang="el-GR" dirty="0"/>
              <a:t> νάτριο μπορεί να προκαλέσει </a:t>
            </a:r>
            <a:r>
              <a:rPr lang="el-GR" dirty="0" err="1"/>
              <a:t>ηπατοτοξικότητα</a:t>
            </a:r>
            <a:r>
              <a:rPr lang="el-GR" dirty="0"/>
              <a:t>. </a:t>
            </a:r>
          </a:p>
          <a:p>
            <a:pPr marL="0" indent="0">
              <a:buNone/>
            </a:pPr>
            <a:r>
              <a:rPr lang="el-GR" dirty="0"/>
              <a:t>(Σωστό)</a:t>
            </a:r>
          </a:p>
          <a:p>
            <a:pPr marL="0" indent="0">
              <a:buNone/>
            </a:pPr>
            <a:r>
              <a:rPr lang="el-GR" dirty="0"/>
              <a:t>Η </a:t>
            </a:r>
            <a:r>
              <a:rPr lang="el-GR" dirty="0" err="1"/>
              <a:t>λεβετιρακετάμη</a:t>
            </a:r>
            <a:r>
              <a:rPr lang="el-GR" dirty="0"/>
              <a:t> δρα μέσω των υποδοχέων GABA. </a:t>
            </a:r>
          </a:p>
          <a:p>
            <a:pPr marL="0" indent="0">
              <a:buNone/>
            </a:pPr>
            <a:r>
              <a:rPr lang="el-GR" dirty="0"/>
              <a:t>(Λάθος, δεσμεύει την πρωτεΐνη SV2A)</a:t>
            </a:r>
          </a:p>
          <a:p>
            <a:pPr marL="0" indent="0">
              <a:buNone/>
            </a:pPr>
            <a:r>
              <a:rPr lang="el-GR" dirty="0"/>
              <a:t>Το </a:t>
            </a:r>
            <a:r>
              <a:rPr lang="el-GR" dirty="0" err="1"/>
              <a:t>αιθοσουξιμίδιο</a:t>
            </a:r>
            <a:r>
              <a:rPr lang="el-GR" dirty="0"/>
              <a:t> είναι φάρμακο επιλογής για τις αφαιρετικές κρίσεις. </a:t>
            </a:r>
          </a:p>
          <a:p>
            <a:pPr marL="0" indent="0">
              <a:buNone/>
            </a:pPr>
            <a:r>
              <a:rPr lang="el-GR" dirty="0"/>
              <a:t>(Σωστό)</a:t>
            </a:r>
          </a:p>
          <a:p>
            <a:pPr marL="0" indent="0">
              <a:buNone/>
            </a:pPr>
            <a:r>
              <a:rPr lang="el-GR" dirty="0"/>
              <a:t>Το αλκοόλ δεν επηρεάζει τη δράση των αντιεπιληπτικών φαρμάκων. </a:t>
            </a:r>
          </a:p>
          <a:p>
            <a:pPr marL="0" indent="0">
              <a:buNone/>
            </a:pPr>
            <a:r>
              <a:rPr lang="el-GR" dirty="0"/>
              <a:t>(Λάθος, μπορεί να αυξήσει τον κίνδυνο κρίσεων)</a:t>
            </a:r>
          </a:p>
        </p:txBody>
      </p:sp>
    </p:spTree>
    <p:extLst>
      <p:ext uri="{BB962C8B-B14F-4D97-AF65-F5344CB8AC3E}">
        <p14:creationId xmlns:p14="http://schemas.microsoft.com/office/powerpoint/2010/main" val="16810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Τίτλος 1">
            <a:extLst>
              <a:ext uri="{FF2B5EF4-FFF2-40B4-BE49-F238E27FC236}">
                <a16:creationId xmlns:a16="http://schemas.microsoft.com/office/drawing/2014/main" id="{97B36286-D758-CE0C-EDDE-925EF8B57812}"/>
              </a:ext>
            </a:extLst>
          </p:cNvPr>
          <p:cNvSpPr>
            <a:spLocks noGrp="1"/>
          </p:cNvSpPr>
          <p:nvPr>
            <p:ph type="ctrTitle"/>
          </p:nvPr>
        </p:nvSpPr>
        <p:spPr>
          <a:xfrm>
            <a:off x="3502731" y="1542402"/>
            <a:ext cx="5186842" cy="2387918"/>
          </a:xfrm>
        </p:spPr>
        <p:txBody>
          <a:bodyPr anchor="b">
            <a:normAutofit/>
          </a:bodyPr>
          <a:lstStyle/>
          <a:p>
            <a:r>
              <a:rPr lang="el-GR" sz="5200">
                <a:solidFill>
                  <a:schemeClr val="tx2"/>
                </a:solidFill>
              </a:rPr>
              <a:t>Αντιψυχωσικά φάρμακα</a:t>
            </a:r>
          </a:p>
        </p:txBody>
      </p:sp>
      <p:sp>
        <p:nvSpPr>
          <p:cNvPr id="4" name="Υπότιτλος 3">
            <a:extLst>
              <a:ext uri="{FF2B5EF4-FFF2-40B4-BE49-F238E27FC236}">
                <a16:creationId xmlns:a16="http://schemas.microsoft.com/office/drawing/2014/main" id="{DE9D1742-E348-E870-AED1-A2E4A017D70B}"/>
              </a:ext>
            </a:extLst>
          </p:cNvPr>
          <p:cNvSpPr>
            <a:spLocks noGrp="1"/>
          </p:cNvSpPr>
          <p:nvPr>
            <p:ph type="subTitle" idx="1"/>
          </p:nvPr>
        </p:nvSpPr>
        <p:spPr>
          <a:xfrm>
            <a:off x="3502135" y="4001587"/>
            <a:ext cx="5188034" cy="682079"/>
          </a:xfrm>
        </p:spPr>
        <p:txBody>
          <a:bodyPr>
            <a:normAutofit/>
          </a:bodyPr>
          <a:lstStyle/>
          <a:p>
            <a:endParaRPr lang="el-GR">
              <a:solidFill>
                <a:schemeClr val="tx2"/>
              </a:solidFill>
            </a:endParaRP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8204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884CDFB-8455-724A-B422-C043651ED937}"/>
              </a:ext>
            </a:extLst>
          </p:cNvPr>
          <p:cNvSpPr>
            <a:spLocks noGrp="1"/>
          </p:cNvSpPr>
          <p:nvPr>
            <p:ph idx="1"/>
          </p:nvPr>
        </p:nvSpPr>
        <p:spPr>
          <a:xfrm>
            <a:off x="838200" y="593558"/>
            <a:ext cx="10515600" cy="5583405"/>
          </a:xfrm>
        </p:spPr>
        <p:txBody>
          <a:bodyPr>
            <a:normAutofit lnSpcReduction="10000"/>
          </a:bodyPr>
          <a:lstStyle/>
          <a:p>
            <a:r>
              <a:rPr lang="el-GR" dirty="0"/>
              <a:t>Τα αντιψυχωσικά, γνωστά και ως νευροληπτικά, είναι κατηγορία ψυχοτρόπων φαρμάκων που χρησιμοποιούνται </a:t>
            </a:r>
            <a:r>
              <a:rPr lang="el-GR" b="0" i="0" dirty="0">
                <a:solidFill>
                  <a:srgbClr val="000000"/>
                </a:solidFill>
                <a:effectLst/>
                <a:latin typeface="Roboto" panose="02000000000000000000" pitchFamily="2" charset="0"/>
              </a:rPr>
              <a:t>για τη θεραπεία ψυχικών ασθενειών όπως η σοβαρή κατάθλιψη, η διπολική διαταραχή και η σχιζοφρένεια. </a:t>
            </a:r>
          </a:p>
          <a:p>
            <a:endParaRPr lang="el-GR" b="0" i="0" dirty="0">
              <a:solidFill>
                <a:srgbClr val="000000"/>
              </a:solidFill>
              <a:effectLst/>
              <a:latin typeface="Roboto" panose="02000000000000000000" pitchFamily="2" charset="0"/>
            </a:endParaRPr>
          </a:p>
          <a:p>
            <a:r>
              <a:rPr lang="el-GR" b="0" i="0" dirty="0">
                <a:solidFill>
                  <a:srgbClr val="000000"/>
                </a:solidFill>
                <a:effectLst/>
                <a:latin typeface="Roboto" panose="02000000000000000000" pitchFamily="2" charset="0"/>
              </a:rPr>
              <a:t>Αυτά τα φάρμακα βοηθούν στη διαχείριση συμπτωμάτων όπως οι ψευδαισθήσεις, οι παραληρητικές ιδέες, η παράνοια και οι διαταραγμένες σκέψεις. </a:t>
            </a:r>
          </a:p>
          <a:p>
            <a:endParaRPr lang="el-GR" b="0" i="0" dirty="0">
              <a:solidFill>
                <a:srgbClr val="000000"/>
              </a:solidFill>
              <a:effectLst/>
              <a:latin typeface="Roboto" panose="02000000000000000000" pitchFamily="2" charset="0"/>
            </a:endParaRPr>
          </a:p>
          <a:p>
            <a:r>
              <a:rPr lang="el-GR" b="0" i="0" dirty="0">
                <a:solidFill>
                  <a:srgbClr val="000000"/>
                </a:solidFill>
                <a:effectLst/>
                <a:latin typeface="Roboto" panose="02000000000000000000" pitchFamily="2" charset="0"/>
              </a:rPr>
              <a:t>Η εξέταση της χημείας του εγκεφάλου και του τρόπου με τον οποίο τα αντιψυχωσικά επηρεάζουν τους νευροδιαβιβαστές, όπως η </a:t>
            </a:r>
            <a:r>
              <a:rPr lang="el-GR" b="0" i="0" dirty="0" err="1">
                <a:solidFill>
                  <a:srgbClr val="000000"/>
                </a:solidFill>
                <a:effectLst/>
                <a:latin typeface="Roboto" panose="02000000000000000000" pitchFamily="2" charset="0"/>
              </a:rPr>
              <a:t>σεροτονίνη</a:t>
            </a:r>
            <a:r>
              <a:rPr lang="el-GR" b="0" i="0" dirty="0">
                <a:solidFill>
                  <a:srgbClr val="000000"/>
                </a:solidFill>
                <a:effectLst/>
                <a:latin typeface="Roboto" panose="02000000000000000000" pitchFamily="2" charset="0"/>
              </a:rPr>
              <a:t> και η </a:t>
            </a:r>
            <a:r>
              <a:rPr lang="el-GR" b="0" i="0" dirty="0" err="1">
                <a:solidFill>
                  <a:srgbClr val="000000"/>
                </a:solidFill>
                <a:effectLst/>
                <a:latin typeface="Roboto" panose="02000000000000000000" pitchFamily="2" charset="0"/>
              </a:rPr>
              <a:t>ντοπαμίνη</a:t>
            </a:r>
            <a:r>
              <a:rPr lang="el-GR" b="0" i="0" dirty="0">
                <a:solidFill>
                  <a:srgbClr val="000000"/>
                </a:solidFill>
                <a:effectLst/>
                <a:latin typeface="Roboto" panose="02000000000000000000" pitchFamily="2" charset="0"/>
              </a:rPr>
              <a:t>, είναι απαραίτητη για να κατανοήσουμε πώς λειτουργούν αυτά τα φάρμακα.</a:t>
            </a:r>
            <a:endParaRPr lang="el-GR" dirty="0"/>
          </a:p>
        </p:txBody>
      </p:sp>
    </p:spTree>
    <p:extLst>
      <p:ext uri="{BB962C8B-B14F-4D97-AF65-F5344CB8AC3E}">
        <p14:creationId xmlns:p14="http://schemas.microsoft.com/office/powerpoint/2010/main" val="201216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90B2CB3-A856-A55A-8EEA-FB081D4829A9}"/>
              </a:ext>
            </a:extLst>
          </p:cNvPr>
          <p:cNvSpPr>
            <a:spLocks noGrp="1"/>
          </p:cNvSpPr>
          <p:nvPr>
            <p:ph idx="1"/>
          </p:nvPr>
        </p:nvSpPr>
        <p:spPr>
          <a:xfrm>
            <a:off x="838200" y="365125"/>
            <a:ext cx="10515600" cy="5811838"/>
          </a:xfrm>
        </p:spPr>
        <p:txBody>
          <a:bodyPr>
            <a:normAutofit fontScale="92500" lnSpcReduction="10000"/>
          </a:bodyPr>
          <a:lstStyle/>
          <a:p>
            <a:pPr marL="0" indent="0">
              <a:buNone/>
            </a:pPr>
            <a:r>
              <a:rPr lang="el-GR" b="1" dirty="0"/>
              <a:t>Τι είναι η ψύχωση;</a:t>
            </a:r>
          </a:p>
          <a:p>
            <a:pPr marL="0" indent="0">
              <a:buNone/>
            </a:pPr>
            <a:endParaRPr lang="el-GR" dirty="0"/>
          </a:p>
          <a:p>
            <a:pPr marL="0" indent="0">
              <a:buNone/>
            </a:pPr>
            <a:r>
              <a:rPr lang="el-GR" dirty="0"/>
              <a:t>Η ψύχωση είναι μια ψυχική κατάσταση όπου το άτομο χάνει την επαφή με την πραγματικότητα, παρουσιάζοντας συχνά ψευδαισθήσεις (βλέπει ή ακούει πράγματα που δεν υπάρχουν) και παραληρητικές ιδέες (ψευδείς πεποιθήσεις). Διαταραχές όπως η σχιζοφρένεια, η διπολική διαταραχή και η σοβαρή κατάθλιψη συχνά συνοδεύονται από </a:t>
            </a:r>
            <a:r>
              <a:rPr lang="el-GR" dirty="0" err="1"/>
              <a:t>ψυχωσικά</a:t>
            </a:r>
            <a:r>
              <a:rPr lang="el-GR" dirty="0"/>
              <a:t> συμπτώματα.</a:t>
            </a:r>
          </a:p>
          <a:p>
            <a:pPr marL="0" indent="0">
              <a:buNone/>
            </a:pPr>
            <a:endParaRPr lang="el-GR" dirty="0"/>
          </a:p>
          <a:p>
            <a:pPr marL="0" indent="0">
              <a:buNone/>
            </a:pPr>
            <a:r>
              <a:rPr lang="el-GR" dirty="0"/>
              <a:t>Στην ψύχωση, το σύστημα ντοπαμίνης του εγκεφάλου είναι συχνά υπερδραστήριο. Η </a:t>
            </a:r>
            <a:r>
              <a:rPr lang="el-GR" dirty="0" err="1"/>
              <a:t>ντοπαμίνη</a:t>
            </a:r>
            <a:r>
              <a:rPr lang="el-GR" dirty="0"/>
              <a:t> είναι ένας νευροδιαβιβαστής που παίζει ρόλο στην ευχαρίστηση, την ανταμοιβή και την κινητοποίηση, αλλά η υπερβολική </a:t>
            </a:r>
            <a:r>
              <a:rPr lang="el-GR" dirty="0" err="1"/>
              <a:t>ντοπαμίνη</a:t>
            </a:r>
            <a:r>
              <a:rPr lang="el-GR" dirty="0"/>
              <a:t> μπορεί να προκαλέσει </a:t>
            </a:r>
            <a:r>
              <a:rPr lang="el-GR" dirty="0" err="1"/>
              <a:t>ψυχωσικά</a:t>
            </a:r>
            <a:r>
              <a:rPr lang="el-GR" dirty="0"/>
              <a:t> συμπτώματα, όπως παραληρητικές ιδέες και ψευδαισθήσεις. Εδώ παρεμβαίνουν τα αντιψυχωσικά φάρμακα στοχεύοντας τους νευροδιαβιβαστές στον εγκέφαλο, ιδιαίτερα τη </a:t>
            </a:r>
            <a:r>
              <a:rPr lang="el-GR" dirty="0" err="1"/>
              <a:t>ντοπαμίνη</a:t>
            </a:r>
            <a:r>
              <a:rPr lang="el-GR" dirty="0"/>
              <a:t>.</a:t>
            </a:r>
          </a:p>
        </p:txBody>
      </p:sp>
    </p:spTree>
    <p:extLst>
      <p:ext uri="{BB962C8B-B14F-4D97-AF65-F5344CB8AC3E}">
        <p14:creationId xmlns:p14="http://schemas.microsoft.com/office/powerpoint/2010/main" val="3622050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DB1573-4C02-0D42-6FA1-4A3F75516F56}"/>
              </a:ext>
            </a:extLst>
          </p:cNvPr>
          <p:cNvSpPr>
            <a:spLocks noGrp="1"/>
          </p:cNvSpPr>
          <p:nvPr>
            <p:ph type="title"/>
          </p:nvPr>
        </p:nvSpPr>
        <p:spPr/>
        <p:txBody>
          <a:bodyPr>
            <a:normAutofit/>
          </a:bodyPr>
          <a:lstStyle/>
          <a:p>
            <a:r>
              <a:rPr lang="el-GR" dirty="0"/>
              <a:t>Καταστάσεις που θεραπεύονται με αντιψυχωσικά φάρμακα</a:t>
            </a:r>
          </a:p>
        </p:txBody>
      </p:sp>
      <p:sp>
        <p:nvSpPr>
          <p:cNvPr id="3" name="Θέση περιεχομένου 2">
            <a:extLst>
              <a:ext uri="{FF2B5EF4-FFF2-40B4-BE49-F238E27FC236}">
                <a16:creationId xmlns:a16="http://schemas.microsoft.com/office/drawing/2014/main" id="{D155FC63-E255-881D-B329-398690D7CC8D}"/>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l-GR" dirty="0"/>
              <a:t>Τα αντιψυχωσικά φάρμακα συνταγογραφούνται κυρίως για ψυχικές διαταραχές, όπως:</a:t>
            </a:r>
          </a:p>
          <a:p>
            <a:pPr marL="0" indent="0">
              <a:buNone/>
            </a:pPr>
            <a:endParaRPr lang="el-GR" dirty="0"/>
          </a:p>
          <a:p>
            <a:r>
              <a:rPr lang="el-GR" dirty="0"/>
              <a:t>Σχιζοφρένεια: Τα αντιψυχωσικά μειώνουν τόσο τα θετικά όσο και τα αρνητικά συμπτώματα.</a:t>
            </a:r>
          </a:p>
          <a:p>
            <a:r>
              <a:rPr lang="el-GR" dirty="0"/>
              <a:t>Διπολική Διαταραχή: Τα αντιψυχωσικά βοηθούν στον έλεγχο των μανιακών και καταθλιπτικών επεισοδίων.</a:t>
            </a:r>
          </a:p>
          <a:p>
            <a:r>
              <a:rPr lang="el-GR" dirty="0"/>
              <a:t>Σοβαρή Κατάθλιψη: Χρησιμοποιούνται μερικές φορές μαζί με αντικαταθλιπτικά για ανθεκτική κατάθλιψη.</a:t>
            </a:r>
          </a:p>
          <a:p>
            <a:r>
              <a:rPr lang="el-GR" dirty="0"/>
              <a:t>Παραλήρημα: Χρησιμοποιούνται για τη διαχείριση της ταραχής και της σύγχυσης σε ορισμένες περιπτώσεις.</a:t>
            </a:r>
          </a:p>
          <a:p>
            <a:r>
              <a:rPr lang="el-GR" dirty="0"/>
              <a:t>Σύνδρομο </a:t>
            </a:r>
            <a:r>
              <a:rPr lang="el-GR" dirty="0" err="1"/>
              <a:t>Τουρέτ</a:t>
            </a:r>
            <a:r>
              <a:rPr lang="el-GR" dirty="0"/>
              <a:t>: Τα αντιψυχωσικά μπορεί να βοηθήσουν στη μείωση των τικ.</a:t>
            </a:r>
          </a:p>
          <a:p>
            <a:r>
              <a:rPr lang="el-GR" dirty="0"/>
              <a:t>Άλλες Καταστάσεις: Σε ορισμένες περιπτώσεις, τα αντιψυχωσικά χρησιμοποιούνται για τη θεραπεία αγχωδών διαταραχών ή Διαταραχής </a:t>
            </a:r>
            <a:r>
              <a:rPr lang="el-GR" dirty="0" err="1"/>
              <a:t>Μετατραυματικού</a:t>
            </a:r>
            <a:r>
              <a:rPr lang="el-GR" dirty="0"/>
              <a:t> Στρες (PTSD).</a:t>
            </a:r>
          </a:p>
        </p:txBody>
      </p:sp>
    </p:spTree>
    <p:extLst>
      <p:ext uri="{BB962C8B-B14F-4D97-AF65-F5344CB8AC3E}">
        <p14:creationId xmlns:p14="http://schemas.microsoft.com/office/powerpoint/2010/main" val="563592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4C1737-B259-0A2B-B955-0DD6C4DF0EE3}"/>
              </a:ext>
            </a:extLst>
          </p:cNvPr>
          <p:cNvSpPr>
            <a:spLocks noGrp="1"/>
          </p:cNvSpPr>
          <p:nvPr>
            <p:ph type="title"/>
          </p:nvPr>
        </p:nvSpPr>
        <p:spPr/>
        <p:txBody>
          <a:bodyPr/>
          <a:lstStyle/>
          <a:p>
            <a:r>
              <a:rPr lang="el-GR" dirty="0"/>
              <a:t>Κατηγορίες αντιψυχωσικών</a:t>
            </a:r>
          </a:p>
        </p:txBody>
      </p:sp>
      <p:sp>
        <p:nvSpPr>
          <p:cNvPr id="3" name="Θέση περιεχομένου 2">
            <a:extLst>
              <a:ext uri="{FF2B5EF4-FFF2-40B4-BE49-F238E27FC236}">
                <a16:creationId xmlns:a16="http://schemas.microsoft.com/office/drawing/2014/main" id="{457EF02C-A018-99E4-B91F-C5C33A181B44}"/>
              </a:ext>
            </a:extLst>
          </p:cNvPr>
          <p:cNvSpPr>
            <a:spLocks noGrp="1"/>
          </p:cNvSpPr>
          <p:nvPr>
            <p:ph idx="1"/>
          </p:nvPr>
        </p:nvSpPr>
        <p:spPr/>
        <p:txBody>
          <a:bodyPr>
            <a:normAutofit fontScale="92500" lnSpcReduction="20000"/>
          </a:bodyPr>
          <a:lstStyle/>
          <a:p>
            <a:pPr marL="0" indent="0">
              <a:buNone/>
            </a:pPr>
            <a:r>
              <a:rPr lang="el-GR" dirty="0"/>
              <a:t>Τα αντιψυχωσικά φάρμακα διακρίνονται σε κατηγορίες:</a:t>
            </a:r>
          </a:p>
          <a:p>
            <a:pPr marL="514350" indent="-514350">
              <a:buFont typeface="+mj-lt"/>
              <a:buAutoNum type="arabicPeriod"/>
            </a:pPr>
            <a:r>
              <a:rPr lang="el-GR" dirty="0"/>
              <a:t>Ο ένας τρόπος διάκρισής τους είναι σε </a:t>
            </a:r>
            <a:r>
              <a:rPr lang="el-GR" b="1" dirty="0"/>
              <a:t>πρώτης, δεύτερης και τρίτης γενιάς</a:t>
            </a:r>
            <a:r>
              <a:rPr lang="el-GR" dirty="0"/>
              <a:t> ανάλογα με το πότε ανακαλύφθηκαν και κυκλοφόρησαν για πρώτη φορά.</a:t>
            </a:r>
          </a:p>
          <a:p>
            <a:pPr marL="514350" indent="-514350">
              <a:buFont typeface="+mj-lt"/>
              <a:buAutoNum type="arabicPeriod"/>
            </a:pPr>
            <a:r>
              <a:rPr lang="el-GR" dirty="0"/>
              <a:t>Ο δεύτερος τρόπος διάκρισης είναι σε </a:t>
            </a:r>
            <a:r>
              <a:rPr lang="el-GR" b="1" dirty="0"/>
              <a:t>τυπικά</a:t>
            </a:r>
            <a:r>
              <a:rPr lang="el-GR" dirty="0"/>
              <a:t> (πρώτης γενιάς) και </a:t>
            </a:r>
            <a:r>
              <a:rPr lang="el-GR" b="1" dirty="0"/>
              <a:t>άτυπα</a:t>
            </a:r>
            <a:r>
              <a:rPr lang="el-GR" dirty="0"/>
              <a:t> (δεύτερης και τρίτης) γενιάς αντιψυχωσικά.</a:t>
            </a:r>
          </a:p>
          <a:p>
            <a:pPr marL="0" indent="0">
              <a:buNone/>
            </a:pPr>
            <a:endParaRPr lang="el-GR" dirty="0"/>
          </a:p>
          <a:p>
            <a:pPr marL="0" indent="0">
              <a:buNone/>
            </a:pPr>
            <a:r>
              <a:rPr lang="el-GR" dirty="0"/>
              <a:t>Ωστόσο οι δύο τρόποι ταξινόμησης δεν αντιστοιχούν ο ένας στον άλλον απόλυτα, γιατί μερικά από τα παλαιότερα αντιψυχωσικά βρέθηκε να έχουν ένα «άτυπο» προφίλ φαρμακολογικής δράσης (και άρα παρενεργειών και θεραπευτικών αποτελεσμάτων). Έτσι από πολλούς συγγραφείς προτιμάται η ταξινόμηση σε τυπικά και άτυπα αντιψυχωσικά.</a:t>
            </a:r>
          </a:p>
        </p:txBody>
      </p:sp>
    </p:spTree>
    <p:extLst>
      <p:ext uri="{BB962C8B-B14F-4D97-AF65-F5344CB8AC3E}">
        <p14:creationId xmlns:p14="http://schemas.microsoft.com/office/powerpoint/2010/main" val="387255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95FD7-45EA-7360-B4A9-4DB2E131D0FE}"/>
              </a:ext>
            </a:extLst>
          </p:cNvPr>
          <p:cNvSpPr>
            <a:spLocks noGrp="1"/>
          </p:cNvSpPr>
          <p:nvPr>
            <p:ph type="title"/>
          </p:nvPr>
        </p:nvSpPr>
        <p:spPr/>
        <p:txBody>
          <a:bodyPr/>
          <a:lstStyle/>
          <a:p>
            <a:r>
              <a:rPr lang="el-GR" dirty="0"/>
              <a:t>Κατηγορίες αντικαταθλιπτικών</a:t>
            </a:r>
          </a:p>
        </p:txBody>
      </p:sp>
      <p:sp>
        <p:nvSpPr>
          <p:cNvPr id="3" name="Θέση περιεχομένου 2">
            <a:extLst>
              <a:ext uri="{FF2B5EF4-FFF2-40B4-BE49-F238E27FC236}">
                <a16:creationId xmlns:a16="http://schemas.microsoft.com/office/drawing/2014/main" id="{8D54B145-2E76-0F68-9592-E5D9E9E63372}"/>
              </a:ext>
            </a:extLst>
          </p:cNvPr>
          <p:cNvSpPr>
            <a:spLocks noGrp="1"/>
          </p:cNvSpPr>
          <p:nvPr>
            <p:ph idx="1"/>
          </p:nvPr>
        </p:nvSpPr>
        <p:spPr/>
        <p:txBody>
          <a:bodyPr/>
          <a:lstStyle/>
          <a:p>
            <a:pPr marL="514350" indent="-514350">
              <a:buFont typeface="+mj-lt"/>
              <a:buAutoNum type="arabicPeriod"/>
            </a:pPr>
            <a:r>
              <a:rPr lang="el-GR" dirty="0"/>
              <a:t>Εκλεκτικοί / Ειδικοί Αναστολείς Επαναπρόσληψης Σεροτονίνης (SSRIs)</a:t>
            </a:r>
          </a:p>
          <a:p>
            <a:pPr marL="514350" indent="-514350">
              <a:buFont typeface="+mj-lt"/>
              <a:buAutoNum type="arabicPeriod"/>
            </a:pPr>
            <a:r>
              <a:rPr lang="el-GR" dirty="0"/>
              <a:t>Αναστολείς Επαναπρόσληψης Αδρεναλίνης / Σεροτονίνης και Νορεπινεφρίνης (SNRIs)</a:t>
            </a:r>
          </a:p>
          <a:p>
            <a:pPr marL="514350" indent="-514350">
              <a:buFont typeface="+mj-lt"/>
              <a:buAutoNum type="arabicPeriod"/>
            </a:pPr>
            <a:r>
              <a:rPr lang="el-GR" dirty="0"/>
              <a:t>Τρικυκλικά Αντικαταθλιπτικά (</a:t>
            </a:r>
            <a:r>
              <a:rPr lang="en-US" dirty="0"/>
              <a:t>TCAs)</a:t>
            </a:r>
            <a:endParaRPr lang="el-GR" dirty="0"/>
          </a:p>
          <a:p>
            <a:pPr marL="514350" indent="-514350">
              <a:buFont typeface="+mj-lt"/>
              <a:buAutoNum type="arabicPeriod"/>
            </a:pPr>
            <a:r>
              <a:rPr lang="el-GR" dirty="0"/>
              <a:t>Αναστολείς Μονοαμινοξειδάσης (</a:t>
            </a:r>
            <a:r>
              <a:rPr lang="en-US" dirty="0"/>
              <a:t>MAO)</a:t>
            </a:r>
            <a:endParaRPr lang="el-GR" dirty="0"/>
          </a:p>
          <a:p>
            <a:pPr marL="514350" indent="-514350">
              <a:buFont typeface="+mj-lt"/>
              <a:buAutoNum type="arabicPeriod"/>
            </a:pPr>
            <a:r>
              <a:rPr lang="el-GR" dirty="0"/>
              <a:t> Άλλα Αντικαταθλιπτικά </a:t>
            </a:r>
          </a:p>
          <a:p>
            <a:pPr marL="514350" indent="-514350">
              <a:buFont typeface="+mj-lt"/>
              <a:buAutoNum type="arabicPeriod"/>
            </a:pPr>
            <a:r>
              <a:rPr lang="el-GR" dirty="0"/>
              <a:t>Δεύτερης και τρίτης γενιάς ή ετεροκυκλικά?</a:t>
            </a:r>
          </a:p>
        </p:txBody>
      </p:sp>
    </p:spTree>
    <p:extLst>
      <p:ext uri="{BB962C8B-B14F-4D97-AF65-F5344CB8AC3E}">
        <p14:creationId xmlns:p14="http://schemas.microsoft.com/office/powerpoint/2010/main" val="2246809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833112-67F9-8904-5CF8-CDD38961CB16}"/>
              </a:ext>
            </a:extLst>
          </p:cNvPr>
          <p:cNvSpPr>
            <a:spLocks noGrp="1"/>
          </p:cNvSpPr>
          <p:nvPr>
            <p:ph type="title"/>
          </p:nvPr>
        </p:nvSpPr>
        <p:spPr/>
        <p:txBody>
          <a:bodyPr/>
          <a:lstStyle/>
          <a:p>
            <a:r>
              <a:rPr lang="el-GR" dirty="0"/>
              <a:t>1</a:t>
            </a:r>
            <a:r>
              <a:rPr lang="el-GR" baseline="30000" dirty="0"/>
              <a:t>ης</a:t>
            </a:r>
            <a:r>
              <a:rPr lang="el-GR" dirty="0"/>
              <a:t>, 2</a:t>
            </a:r>
            <a:r>
              <a:rPr lang="el-GR" baseline="30000" dirty="0"/>
              <a:t>ης</a:t>
            </a:r>
            <a:r>
              <a:rPr lang="el-GR" dirty="0"/>
              <a:t> και 3</a:t>
            </a:r>
            <a:r>
              <a:rPr lang="el-GR" baseline="30000" dirty="0"/>
              <a:t>ης</a:t>
            </a:r>
            <a:r>
              <a:rPr lang="el-GR" dirty="0"/>
              <a:t> γενιάς αντιψυχωσικά</a:t>
            </a:r>
          </a:p>
        </p:txBody>
      </p:sp>
      <p:sp>
        <p:nvSpPr>
          <p:cNvPr id="3" name="Θέση περιεχομένου 2">
            <a:extLst>
              <a:ext uri="{FF2B5EF4-FFF2-40B4-BE49-F238E27FC236}">
                <a16:creationId xmlns:a16="http://schemas.microsoft.com/office/drawing/2014/main" id="{DD8C02A8-7370-4343-E51D-D54CF4DE3FC6}"/>
              </a:ext>
            </a:extLst>
          </p:cNvPr>
          <p:cNvSpPr>
            <a:spLocks noGrp="1"/>
          </p:cNvSpPr>
          <p:nvPr>
            <p:ph idx="1"/>
          </p:nvPr>
        </p:nvSpPr>
        <p:spPr>
          <a:xfrm>
            <a:off x="838200" y="1690688"/>
            <a:ext cx="10515600" cy="4486275"/>
          </a:xfrm>
        </p:spPr>
        <p:txBody>
          <a:bodyPr>
            <a:normAutofit fontScale="85000" lnSpcReduction="10000"/>
          </a:bodyPr>
          <a:lstStyle/>
          <a:p>
            <a:pPr marL="0" indent="0">
              <a:buNone/>
            </a:pPr>
            <a:r>
              <a:rPr lang="el-GR" dirty="0"/>
              <a:t>Τα αντιψυχωσικά εμφανίστηκαν στην ψυχιατρική πρακτική το 1955 με την «χλωροπρομαζίνη» (Thorazine, Largact</a:t>
            </a:r>
            <a:r>
              <a:rPr lang="en-US" dirty="0" err="1"/>
              <a:t>i</a:t>
            </a:r>
            <a:r>
              <a:rPr lang="el-GR" dirty="0"/>
              <a:t>l) που ακολουθήθηκε τα επόμενα χρόνια από πλειάδα συναφών φαρμάκων, συνιστώντας όλα μαζί τα </a:t>
            </a:r>
            <a:r>
              <a:rPr lang="el-GR" b="1" dirty="0"/>
              <a:t>1</a:t>
            </a:r>
            <a:r>
              <a:rPr lang="el-GR" b="1" baseline="30000" dirty="0"/>
              <a:t>ης</a:t>
            </a:r>
            <a:r>
              <a:rPr lang="el-GR" b="1" dirty="0"/>
              <a:t> γενιάς αντιψυχωσικά</a:t>
            </a:r>
            <a:r>
              <a:rPr lang="el-GR" dirty="0"/>
              <a:t>.</a:t>
            </a:r>
            <a:r>
              <a:rPr lang="en-US" dirty="0"/>
              <a:t> </a:t>
            </a:r>
            <a:r>
              <a:rPr lang="el-GR" dirty="0"/>
              <a:t>Η χλωροπρομαζίνη ανακαλύφθηκε το 1950 και η αρχική της χρήση ήταν ως αναισθητικό. Το 1952 διαπιστώθηκε ότι είχε και θεραπευτικές αντιψυχωσικές ιδιότητες εκτός από κατευναστικές, δηλαδή ελάττωνε όχι μόνο την διέγερση των ασθενών, αλλά τους ανακούφιζε και από τις ψευδαισθήσεις και τους απάλλασσε από τις παραληρητικές ιδέες τους. Το 1955 πήρε για πρώτη φορά άδεια κυκλοφορίας στις ΗΠΑ και στην Ευρώπη.</a:t>
            </a:r>
          </a:p>
          <a:p>
            <a:pPr marL="0" indent="0">
              <a:buNone/>
            </a:pPr>
            <a:endParaRPr lang="el-GR" dirty="0"/>
          </a:p>
          <a:p>
            <a:pPr marL="0" indent="0">
              <a:buNone/>
            </a:pPr>
            <a:r>
              <a:rPr lang="el-GR" dirty="0"/>
              <a:t>Μέχρι την ανακάλυψή της, οι ψυχώσεις αντιμετωπίζονταν μόνο με κατασταλτικά φάρμακα, σωματικό περιορισμό του ασθενούς, λοβοτομή και άλλες βάρβαρες  πρακτικές που ως αποκλειστικό σκοπό είχαν τον κατευνασμό και όχι την θεραπεία του ψυχωτικού ασθενούς.</a:t>
            </a:r>
          </a:p>
        </p:txBody>
      </p:sp>
    </p:spTree>
    <p:extLst>
      <p:ext uri="{BB962C8B-B14F-4D97-AF65-F5344CB8AC3E}">
        <p14:creationId xmlns:p14="http://schemas.microsoft.com/office/powerpoint/2010/main" val="4226212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F2E6B1B-B4C1-1202-CE63-37B7B3835937}"/>
              </a:ext>
            </a:extLst>
          </p:cNvPr>
          <p:cNvSpPr>
            <a:spLocks noGrp="1"/>
          </p:cNvSpPr>
          <p:nvPr>
            <p:ph idx="1"/>
          </p:nvPr>
        </p:nvSpPr>
        <p:spPr>
          <a:xfrm>
            <a:off x="838200" y="465221"/>
            <a:ext cx="10515600" cy="5711742"/>
          </a:xfrm>
        </p:spPr>
        <p:txBody>
          <a:bodyPr>
            <a:normAutofit fontScale="92500" lnSpcReduction="20000"/>
          </a:bodyPr>
          <a:lstStyle/>
          <a:p>
            <a:pPr marL="0" indent="0">
              <a:buNone/>
            </a:pPr>
            <a:r>
              <a:rPr lang="el-GR" dirty="0"/>
              <a:t>Βασικό και συχνά έντονο πρόβλημα των αντιψυχωσικών φαρμάκων 1</a:t>
            </a:r>
            <a:r>
              <a:rPr lang="el-GR" baseline="30000" dirty="0"/>
              <a:t>ης</a:t>
            </a:r>
            <a:r>
              <a:rPr lang="el-GR" dirty="0"/>
              <a:t> γενιάς ήταν ανέκαθεν οι σημαντικές παρενέργειες από το εξωπυραμιδικό νευρικό σύστημα (αυτό που χωρίς την δική μας βούληση συντονίζει μεταξύ τους τους μυς και τις εκούσιες κινήσεις του σώματος), δηλαδή κυρίως συμπτώματα παρόμοια με της νόσου του </a:t>
            </a:r>
            <a:r>
              <a:rPr lang="en-US" dirty="0"/>
              <a:t>Parkinson</a:t>
            </a:r>
            <a:r>
              <a:rPr lang="el-GR" dirty="0"/>
              <a:t> και όψιμη δυσκινησία (μία διαταραχή όπου το άτομο παρουσιάζει ακούσιες κινήσεις των χειλιών, της γλώσσας και των άκρων).</a:t>
            </a:r>
            <a:r>
              <a:rPr lang="en-US" dirty="0"/>
              <a:t> </a:t>
            </a:r>
            <a:endParaRPr lang="el-GR" dirty="0"/>
          </a:p>
          <a:p>
            <a:pPr marL="0" indent="0">
              <a:buNone/>
            </a:pPr>
            <a:endParaRPr lang="el-GR" dirty="0"/>
          </a:p>
          <a:p>
            <a:pPr marL="0" indent="0">
              <a:buNone/>
            </a:pPr>
            <a:r>
              <a:rPr lang="el-GR" dirty="0"/>
              <a:t>Αυτό κυρίως το πρόβλημα ήρθαν να λύσουν τα </a:t>
            </a:r>
            <a:r>
              <a:rPr lang="el-GR" b="1" dirty="0"/>
              <a:t>αντιψυχωσικά 2</a:t>
            </a:r>
            <a:r>
              <a:rPr lang="el-GR" b="1" baseline="30000" dirty="0"/>
              <a:t>ης</a:t>
            </a:r>
            <a:r>
              <a:rPr lang="el-GR" b="1" dirty="0"/>
              <a:t> γενιάς </a:t>
            </a:r>
            <a:r>
              <a:rPr lang="el-GR" dirty="0"/>
              <a:t>που εμφανίστηκαν την δεκαετία του ‘90 με πρώτη ευρέως χρησιμοποιούμενη σε ΗΠΑ και Ευρώπη την «ρισπεριδόνη» (Risperdal – 1996) τα οποία προκαλούν πολύ λιγότερες παρενέργειες από το εξωπυραμιδικό νευρικό σύστημα.</a:t>
            </a:r>
          </a:p>
          <a:p>
            <a:pPr marL="0" indent="0">
              <a:buNone/>
            </a:pPr>
            <a:endParaRPr lang="el-GR" dirty="0"/>
          </a:p>
          <a:p>
            <a:pPr marL="0" indent="0">
              <a:buNone/>
            </a:pPr>
            <a:r>
              <a:rPr lang="el-GR" dirty="0"/>
              <a:t>Τα περισσότερα αντιψυχωσικά αυτής της γενιάς έχουν εντούτοις ένα άλλο πρόβλημα -μικρότερης σημασίας και συχνότητας από το πρώτο- που είναι ότι επεμβαίνουν στον μεταβολισμό οδηγώντας σε αύξηση της στάθμης της γλυκόζης και των λιπιδίων στο αίμα του ασθενούς.</a:t>
            </a:r>
          </a:p>
        </p:txBody>
      </p:sp>
    </p:spTree>
    <p:extLst>
      <p:ext uri="{BB962C8B-B14F-4D97-AF65-F5344CB8AC3E}">
        <p14:creationId xmlns:p14="http://schemas.microsoft.com/office/powerpoint/2010/main" val="992948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633824-6520-3205-3059-599F4FC1FBDE}"/>
              </a:ext>
            </a:extLst>
          </p:cNvPr>
          <p:cNvSpPr>
            <a:spLocks noGrp="1"/>
          </p:cNvSpPr>
          <p:nvPr>
            <p:ph idx="1"/>
          </p:nvPr>
        </p:nvSpPr>
        <p:spPr>
          <a:xfrm>
            <a:off x="838200" y="349082"/>
            <a:ext cx="10515600" cy="5827881"/>
          </a:xfrm>
        </p:spPr>
        <p:txBody>
          <a:bodyPr>
            <a:normAutofit/>
          </a:bodyPr>
          <a:lstStyle/>
          <a:p>
            <a:pPr marL="0" indent="0">
              <a:buNone/>
            </a:pPr>
            <a:r>
              <a:rPr lang="el-GR" dirty="0"/>
              <a:t>Το </a:t>
            </a:r>
            <a:r>
              <a:rPr lang="el-GR" b="1" dirty="0"/>
              <a:t>3</a:t>
            </a:r>
            <a:r>
              <a:rPr lang="el-GR" b="1" baseline="30000" dirty="0"/>
              <a:t>ης</a:t>
            </a:r>
            <a:r>
              <a:rPr lang="el-GR" b="1" dirty="0"/>
              <a:t> γενιάς αντιψυχωσικό </a:t>
            </a:r>
            <a:r>
              <a:rPr lang="el-GR" dirty="0"/>
              <a:t>«αριπιπραζόλη» (Abilify) έκανε την εμφάνισή του το 2004 και στερείται σημαντικής συχνότητας παρενεργειών τόσο από το εξωπυραμιδικό νευρικό σύστημα όσο και από τον μεταβολισμό γλυκόζης και λιπιδίων.</a:t>
            </a:r>
          </a:p>
          <a:p>
            <a:pPr marL="0" indent="0">
              <a:buNone/>
            </a:pPr>
            <a:endParaRPr lang="el-GR" dirty="0"/>
          </a:p>
          <a:p>
            <a:pPr marL="0" indent="0">
              <a:buNone/>
            </a:pPr>
            <a:r>
              <a:rPr lang="el-GR" dirty="0"/>
              <a:t>Τα νεότερα αντιψυχωσικά δεύτερης και τρίτης γενιάς, ονομάστηκαν και «άτυπα» αντιψυχωσικά επειδή α) δεν είχαν τις παρενέργειες όπως αναφέρθηκε παραπάνω των παλαιότερων αντιψυχωσικών και β) γιατί επηρεάζουν τους υποδοχείς των νευροδιαβιβαστών στον εγκέφαλο με διαφορετικό τρόπο τόσο μεταξύ τους όσο και σε σχέση με τα παλαιότερα αντιψυχωσικά κι αυτό τους δίνει διαφορετικές ιδιότητες αναφορικά με τα κλινικά αποτελέσματα.</a:t>
            </a:r>
          </a:p>
        </p:txBody>
      </p:sp>
    </p:spTree>
    <p:extLst>
      <p:ext uri="{BB962C8B-B14F-4D97-AF65-F5344CB8AC3E}">
        <p14:creationId xmlns:p14="http://schemas.microsoft.com/office/powerpoint/2010/main" val="3541009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AE0970-D98B-E298-3CFF-EBC323AC222A}"/>
              </a:ext>
            </a:extLst>
          </p:cNvPr>
          <p:cNvSpPr>
            <a:spLocks noGrp="1"/>
          </p:cNvSpPr>
          <p:nvPr>
            <p:ph type="title"/>
          </p:nvPr>
        </p:nvSpPr>
        <p:spPr/>
        <p:txBody>
          <a:bodyPr/>
          <a:lstStyle/>
          <a:p>
            <a:r>
              <a:rPr lang="el-GR" dirty="0"/>
              <a:t>Τυπικά και άτυπα αντιψυχωσικά φάρμακα</a:t>
            </a:r>
          </a:p>
        </p:txBody>
      </p:sp>
      <p:sp>
        <p:nvSpPr>
          <p:cNvPr id="3" name="Θέση περιεχομένου 2">
            <a:extLst>
              <a:ext uri="{FF2B5EF4-FFF2-40B4-BE49-F238E27FC236}">
                <a16:creationId xmlns:a16="http://schemas.microsoft.com/office/drawing/2014/main" id="{FEFFC35B-243E-4E6B-AB91-851656638F27}"/>
              </a:ext>
            </a:extLst>
          </p:cNvPr>
          <p:cNvSpPr>
            <a:spLocks noGrp="1"/>
          </p:cNvSpPr>
          <p:nvPr>
            <p:ph idx="1"/>
          </p:nvPr>
        </p:nvSpPr>
        <p:spPr/>
        <p:txBody>
          <a:bodyPr/>
          <a:lstStyle/>
          <a:p>
            <a:pPr marL="0" indent="0">
              <a:buNone/>
            </a:pPr>
            <a:r>
              <a:rPr lang="el-GR" dirty="0"/>
              <a:t>Τα άτυπα αντιψυχωσικά (τα περισσότερα δεύτερης και τρίτης γενιάς και μερικά πρώτης) δεν φαίνεται να έχουν μεγαλύτερη αποτελεσματικότητα από τα τυπικά (όλα πρώτης γενιάς). Μοναδική εξαίρεση αποτελεί το άτυπο, πρώτης γενιάς αντιψυχωσικό «κλοζαπίνη» (Leponex) που έχει μεγαλύτερη αποτελεσματικότητα από τα υπόλοιπα αντιψυχωσικά, αλλά επειδή εμφανίζει σε ποσοστό 1% των ασθενών που την λαμβάνουν μία θανατηφόρο παρενέργεια (ακοκκιοκυτταραιμία), χρησιμοποιείται μόνο σε περιπτώσεις που τα άλλα αντιψυχωσικά αποτυγχάνουν.</a:t>
            </a:r>
          </a:p>
        </p:txBody>
      </p:sp>
    </p:spTree>
    <p:extLst>
      <p:ext uri="{BB962C8B-B14F-4D97-AF65-F5344CB8AC3E}">
        <p14:creationId xmlns:p14="http://schemas.microsoft.com/office/powerpoint/2010/main" val="1181336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6CA08-A34D-9118-44DC-F71901056B3F}"/>
              </a:ext>
            </a:extLst>
          </p:cNvPr>
          <p:cNvSpPr>
            <a:spLocks noGrp="1"/>
          </p:cNvSpPr>
          <p:nvPr>
            <p:ph type="title"/>
          </p:nvPr>
        </p:nvSpPr>
        <p:spPr/>
        <p:txBody>
          <a:bodyPr/>
          <a:lstStyle/>
          <a:p>
            <a:r>
              <a:rPr lang="el-GR" dirty="0"/>
              <a:t>Τυπικά αντιψυχωσικά (όλα πρώτης γενιάς)</a:t>
            </a:r>
          </a:p>
        </p:txBody>
      </p:sp>
      <p:pic>
        <p:nvPicPr>
          <p:cNvPr id="6" name="Θέση περιεχομένου 5">
            <a:extLst>
              <a:ext uri="{FF2B5EF4-FFF2-40B4-BE49-F238E27FC236}">
                <a16:creationId xmlns:a16="http://schemas.microsoft.com/office/drawing/2014/main" id="{916ABE38-AE49-0031-363A-66922A8D435B}"/>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438275" y="2134394"/>
            <a:ext cx="9315450" cy="3733800"/>
          </a:xfrm>
          <a:prstGeom prst="rect">
            <a:avLst/>
          </a:prstGeom>
        </p:spPr>
      </p:pic>
    </p:spTree>
    <p:extLst>
      <p:ext uri="{BB962C8B-B14F-4D97-AF65-F5344CB8AC3E}">
        <p14:creationId xmlns:p14="http://schemas.microsoft.com/office/powerpoint/2010/main" val="1822662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22057D-DC45-AD2D-A517-4263A01BECC8}"/>
              </a:ext>
            </a:extLst>
          </p:cNvPr>
          <p:cNvSpPr>
            <a:spLocks noGrp="1"/>
          </p:cNvSpPr>
          <p:nvPr>
            <p:ph idx="1"/>
          </p:nvPr>
        </p:nvSpPr>
        <p:spPr>
          <a:xfrm>
            <a:off x="838200" y="365125"/>
            <a:ext cx="10515600" cy="6131928"/>
          </a:xfrm>
        </p:spPr>
        <p:txBody>
          <a:bodyPr>
            <a:normAutofit fontScale="92500" lnSpcReduction="20000"/>
          </a:bodyPr>
          <a:lstStyle/>
          <a:p>
            <a:pPr>
              <a:buFont typeface="Courier New" panose="02070309020205020404" pitchFamily="49" charset="0"/>
              <a:buChar char="o"/>
            </a:pPr>
            <a:r>
              <a:rPr lang="el-GR" dirty="0"/>
              <a:t>Παράγωγα της </a:t>
            </a:r>
            <a:r>
              <a:rPr lang="el-GR" dirty="0" err="1"/>
              <a:t>φαινοθειαζίνης</a:t>
            </a:r>
            <a:r>
              <a:rPr lang="el-GR" dirty="0"/>
              <a:t> </a:t>
            </a:r>
          </a:p>
          <a:p>
            <a:pPr lvl="1"/>
            <a:r>
              <a:rPr lang="el-GR" dirty="0"/>
              <a:t>Χλωροπρομαζίνη (Πρωτότυπο: </a:t>
            </a:r>
            <a:r>
              <a:rPr lang="en-US" dirty="0" err="1"/>
              <a:t>Largactyl</a:t>
            </a:r>
            <a:r>
              <a:rPr lang="en-US" dirty="0"/>
              <a:t>. </a:t>
            </a:r>
            <a:r>
              <a:rPr lang="el-GR" dirty="0" err="1"/>
              <a:t>Γενόσημα</a:t>
            </a:r>
            <a:r>
              <a:rPr lang="el-GR" dirty="0"/>
              <a:t>: </a:t>
            </a:r>
            <a:r>
              <a:rPr lang="en-US" dirty="0" err="1"/>
              <a:t>Solidon</a:t>
            </a:r>
            <a:r>
              <a:rPr lang="en-US" dirty="0"/>
              <a:t>, </a:t>
            </a:r>
            <a:r>
              <a:rPr lang="en-US" dirty="0" err="1"/>
              <a:t>Zuledine</a:t>
            </a:r>
            <a:r>
              <a:rPr lang="en-US" dirty="0"/>
              <a:t>)</a:t>
            </a:r>
          </a:p>
          <a:p>
            <a:pPr lvl="1"/>
            <a:r>
              <a:rPr lang="el-GR" dirty="0" err="1"/>
              <a:t>Λεβομεπρομαζίνη</a:t>
            </a:r>
            <a:r>
              <a:rPr lang="el-GR" dirty="0"/>
              <a:t> (Πρωτότυπο: </a:t>
            </a:r>
            <a:r>
              <a:rPr lang="en-US" dirty="0" err="1"/>
              <a:t>Nozinan</a:t>
            </a:r>
            <a:r>
              <a:rPr lang="en-US" dirty="0"/>
              <a:t>. </a:t>
            </a:r>
            <a:r>
              <a:rPr lang="el-GR" dirty="0" err="1"/>
              <a:t>Γενόσημα</a:t>
            </a:r>
            <a:r>
              <a:rPr lang="el-GR" dirty="0"/>
              <a:t>: όχι)</a:t>
            </a:r>
          </a:p>
          <a:p>
            <a:pPr lvl="1"/>
            <a:r>
              <a:rPr lang="el-GR" dirty="0" err="1"/>
              <a:t>Περφαιναζίνη</a:t>
            </a:r>
            <a:r>
              <a:rPr lang="el-GR" dirty="0"/>
              <a:t> (Πρωτότυπο: </a:t>
            </a:r>
            <a:r>
              <a:rPr lang="en-US" dirty="0" err="1"/>
              <a:t>Minitran</a:t>
            </a:r>
            <a:r>
              <a:rPr lang="en-US" dirty="0"/>
              <a:t>*. </a:t>
            </a:r>
            <a:r>
              <a:rPr lang="el-GR" dirty="0" err="1"/>
              <a:t>Γενόσημα</a:t>
            </a:r>
            <a:r>
              <a:rPr lang="el-GR" dirty="0"/>
              <a:t>: όχι)</a:t>
            </a:r>
          </a:p>
          <a:p>
            <a:pPr marL="457200" lvl="1" indent="0">
              <a:buNone/>
            </a:pPr>
            <a:endParaRPr lang="el-GR" dirty="0"/>
          </a:p>
          <a:p>
            <a:pPr>
              <a:buFont typeface="Courier New" panose="02070309020205020404" pitchFamily="49" charset="0"/>
              <a:buChar char="o"/>
            </a:pPr>
            <a:r>
              <a:rPr lang="el-GR" dirty="0"/>
              <a:t> </a:t>
            </a:r>
            <a:r>
              <a:rPr lang="el-GR" dirty="0" err="1"/>
              <a:t>Πιπεριδινικά</a:t>
            </a:r>
            <a:r>
              <a:rPr lang="el-GR" dirty="0"/>
              <a:t> και </a:t>
            </a:r>
            <a:r>
              <a:rPr lang="el-GR" dirty="0" err="1"/>
              <a:t>πιπεραζινικά</a:t>
            </a:r>
            <a:endParaRPr lang="el-GR" dirty="0"/>
          </a:p>
          <a:p>
            <a:pPr lvl="1"/>
            <a:r>
              <a:rPr lang="el-GR" dirty="0" err="1"/>
              <a:t>Τριφθοριοπεραζίνη</a:t>
            </a:r>
            <a:r>
              <a:rPr lang="el-GR" dirty="0"/>
              <a:t> (Πρωτότυπο: </a:t>
            </a:r>
            <a:r>
              <a:rPr lang="en-US" dirty="0"/>
              <a:t>Stelazine. </a:t>
            </a:r>
            <a:r>
              <a:rPr lang="el-GR" dirty="0" err="1"/>
              <a:t>Γενόσημα</a:t>
            </a:r>
            <a:r>
              <a:rPr lang="el-GR" dirty="0"/>
              <a:t>: όχι)</a:t>
            </a:r>
          </a:p>
          <a:p>
            <a:pPr marL="457200" lvl="1" indent="0">
              <a:buNone/>
            </a:pPr>
            <a:endParaRPr lang="el-GR" dirty="0"/>
          </a:p>
          <a:p>
            <a:pPr>
              <a:buFont typeface="Courier New" panose="02070309020205020404" pitchFamily="49" charset="0"/>
              <a:buChar char="o"/>
            </a:pPr>
            <a:r>
              <a:rPr lang="el-GR" dirty="0"/>
              <a:t>Παράγωγα της </a:t>
            </a:r>
            <a:r>
              <a:rPr lang="el-GR" dirty="0" err="1"/>
              <a:t>βουτυροφαινόνης</a:t>
            </a:r>
            <a:r>
              <a:rPr lang="el-GR" dirty="0"/>
              <a:t> </a:t>
            </a:r>
          </a:p>
          <a:p>
            <a:pPr lvl="1"/>
            <a:r>
              <a:rPr lang="el-GR" dirty="0" err="1"/>
              <a:t>Αλοπεριδόλη</a:t>
            </a:r>
            <a:r>
              <a:rPr lang="el-GR" dirty="0"/>
              <a:t> (Πρωτότυπο: </a:t>
            </a:r>
            <a:r>
              <a:rPr lang="en-US" dirty="0" err="1"/>
              <a:t>Aloperidin</a:t>
            </a:r>
            <a:r>
              <a:rPr lang="en-US" dirty="0"/>
              <a:t>. </a:t>
            </a:r>
            <a:r>
              <a:rPr lang="el-GR" dirty="0" err="1"/>
              <a:t>Γενόσημ</a:t>
            </a:r>
            <a:r>
              <a:rPr lang="en-US" dirty="0"/>
              <a:t>o: </a:t>
            </a:r>
            <a:r>
              <a:rPr lang="en-US" dirty="0" err="1"/>
              <a:t>Sevium</a:t>
            </a:r>
            <a:r>
              <a:rPr lang="en-US" dirty="0"/>
              <a:t>)</a:t>
            </a:r>
            <a:endParaRPr lang="el-GR" dirty="0"/>
          </a:p>
          <a:p>
            <a:pPr lvl="1"/>
            <a:r>
              <a:rPr lang="el-GR" dirty="0" err="1"/>
              <a:t>Πιπαμπερόνη</a:t>
            </a:r>
            <a:r>
              <a:rPr lang="el-GR" dirty="0"/>
              <a:t> (Πρωτότυπο: </a:t>
            </a:r>
            <a:r>
              <a:rPr lang="en-US" dirty="0" err="1"/>
              <a:t>Dipiperon</a:t>
            </a:r>
            <a:r>
              <a:rPr lang="en-US" dirty="0"/>
              <a:t>. </a:t>
            </a:r>
            <a:r>
              <a:rPr lang="el-GR" dirty="0" err="1"/>
              <a:t>Γενόχημα</a:t>
            </a:r>
            <a:r>
              <a:rPr lang="el-GR" dirty="0"/>
              <a:t>: όχι) </a:t>
            </a:r>
          </a:p>
          <a:p>
            <a:pPr marL="457200" lvl="1" indent="0">
              <a:buNone/>
            </a:pPr>
            <a:endParaRPr lang="el-GR" dirty="0"/>
          </a:p>
          <a:p>
            <a:pPr>
              <a:buFont typeface="Courier New" panose="02070309020205020404" pitchFamily="49" charset="0"/>
              <a:buChar char="o"/>
            </a:pPr>
            <a:r>
              <a:rPr lang="el-GR" dirty="0"/>
              <a:t>Παράγωγα της </a:t>
            </a:r>
            <a:r>
              <a:rPr lang="el-GR" dirty="0" err="1"/>
              <a:t>διφαινυλοβουτυλοπιπεριδίνης</a:t>
            </a:r>
            <a:r>
              <a:rPr lang="el-GR" dirty="0"/>
              <a:t> </a:t>
            </a:r>
          </a:p>
          <a:p>
            <a:pPr lvl="1"/>
            <a:r>
              <a:rPr lang="el-GR" dirty="0" err="1"/>
              <a:t>Πενφλουριδόλη</a:t>
            </a:r>
            <a:r>
              <a:rPr lang="el-GR" dirty="0"/>
              <a:t> (Πρωτότυπο: </a:t>
            </a:r>
            <a:r>
              <a:rPr lang="en-US" dirty="0"/>
              <a:t>Semap, </a:t>
            </a:r>
            <a:r>
              <a:rPr lang="el-GR" dirty="0" err="1"/>
              <a:t>Γενόσημα</a:t>
            </a:r>
            <a:r>
              <a:rPr lang="el-GR" dirty="0"/>
              <a:t>: όχι)</a:t>
            </a:r>
          </a:p>
          <a:p>
            <a:pPr lvl="1"/>
            <a:r>
              <a:rPr lang="el-GR" dirty="0" err="1"/>
              <a:t>Πιμοζίδη</a:t>
            </a:r>
            <a:r>
              <a:rPr lang="el-GR" dirty="0"/>
              <a:t> (Πρωτότυπο: </a:t>
            </a:r>
            <a:r>
              <a:rPr lang="en-US" dirty="0" err="1"/>
              <a:t>Pirium</a:t>
            </a:r>
            <a:r>
              <a:rPr lang="en-US" dirty="0"/>
              <a:t>. </a:t>
            </a:r>
            <a:r>
              <a:rPr lang="el-GR" dirty="0" err="1"/>
              <a:t>Γενόσημα</a:t>
            </a:r>
            <a:r>
              <a:rPr lang="el-GR" dirty="0"/>
              <a:t>: όχι) </a:t>
            </a:r>
          </a:p>
          <a:p>
            <a:pPr marL="457200" lvl="1" indent="0">
              <a:buNone/>
            </a:pPr>
            <a:endParaRPr lang="el-GR" dirty="0"/>
          </a:p>
          <a:p>
            <a:pPr>
              <a:buFont typeface="Courier New" panose="02070309020205020404" pitchFamily="49" charset="0"/>
              <a:buChar char="o"/>
            </a:pPr>
            <a:r>
              <a:rPr lang="el-GR" dirty="0"/>
              <a:t>Παράγωγα του </a:t>
            </a:r>
            <a:r>
              <a:rPr lang="el-GR" dirty="0" err="1"/>
              <a:t>θειοξανθενίου</a:t>
            </a:r>
            <a:r>
              <a:rPr lang="el-GR" dirty="0"/>
              <a:t> </a:t>
            </a:r>
          </a:p>
          <a:p>
            <a:pPr lvl="1"/>
            <a:r>
              <a:rPr lang="el-GR" dirty="0" err="1"/>
              <a:t>Ζουκλοπενθιξόλη</a:t>
            </a:r>
            <a:r>
              <a:rPr lang="el-GR" dirty="0"/>
              <a:t> (Πρωτότυπο: </a:t>
            </a:r>
            <a:r>
              <a:rPr lang="en-US" dirty="0" err="1"/>
              <a:t>Clopixol</a:t>
            </a:r>
            <a:r>
              <a:rPr lang="en-US" dirty="0"/>
              <a:t>. </a:t>
            </a:r>
            <a:r>
              <a:rPr lang="el-GR" dirty="0" err="1"/>
              <a:t>Γενόσημα</a:t>
            </a:r>
            <a:r>
              <a:rPr lang="el-GR" dirty="0"/>
              <a:t>: όχι)</a:t>
            </a:r>
          </a:p>
        </p:txBody>
      </p:sp>
    </p:spTree>
    <p:extLst>
      <p:ext uri="{BB962C8B-B14F-4D97-AF65-F5344CB8AC3E}">
        <p14:creationId xmlns:p14="http://schemas.microsoft.com/office/powerpoint/2010/main" val="3927844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B91D23-D2AF-46D2-3B94-2A962103B4CD}"/>
              </a:ext>
            </a:extLst>
          </p:cNvPr>
          <p:cNvSpPr>
            <a:spLocks noGrp="1"/>
          </p:cNvSpPr>
          <p:nvPr>
            <p:ph idx="1"/>
          </p:nvPr>
        </p:nvSpPr>
        <p:spPr>
          <a:xfrm>
            <a:off x="838200" y="365125"/>
            <a:ext cx="10515600" cy="5811838"/>
          </a:xfrm>
        </p:spPr>
        <p:txBody>
          <a:bodyPr/>
          <a:lstStyle/>
          <a:p>
            <a:pPr marL="0" indent="0">
              <a:buNone/>
            </a:pPr>
            <a:r>
              <a:rPr lang="el-GR" b="1" dirty="0"/>
              <a:t>Παρενέργειες των τυπικών αντιψυχωσικών</a:t>
            </a:r>
          </a:p>
          <a:p>
            <a:pPr marL="0" indent="0">
              <a:buNone/>
            </a:pPr>
            <a:r>
              <a:rPr lang="el-GR" dirty="0"/>
              <a:t> Μπορεί να προκαλέσουν παρενέργειες που σχετίζονται με την κίνηση, γνωστές ως </a:t>
            </a:r>
            <a:r>
              <a:rPr lang="el-GR" dirty="0" err="1"/>
              <a:t>εξωπυραμιδικά</a:t>
            </a:r>
            <a:r>
              <a:rPr lang="el-GR" dirty="0"/>
              <a:t> συμπτώματα όπως:</a:t>
            </a:r>
          </a:p>
          <a:p>
            <a:pPr marL="0" indent="0">
              <a:buNone/>
            </a:pPr>
            <a:endParaRPr lang="el-GR" dirty="0"/>
          </a:p>
          <a:p>
            <a:r>
              <a:rPr lang="el-GR" dirty="0"/>
              <a:t>Όψιμη δυσκινησία: Ακούσιες κινήσεις του προσώπου ή των άκρων.</a:t>
            </a:r>
          </a:p>
          <a:p>
            <a:r>
              <a:rPr lang="el-GR" dirty="0" err="1"/>
              <a:t>Παρκινσονισμός</a:t>
            </a:r>
            <a:r>
              <a:rPr lang="el-GR" dirty="0"/>
              <a:t>: Μυϊκή δυσκαμψία, τρόμος και αργή κίνηση.</a:t>
            </a:r>
          </a:p>
          <a:p>
            <a:r>
              <a:rPr lang="el-GR" dirty="0" err="1"/>
              <a:t>Ακαθισία</a:t>
            </a:r>
            <a:r>
              <a:rPr lang="el-GR" dirty="0"/>
              <a:t>: Αίσθημα ανησυχίας.</a:t>
            </a:r>
          </a:p>
          <a:p>
            <a:r>
              <a:rPr lang="el-GR" dirty="0"/>
              <a:t>Δυστονία: Μυϊκοί σπασμοί ή ανώμαλες στάσεις.</a:t>
            </a:r>
          </a:p>
        </p:txBody>
      </p:sp>
    </p:spTree>
    <p:extLst>
      <p:ext uri="{BB962C8B-B14F-4D97-AF65-F5344CB8AC3E}">
        <p14:creationId xmlns:p14="http://schemas.microsoft.com/office/powerpoint/2010/main" val="2004221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9088B0-9E96-AA0E-6FF5-71BDFA2BC83A}"/>
              </a:ext>
            </a:extLst>
          </p:cNvPr>
          <p:cNvSpPr>
            <a:spLocks noGrp="1"/>
          </p:cNvSpPr>
          <p:nvPr>
            <p:ph type="title"/>
          </p:nvPr>
        </p:nvSpPr>
        <p:spPr/>
        <p:txBody>
          <a:bodyPr/>
          <a:lstStyle/>
          <a:p>
            <a:r>
              <a:rPr lang="el-GR" dirty="0"/>
              <a:t>Άτυπα αντιψυχωσικά (τα περισσότερα δεύτερης και τρίτης γενιάς)</a:t>
            </a:r>
          </a:p>
        </p:txBody>
      </p:sp>
      <p:pic>
        <p:nvPicPr>
          <p:cNvPr id="4" name="Θέση περιεχομένου 3">
            <a:extLst>
              <a:ext uri="{FF2B5EF4-FFF2-40B4-BE49-F238E27FC236}">
                <a16:creationId xmlns:a16="http://schemas.microsoft.com/office/drawing/2014/main" id="{F87EAD51-AF03-FD98-4DFD-CA5C3F1C93A6}"/>
              </a:ext>
            </a:extLst>
          </p:cNvPr>
          <p:cNvPicPr>
            <a:picLocks noGrp="1" noChangeAspect="1"/>
          </p:cNvPicPr>
          <p:nvPr>
            <p:ph idx="1"/>
          </p:nvPr>
        </p:nvPicPr>
        <p:blipFill>
          <a:blip r:embed="rId2"/>
          <a:stretch>
            <a:fillRect/>
          </a:stretch>
        </p:blipFill>
        <p:spPr>
          <a:xfrm>
            <a:off x="1409700" y="1891506"/>
            <a:ext cx="9372600" cy="4219575"/>
          </a:xfrm>
          <a:prstGeom prst="rect">
            <a:avLst/>
          </a:prstGeom>
        </p:spPr>
      </p:pic>
    </p:spTree>
    <p:extLst>
      <p:ext uri="{BB962C8B-B14F-4D97-AF65-F5344CB8AC3E}">
        <p14:creationId xmlns:p14="http://schemas.microsoft.com/office/powerpoint/2010/main" val="3243784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83ECBB-681F-DBAE-DA19-1E917E25C683}"/>
              </a:ext>
            </a:extLst>
          </p:cNvPr>
          <p:cNvSpPr>
            <a:spLocks noGrp="1"/>
          </p:cNvSpPr>
          <p:nvPr>
            <p:ph idx="1"/>
          </p:nvPr>
        </p:nvSpPr>
        <p:spPr>
          <a:xfrm>
            <a:off x="838200" y="365125"/>
            <a:ext cx="10515600" cy="6127750"/>
          </a:xfrm>
        </p:spPr>
        <p:txBody>
          <a:bodyPr>
            <a:normAutofit fontScale="92500" lnSpcReduction="10000"/>
          </a:bodyPr>
          <a:lstStyle/>
          <a:p>
            <a:pPr marL="0" indent="0">
              <a:buNone/>
            </a:pPr>
            <a:r>
              <a:rPr lang="el-GR" b="1" dirty="0"/>
              <a:t>Άτυπα αντιψυχωσικά δεύτερης γενιάς </a:t>
            </a:r>
            <a:endParaRPr lang="el-GR" dirty="0"/>
          </a:p>
          <a:p>
            <a:r>
              <a:rPr lang="el-GR" dirty="0"/>
              <a:t>Ρισπεριδόνη (Πρωτότυπο: </a:t>
            </a:r>
            <a:r>
              <a:rPr lang="en-US" dirty="0"/>
              <a:t>Risperdal. </a:t>
            </a:r>
            <a:r>
              <a:rPr lang="el-GR" dirty="0" err="1"/>
              <a:t>Γενόσημα</a:t>
            </a:r>
            <a:r>
              <a:rPr lang="el-GR" dirty="0"/>
              <a:t>: </a:t>
            </a:r>
            <a:r>
              <a:rPr lang="en-US" dirty="0" err="1"/>
              <a:t>Novoris</a:t>
            </a:r>
            <a:r>
              <a:rPr lang="en-US" dirty="0"/>
              <a:t>, </a:t>
            </a:r>
            <a:r>
              <a:rPr lang="en-US" dirty="0" err="1"/>
              <a:t>Rispenet</a:t>
            </a:r>
            <a:r>
              <a:rPr lang="en-US" dirty="0"/>
              <a:t>, </a:t>
            </a:r>
            <a:r>
              <a:rPr lang="en-US" dirty="0" err="1"/>
              <a:t>Risgal</a:t>
            </a:r>
            <a:r>
              <a:rPr lang="en-US" dirty="0"/>
              <a:t>,</a:t>
            </a:r>
            <a:r>
              <a:rPr lang="el-GR" dirty="0"/>
              <a:t> </a:t>
            </a:r>
            <a:r>
              <a:rPr lang="en-US" dirty="0" err="1"/>
              <a:t>Risidral</a:t>
            </a:r>
            <a:r>
              <a:rPr lang="en-US" dirty="0"/>
              <a:t>, </a:t>
            </a:r>
            <a:r>
              <a:rPr lang="en-US" dirty="0" err="1"/>
              <a:t>Adovia</a:t>
            </a:r>
            <a:r>
              <a:rPr lang="en-US" dirty="0"/>
              <a:t>, </a:t>
            </a:r>
            <a:r>
              <a:rPr lang="en-US" dirty="0" err="1"/>
              <a:t>Deteron</a:t>
            </a:r>
            <a:r>
              <a:rPr lang="el-GR" dirty="0"/>
              <a:t> κ.ά.)</a:t>
            </a:r>
          </a:p>
          <a:p>
            <a:r>
              <a:rPr lang="el-GR" dirty="0"/>
              <a:t>Παλιπεριδόνη (Πρωτότυπο: </a:t>
            </a:r>
            <a:r>
              <a:rPr lang="en-US" dirty="0"/>
              <a:t>Invega. </a:t>
            </a:r>
            <a:r>
              <a:rPr lang="el-GR" dirty="0" err="1"/>
              <a:t>Γενόσημα</a:t>
            </a:r>
            <a:r>
              <a:rPr lang="el-GR" dirty="0"/>
              <a:t>: όχι)</a:t>
            </a:r>
          </a:p>
          <a:p>
            <a:r>
              <a:rPr lang="el-GR" dirty="0" err="1"/>
              <a:t>Ολανζαπίνη</a:t>
            </a:r>
            <a:r>
              <a:rPr lang="el-GR" dirty="0"/>
              <a:t> (Πρωτότυπο: </a:t>
            </a:r>
            <a:r>
              <a:rPr lang="en-US" dirty="0"/>
              <a:t>Zyprexa. </a:t>
            </a:r>
            <a:r>
              <a:rPr lang="el-GR" dirty="0" err="1"/>
              <a:t>Γενόσημα</a:t>
            </a:r>
            <a:r>
              <a:rPr lang="el-GR" dirty="0"/>
              <a:t>: </a:t>
            </a:r>
            <a:r>
              <a:rPr lang="en-US" dirty="0" err="1"/>
              <a:t>Lazap</a:t>
            </a:r>
            <a:r>
              <a:rPr lang="en-US" dirty="0"/>
              <a:t>, </a:t>
            </a:r>
            <a:r>
              <a:rPr lang="en-US" dirty="0" err="1"/>
              <a:t>Zypefar</a:t>
            </a:r>
            <a:r>
              <a:rPr lang="en-US" dirty="0"/>
              <a:t>, </a:t>
            </a:r>
            <a:r>
              <a:rPr lang="en-US" dirty="0" err="1"/>
              <a:t>Olanzalet</a:t>
            </a:r>
            <a:r>
              <a:rPr lang="en-US" dirty="0"/>
              <a:t>,</a:t>
            </a:r>
            <a:r>
              <a:rPr lang="el-GR" dirty="0"/>
              <a:t> </a:t>
            </a:r>
            <a:r>
              <a:rPr lang="en-US" dirty="0" err="1"/>
              <a:t>Norpen</a:t>
            </a:r>
            <a:r>
              <a:rPr lang="en-US" dirty="0"/>
              <a:t>, </a:t>
            </a:r>
            <a:r>
              <a:rPr lang="en-US" dirty="0" err="1"/>
              <a:t>Olenxa</a:t>
            </a:r>
            <a:r>
              <a:rPr lang="en-US" dirty="0"/>
              <a:t>, </a:t>
            </a:r>
            <a:r>
              <a:rPr lang="en-US" dirty="0" err="1"/>
              <a:t>Zypefar</a:t>
            </a:r>
            <a:r>
              <a:rPr lang="en-US" dirty="0"/>
              <a:t> </a:t>
            </a:r>
            <a:r>
              <a:rPr lang="el-GR" dirty="0"/>
              <a:t>κ.ά.)</a:t>
            </a:r>
          </a:p>
          <a:p>
            <a:r>
              <a:rPr lang="el-GR" dirty="0" err="1"/>
              <a:t>Κουετιαπίνη</a:t>
            </a:r>
            <a:r>
              <a:rPr lang="el-GR" dirty="0"/>
              <a:t> (Πρωτότυπο: </a:t>
            </a:r>
            <a:r>
              <a:rPr lang="en-US" dirty="0"/>
              <a:t>Seroquel. </a:t>
            </a:r>
            <a:r>
              <a:rPr lang="el-GR" dirty="0" err="1"/>
              <a:t>Γενόσημα</a:t>
            </a:r>
            <a:r>
              <a:rPr lang="el-GR" dirty="0"/>
              <a:t>: : </a:t>
            </a:r>
            <a:r>
              <a:rPr lang="en-US" dirty="0" err="1"/>
              <a:t>Quepin</a:t>
            </a:r>
            <a:r>
              <a:rPr lang="en-US" dirty="0"/>
              <a:t>, Quetiapine/Teva,</a:t>
            </a:r>
            <a:r>
              <a:rPr lang="el-GR" dirty="0"/>
              <a:t> </a:t>
            </a:r>
            <a:r>
              <a:rPr lang="en-US" dirty="0"/>
              <a:t>Quetiapine/Generics,</a:t>
            </a:r>
            <a:r>
              <a:rPr lang="el-GR" dirty="0"/>
              <a:t> </a:t>
            </a:r>
            <a:r>
              <a:rPr lang="en-US" dirty="0" err="1"/>
              <a:t>Etiapin</a:t>
            </a:r>
            <a:r>
              <a:rPr lang="en-US" dirty="0"/>
              <a:t>)</a:t>
            </a:r>
          </a:p>
          <a:p>
            <a:r>
              <a:rPr lang="el-GR" dirty="0" err="1"/>
              <a:t>Ζιπρασιδόνη</a:t>
            </a:r>
            <a:r>
              <a:rPr lang="el-GR" dirty="0"/>
              <a:t> (Πρωτότυπο: </a:t>
            </a:r>
            <a:r>
              <a:rPr lang="en-US" dirty="0"/>
              <a:t>Geodon. </a:t>
            </a:r>
            <a:r>
              <a:rPr lang="el-GR" dirty="0" err="1"/>
              <a:t>Γενόσημα</a:t>
            </a:r>
            <a:r>
              <a:rPr lang="el-GR" dirty="0"/>
              <a:t>: όχι)</a:t>
            </a:r>
          </a:p>
          <a:p>
            <a:r>
              <a:rPr lang="el-GR" dirty="0" err="1"/>
              <a:t>Σερτινδόλη</a:t>
            </a:r>
            <a:r>
              <a:rPr lang="el-GR" dirty="0"/>
              <a:t> (Πρωτότυπο: </a:t>
            </a:r>
            <a:r>
              <a:rPr lang="en-US" dirty="0" err="1"/>
              <a:t>Serdolect</a:t>
            </a:r>
            <a:r>
              <a:rPr lang="en-US" dirty="0"/>
              <a:t>. </a:t>
            </a:r>
            <a:r>
              <a:rPr lang="el-GR" dirty="0" err="1"/>
              <a:t>Γενόσημα</a:t>
            </a:r>
            <a:r>
              <a:rPr lang="el-GR" dirty="0"/>
              <a:t>: όχι) </a:t>
            </a:r>
          </a:p>
          <a:p>
            <a:r>
              <a:rPr lang="el-GR" dirty="0" err="1"/>
              <a:t>Σουλπιρίδη</a:t>
            </a:r>
            <a:r>
              <a:rPr lang="el-GR" dirty="0"/>
              <a:t> (Πρωτότυπο: </a:t>
            </a:r>
            <a:r>
              <a:rPr lang="en-US" dirty="0" err="1"/>
              <a:t>Dogmatyl</a:t>
            </a:r>
            <a:r>
              <a:rPr lang="en-US" dirty="0"/>
              <a:t>. </a:t>
            </a:r>
            <a:r>
              <a:rPr lang="el-GR" dirty="0" err="1"/>
              <a:t>Γενόσημα</a:t>
            </a:r>
            <a:r>
              <a:rPr lang="el-GR" dirty="0"/>
              <a:t>: </a:t>
            </a:r>
            <a:r>
              <a:rPr lang="en-US" dirty="0" err="1"/>
              <a:t>Calmoflorine</a:t>
            </a:r>
            <a:r>
              <a:rPr lang="en-US" dirty="0"/>
              <a:t>)</a:t>
            </a:r>
          </a:p>
          <a:p>
            <a:r>
              <a:rPr lang="el-GR" dirty="0" err="1"/>
              <a:t>Αμισουλπρίδη</a:t>
            </a:r>
            <a:r>
              <a:rPr lang="el-GR" dirty="0"/>
              <a:t> (Πρωτότυπο: </a:t>
            </a:r>
            <a:r>
              <a:rPr lang="en-US" dirty="0"/>
              <a:t>Solian. </a:t>
            </a:r>
            <a:r>
              <a:rPr lang="el-GR" dirty="0" err="1"/>
              <a:t>Γενόσημα</a:t>
            </a:r>
            <a:r>
              <a:rPr lang="el-GR" dirty="0"/>
              <a:t>: </a:t>
            </a:r>
            <a:r>
              <a:rPr lang="en-US" dirty="0"/>
              <a:t>Amisulpride/Generics,</a:t>
            </a:r>
            <a:r>
              <a:rPr lang="el-GR" dirty="0"/>
              <a:t> </a:t>
            </a:r>
            <a:r>
              <a:rPr lang="en-US" dirty="0" err="1"/>
              <a:t>Nodasic</a:t>
            </a:r>
            <a:r>
              <a:rPr lang="en-US" dirty="0"/>
              <a:t>, </a:t>
            </a:r>
            <a:r>
              <a:rPr lang="en-US" dirty="0" err="1"/>
              <a:t>Isofredil</a:t>
            </a:r>
            <a:r>
              <a:rPr lang="en-US" dirty="0"/>
              <a:t>,</a:t>
            </a:r>
            <a:r>
              <a:rPr lang="el-GR" dirty="0"/>
              <a:t> </a:t>
            </a:r>
            <a:r>
              <a:rPr lang="en-US" dirty="0" err="1"/>
              <a:t>Zoloser</a:t>
            </a:r>
            <a:r>
              <a:rPr lang="en-US" dirty="0"/>
              <a:t>) </a:t>
            </a:r>
          </a:p>
          <a:p>
            <a:r>
              <a:rPr lang="el-GR" dirty="0" err="1"/>
              <a:t>Τιαπρίδη</a:t>
            </a:r>
            <a:r>
              <a:rPr lang="el-GR" dirty="0"/>
              <a:t> (Πρωτότυπο: </a:t>
            </a:r>
            <a:r>
              <a:rPr lang="en-US" dirty="0" err="1"/>
              <a:t>Tiapridal</a:t>
            </a:r>
            <a:r>
              <a:rPr lang="en-US" dirty="0"/>
              <a:t>. </a:t>
            </a:r>
            <a:r>
              <a:rPr lang="el-GR" dirty="0" err="1"/>
              <a:t>Γενόσημα</a:t>
            </a:r>
            <a:r>
              <a:rPr lang="el-GR" dirty="0"/>
              <a:t>: όχι)</a:t>
            </a:r>
          </a:p>
        </p:txBody>
      </p:sp>
    </p:spTree>
    <p:extLst>
      <p:ext uri="{BB962C8B-B14F-4D97-AF65-F5344CB8AC3E}">
        <p14:creationId xmlns:p14="http://schemas.microsoft.com/office/powerpoint/2010/main" val="1969765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2ACA858-A2A2-AEF9-D5B6-10510AB914F6}"/>
              </a:ext>
            </a:extLst>
          </p:cNvPr>
          <p:cNvSpPr>
            <a:spLocks noGrp="1"/>
          </p:cNvSpPr>
          <p:nvPr>
            <p:ph idx="1"/>
          </p:nvPr>
        </p:nvSpPr>
        <p:spPr>
          <a:xfrm>
            <a:off x="838200" y="465221"/>
            <a:ext cx="10515600" cy="5711742"/>
          </a:xfrm>
        </p:spPr>
        <p:txBody>
          <a:bodyPr>
            <a:normAutofit/>
          </a:bodyPr>
          <a:lstStyle/>
          <a:p>
            <a:pPr marL="0" indent="0">
              <a:buNone/>
            </a:pPr>
            <a:r>
              <a:rPr lang="el-GR" b="1" dirty="0"/>
              <a:t>Άτυπο αντιψυχωσικό τρίτης γενιάς </a:t>
            </a:r>
          </a:p>
          <a:p>
            <a:r>
              <a:rPr lang="el-GR" dirty="0"/>
              <a:t>Αριπιπραζόλη (Πρωτότυπο: </a:t>
            </a:r>
            <a:r>
              <a:rPr lang="en-US" dirty="0"/>
              <a:t>Abilify. </a:t>
            </a:r>
            <a:r>
              <a:rPr lang="el-GR" dirty="0" err="1"/>
              <a:t>Γενόσημα</a:t>
            </a:r>
            <a:r>
              <a:rPr lang="el-GR" dirty="0"/>
              <a:t>: όχι) </a:t>
            </a:r>
          </a:p>
          <a:p>
            <a:pPr marL="0" indent="0">
              <a:buNone/>
            </a:pPr>
            <a:endParaRPr lang="el-GR" dirty="0"/>
          </a:p>
          <a:p>
            <a:pPr marL="0" indent="0">
              <a:buNone/>
            </a:pPr>
            <a:r>
              <a:rPr lang="el-GR" b="1" dirty="0"/>
              <a:t>Άτυπα αντιψυχωσικά πρώτης γενιάς</a:t>
            </a:r>
            <a:endParaRPr lang="el-GR" dirty="0"/>
          </a:p>
          <a:p>
            <a:r>
              <a:rPr lang="el-GR" dirty="0"/>
              <a:t>Κλοζαπίνη (Πρωτότυπο: </a:t>
            </a:r>
            <a:r>
              <a:rPr lang="en-US" dirty="0"/>
              <a:t>Leponex. </a:t>
            </a:r>
            <a:r>
              <a:rPr lang="el-GR" dirty="0" err="1"/>
              <a:t>Γενόσημα</a:t>
            </a:r>
            <a:r>
              <a:rPr lang="el-GR" dirty="0"/>
              <a:t>: όχι)</a:t>
            </a:r>
          </a:p>
        </p:txBody>
      </p:sp>
    </p:spTree>
    <p:extLst>
      <p:ext uri="{BB962C8B-B14F-4D97-AF65-F5344CB8AC3E}">
        <p14:creationId xmlns:p14="http://schemas.microsoft.com/office/powerpoint/2010/main" val="367381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8513DF-EED7-3B84-9F2B-44B645CE66BC}"/>
              </a:ext>
            </a:extLst>
          </p:cNvPr>
          <p:cNvSpPr>
            <a:spLocks noGrp="1"/>
          </p:cNvSpPr>
          <p:nvPr>
            <p:ph type="title"/>
          </p:nvPr>
        </p:nvSpPr>
        <p:spPr/>
        <p:txBody>
          <a:bodyPr>
            <a:normAutofit/>
          </a:bodyPr>
          <a:lstStyle/>
          <a:p>
            <a:r>
              <a:rPr lang="el-GR" dirty="0"/>
              <a:t>1. Εκλεκτικοί Αναστολείς Επαναπρόσληψης Σεροτονίνης (SSRIs)</a:t>
            </a:r>
          </a:p>
        </p:txBody>
      </p:sp>
      <p:sp>
        <p:nvSpPr>
          <p:cNvPr id="3" name="Θέση περιεχομένου 2">
            <a:extLst>
              <a:ext uri="{FF2B5EF4-FFF2-40B4-BE49-F238E27FC236}">
                <a16:creationId xmlns:a16="http://schemas.microsoft.com/office/drawing/2014/main" id="{94053B0F-084E-DFD6-9371-C350F906A8CB}"/>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l-GR" b="1" dirty="0"/>
              <a:t>Δράση: </a:t>
            </a:r>
            <a:r>
              <a:rPr lang="el-GR" dirty="0"/>
              <a:t>Αναστέλλουν τη δραστηριότητα των μεταφορέων σεροτονίνης εμφανίζοντας μεγάλη επιλεκτικότητα. Θεωρούνται φάρμακα εκλογής στην αντιμετώπιση της κατάθλιψης. Η αντικαταθλιπτική δράση εμφανίζεται τουλάχιστον δύο εβδομάδες μετά την έναρξη της θεραπείας και το μέγιστο θεραπευτικό αποτέλεσμα εμφανίζεται ως και 12 εβδομάδες αργότερα. </a:t>
            </a:r>
          </a:p>
          <a:p>
            <a:pPr>
              <a:buFont typeface="Arial" panose="020B0604020202020204" pitchFamily="34" charset="0"/>
              <a:buChar char="•"/>
            </a:pPr>
            <a:r>
              <a:rPr lang="el-GR" dirty="0"/>
              <a:t>Είναι μια πρωτεΐνη με δώδεκα </a:t>
            </a:r>
            <a:r>
              <a:rPr lang="el-GR" dirty="0" err="1"/>
              <a:t>διαμεμβρανικές</a:t>
            </a:r>
            <a:r>
              <a:rPr lang="el-GR" dirty="0"/>
              <a:t> περιοχές. Επί πρόσδεσης μορίου σεροτονίνης στο μεταφορέα προκαλείται δομική τροποποίηση του με αποτέλεσμα την είσοδο εντός του νευρώνα της σεροτονίνης μαζί με ιόντα νατρίου και χλωρίου. Η πρόσδεση καλίου από την εσωτερική πλευρά του κυττάρου στο μεταφορέα οδηγεί στο μετασχηματισμό της πρωτεΐνης στην αρχική της δομή με παράλληλη απελευθέρωση της σεροτονίνης στο εσωτερικό του νευρώνα.</a:t>
            </a:r>
          </a:p>
          <a:p>
            <a:pPr marL="0" indent="0">
              <a:buNone/>
            </a:pPr>
            <a:endParaRPr lang="el-GR" dirty="0"/>
          </a:p>
        </p:txBody>
      </p:sp>
    </p:spTree>
    <p:extLst>
      <p:ext uri="{BB962C8B-B14F-4D97-AF65-F5344CB8AC3E}">
        <p14:creationId xmlns:p14="http://schemas.microsoft.com/office/powerpoint/2010/main" val="39234260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2D8A29F-68C3-3135-B5FE-197A63C0FFC0}"/>
              </a:ext>
            </a:extLst>
          </p:cNvPr>
          <p:cNvSpPr>
            <a:spLocks noGrp="1"/>
          </p:cNvSpPr>
          <p:nvPr>
            <p:ph idx="1"/>
          </p:nvPr>
        </p:nvSpPr>
        <p:spPr>
          <a:xfrm>
            <a:off x="838200" y="381168"/>
            <a:ext cx="10515600" cy="5795795"/>
          </a:xfrm>
        </p:spPr>
        <p:txBody>
          <a:bodyPr/>
          <a:lstStyle/>
          <a:p>
            <a:pPr marL="0" indent="0">
              <a:buNone/>
            </a:pPr>
            <a:r>
              <a:rPr lang="el-GR" b="1" dirty="0"/>
              <a:t>Παρενέργειες άτυπων αντιψυχωσικών (2</a:t>
            </a:r>
            <a:r>
              <a:rPr lang="el-GR" b="1" baseline="30000" dirty="0"/>
              <a:t>ης</a:t>
            </a:r>
            <a:r>
              <a:rPr lang="el-GR" b="1" dirty="0"/>
              <a:t> γενιάς) </a:t>
            </a:r>
          </a:p>
          <a:p>
            <a:pPr marL="0" indent="0">
              <a:buNone/>
            </a:pPr>
            <a:r>
              <a:rPr lang="el-GR" dirty="0"/>
              <a:t>Αν και τα άτυπα αντιψυχωσικά μειώνουν τον κίνδυνο </a:t>
            </a:r>
            <a:r>
              <a:rPr lang="el-GR" dirty="0" err="1"/>
              <a:t>εξωπυραμυδικών</a:t>
            </a:r>
            <a:r>
              <a:rPr lang="el-GR" dirty="0"/>
              <a:t> συμπτωμάτων, μπορεί να προκαλέσουν μεταβολικές παρενέργειες, όπως:</a:t>
            </a:r>
          </a:p>
          <a:p>
            <a:r>
              <a:rPr lang="el-GR" dirty="0"/>
              <a:t>Αύξηση βάρους</a:t>
            </a:r>
          </a:p>
          <a:p>
            <a:r>
              <a:rPr lang="el-GR" dirty="0"/>
              <a:t>Αυξημένος κίνδυνος διαβήτη</a:t>
            </a:r>
          </a:p>
          <a:p>
            <a:r>
              <a:rPr lang="el-GR" dirty="0"/>
              <a:t>Υψηλά επίπεδα χοληστερόλης</a:t>
            </a:r>
          </a:p>
        </p:txBody>
      </p:sp>
    </p:spTree>
    <p:extLst>
      <p:ext uri="{BB962C8B-B14F-4D97-AF65-F5344CB8AC3E}">
        <p14:creationId xmlns:p14="http://schemas.microsoft.com/office/powerpoint/2010/main" val="3083702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81F5F8-2FEF-34C6-FE1B-D86B1ECE5C22}"/>
              </a:ext>
            </a:extLst>
          </p:cNvPr>
          <p:cNvSpPr>
            <a:spLocks noGrp="1"/>
          </p:cNvSpPr>
          <p:nvPr>
            <p:ph type="title"/>
          </p:nvPr>
        </p:nvSpPr>
        <p:spPr/>
        <p:txBody>
          <a:bodyPr/>
          <a:lstStyle/>
          <a:p>
            <a:r>
              <a:rPr lang="el-GR" dirty="0"/>
              <a:t>Μηχανισμός δράσης αντιψυχωσικών φαρμάκων</a:t>
            </a:r>
          </a:p>
        </p:txBody>
      </p:sp>
      <p:sp>
        <p:nvSpPr>
          <p:cNvPr id="3" name="Θέση περιεχομένου 2">
            <a:extLst>
              <a:ext uri="{FF2B5EF4-FFF2-40B4-BE49-F238E27FC236}">
                <a16:creationId xmlns:a16="http://schemas.microsoft.com/office/drawing/2014/main" id="{2931386B-FB5C-54F0-FE47-0E809F33801F}"/>
              </a:ext>
            </a:extLst>
          </p:cNvPr>
          <p:cNvSpPr>
            <a:spLocks noGrp="1"/>
          </p:cNvSpPr>
          <p:nvPr>
            <p:ph idx="1"/>
          </p:nvPr>
        </p:nvSpPr>
        <p:spPr>
          <a:xfrm>
            <a:off x="838200" y="1825625"/>
            <a:ext cx="10515600" cy="4462880"/>
          </a:xfrm>
        </p:spPr>
        <p:txBody>
          <a:bodyPr>
            <a:normAutofit/>
          </a:bodyPr>
          <a:lstStyle/>
          <a:p>
            <a:pPr>
              <a:buNone/>
            </a:pPr>
            <a:r>
              <a:rPr lang="el-GR" b="1" dirty="0"/>
              <a:t>Τυπικά αντιψυχωσικά φάρμακα</a:t>
            </a:r>
          </a:p>
          <a:p>
            <a:r>
              <a:rPr lang="el-GR" dirty="0"/>
              <a:t>Ισχυρός ανταγωνισμός στους υποδοχείς ντοπαμίνης D2 </a:t>
            </a:r>
          </a:p>
          <a:p>
            <a:pPr>
              <a:buFont typeface="Arial" panose="020B0604020202020204" pitchFamily="34" charset="0"/>
              <a:buChar char="•"/>
            </a:pPr>
            <a:r>
              <a:rPr lang="el-GR" dirty="0"/>
              <a:t>Καταστέλλουν τα θετικά συμπτώματα της σχιζοφρένειας (παραισθήσεις, ψευδαισθήσεις)</a:t>
            </a:r>
          </a:p>
          <a:p>
            <a:pPr>
              <a:buFont typeface="Arial" panose="020B0604020202020204" pitchFamily="34" charset="0"/>
              <a:buChar char="•"/>
            </a:pPr>
            <a:r>
              <a:rPr lang="el-GR" dirty="0"/>
              <a:t>Υψηλός κίνδυνος </a:t>
            </a:r>
            <a:r>
              <a:rPr lang="el-GR" dirty="0" err="1"/>
              <a:t>εξωπυραμιδικών</a:t>
            </a:r>
            <a:r>
              <a:rPr lang="el-GR" dirty="0"/>
              <a:t> ανεπιθύμητων ενεργειών (EPS)</a:t>
            </a:r>
          </a:p>
          <a:p>
            <a:pPr>
              <a:buFont typeface="Arial" panose="020B0604020202020204" pitchFamily="34" charset="0"/>
              <a:buChar char="•"/>
            </a:pPr>
            <a:r>
              <a:rPr lang="el-GR" dirty="0"/>
              <a:t>Ανταγωνισμός στους </a:t>
            </a:r>
            <a:r>
              <a:rPr lang="el-GR" dirty="0" err="1"/>
              <a:t>μουσκαρινικούς</a:t>
            </a:r>
            <a:r>
              <a:rPr lang="el-GR" dirty="0"/>
              <a:t> (M1), </a:t>
            </a:r>
            <a:r>
              <a:rPr lang="el-GR" dirty="0" err="1"/>
              <a:t>αδρενεργικούς</a:t>
            </a:r>
            <a:r>
              <a:rPr lang="el-GR" dirty="0"/>
              <a:t> (α1) και </a:t>
            </a:r>
            <a:r>
              <a:rPr lang="el-GR" dirty="0" err="1"/>
              <a:t>ισταμινικούς</a:t>
            </a:r>
            <a:r>
              <a:rPr lang="el-GR" dirty="0"/>
              <a:t> (H1) υποδοχείς, προκαλώντας παρενέργειες όπως ξηροστομία, </a:t>
            </a:r>
            <a:r>
              <a:rPr lang="el-GR" dirty="0" err="1"/>
              <a:t>ορθοστατική</a:t>
            </a:r>
            <a:r>
              <a:rPr lang="el-GR" dirty="0"/>
              <a:t> υπόταση και καταστολή.</a:t>
            </a:r>
          </a:p>
        </p:txBody>
      </p:sp>
    </p:spTree>
    <p:extLst>
      <p:ext uri="{BB962C8B-B14F-4D97-AF65-F5344CB8AC3E}">
        <p14:creationId xmlns:p14="http://schemas.microsoft.com/office/powerpoint/2010/main" val="2622562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5D1D75-92F1-E8D4-501F-00892DF41B5C}"/>
              </a:ext>
            </a:extLst>
          </p:cNvPr>
          <p:cNvSpPr>
            <a:spLocks noGrp="1"/>
          </p:cNvSpPr>
          <p:nvPr>
            <p:ph idx="1"/>
          </p:nvPr>
        </p:nvSpPr>
        <p:spPr>
          <a:xfrm>
            <a:off x="838200" y="349083"/>
            <a:ext cx="10515600" cy="5827880"/>
          </a:xfrm>
        </p:spPr>
        <p:txBody>
          <a:bodyPr>
            <a:normAutofit/>
          </a:bodyPr>
          <a:lstStyle/>
          <a:p>
            <a:pPr marL="0" indent="0">
              <a:buNone/>
            </a:pPr>
            <a:r>
              <a:rPr lang="el-GR" b="1" dirty="0"/>
              <a:t>Άτυπα αντιψυχωσικά φάρμακα</a:t>
            </a:r>
          </a:p>
          <a:p>
            <a:pPr>
              <a:buFont typeface="Arial" panose="020B0604020202020204" pitchFamily="34" charset="0"/>
              <a:buChar char="•"/>
            </a:pPr>
            <a:r>
              <a:rPr lang="el-GR" dirty="0"/>
              <a:t>Ανταγωνισμός D2 υποδοχέων, αλλά με χαμηλότερη συγγένεια από τα τυπικά.</a:t>
            </a:r>
          </a:p>
          <a:p>
            <a:pPr>
              <a:buFont typeface="Arial" panose="020B0604020202020204" pitchFamily="34" charset="0"/>
              <a:buChar char="•"/>
            </a:pPr>
            <a:r>
              <a:rPr lang="el-GR" dirty="0"/>
              <a:t>Ισχυρός ανταγωνισμός των υποδοχέων σεροτονίνης 5-HT2A, που αυξάνει τη </a:t>
            </a:r>
            <a:r>
              <a:rPr lang="el-GR" dirty="0" err="1"/>
              <a:t>ντοπαμίνη</a:t>
            </a:r>
            <a:r>
              <a:rPr lang="el-GR" dirty="0"/>
              <a:t> στον προμετωπιαίο φλοιό, μειώνοντας τα αρνητικά συμπτώματα (απάθεια, κοινωνική απόσυρση).</a:t>
            </a:r>
          </a:p>
          <a:p>
            <a:pPr>
              <a:buFont typeface="Arial" panose="020B0604020202020204" pitchFamily="34" charset="0"/>
              <a:buChar char="•"/>
            </a:pPr>
            <a:r>
              <a:rPr lang="el-GR" dirty="0"/>
              <a:t>Μειωμένος κίνδυνος </a:t>
            </a:r>
            <a:r>
              <a:rPr lang="el-GR" dirty="0" err="1"/>
              <a:t>εξωπυραμιδικών</a:t>
            </a:r>
            <a:r>
              <a:rPr lang="el-GR" dirty="0"/>
              <a:t> ανεπιθύμητων ενεργειών σε σύγκριση με τα τυπικά.</a:t>
            </a:r>
          </a:p>
          <a:p>
            <a:pPr>
              <a:buFont typeface="Arial" panose="020B0604020202020204" pitchFamily="34" charset="0"/>
              <a:buChar char="•"/>
            </a:pPr>
            <a:r>
              <a:rPr lang="el-GR" dirty="0"/>
              <a:t>Μερικά επηρεάζουν και τους υποδοχείς 5-HT1A (αυξάνοντας τη </a:t>
            </a:r>
            <a:r>
              <a:rPr lang="el-GR" dirty="0" err="1"/>
              <a:t>ντοπαμινεργική</a:t>
            </a:r>
            <a:r>
              <a:rPr lang="el-GR" dirty="0"/>
              <a:t> και </a:t>
            </a:r>
            <a:r>
              <a:rPr lang="el-GR" dirty="0" err="1"/>
              <a:t>σεροτονινεργική</a:t>
            </a:r>
            <a:r>
              <a:rPr lang="el-GR" dirty="0"/>
              <a:t> δραστηριότητα).</a:t>
            </a:r>
          </a:p>
          <a:p>
            <a:pPr>
              <a:buFont typeface="Arial" panose="020B0604020202020204" pitchFamily="34" charset="0"/>
              <a:buChar char="•"/>
            </a:pPr>
            <a:r>
              <a:rPr lang="el-GR" dirty="0"/>
              <a:t>Πολλά έχουν ισχυρή </a:t>
            </a:r>
            <a:r>
              <a:rPr lang="el-GR" dirty="0" err="1"/>
              <a:t>αντιισταμινική</a:t>
            </a:r>
            <a:r>
              <a:rPr lang="el-GR" dirty="0"/>
              <a:t> (Η1) και </a:t>
            </a:r>
            <a:r>
              <a:rPr lang="el-GR" dirty="0" err="1"/>
              <a:t>αντιχολινεργική</a:t>
            </a:r>
            <a:r>
              <a:rPr lang="el-GR" dirty="0"/>
              <a:t> (Μ1) δράση, προκαλώντας καταστολή και αύξηση βάρους.</a:t>
            </a:r>
          </a:p>
          <a:p>
            <a:pPr marL="0" indent="0">
              <a:buNone/>
            </a:pPr>
            <a:endParaRPr lang="el-GR" dirty="0"/>
          </a:p>
        </p:txBody>
      </p:sp>
    </p:spTree>
    <p:extLst>
      <p:ext uri="{BB962C8B-B14F-4D97-AF65-F5344CB8AC3E}">
        <p14:creationId xmlns:p14="http://schemas.microsoft.com/office/powerpoint/2010/main" val="752799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0451C-6907-4095-A477-F13F9EC38D2A}"/>
              </a:ext>
            </a:extLst>
          </p:cNvPr>
          <p:cNvSpPr>
            <a:spLocks noGrp="1"/>
          </p:cNvSpPr>
          <p:nvPr>
            <p:ph type="title"/>
          </p:nvPr>
        </p:nvSpPr>
        <p:spPr/>
        <p:txBody>
          <a:bodyPr/>
          <a:lstStyle/>
          <a:p>
            <a:r>
              <a:rPr lang="el-GR" dirty="0"/>
              <a:t>Συνηθέστερες παρενέργειες αντιψυχωσικών</a:t>
            </a:r>
          </a:p>
        </p:txBody>
      </p:sp>
      <p:sp>
        <p:nvSpPr>
          <p:cNvPr id="3" name="Θέση περιεχομένου 2">
            <a:extLst>
              <a:ext uri="{FF2B5EF4-FFF2-40B4-BE49-F238E27FC236}">
                <a16:creationId xmlns:a16="http://schemas.microsoft.com/office/drawing/2014/main" id="{E2C45819-769E-F4B2-E78A-76EA549BE421}"/>
              </a:ext>
            </a:extLst>
          </p:cNvPr>
          <p:cNvSpPr>
            <a:spLocks noGrp="1"/>
          </p:cNvSpPr>
          <p:nvPr>
            <p:ph idx="1"/>
          </p:nvPr>
        </p:nvSpPr>
        <p:spPr/>
        <p:txBody>
          <a:bodyPr>
            <a:normAutofit fontScale="85000" lnSpcReduction="20000"/>
          </a:bodyPr>
          <a:lstStyle/>
          <a:p>
            <a:pPr marL="0" indent="0">
              <a:buNone/>
            </a:pPr>
            <a:r>
              <a:rPr lang="el-GR" dirty="0"/>
              <a:t>– Ψυχική διέγερση, ανησυχία, αϋπνία</a:t>
            </a:r>
          </a:p>
          <a:p>
            <a:pPr marL="0" indent="0">
              <a:buNone/>
            </a:pPr>
            <a:r>
              <a:rPr lang="el-GR" dirty="0"/>
              <a:t>– Υπνηλία και κόπωση</a:t>
            </a:r>
          </a:p>
          <a:p>
            <a:pPr marL="0" indent="0">
              <a:buNone/>
            </a:pPr>
            <a:r>
              <a:rPr lang="el-GR" dirty="0"/>
              <a:t>-</a:t>
            </a:r>
            <a:r>
              <a:rPr lang="el-GR" dirty="0" err="1"/>
              <a:t>Εξωπυραμιδικά</a:t>
            </a:r>
            <a:r>
              <a:rPr lang="el-GR" dirty="0"/>
              <a:t> συμπτώματα όπως δυστονίες, </a:t>
            </a:r>
            <a:r>
              <a:rPr lang="el-GR" dirty="0" err="1"/>
              <a:t>ακαθισία</a:t>
            </a:r>
            <a:r>
              <a:rPr lang="el-GR" dirty="0"/>
              <a:t>, </a:t>
            </a:r>
            <a:r>
              <a:rPr lang="el-GR" dirty="0" err="1"/>
              <a:t>ψευδοπαρκινσονισμός</a:t>
            </a:r>
            <a:r>
              <a:rPr lang="el-GR" dirty="0"/>
              <a:t>, όψιμη δυσκινησία</a:t>
            </a:r>
          </a:p>
          <a:p>
            <a:pPr marL="0" indent="0">
              <a:buNone/>
            </a:pPr>
            <a:r>
              <a:rPr lang="el-GR" dirty="0"/>
              <a:t>– Ξηροστομία, δυσκοιλιότητα. Το άτυπο αντιψυχωσικό κλοζαπίνη προκαλεί συχνά σιελόρροια αντί για ξηροστομία.</a:t>
            </a:r>
          </a:p>
          <a:p>
            <a:pPr marL="0" indent="0">
              <a:buNone/>
            </a:pPr>
            <a:r>
              <a:rPr lang="el-GR" dirty="0"/>
              <a:t>– </a:t>
            </a:r>
            <a:r>
              <a:rPr lang="el-GR" dirty="0" err="1"/>
              <a:t>Ορθοστατική</a:t>
            </a:r>
            <a:r>
              <a:rPr lang="el-GR" dirty="0"/>
              <a:t> υπόταση</a:t>
            </a:r>
          </a:p>
          <a:p>
            <a:pPr marL="0" indent="0">
              <a:buNone/>
            </a:pPr>
            <a:r>
              <a:rPr lang="el-GR" dirty="0"/>
              <a:t>– Σεξουαλικές παρενέργειες όπως ανοργασμία, καθυστέρηση ή αδυναμία εκσπερμάτισης, ατελής στύση ή ανικανότητα, ελάττωση όρεξης για σεξ</a:t>
            </a:r>
          </a:p>
          <a:p>
            <a:pPr marL="0" indent="0">
              <a:buNone/>
            </a:pPr>
            <a:r>
              <a:rPr lang="el-GR" dirty="0"/>
              <a:t>– Δυσλειτουργία στους μηχανισμούς ρύθμισης της θερμοκρασίας του σώματος, ιδίως όταν αυτό εκτίθεται σε ακραίες χαμηλές ή υψηλές θερμοκρασίες, με αποτέλεσμα να υπάρχει κίνδυνος αντίστοιχα υποθερμίας ή υπερθερμίας</a:t>
            </a:r>
          </a:p>
          <a:p>
            <a:pPr marL="0" indent="0">
              <a:buNone/>
            </a:pPr>
            <a:endParaRPr lang="el-GR" dirty="0"/>
          </a:p>
        </p:txBody>
      </p:sp>
    </p:spTree>
    <p:extLst>
      <p:ext uri="{BB962C8B-B14F-4D97-AF65-F5344CB8AC3E}">
        <p14:creationId xmlns:p14="http://schemas.microsoft.com/office/powerpoint/2010/main" val="2662777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983CD37-5BE4-3C64-CD44-4248F2CF745E}"/>
              </a:ext>
            </a:extLst>
          </p:cNvPr>
          <p:cNvSpPr>
            <a:spLocks noGrp="1"/>
          </p:cNvSpPr>
          <p:nvPr>
            <p:ph idx="1"/>
          </p:nvPr>
        </p:nvSpPr>
        <p:spPr>
          <a:xfrm>
            <a:off x="838200" y="349083"/>
            <a:ext cx="10515600" cy="5827880"/>
          </a:xfrm>
        </p:spPr>
        <p:txBody>
          <a:bodyPr>
            <a:normAutofit fontScale="92500"/>
          </a:bodyPr>
          <a:lstStyle/>
          <a:p>
            <a:pPr marL="0" indent="0">
              <a:buNone/>
            </a:pPr>
            <a:r>
              <a:rPr lang="el-GR" dirty="0"/>
              <a:t>– Ενδοκρινικές και μεταβολικές παρενέργειες όπως:</a:t>
            </a:r>
          </a:p>
          <a:p>
            <a:pPr lvl="1"/>
            <a:r>
              <a:rPr lang="el-GR" dirty="0"/>
              <a:t>Αύξηση επιπέδων χοληστερόλης και τριγλυκεριδίων στο αίμα, αύξηση επιπέδων γλυκόζης στο αίμα που μπορεί να φτάσει μέχρι και την εκδήλωση σακχαρώδους διαβήτη</a:t>
            </a:r>
          </a:p>
          <a:p>
            <a:pPr lvl="1"/>
            <a:r>
              <a:rPr lang="el-GR" dirty="0"/>
              <a:t>Αύξηση βάρους. Πολύ συχνή παρενέργεια των αντιψυχωσικών, ως και το 50% των ασθενών που τα λαμβάνουν, αναφέρουν αύξηση του σωματικού τους βάρους κατά 20% κατά μέσο όρο</a:t>
            </a:r>
          </a:p>
          <a:p>
            <a:pPr lvl="1"/>
            <a:r>
              <a:rPr lang="el-GR" dirty="0"/>
              <a:t>Αύξηση των επιπέδων της προλακτίνης στο αίμα, της ορμόνης που έχει ως φυσιολογικό ρόλο να διεγείρει την έκκριση γάλακτος από τους μαζικούς (ή μαστικούς) αδένες στις γυναίκες που έχουν γεννήσει. Η υπερπρολακτιναιμία μπορεί να διαταράξει επίσης την έκκριση τεστοστερόνης (αύξηση) και των οιστρογόνων (ελάττωση). Αυτές οι ορμονικές μεταβολές εκδηλώνονται πιο συχνά στις γυναίκες απ’ ό,τι στους άντρες και μπορεί να τους προκαλέσει διόγκωση των μαστών, γαλακτόρροια, διαταραχές στην έμμηνο ρύση (κυρίως διακοπή της περιόδου), υπερτρίχωση, αλλαγές στη λίμπιντο και μακροπρόθεσμα οστεοπόρωση. Στους άντρες η υπερπρολακτιναιμία εκδηλώνεται ως γυναικομαστία, ελαττωμένη λίμπιντο και δυσλειτουργία στη στύση ή στην εκσπερμάτωση.</a:t>
            </a:r>
          </a:p>
        </p:txBody>
      </p:sp>
    </p:spTree>
    <p:extLst>
      <p:ext uri="{BB962C8B-B14F-4D97-AF65-F5344CB8AC3E}">
        <p14:creationId xmlns:p14="http://schemas.microsoft.com/office/powerpoint/2010/main" val="2270887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3B4CB-7006-7BCE-2C9E-78B6ADD5728A}"/>
              </a:ext>
            </a:extLst>
          </p:cNvPr>
          <p:cNvSpPr>
            <a:spLocks noGrp="1"/>
          </p:cNvSpPr>
          <p:nvPr>
            <p:ph type="title"/>
          </p:nvPr>
        </p:nvSpPr>
        <p:spPr/>
        <p:txBody>
          <a:bodyPr/>
          <a:lstStyle/>
          <a:p>
            <a:r>
              <a:rPr lang="el-GR" dirty="0"/>
              <a:t>Φαρμακευτικές Αλληλεπιδράσεις</a:t>
            </a:r>
          </a:p>
        </p:txBody>
      </p:sp>
      <p:sp>
        <p:nvSpPr>
          <p:cNvPr id="3" name="Θέση περιεχομένου 2">
            <a:extLst>
              <a:ext uri="{FF2B5EF4-FFF2-40B4-BE49-F238E27FC236}">
                <a16:creationId xmlns:a16="http://schemas.microsoft.com/office/drawing/2014/main" id="{92124BED-1F7A-DDE5-4C90-0BCD5455BAE4}"/>
              </a:ext>
            </a:extLst>
          </p:cNvPr>
          <p:cNvSpPr>
            <a:spLocks noGrp="1"/>
          </p:cNvSpPr>
          <p:nvPr>
            <p:ph idx="1"/>
          </p:nvPr>
        </p:nvSpPr>
        <p:spPr>
          <a:xfrm>
            <a:off x="838200" y="1556084"/>
            <a:ext cx="10515600" cy="4936791"/>
          </a:xfrm>
        </p:spPr>
        <p:txBody>
          <a:bodyPr>
            <a:normAutofit fontScale="70000" lnSpcReduction="20000"/>
          </a:bodyPr>
          <a:lstStyle/>
          <a:p>
            <a:pPr marL="0" indent="0">
              <a:buNone/>
            </a:pPr>
            <a:r>
              <a:rPr lang="el-GR" dirty="0"/>
              <a:t>Τα αντιψυχωσικά μπορεί να </a:t>
            </a:r>
            <a:r>
              <a:rPr lang="el-GR" dirty="0" err="1"/>
              <a:t>αλληλεπιδρούν</a:t>
            </a:r>
            <a:r>
              <a:rPr lang="el-GR" dirty="0"/>
              <a:t> με άλλα φάρμακα, όπως:</a:t>
            </a:r>
          </a:p>
          <a:p>
            <a:pPr>
              <a:buNone/>
            </a:pPr>
            <a:r>
              <a:rPr lang="el-GR" b="1" dirty="0"/>
              <a:t>Κατασταλτικά του ΚΝΣ (αλκοόλ, βενζοδιαζεπίνες, </a:t>
            </a:r>
            <a:r>
              <a:rPr lang="el-GR" b="1" dirty="0" err="1"/>
              <a:t>οπιοειδή</a:t>
            </a:r>
            <a:r>
              <a:rPr lang="el-GR" b="1" dirty="0"/>
              <a:t>)</a:t>
            </a:r>
          </a:p>
          <a:p>
            <a:pPr>
              <a:buFont typeface="Arial" panose="020B0604020202020204" pitchFamily="34" charset="0"/>
              <a:buChar char="•"/>
            </a:pPr>
            <a:r>
              <a:rPr lang="el-GR" dirty="0"/>
              <a:t>Αυξημένος κίνδυνος υπνηλίας, αναπνευστικής καταστολής και κώματος</a:t>
            </a:r>
          </a:p>
          <a:p>
            <a:pPr>
              <a:buFont typeface="Arial" panose="020B0604020202020204" pitchFamily="34" charset="0"/>
              <a:buChar char="•"/>
            </a:pPr>
            <a:r>
              <a:rPr lang="el-GR" dirty="0"/>
              <a:t>Προσοχή σε </a:t>
            </a:r>
            <a:r>
              <a:rPr lang="el-GR" dirty="0" err="1"/>
              <a:t>κουετιαπίνη</a:t>
            </a:r>
            <a:r>
              <a:rPr lang="el-GR" dirty="0"/>
              <a:t>, κλοζαπίνη (ισχυρή καταστολή)</a:t>
            </a:r>
          </a:p>
          <a:p>
            <a:pPr marL="0" indent="0">
              <a:buNone/>
            </a:pPr>
            <a:endParaRPr lang="el-GR" dirty="0"/>
          </a:p>
          <a:p>
            <a:pPr>
              <a:buNone/>
            </a:pPr>
            <a:r>
              <a:rPr lang="el-GR" b="1" dirty="0"/>
              <a:t>Αντικαταθλιπτικά</a:t>
            </a:r>
            <a:r>
              <a:rPr lang="el-GR" dirty="0"/>
              <a:t> </a:t>
            </a:r>
          </a:p>
          <a:p>
            <a:r>
              <a:rPr lang="el-GR" dirty="0"/>
              <a:t>Αυξημένος κίνδυνος </a:t>
            </a:r>
            <a:r>
              <a:rPr lang="el-GR" dirty="0" err="1"/>
              <a:t>σεροτονινεργικού</a:t>
            </a:r>
            <a:r>
              <a:rPr lang="el-GR" dirty="0"/>
              <a:t> συνδρόμου με άτυπα αντιψυχωσικά (π.χ. ρισπεριδόνη, </a:t>
            </a:r>
            <a:r>
              <a:rPr lang="el-GR" dirty="0" err="1"/>
              <a:t>ολανζαπίνη</a:t>
            </a:r>
            <a:r>
              <a:rPr lang="el-GR" dirty="0"/>
              <a:t>)</a:t>
            </a:r>
          </a:p>
          <a:p>
            <a:pPr>
              <a:buFont typeface="Arial" panose="020B0604020202020204" pitchFamily="34" charset="0"/>
              <a:buChar char="•"/>
            </a:pPr>
            <a:r>
              <a:rPr lang="el-GR" dirty="0"/>
              <a:t>Αυξημένος κίνδυνος QT επιμήκυνσης (π.χ. </a:t>
            </a:r>
            <a:r>
              <a:rPr lang="el-GR" dirty="0" err="1"/>
              <a:t>θειοριδαζίνη</a:t>
            </a:r>
            <a:r>
              <a:rPr lang="el-GR" dirty="0"/>
              <a:t> + SSRIs)</a:t>
            </a:r>
            <a:endParaRPr lang="en-US" dirty="0"/>
          </a:p>
          <a:p>
            <a:pPr marL="0" indent="0">
              <a:buNone/>
            </a:pPr>
            <a:endParaRPr lang="en-US" dirty="0"/>
          </a:p>
          <a:p>
            <a:pPr>
              <a:buNone/>
            </a:pPr>
            <a:r>
              <a:rPr lang="el-GR" dirty="0"/>
              <a:t>Το </a:t>
            </a:r>
            <a:r>
              <a:rPr lang="el-GR" b="1" dirty="0"/>
              <a:t>QT</a:t>
            </a:r>
            <a:r>
              <a:rPr lang="el-GR" dirty="0"/>
              <a:t> είναι ένα μέρος του καρδιακού παλμού που φαίνεται στο ηλεκτροκαρδιογράφημα (ΗΚΓ). Δείχνει πόσο χρόνο χρειάζονται οι κοιλίες της καρδιάς (οι κάτω θάλαμοι) για να φορτιστούν και να </a:t>
            </a:r>
            <a:r>
              <a:rPr lang="el-GR" dirty="0" err="1"/>
              <a:t>ξεφορτιστούν</a:t>
            </a:r>
            <a:r>
              <a:rPr lang="el-GR" dirty="0"/>
              <a:t> ηλεκτρικά.</a:t>
            </a:r>
          </a:p>
          <a:p>
            <a:pPr marL="0" indent="0">
              <a:buNone/>
            </a:pPr>
            <a:r>
              <a:rPr lang="el-GR" dirty="0"/>
              <a:t>📌 </a:t>
            </a:r>
            <a:r>
              <a:rPr lang="el-GR" b="1" dirty="0"/>
              <a:t>Όταν το QT είναι μεγαλύτερο από το φυσιολογικό (επιμήκυνση QT)</a:t>
            </a:r>
            <a:r>
              <a:rPr lang="el-GR" dirty="0"/>
              <a:t>, η καρδιά μπορεί να χτυπά πιο αργά ή πιο γρήγορα από το κανονικό, κάτι που μπορεί να προκαλέσει </a:t>
            </a:r>
            <a:r>
              <a:rPr lang="el-GR" b="1" dirty="0"/>
              <a:t>επικίνδυνες αρρυθμίες</a:t>
            </a:r>
            <a:r>
              <a:rPr lang="el-GR" dirty="0"/>
              <a:t>.</a:t>
            </a:r>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833118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0602F9-39F8-5D1F-4DB8-C340750C3644}"/>
              </a:ext>
            </a:extLst>
          </p:cNvPr>
          <p:cNvSpPr>
            <a:spLocks noGrp="1"/>
          </p:cNvSpPr>
          <p:nvPr>
            <p:ph idx="1"/>
          </p:nvPr>
        </p:nvSpPr>
        <p:spPr>
          <a:xfrm>
            <a:off x="838200" y="365124"/>
            <a:ext cx="10515600" cy="6019633"/>
          </a:xfrm>
        </p:spPr>
        <p:txBody>
          <a:bodyPr>
            <a:normAutofit fontScale="85000" lnSpcReduction="20000"/>
          </a:bodyPr>
          <a:lstStyle/>
          <a:p>
            <a:pPr>
              <a:buNone/>
            </a:pPr>
            <a:r>
              <a:rPr lang="el-GR" b="1" dirty="0"/>
              <a:t>Αντιεπιληπτικά (</a:t>
            </a:r>
            <a:r>
              <a:rPr lang="el-GR" b="1" dirty="0" err="1"/>
              <a:t>βαλπροϊκό</a:t>
            </a:r>
            <a:r>
              <a:rPr lang="el-GR" b="1" dirty="0"/>
              <a:t>, </a:t>
            </a:r>
            <a:r>
              <a:rPr lang="el-GR" b="1" dirty="0" err="1"/>
              <a:t>καρβαμαζεπίνη</a:t>
            </a:r>
            <a:r>
              <a:rPr lang="el-GR" b="1" dirty="0"/>
              <a:t>, </a:t>
            </a:r>
            <a:r>
              <a:rPr lang="el-GR" b="1" dirty="0" err="1"/>
              <a:t>λαμοτριγίνη</a:t>
            </a:r>
            <a:r>
              <a:rPr lang="el-GR" b="1" dirty="0"/>
              <a:t>)</a:t>
            </a:r>
          </a:p>
          <a:p>
            <a:pPr>
              <a:buFont typeface="Arial" panose="020B0604020202020204" pitchFamily="34" charset="0"/>
              <a:buChar char="•"/>
            </a:pPr>
            <a:r>
              <a:rPr lang="el-GR" dirty="0"/>
              <a:t>Ορισμένα αντιεπιληπτικά αυξάνουν τον μεταβολισμό των αντιψυχωσικών, μειώνοντας τη δράση τους</a:t>
            </a:r>
          </a:p>
          <a:p>
            <a:pPr>
              <a:buFont typeface="Arial" panose="020B0604020202020204" pitchFamily="34" charset="0"/>
              <a:buChar char="•"/>
            </a:pPr>
            <a:r>
              <a:rPr lang="el-GR" dirty="0"/>
              <a:t>Συνδυασμός με κλοζαπίνη μπορεί να αυξήσει τον κίνδυνο επιληπτικών κρίσεων</a:t>
            </a:r>
          </a:p>
          <a:p>
            <a:pPr marL="0" indent="0">
              <a:buNone/>
            </a:pPr>
            <a:endParaRPr lang="el-GR" dirty="0"/>
          </a:p>
          <a:p>
            <a:pPr>
              <a:buNone/>
            </a:pPr>
            <a:r>
              <a:rPr lang="el-GR" b="1" dirty="0" err="1"/>
              <a:t>Αντιαρρυθμικά</a:t>
            </a:r>
            <a:r>
              <a:rPr lang="el-GR" b="1" dirty="0"/>
              <a:t> </a:t>
            </a:r>
          </a:p>
          <a:p>
            <a:r>
              <a:rPr lang="el-GR" dirty="0"/>
              <a:t>Κίνδυνος σοβαρής επιμήκυνσης του διαστήματος QT </a:t>
            </a:r>
          </a:p>
          <a:p>
            <a:pPr marL="0" indent="0">
              <a:buNone/>
            </a:pPr>
            <a:endParaRPr lang="el-GR" dirty="0"/>
          </a:p>
          <a:p>
            <a:pPr marL="0" indent="0">
              <a:buNone/>
            </a:pPr>
            <a:r>
              <a:rPr lang="el-GR" b="1" dirty="0"/>
              <a:t>Διουρητικά (</a:t>
            </a:r>
            <a:r>
              <a:rPr lang="el-GR" b="1" dirty="0" err="1"/>
              <a:t>θειαζιδικά</a:t>
            </a:r>
            <a:r>
              <a:rPr lang="el-GR" b="1" dirty="0"/>
              <a:t>, </a:t>
            </a:r>
            <a:r>
              <a:rPr lang="el-GR" b="1" dirty="0" err="1"/>
              <a:t>φουροσεμίδη</a:t>
            </a:r>
            <a:r>
              <a:rPr lang="el-GR" b="1" dirty="0"/>
              <a:t>)</a:t>
            </a:r>
            <a:endParaRPr lang="el-GR" dirty="0"/>
          </a:p>
          <a:p>
            <a:pPr>
              <a:buFont typeface="Arial" panose="020B0604020202020204" pitchFamily="34" charset="0"/>
              <a:buChar char="•"/>
            </a:pPr>
            <a:r>
              <a:rPr lang="el-GR" dirty="0" err="1"/>
              <a:t>Υποκαλιαιμία</a:t>
            </a:r>
            <a:r>
              <a:rPr lang="el-GR" dirty="0"/>
              <a:t> → αυξάνει τον κίνδυνο QT επιμήκυνσης</a:t>
            </a:r>
          </a:p>
          <a:p>
            <a:pPr>
              <a:buFont typeface="Arial" panose="020B0604020202020204" pitchFamily="34" charset="0"/>
              <a:buChar char="•"/>
            </a:pPr>
            <a:r>
              <a:rPr lang="el-GR" dirty="0"/>
              <a:t>Προσοχή ειδικά σε </a:t>
            </a:r>
            <a:r>
              <a:rPr lang="el-GR" dirty="0" err="1"/>
              <a:t>τισπεριδόνη</a:t>
            </a:r>
            <a:r>
              <a:rPr lang="el-GR" dirty="0"/>
              <a:t>, </a:t>
            </a:r>
            <a:r>
              <a:rPr lang="el-GR" dirty="0" err="1"/>
              <a:t>θειοριδαζίνη</a:t>
            </a:r>
            <a:endParaRPr lang="el-GR" dirty="0"/>
          </a:p>
          <a:p>
            <a:pPr marL="0" indent="0">
              <a:buNone/>
            </a:pPr>
            <a:endParaRPr lang="el-GR" dirty="0"/>
          </a:p>
          <a:p>
            <a:pPr>
              <a:buNone/>
            </a:pPr>
            <a:r>
              <a:rPr lang="el-GR" b="1" dirty="0" err="1"/>
              <a:t>Αντιυπερτασικά</a:t>
            </a:r>
            <a:r>
              <a:rPr lang="el-GR" b="1" dirty="0"/>
              <a:t> (β-αναστολείς, α-αναστολείς, αναστολείς ACE)</a:t>
            </a:r>
            <a:endParaRPr lang="el-GR" dirty="0"/>
          </a:p>
          <a:p>
            <a:pPr>
              <a:buFont typeface="Arial" panose="020B0604020202020204" pitchFamily="34" charset="0"/>
              <a:buChar char="•"/>
            </a:pPr>
            <a:r>
              <a:rPr lang="el-GR" dirty="0"/>
              <a:t>Προκαλούν </a:t>
            </a:r>
            <a:r>
              <a:rPr lang="el-GR" dirty="0" err="1"/>
              <a:t>ορθοστατική</a:t>
            </a:r>
            <a:r>
              <a:rPr lang="el-GR" dirty="0"/>
              <a:t> υπόταση, αυξάνοντας τον κίνδυνο λιποθυμίας</a:t>
            </a:r>
          </a:p>
          <a:p>
            <a:pPr>
              <a:buFont typeface="Arial" panose="020B0604020202020204" pitchFamily="34" charset="0"/>
              <a:buChar char="•"/>
            </a:pPr>
            <a:r>
              <a:rPr lang="el-GR" dirty="0"/>
              <a:t>Ιδιαίτερα έντονο με κλοζαπίνη, </a:t>
            </a:r>
            <a:r>
              <a:rPr lang="el-GR" dirty="0" err="1"/>
              <a:t>κουετιαπίνη</a:t>
            </a:r>
            <a:r>
              <a:rPr lang="el-GR" dirty="0"/>
              <a:t>, χλωροπρομαζίνη</a:t>
            </a:r>
          </a:p>
          <a:p>
            <a:pPr marL="0" indent="0">
              <a:buNone/>
            </a:pPr>
            <a:endParaRPr lang="el-GR" dirty="0"/>
          </a:p>
        </p:txBody>
      </p:sp>
    </p:spTree>
    <p:extLst>
      <p:ext uri="{BB962C8B-B14F-4D97-AF65-F5344CB8AC3E}">
        <p14:creationId xmlns:p14="http://schemas.microsoft.com/office/powerpoint/2010/main" val="3679081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3A5F26-C943-44F4-0464-797DC93EFF0E}"/>
              </a:ext>
            </a:extLst>
          </p:cNvPr>
          <p:cNvSpPr>
            <a:spLocks noGrp="1"/>
          </p:cNvSpPr>
          <p:nvPr>
            <p:ph idx="1"/>
          </p:nvPr>
        </p:nvSpPr>
        <p:spPr>
          <a:xfrm>
            <a:off x="838200" y="365125"/>
            <a:ext cx="10515600" cy="6127750"/>
          </a:xfrm>
        </p:spPr>
        <p:txBody>
          <a:bodyPr>
            <a:normAutofit fontScale="77500" lnSpcReduction="20000"/>
          </a:bodyPr>
          <a:lstStyle/>
          <a:p>
            <a:pPr marL="0" indent="0" algn="l">
              <a:buNone/>
            </a:pPr>
            <a:r>
              <a:rPr lang="el-GR" sz="3300" b="1" dirty="0"/>
              <a:t>Ποιο είναι το καλύτερο αντιψυχωσικό φάρμακο;</a:t>
            </a:r>
          </a:p>
          <a:p>
            <a:pPr marL="0" indent="0" algn="l">
              <a:buNone/>
            </a:pPr>
            <a:endParaRPr lang="el-GR" sz="3300" b="1" dirty="0"/>
          </a:p>
          <a:p>
            <a:pPr marL="0" indent="0" algn="l">
              <a:buNone/>
            </a:pPr>
            <a:r>
              <a:rPr lang="el-GR" dirty="0"/>
              <a:t>Η επιλογή του καλύτερου αντιψυχωσικού φαρμάκου για ένα ασθενή, είναι θέμα αφενός κλινικής εμπειρίας και αφετέρου της βιοχημικής ιδιοσυγκρασίας και συμπτωμάτων ενός ασθενούς (θετικά, αρνητικά συμπτώματα). Ένα αντιψυχωσικό φάρμακο μπορεί να ταιριάζει καλύτερα σε ένα ασθενή από ότι σε έναν άλλο, να έχει καλύτερη δράση και λιγότερες παρενέργειες.</a:t>
            </a:r>
          </a:p>
          <a:p>
            <a:pPr marL="0" indent="0">
              <a:buNone/>
            </a:pPr>
            <a:endParaRPr lang="el-GR" dirty="0"/>
          </a:p>
          <a:p>
            <a:pPr marL="0" indent="0">
              <a:buNone/>
            </a:pPr>
            <a:r>
              <a:rPr lang="el-GR" dirty="0"/>
              <a:t>Γενικά, το καλύτερο αντιψυχωσικό φάρμακο θεωρείται η κλοζαπίνη (Leponex), υπάρχουν όμως κάποιες πιθανές σοβαρές παρενέργειες και για αυτό το λόγο η έναρξη της αγωγής γίνεται μόνο σε ψυχιατρικές κλινικές, με παράλληλη παρακολούθηση της γενικής αίματος. Για τους ίδιους λόγους χορηγείται μόνο όταν το αποτέλεσμα με άλλα αντιψυχωσικά φάρμακα δεν είναι ικανοποιητικό.</a:t>
            </a:r>
          </a:p>
          <a:p>
            <a:pPr marL="0" indent="0">
              <a:buNone/>
            </a:pPr>
            <a:endParaRPr lang="el-GR" dirty="0"/>
          </a:p>
          <a:p>
            <a:pPr marL="0" indent="0">
              <a:buNone/>
            </a:pPr>
            <a:r>
              <a:rPr lang="el-GR" dirty="0"/>
              <a:t>Τα αντιψυχωσικά φάρμακα που συχνά </a:t>
            </a:r>
            <a:r>
              <a:rPr lang="el-GR" dirty="0" err="1"/>
              <a:t>προτιμούνται</a:t>
            </a:r>
            <a:r>
              <a:rPr lang="el-GR" dirty="0"/>
              <a:t> κλινικά για τους νεότερους ασθενείς είναι τα </a:t>
            </a:r>
            <a:r>
              <a:rPr lang="el-GR" dirty="0" err="1"/>
              <a:t>Zyprexa</a:t>
            </a:r>
            <a:r>
              <a:rPr lang="el-GR" dirty="0"/>
              <a:t>, Risperdal, Abilify και για τους μεγαλύτερους σε ηλικία </a:t>
            </a:r>
            <a:r>
              <a:rPr lang="el-GR" dirty="0" err="1"/>
              <a:t>Seroquel</a:t>
            </a:r>
            <a:r>
              <a:rPr lang="el-GR" dirty="0"/>
              <a:t>, </a:t>
            </a:r>
            <a:r>
              <a:rPr lang="el-GR" dirty="0" err="1"/>
              <a:t>Aloperidin</a:t>
            </a:r>
            <a:r>
              <a:rPr lang="el-GR" dirty="0"/>
              <a:t>. Οι ηλικιωμένοι είναι πολύ περισσότερο ευαίσθητοι στις παρενέργειες των αντιψυχωσικών φαρμάκων, για αυτό είναι απαραίτητη η χρήση συγκεκριμένων αντιψυχωσικών φαρμάκων και χαμηλότερων δόσεων, σε σχέση με τους νεότερους ενήλικες.</a:t>
            </a:r>
          </a:p>
          <a:p>
            <a:pPr marL="0" indent="0">
              <a:buNone/>
            </a:pPr>
            <a:r>
              <a:rPr lang="el-GR" dirty="0">
                <a:solidFill>
                  <a:srgbClr val="00B0F0"/>
                </a:solidFill>
              </a:rPr>
              <a:t>(</a:t>
            </a:r>
            <a:r>
              <a:rPr lang="en-US" dirty="0">
                <a:solidFill>
                  <a:srgbClr val="00B0F0"/>
                </a:solidFill>
              </a:rPr>
              <a:t>https://www.therapia.gr/antipsyxosika-farmaka/</a:t>
            </a:r>
            <a:r>
              <a:rPr lang="el-GR" dirty="0">
                <a:solidFill>
                  <a:srgbClr val="00B0F0"/>
                </a:solidFill>
              </a:rPr>
              <a:t>)</a:t>
            </a:r>
          </a:p>
        </p:txBody>
      </p:sp>
    </p:spTree>
    <p:extLst>
      <p:ext uri="{BB962C8B-B14F-4D97-AF65-F5344CB8AC3E}">
        <p14:creationId xmlns:p14="http://schemas.microsoft.com/office/powerpoint/2010/main" val="2239218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587E4-E144-FAF4-54EB-040CD159327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CAD3B75-C219-D36E-2B73-C674742B2BFE}"/>
              </a:ext>
            </a:extLst>
          </p:cNvPr>
          <p:cNvPicPr>
            <a:picLocks noGrp="1" noChangeAspect="1"/>
          </p:cNvPicPr>
          <p:nvPr>
            <p:ph idx="1"/>
          </p:nvPr>
        </p:nvPicPr>
        <p:blipFill>
          <a:blip r:embed="rId2"/>
          <a:stretch>
            <a:fillRect/>
          </a:stretch>
        </p:blipFill>
        <p:spPr>
          <a:xfrm>
            <a:off x="1385241" y="2185883"/>
            <a:ext cx="9421518" cy="2486234"/>
          </a:xfrm>
        </p:spPr>
      </p:pic>
    </p:spTree>
    <p:extLst>
      <p:ext uri="{BB962C8B-B14F-4D97-AF65-F5344CB8AC3E}">
        <p14:creationId xmlns:p14="http://schemas.microsoft.com/office/powerpoint/2010/main" val="2682671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5CCD20-F17C-84E0-6254-848587FF3D9F}"/>
              </a:ext>
            </a:extLst>
          </p:cNvPr>
          <p:cNvSpPr>
            <a:spLocks noGrp="1"/>
          </p:cNvSpPr>
          <p:nvPr>
            <p:ph type="title"/>
          </p:nvPr>
        </p:nvSpPr>
        <p:spPr/>
        <p:txBody>
          <a:bodyPr/>
          <a:lstStyle/>
          <a:p>
            <a:r>
              <a:rPr lang="el-GR" dirty="0"/>
              <a:t>Ερωτήσεις Σ/Λ</a:t>
            </a:r>
          </a:p>
        </p:txBody>
      </p:sp>
      <p:sp>
        <p:nvSpPr>
          <p:cNvPr id="3" name="Θέση περιεχομένου 2">
            <a:extLst>
              <a:ext uri="{FF2B5EF4-FFF2-40B4-BE49-F238E27FC236}">
                <a16:creationId xmlns:a16="http://schemas.microsoft.com/office/drawing/2014/main" id="{14357269-914D-B450-4986-DADA344E2818}"/>
              </a:ext>
            </a:extLst>
          </p:cNvPr>
          <p:cNvSpPr>
            <a:spLocks noGrp="1"/>
          </p:cNvSpPr>
          <p:nvPr>
            <p:ph idx="1"/>
          </p:nvPr>
        </p:nvSpPr>
        <p:spPr>
          <a:xfrm>
            <a:off x="838200" y="1690688"/>
            <a:ext cx="10515600" cy="4802187"/>
          </a:xfrm>
        </p:spPr>
        <p:txBody>
          <a:bodyPr>
            <a:normAutofit fontScale="77500" lnSpcReduction="20000"/>
          </a:bodyPr>
          <a:lstStyle/>
          <a:p>
            <a:pPr marL="0" indent="0">
              <a:buNone/>
            </a:pPr>
            <a:r>
              <a:rPr lang="el-GR" dirty="0"/>
              <a:t>Τα τυπικά αντιψυχωσικά έχουν ισχυρότερη δράση στους υποδοχείς D2 από τα άτυπα. </a:t>
            </a:r>
          </a:p>
          <a:p>
            <a:pPr marL="0" indent="0">
              <a:buNone/>
            </a:pPr>
            <a:r>
              <a:rPr lang="el-GR" dirty="0"/>
              <a:t>(Σωστό)</a:t>
            </a:r>
          </a:p>
          <a:p>
            <a:pPr marL="0" indent="0">
              <a:buNone/>
            </a:pPr>
            <a:r>
              <a:rPr lang="el-GR" dirty="0"/>
              <a:t>Τα άτυπα αντιψυχωσικά έχουν υψηλότερο κίνδυνο </a:t>
            </a:r>
            <a:r>
              <a:rPr lang="el-GR" dirty="0" err="1"/>
              <a:t>εξωπυραμιδικών</a:t>
            </a:r>
            <a:r>
              <a:rPr lang="el-GR" dirty="0"/>
              <a:t> ανεπιθύμητων ενεργειών από τα τυπικά. </a:t>
            </a:r>
          </a:p>
          <a:p>
            <a:pPr marL="0" indent="0">
              <a:buNone/>
            </a:pPr>
            <a:r>
              <a:rPr lang="el-GR" dirty="0"/>
              <a:t>(Λάθος)</a:t>
            </a:r>
          </a:p>
          <a:p>
            <a:pPr marL="0" indent="0">
              <a:buNone/>
            </a:pPr>
            <a:r>
              <a:rPr lang="el-GR" dirty="0"/>
              <a:t>Η κλοζαπίνη είναι το πιο αποτελεσματικό αντιψυχωσικό αλλά έχει τον κίνδυνο </a:t>
            </a:r>
            <a:r>
              <a:rPr lang="el-GR" dirty="0" err="1"/>
              <a:t>ακοκκιοκυτταραιμίας</a:t>
            </a:r>
            <a:r>
              <a:rPr lang="el-GR" dirty="0"/>
              <a:t>. </a:t>
            </a:r>
          </a:p>
          <a:p>
            <a:pPr marL="0" indent="0">
              <a:buNone/>
            </a:pPr>
            <a:r>
              <a:rPr lang="el-GR" dirty="0"/>
              <a:t>(Σωστό)</a:t>
            </a:r>
          </a:p>
          <a:p>
            <a:pPr marL="0" indent="0">
              <a:buNone/>
            </a:pPr>
            <a:r>
              <a:rPr lang="el-GR" dirty="0"/>
              <a:t>Η ρισπεριδόνη ανήκει στα τυπικά αντιψυχωσικά. </a:t>
            </a:r>
          </a:p>
          <a:p>
            <a:pPr marL="0" indent="0">
              <a:buNone/>
            </a:pPr>
            <a:r>
              <a:rPr lang="el-GR" dirty="0"/>
              <a:t>(Λάθος, είναι άτυπο)</a:t>
            </a:r>
          </a:p>
          <a:p>
            <a:pPr marL="0" indent="0">
              <a:buNone/>
            </a:pPr>
            <a:r>
              <a:rPr lang="el-GR" dirty="0"/>
              <a:t>Τα αντιψυχωσικά δεν έχουν ποτέ κατασταλτική δράση. </a:t>
            </a:r>
          </a:p>
          <a:p>
            <a:pPr marL="0" indent="0">
              <a:buNone/>
            </a:pPr>
            <a:r>
              <a:rPr lang="el-GR" dirty="0"/>
              <a:t>(Λάθος)</a:t>
            </a:r>
          </a:p>
          <a:p>
            <a:pPr marL="0" indent="0">
              <a:buNone/>
            </a:pPr>
            <a:r>
              <a:rPr lang="el-GR" dirty="0"/>
              <a:t>Η </a:t>
            </a:r>
            <a:r>
              <a:rPr lang="el-GR" dirty="0" err="1"/>
              <a:t>αλοπεριδόλη</a:t>
            </a:r>
            <a:r>
              <a:rPr lang="el-GR" dirty="0"/>
              <a:t> είναι τυπικό αντιψυχωσικό της κατηγορίας των </a:t>
            </a:r>
            <a:r>
              <a:rPr lang="el-GR" dirty="0" err="1"/>
              <a:t>βουτυροφαινόνων</a:t>
            </a:r>
            <a:r>
              <a:rPr lang="el-GR" dirty="0"/>
              <a:t>. </a:t>
            </a:r>
          </a:p>
          <a:p>
            <a:pPr marL="0" indent="0">
              <a:buNone/>
            </a:pPr>
            <a:r>
              <a:rPr lang="el-GR" dirty="0"/>
              <a:t>(Σωστό)</a:t>
            </a:r>
          </a:p>
        </p:txBody>
      </p:sp>
    </p:spTree>
    <p:extLst>
      <p:ext uri="{BB962C8B-B14F-4D97-AF65-F5344CB8AC3E}">
        <p14:creationId xmlns:p14="http://schemas.microsoft.com/office/powerpoint/2010/main" val="348807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0E5B7BB-2643-E39A-3F11-D099D93F7E5A}"/>
              </a:ext>
            </a:extLst>
          </p:cNvPr>
          <p:cNvPicPr>
            <a:picLocks noChangeAspect="1"/>
          </p:cNvPicPr>
          <p:nvPr/>
        </p:nvPicPr>
        <p:blipFill>
          <a:blip r:embed="rId2"/>
          <a:stretch>
            <a:fillRect/>
          </a:stretch>
        </p:blipFill>
        <p:spPr>
          <a:xfrm>
            <a:off x="1155031" y="2163821"/>
            <a:ext cx="4511341" cy="2562442"/>
          </a:xfrm>
          <a:prstGeom prst="rect">
            <a:avLst/>
          </a:prstGeom>
        </p:spPr>
      </p:pic>
      <p:pic>
        <p:nvPicPr>
          <p:cNvPr id="5" name="Εικόνα 4">
            <a:extLst>
              <a:ext uri="{FF2B5EF4-FFF2-40B4-BE49-F238E27FC236}">
                <a16:creationId xmlns:a16="http://schemas.microsoft.com/office/drawing/2014/main" id="{75534354-D1D7-EEB8-740A-C447CFAC80DF}"/>
              </a:ext>
            </a:extLst>
          </p:cNvPr>
          <p:cNvPicPr>
            <a:picLocks noChangeAspect="1"/>
          </p:cNvPicPr>
          <p:nvPr/>
        </p:nvPicPr>
        <p:blipFill>
          <a:blip r:embed="rId3"/>
          <a:stretch>
            <a:fillRect/>
          </a:stretch>
        </p:blipFill>
        <p:spPr>
          <a:xfrm>
            <a:off x="6682352" y="1215189"/>
            <a:ext cx="4703199" cy="4427621"/>
          </a:xfrm>
          <a:prstGeom prst="rect">
            <a:avLst/>
          </a:prstGeom>
        </p:spPr>
      </p:pic>
    </p:spTree>
    <p:extLst>
      <p:ext uri="{BB962C8B-B14F-4D97-AF65-F5344CB8AC3E}">
        <p14:creationId xmlns:p14="http://schemas.microsoft.com/office/powerpoint/2010/main" val="777525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8753A2-2741-418F-C6FE-B3CB7EED2239}"/>
              </a:ext>
            </a:extLst>
          </p:cNvPr>
          <p:cNvSpPr>
            <a:spLocks noGrp="1"/>
          </p:cNvSpPr>
          <p:nvPr>
            <p:ph idx="1"/>
          </p:nvPr>
        </p:nvSpPr>
        <p:spPr>
          <a:xfrm>
            <a:off x="838200" y="192505"/>
            <a:ext cx="10515600" cy="6464969"/>
          </a:xfrm>
        </p:spPr>
        <p:txBody>
          <a:bodyPr>
            <a:normAutofit fontScale="70000" lnSpcReduction="20000"/>
          </a:bodyPr>
          <a:lstStyle/>
          <a:p>
            <a:pPr marL="0" indent="0">
              <a:buNone/>
            </a:pPr>
            <a:r>
              <a:rPr lang="el-GR" dirty="0"/>
              <a:t>Η </a:t>
            </a:r>
            <a:r>
              <a:rPr lang="el-GR" dirty="0" err="1"/>
              <a:t>ολανζαπίνη</a:t>
            </a:r>
            <a:r>
              <a:rPr lang="el-GR" dirty="0"/>
              <a:t> δεν έχει καμία επίδραση στον μεταβολισμό και στο σωματικό βάρος. </a:t>
            </a:r>
          </a:p>
          <a:p>
            <a:pPr marL="0" indent="0">
              <a:buNone/>
            </a:pPr>
            <a:r>
              <a:rPr lang="el-GR" dirty="0"/>
              <a:t>(Λάθος, προκαλεί αύξηση βάρους)</a:t>
            </a:r>
          </a:p>
          <a:p>
            <a:pPr marL="0" indent="0">
              <a:buNone/>
            </a:pPr>
            <a:r>
              <a:rPr lang="el-GR" dirty="0"/>
              <a:t>Τα αντιψυχωσικά χρησιμοποιούνται μόνο για τη σχιζοφρένεια.</a:t>
            </a:r>
          </a:p>
          <a:p>
            <a:pPr marL="0" indent="0">
              <a:buNone/>
            </a:pPr>
            <a:r>
              <a:rPr lang="el-GR" dirty="0"/>
              <a:t>(Λάθος, χρησιμοποιούνται και για διπολική διαταραχή, κατάθλιψη κ.λπ.)</a:t>
            </a:r>
          </a:p>
          <a:p>
            <a:pPr marL="0" indent="0">
              <a:buNone/>
            </a:pPr>
            <a:r>
              <a:rPr lang="el-GR" dirty="0"/>
              <a:t>Η </a:t>
            </a:r>
            <a:r>
              <a:rPr lang="el-GR" dirty="0" err="1"/>
              <a:t>πιπαμπερόνη</a:t>
            </a:r>
            <a:r>
              <a:rPr lang="el-GR" dirty="0"/>
              <a:t> είναι άτυπο αντιψυχωσικό. </a:t>
            </a:r>
          </a:p>
          <a:p>
            <a:pPr marL="0" indent="0">
              <a:buNone/>
            </a:pPr>
            <a:r>
              <a:rPr lang="el-GR" dirty="0"/>
              <a:t>(Λάθος, είναι τυπικό)</a:t>
            </a:r>
          </a:p>
          <a:p>
            <a:pPr marL="0" indent="0">
              <a:buNone/>
            </a:pPr>
            <a:r>
              <a:rPr lang="el-GR" dirty="0"/>
              <a:t>Τα αντιψυχωσικά τρίτης γενιάς, όπως η αριπιπραζόλη, έχουν μικρότερη επίδραση στην </a:t>
            </a:r>
            <a:r>
              <a:rPr lang="el-GR" dirty="0" err="1"/>
              <a:t>προλακτίνη</a:t>
            </a:r>
            <a:r>
              <a:rPr lang="el-GR" dirty="0"/>
              <a:t>. </a:t>
            </a:r>
          </a:p>
          <a:p>
            <a:pPr marL="0" indent="0">
              <a:buNone/>
            </a:pPr>
            <a:r>
              <a:rPr lang="el-GR" dirty="0"/>
              <a:t>(Σωστό)</a:t>
            </a:r>
          </a:p>
          <a:p>
            <a:pPr marL="0" indent="0">
              <a:buNone/>
            </a:pPr>
            <a:r>
              <a:rPr lang="el-GR" dirty="0"/>
              <a:t>Η </a:t>
            </a:r>
            <a:r>
              <a:rPr lang="el-GR" dirty="0" err="1"/>
              <a:t>ζιπρασιδόνη</a:t>
            </a:r>
            <a:r>
              <a:rPr lang="el-GR" dirty="0"/>
              <a:t> έχει υψηλό κίνδυνο καρδιακών αρρυθμιών λόγω επιμήκυνσης του QT. </a:t>
            </a:r>
          </a:p>
          <a:p>
            <a:pPr marL="0" indent="0">
              <a:buNone/>
            </a:pPr>
            <a:r>
              <a:rPr lang="el-GR" dirty="0"/>
              <a:t>(Σωστό)</a:t>
            </a:r>
          </a:p>
          <a:p>
            <a:pPr marL="0" indent="0">
              <a:buNone/>
            </a:pPr>
            <a:r>
              <a:rPr lang="el-GR" dirty="0"/>
              <a:t>Η </a:t>
            </a:r>
            <a:r>
              <a:rPr lang="el-GR" dirty="0" err="1"/>
              <a:t>κουετιαπίνη</a:t>
            </a:r>
            <a:r>
              <a:rPr lang="el-GR" dirty="0"/>
              <a:t> μπορεί να χρησιμοποιηθεί για την αντιμετώπιση της αϋπνίας. </a:t>
            </a:r>
          </a:p>
          <a:p>
            <a:pPr marL="0" indent="0">
              <a:buNone/>
            </a:pPr>
            <a:r>
              <a:rPr lang="el-GR" dirty="0"/>
              <a:t>(Σωστό)</a:t>
            </a:r>
          </a:p>
          <a:p>
            <a:pPr marL="0" indent="0">
              <a:buNone/>
            </a:pPr>
            <a:r>
              <a:rPr lang="el-GR" dirty="0"/>
              <a:t>Τα αντιψυχωσικά δεν προκαλούν ποτέ αύξηση της προλακτίνης. </a:t>
            </a:r>
          </a:p>
          <a:p>
            <a:pPr marL="0" indent="0">
              <a:buNone/>
            </a:pPr>
            <a:r>
              <a:rPr lang="el-GR" dirty="0"/>
              <a:t>(Λάθος, κυρίως τα τυπικά)</a:t>
            </a:r>
          </a:p>
          <a:p>
            <a:pPr marL="0" indent="0">
              <a:buNone/>
            </a:pPr>
            <a:r>
              <a:rPr lang="el-GR" dirty="0"/>
              <a:t>Η </a:t>
            </a:r>
            <a:r>
              <a:rPr lang="el-GR" dirty="0" err="1"/>
              <a:t>τιαπρίδη</a:t>
            </a:r>
            <a:r>
              <a:rPr lang="el-GR" dirty="0"/>
              <a:t> είναι τυπικό αντιψυχωσικό.</a:t>
            </a:r>
          </a:p>
          <a:p>
            <a:pPr marL="0" indent="0">
              <a:buNone/>
            </a:pPr>
            <a:r>
              <a:rPr lang="el-GR" dirty="0"/>
              <a:t>(Σωστό)</a:t>
            </a:r>
          </a:p>
          <a:p>
            <a:pPr marL="0" indent="0">
              <a:buNone/>
            </a:pPr>
            <a:r>
              <a:rPr lang="el-GR" dirty="0"/>
              <a:t>Τα αντιψυχωσικά δεν έχουν καμία αλληλεπίδραση με αντικαταθλιπτικά ή αντιεπιληπτικά. </a:t>
            </a:r>
          </a:p>
          <a:p>
            <a:pPr marL="0" indent="0">
              <a:buNone/>
            </a:pPr>
            <a:r>
              <a:rPr lang="el-GR" dirty="0"/>
              <a:t>(Λάθος)</a:t>
            </a:r>
          </a:p>
        </p:txBody>
      </p:sp>
    </p:spTree>
    <p:extLst>
      <p:ext uri="{BB962C8B-B14F-4D97-AF65-F5344CB8AC3E}">
        <p14:creationId xmlns:p14="http://schemas.microsoft.com/office/powerpoint/2010/main" val="111629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7BA9AF5-EF5F-174E-2318-E15468C0D45A}"/>
              </a:ext>
            </a:extLst>
          </p:cNvPr>
          <p:cNvPicPr>
            <a:picLocks noGrp="1" noChangeAspect="1"/>
          </p:cNvPicPr>
          <p:nvPr>
            <p:ph idx="1"/>
          </p:nvPr>
        </p:nvPicPr>
        <p:blipFill>
          <a:blip r:embed="rId2"/>
          <a:stretch>
            <a:fillRect/>
          </a:stretch>
        </p:blipFill>
        <p:spPr>
          <a:xfrm>
            <a:off x="3865395" y="766341"/>
            <a:ext cx="4461209" cy="5261150"/>
          </a:xfrm>
        </p:spPr>
      </p:pic>
    </p:spTree>
    <p:extLst>
      <p:ext uri="{BB962C8B-B14F-4D97-AF65-F5344CB8AC3E}">
        <p14:creationId xmlns:p14="http://schemas.microsoft.com/office/powerpoint/2010/main" val="402190910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5023</TotalTime>
  <Words>7136</Words>
  <Application>Microsoft Office PowerPoint</Application>
  <PresentationFormat>Ευρεία οθόνη</PresentationFormat>
  <Paragraphs>488</Paragraphs>
  <Slides>80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80</vt:i4>
      </vt:variant>
    </vt:vector>
  </HeadingPairs>
  <TitlesOfParts>
    <vt:vector size="87" baseType="lpstr">
      <vt:lpstr>Aptos</vt:lpstr>
      <vt:lpstr>Aptos Display</vt:lpstr>
      <vt:lpstr>Arial</vt:lpstr>
      <vt:lpstr>Courier New</vt:lpstr>
      <vt:lpstr>Roboto</vt:lpstr>
      <vt:lpstr>Symbol</vt:lpstr>
      <vt:lpstr>Θέμα του Office</vt:lpstr>
      <vt:lpstr>Φάρμακα ΚΝΣ (Συνέχεια)</vt:lpstr>
      <vt:lpstr>Αντικαταθλιπτικά φάρμακα</vt:lpstr>
      <vt:lpstr>Κατάθλιψη</vt:lpstr>
      <vt:lpstr>Συμπτώματα κατάθλιψης</vt:lpstr>
      <vt:lpstr>Αίτια κατάθλιψης</vt:lpstr>
      <vt:lpstr>Κατηγορίες αντικαταθλιπτικών</vt:lpstr>
      <vt:lpstr>1. Εκλεκτικοί Αναστολείς Επαναπρόσληψης Σεροτονίνης (SSRIs)</vt:lpstr>
      <vt:lpstr>Παρουσίαση του PowerPoint</vt:lpstr>
      <vt:lpstr>Παρουσίαση του PowerPoint</vt:lpstr>
      <vt:lpstr>Παρουσίαση του PowerPoint</vt:lpstr>
      <vt:lpstr>Παρουσίαση του PowerPoint</vt:lpstr>
      <vt:lpstr>2. Αναστολείς Επαναπρόσληψης Σεροτονίνης και Νορεπινεφρίνης (SNRIs)</vt:lpstr>
      <vt:lpstr>Παρουσίαση του PowerPoint</vt:lpstr>
      <vt:lpstr>3. Τρικυκλικά Αντικαταθλιπτικά (TCAs)</vt:lpstr>
      <vt:lpstr>Παρουσίαση του PowerPoint</vt:lpstr>
      <vt:lpstr>Παρουσίαση του PowerPoint</vt:lpstr>
      <vt:lpstr>Παρουσίαση του PowerPoint</vt:lpstr>
      <vt:lpstr>4. Αναστολείς Μονοαμινοξειδάσης (MAO)</vt:lpstr>
      <vt:lpstr>Παρουσίαση του PowerPoint</vt:lpstr>
      <vt:lpstr>Παρουσίαση του PowerPoint</vt:lpstr>
      <vt:lpstr>Παρουσίαση του PowerPoint</vt:lpstr>
      <vt:lpstr>5. Άλλα Αντικαταθλιπτικά</vt:lpstr>
      <vt:lpstr>Παρουσίαση του PowerPoint</vt:lpstr>
      <vt:lpstr>Παρουσίαση του PowerPoint</vt:lpstr>
      <vt:lpstr>Παρουσίαση του PowerPoint</vt:lpstr>
      <vt:lpstr>Παρουσίαση του PowerPoint</vt:lpstr>
      <vt:lpstr>Οι πιο συχνές παρενέργειες και συμβουλές διαχείρισης</vt:lpstr>
      <vt:lpstr>Τι πρέπει να λέει ένας βοηθός φαρμακείου στον ασθενή;</vt:lpstr>
      <vt:lpstr>Ερωτήσεις Σ/Λ</vt:lpstr>
      <vt:lpstr>Παρουσίαση του PowerPoint</vt:lpstr>
      <vt:lpstr>Αντιεπιληπτικά φάρμακα</vt:lpstr>
      <vt:lpstr>Εισαγωγή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Τύποι επιληψίας και φάρμακα εκλογής </vt:lpstr>
      <vt:lpstr>Παρουσίαση του PowerPoint</vt:lpstr>
      <vt:lpstr>Μηχανισμοί δράσης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Ανεπιθύμητες Ενέργειες Αντιεπιληπτικών Φαρμάκων</vt:lpstr>
      <vt:lpstr>Παρουσίαση του PowerPoint</vt:lpstr>
      <vt:lpstr>Αλληλεπιδράσεις Αντιεπιληπτικών Φαρμάκων</vt:lpstr>
      <vt:lpstr>Παρουσίαση του PowerPoint</vt:lpstr>
      <vt:lpstr>Ερωτήσεις Σ/Λ</vt:lpstr>
      <vt:lpstr>Παρουσίαση του PowerPoint</vt:lpstr>
      <vt:lpstr>Αντιψυχωσικά φάρμακα</vt:lpstr>
      <vt:lpstr>Παρουσίαση του PowerPoint</vt:lpstr>
      <vt:lpstr>Παρουσίαση του PowerPoint</vt:lpstr>
      <vt:lpstr>Καταστάσεις που θεραπεύονται με αντιψυχωσικά φάρμακα</vt:lpstr>
      <vt:lpstr>Κατηγορίες αντιψυχωσικών</vt:lpstr>
      <vt:lpstr>1ης, 2ης και 3ης γενιάς αντιψυχωσικά</vt:lpstr>
      <vt:lpstr>Παρουσίαση του PowerPoint</vt:lpstr>
      <vt:lpstr>Παρουσίαση του PowerPoint</vt:lpstr>
      <vt:lpstr>Τυπικά και άτυπα αντιψυχωσικά φάρμακα</vt:lpstr>
      <vt:lpstr>Τυπικά αντιψυχωσικά (όλα πρώτης γενιάς)</vt:lpstr>
      <vt:lpstr>Παρουσίαση του PowerPoint</vt:lpstr>
      <vt:lpstr>Παρουσίαση του PowerPoint</vt:lpstr>
      <vt:lpstr>Άτυπα αντιψυχωσικά (τα περισσότερα δεύτερης και τρίτης γενιάς)</vt:lpstr>
      <vt:lpstr>Παρουσίαση του PowerPoint</vt:lpstr>
      <vt:lpstr>Παρουσίαση του PowerPoint</vt:lpstr>
      <vt:lpstr>Παρουσίαση του PowerPoint</vt:lpstr>
      <vt:lpstr>Μηχανισμός δράσης αντιψυχωσικών φαρμάκων</vt:lpstr>
      <vt:lpstr>Παρουσίαση του PowerPoint</vt:lpstr>
      <vt:lpstr>Συνηθέστερες παρενέργειες αντιψυχωσικών</vt:lpstr>
      <vt:lpstr>Παρουσίαση του PowerPoint</vt:lpstr>
      <vt:lpstr>Φαρμακευτικές Αλληλεπιδράσεις</vt:lpstr>
      <vt:lpstr>Παρουσίαση του PowerPoint</vt:lpstr>
      <vt:lpstr>Παρουσίαση του PowerPoint</vt:lpstr>
      <vt:lpstr>Παρουσίαση του PowerPoint</vt:lpstr>
      <vt:lpstr>Ερωτήσεις Σ/Λ</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Chasapladaki</dc:creator>
  <cp:lastModifiedBy>Maria Chasapladaki</cp:lastModifiedBy>
  <cp:revision>7</cp:revision>
  <dcterms:created xsi:type="dcterms:W3CDTF">2025-03-15T17:27:21Z</dcterms:created>
  <dcterms:modified xsi:type="dcterms:W3CDTF">2025-03-24T17:57:42Z</dcterms:modified>
</cp:coreProperties>
</file>