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7" r:id="rId4"/>
    <p:sldId id="303" r:id="rId5"/>
    <p:sldId id="283" r:id="rId6"/>
    <p:sldId id="284" r:id="rId7"/>
    <p:sldId id="285" r:id="rId8"/>
    <p:sldId id="286" r:id="rId9"/>
    <p:sldId id="287" r:id="rId10"/>
    <p:sldId id="290" r:id="rId11"/>
    <p:sldId id="288" r:id="rId12"/>
    <p:sldId id="289" r:id="rId13"/>
    <p:sldId id="291" r:id="rId14"/>
    <p:sldId id="292" r:id="rId15"/>
    <p:sldId id="293" r:id="rId16"/>
    <p:sldId id="294" r:id="rId17"/>
    <p:sldId id="295" r:id="rId18"/>
    <p:sldId id="298" r:id="rId19"/>
    <p:sldId id="299" r:id="rId20"/>
    <p:sldId id="300" r:id="rId21"/>
    <p:sldId id="301" r:id="rId22"/>
    <p:sldId id="302"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296" r:id="rId38"/>
    <p:sldId id="318" r:id="rId39"/>
    <p:sldId id="257" r:id="rId40"/>
    <p:sldId id="273" r:id="rId41"/>
    <p:sldId id="258" r:id="rId42"/>
    <p:sldId id="272" r:id="rId43"/>
    <p:sldId id="280" r:id="rId44"/>
    <p:sldId id="260" r:id="rId45"/>
    <p:sldId id="261" r:id="rId46"/>
    <p:sldId id="262" r:id="rId47"/>
    <p:sldId id="274" r:id="rId48"/>
    <p:sldId id="263" r:id="rId49"/>
    <p:sldId id="264" r:id="rId50"/>
    <p:sldId id="265" r:id="rId51"/>
    <p:sldId id="266" r:id="rId52"/>
    <p:sldId id="268" r:id="rId53"/>
    <p:sldId id="271" r:id="rId54"/>
    <p:sldId id="321" r:id="rId55"/>
    <p:sldId id="322" r:id="rId56"/>
    <p:sldId id="323" r:id="rId57"/>
    <p:sldId id="270" r:id="rId58"/>
    <p:sldId id="267" r:id="rId59"/>
    <p:sldId id="269" r:id="rId60"/>
    <p:sldId id="275" r:id="rId61"/>
    <p:sldId id="276" r:id="rId62"/>
    <p:sldId id="320" r:id="rId63"/>
    <p:sldId id="325" r:id="rId64"/>
    <p:sldId id="326" r:id="rId65"/>
    <p:sldId id="328" r:id="rId66"/>
    <p:sldId id="327" r:id="rId67"/>
    <p:sldId id="277" r:id="rId68"/>
    <p:sldId id="278" r:id="rId69"/>
    <p:sldId id="319" r:id="rId70"/>
    <p:sldId id="329" r:id="rId71"/>
    <p:sldId id="330" r:id="rId72"/>
    <p:sldId id="331" r:id="rId73"/>
    <p:sldId id="279" r:id="rId74"/>
    <p:sldId id="281" r:id="rId75"/>
    <p:sldId id="282" r:id="rId76"/>
    <p:sldId id="332" r:id="rId77"/>
    <p:sldId id="333" r:id="rId78"/>
    <p:sldId id="334" r:id="rId79"/>
    <p:sldId id="335" r:id="rId80"/>
    <p:sldId id="336" r:id="rId8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172B99-B03F-CCC0-5059-AA2B582B420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962E5B1-B609-93C1-965D-E599AB6E18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62801CF-83A1-52F6-9A1A-2B3D7CFCEA12}"/>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5" name="Θέση υποσέλιδου 4">
            <a:extLst>
              <a:ext uri="{FF2B5EF4-FFF2-40B4-BE49-F238E27FC236}">
                <a16:creationId xmlns:a16="http://schemas.microsoft.com/office/drawing/2014/main" id="{8C8A3A1E-5109-A2E5-C67F-E89C62C03E7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D279CC7-EEDC-1FC0-87F2-EF8638105789}"/>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266834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9ECBA1-BDBF-A454-070A-EDC2B7E81A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F44C870-91CD-BE86-A63C-275DF544A5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118FF59-F851-D1BE-FDE1-C2E784491081}"/>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5" name="Θέση υποσέλιδου 4">
            <a:extLst>
              <a:ext uri="{FF2B5EF4-FFF2-40B4-BE49-F238E27FC236}">
                <a16:creationId xmlns:a16="http://schemas.microsoft.com/office/drawing/2014/main" id="{B23F5A42-7971-AEE2-1A94-D14FC56DD1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C443713-F2CC-C5F3-BE37-ABA24D58D63B}"/>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227036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7F8C5AA-89A9-0C17-E9CB-0B7E5B55659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C66FDDD-9FCF-1C06-8C75-81969CBAAF9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F7912D-6190-C259-9556-EF6A04B6A7FD}"/>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5" name="Θέση υποσέλιδου 4">
            <a:extLst>
              <a:ext uri="{FF2B5EF4-FFF2-40B4-BE49-F238E27FC236}">
                <a16:creationId xmlns:a16="http://schemas.microsoft.com/office/drawing/2014/main" id="{F7BEDAB4-3605-FD6E-CF33-35A2ECA7142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9E07033-4811-BAAC-11CA-F085992F33F4}"/>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395707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DA2C91-8CCD-2188-7D6B-69B7FE1619A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A9D11F7-4E91-3505-1013-64E43F881A9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DD4254C-F39F-D2CE-246A-64E60699CE9E}"/>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5" name="Θέση υποσέλιδου 4">
            <a:extLst>
              <a:ext uri="{FF2B5EF4-FFF2-40B4-BE49-F238E27FC236}">
                <a16:creationId xmlns:a16="http://schemas.microsoft.com/office/drawing/2014/main" id="{92DF7D44-70F6-D0F4-C4FB-865E5716AC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728397-2544-D1B0-09BE-547A891525F0}"/>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202691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BE4CBE-0FCD-1959-FDEB-356DB023254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FF18089-E4F7-4A1B-096A-9B3C96B7D2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57CE2B3-AD46-9943-85C5-E1B66E0DC1CC}"/>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5" name="Θέση υποσέλιδου 4">
            <a:extLst>
              <a:ext uri="{FF2B5EF4-FFF2-40B4-BE49-F238E27FC236}">
                <a16:creationId xmlns:a16="http://schemas.microsoft.com/office/drawing/2014/main" id="{BA73EB82-E5BE-3518-22DC-31A8759AAD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260F14-B7DE-844A-C4FD-52DF660475E2}"/>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115600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ADA0EB-CE17-9B10-9592-FC82DC9B703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F631A16-BD56-3FAE-3C00-AD629D6C9F4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53AF94C-E63B-9799-6C5D-2998EBCE7AC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9377A4A-7765-C1F0-9108-D21974DB9B84}"/>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6" name="Θέση υποσέλιδου 5">
            <a:extLst>
              <a:ext uri="{FF2B5EF4-FFF2-40B4-BE49-F238E27FC236}">
                <a16:creationId xmlns:a16="http://schemas.microsoft.com/office/drawing/2014/main" id="{92038D15-A75E-EFD8-6C12-C3870B83B3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252882F-74AF-93EF-2A90-8C654EC67560}"/>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197021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FA578D-3A61-D2C5-D067-1C79F1694B1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01B59E9-D044-D659-659D-22696D6C0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F4C2C68-68D8-B1D3-E7F1-E4A72FCD6FC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FA84155-7B4B-B0DA-C002-64CE8FE92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EA81070-2F56-6022-655B-7301602B0B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A201510-4A74-FABD-E0B5-8C94F796C13B}"/>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8" name="Θέση υποσέλιδου 7">
            <a:extLst>
              <a:ext uri="{FF2B5EF4-FFF2-40B4-BE49-F238E27FC236}">
                <a16:creationId xmlns:a16="http://schemas.microsoft.com/office/drawing/2014/main" id="{735540BA-AC1B-DBEC-5C71-34C44D8CDA2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3C64479-DF40-79C9-5B13-AD7CDFB542C8}"/>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328217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0E1813-6A99-F4CB-E53E-5856E8C465E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EE73DE0-C2D8-8609-7396-E81312F2370A}"/>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4" name="Θέση υποσέλιδου 3">
            <a:extLst>
              <a:ext uri="{FF2B5EF4-FFF2-40B4-BE49-F238E27FC236}">
                <a16:creationId xmlns:a16="http://schemas.microsoft.com/office/drawing/2014/main" id="{6B654C95-01D4-B87F-69E4-756B55B579D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1E5BE5-57A4-C8C1-082D-4E3AFB9D68C6}"/>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14433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33AFA9A-FB1B-B759-9079-870C2209E0C3}"/>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3" name="Θέση υποσέλιδου 2">
            <a:extLst>
              <a:ext uri="{FF2B5EF4-FFF2-40B4-BE49-F238E27FC236}">
                <a16:creationId xmlns:a16="http://schemas.microsoft.com/office/drawing/2014/main" id="{9A43669D-868A-DF14-5553-F7613DBC862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F8B3105-7A19-3FC6-447E-580EF1DF149A}"/>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285190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A40517-65F8-A176-61A6-8E23E53BE99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67A8025-B51E-503E-2BA7-5156DC095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11CD917-2D51-4298-5C3E-FC71B047A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AAB0978-CE2D-89AB-F59F-8061FD918EA5}"/>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6" name="Θέση υποσέλιδου 5">
            <a:extLst>
              <a:ext uri="{FF2B5EF4-FFF2-40B4-BE49-F238E27FC236}">
                <a16:creationId xmlns:a16="http://schemas.microsoft.com/office/drawing/2014/main" id="{344DF5E0-52A8-8663-EEF6-1F3AAAB5D7F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65BF2BE-C18C-4E89-0233-FB5AA45E97DC}"/>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189347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9F548-7A3F-101E-4EDA-C1F6CC3C69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E423370-0FF3-958F-C9E8-EF00A6715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92CF8EA-0F99-AD62-782E-ECCB02692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D5BCDE7-7E6C-13DC-3215-DD51E87760D2}"/>
              </a:ext>
            </a:extLst>
          </p:cNvPr>
          <p:cNvSpPr>
            <a:spLocks noGrp="1"/>
          </p:cNvSpPr>
          <p:nvPr>
            <p:ph type="dt" sz="half" idx="10"/>
          </p:nvPr>
        </p:nvSpPr>
        <p:spPr/>
        <p:txBody>
          <a:bodyPr/>
          <a:lstStyle/>
          <a:p>
            <a:fld id="{DA76B990-8BBA-47BA-A2A8-63A438A8AF05}" type="datetimeFigureOut">
              <a:rPr lang="el-GR" smtClean="0"/>
              <a:t>12/3/2025</a:t>
            </a:fld>
            <a:endParaRPr lang="el-GR"/>
          </a:p>
        </p:txBody>
      </p:sp>
      <p:sp>
        <p:nvSpPr>
          <p:cNvPr id="6" name="Θέση υποσέλιδου 5">
            <a:extLst>
              <a:ext uri="{FF2B5EF4-FFF2-40B4-BE49-F238E27FC236}">
                <a16:creationId xmlns:a16="http://schemas.microsoft.com/office/drawing/2014/main" id="{152F4B2E-872B-0237-21D3-C98851156BB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265883B-3761-2A11-7DE4-83D634835C95}"/>
              </a:ext>
            </a:extLst>
          </p:cNvPr>
          <p:cNvSpPr>
            <a:spLocks noGrp="1"/>
          </p:cNvSpPr>
          <p:nvPr>
            <p:ph type="sldNum" sz="quarter" idx="12"/>
          </p:nvPr>
        </p:nvSpPr>
        <p:spPr/>
        <p:txBody>
          <a:bodyPr/>
          <a:lstStyle/>
          <a:p>
            <a:fld id="{3D730E1E-F934-4E68-BFB9-E052417E107F}" type="slidenum">
              <a:rPr lang="el-GR" smtClean="0"/>
              <a:t>‹#›</a:t>
            </a:fld>
            <a:endParaRPr lang="el-GR"/>
          </a:p>
        </p:txBody>
      </p:sp>
    </p:spTree>
    <p:extLst>
      <p:ext uri="{BB962C8B-B14F-4D97-AF65-F5344CB8AC3E}">
        <p14:creationId xmlns:p14="http://schemas.microsoft.com/office/powerpoint/2010/main" val="238003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E49912A-E2EA-F960-FFB3-C5AB7C9BE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312D907-B5C4-D4F2-6BA6-DE08792E3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817CA53-48DA-8127-4644-BD5941247C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76B990-8BBA-47BA-A2A8-63A438A8AF05}" type="datetimeFigureOut">
              <a:rPr lang="el-GR" smtClean="0"/>
              <a:t>12/3/2025</a:t>
            </a:fld>
            <a:endParaRPr lang="el-GR"/>
          </a:p>
        </p:txBody>
      </p:sp>
      <p:sp>
        <p:nvSpPr>
          <p:cNvPr id="5" name="Θέση υποσέλιδου 4">
            <a:extLst>
              <a:ext uri="{FF2B5EF4-FFF2-40B4-BE49-F238E27FC236}">
                <a16:creationId xmlns:a16="http://schemas.microsoft.com/office/drawing/2014/main" id="{F3618C25-FC5B-4D69-4967-68EDCD3A9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E8D2D5D-F6A2-2BD2-9ABE-79D30D62F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730E1E-F934-4E68-BFB9-E052417E107F}" type="slidenum">
              <a:rPr lang="el-GR" smtClean="0"/>
              <a:t>‹#›</a:t>
            </a:fld>
            <a:endParaRPr lang="el-GR"/>
          </a:p>
        </p:txBody>
      </p:sp>
    </p:spTree>
    <p:extLst>
      <p:ext uri="{BB962C8B-B14F-4D97-AF65-F5344CB8AC3E}">
        <p14:creationId xmlns:p14="http://schemas.microsoft.com/office/powerpoint/2010/main" val="367604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D4C3AD-E937-8961-00A1-BBCD07371924}"/>
              </a:ext>
            </a:extLst>
          </p:cNvPr>
          <p:cNvSpPr>
            <a:spLocks noGrp="1"/>
          </p:cNvSpPr>
          <p:nvPr>
            <p:ph type="ctrTitle"/>
          </p:nvPr>
        </p:nvSpPr>
        <p:spPr/>
        <p:txBody>
          <a:bodyPr/>
          <a:lstStyle/>
          <a:p>
            <a:r>
              <a:rPr lang="el-GR" dirty="0"/>
              <a:t>Φάρμακα του Κεντρικού Νευρικού Συστήματος</a:t>
            </a:r>
          </a:p>
        </p:txBody>
      </p:sp>
      <p:sp>
        <p:nvSpPr>
          <p:cNvPr id="3" name="Υπότιτλος 2">
            <a:extLst>
              <a:ext uri="{FF2B5EF4-FFF2-40B4-BE49-F238E27FC236}">
                <a16:creationId xmlns:a16="http://schemas.microsoft.com/office/drawing/2014/main" id="{805C546E-CD34-52D6-E740-F670C912CE34}"/>
              </a:ext>
            </a:extLst>
          </p:cNvPr>
          <p:cNvSpPr>
            <a:spLocks noGrp="1"/>
          </p:cNvSpPr>
          <p:nvPr>
            <p:ph type="subTitle" idx="1"/>
          </p:nvPr>
        </p:nvSpPr>
        <p:spPr/>
        <p:txBody>
          <a:bodyPr/>
          <a:lstStyle/>
          <a:p>
            <a:r>
              <a:rPr lang="el-GR" b="0" i="0" dirty="0">
                <a:solidFill>
                  <a:srgbClr val="404040"/>
                </a:solidFill>
                <a:effectLst/>
                <a:latin typeface="Inter"/>
              </a:rPr>
              <a:t>Αγχολυτικά και Αντικαταθλιπτικά Φάρμακα</a:t>
            </a:r>
            <a:endParaRPr lang="en-US" b="0" i="0" dirty="0">
              <a:solidFill>
                <a:srgbClr val="404040"/>
              </a:solidFill>
              <a:effectLst/>
              <a:latin typeface="Inter"/>
            </a:endParaRPr>
          </a:p>
          <a:p>
            <a:r>
              <a:rPr lang="el-GR" dirty="0">
                <a:solidFill>
                  <a:srgbClr val="404040"/>
                </a:solidFill>
                <a:latin typeface="Inter"/>
              </a:rPr>
              <a:t>Χασαπλαδάκη Μαρία</a:t>
            </a:r>
          </a:p>
          <a:p>
            <a:r>
              <a:rPr lang="el-GR" dirty="0">
                <a:solidFill>
                  <a:srgbClr val="404040"/>
                </a:solidFill>
                <a:latin typeface="Inter"/>
              </a:rPr>
              <a:t>12/03/2025</a:t>
            </a:r>
            <a:endParaRPr lang="el-GR" dirty="0"/>
          </a:p>
        </p:txBody>
      </p:sp>
    </p:spTree>
    <p:extLst>
      <p:ext uri="{BB962C8B-B14F-4D97-AF65-F5344CB8AC3E}">
        <p14:creationId xmlns:p14="http://schemas.microsoft.com/office/powerpoint/2010/main" val="263271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0313D5-110A-CF32-5201-04222E467791}"/>
              </a:ext>
            </a:extLst>
          </p:cNvPr>
          <p:cNvSpPr>
            <a:spLocks noGrp="1"/>
          </p:cNvSpPr>
          <p:nvPr>
            <p:ph type="title"/>
          </p:nvPr>
        </p:nvSpPr>
        <p:spPr/>
        <p:txBody>
          <a:bodyPr/>
          <a:lstStyle/>
          <a:p>
            <a:r>
              <a:rPr lang="el-GR" dirty="0"/>
              <a:t>Εγκεφαλικά ημισφαίρια</a:t>
            </a:r>
          </a:p>
        </p:txBody>
      </p:sp>
      <p:sp>
        <p:nvSpPr>
          <p:cNvPr id="3" name="Θέση περιεχομένου 2">
            <a:extLst>
              <a:ext uri="{FF2B5EF4-FFF2-40B4-BE49-F238E27FC236}">
                <a16:creationId xmlns:a16="http://schemas.microsoft.com/office/drawing/2014/main" id="{400B513B-FCB7-3E00-2A59-7BD5B7CAEE27}"/>
              </a:ext>
            </a:extLst>
          </p:cNvPr>
          <p:cNvSpPr>
            <a:spLocks noGrp="1"/>
          </p:cNvSpPr>
          <p:nvPr>
            <p:ph idx="1"/>
          </p:nvPr>
        </p:nvSpPr>
        <p:spPr/>
        <p:txBody>
          <a:bodyPr/>
          <a:lstStyle/>
          <a:p>
            <a:r>
              <a:rPr lang="el-GR" dirty="0"/>
              <a:t>Άλλες σχισμές χωρίζουν το κάθε ημισφαίριο σε λοβούς, οι οποίοι ονομάζονται ανάλογα με το αντίστοιχο κρανιακό οστό που τους καλύπτει, και είναι </a:t>
            </a:r>
          </a:p>
          <a:p>
            <a:pPr lvl="1"/>
            <a:r>
              <a:rPr lang="el-GR" dirty="0"/>
              <a:t>Μετωπιαίος λοβός: έλεγχος κίνησης, σκέψης, λήψης αποφάσεων.</a:t>
            </a:r>
          </a:p>
          <a:p>
            <a:pPr lvl="1"/>
            <a:r>
              <a:rPr lang="el-GR" dirty="0"/>
              <a:t>Βρεγματικός λοβός: αισθητηριακές πληροφορίες (αφή, πίεση, θερμοκρασία).</a:t>
            </a:r>
          </a:p>
          <a:p>
            <a:pPr lvl="1"/>
            <a:r>
              <a:rPr lang="el-GR" dirty="0"/>
              <a:t>Κροταφικός λοβός: ακοή, γλώσσα, μνήμη.</a:t>
            </a:r>
          </a:p>
          <a:p>
            <a:pPr lvl="1"/>
            <a:r>
              <a:rPr lang="el-GR" dirty="0"/>
              <a:t>Ινιακός λοβός: επεξεργασία οπτικών πληροφοριών.</a:t>
            </a:r>
          </a:p>
        </p:txBody>
      </p:sp>
    </p:spTree>
    <p:extLst>
      <p:ext uri="{BB962C8B-B14F-4D97-AF65-F5344CB8AC3E}">
        <p14:creationId xmlns:p14="http://schemas.microsoft.com/office/powerpoint/2010/main" val="29120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339493-2B77-0EB3-83A9-76B3AD5BC8BB}"/>
              </a:ext>
            </a:extLst>
          </p:cNvPr>
          <p:cNvSpPr>
            <a:spLocks noGrp="1"/>
          </p:cNvSpPr>
          <p:nvPr>
            <p:ph type="title"/>
          </p:nvPr>
        </p:nvSpPr>
        <p:spPr/>
        <p:txBody>
          <a:bodyPr/>
          <a:lstStyle/>
          <a:p>
            <a:r>
              <a:rPr lang="el-GR"/>
              <a:t>Στέλεχος</a:t>
            </a:r>
            <a:endParaRPr lang="el-GR" dirty="0"/>
          </a:p>
        </p:txBody>
      </p:sp>
      <p:sp>
        <p:nvSpPr>
          <p:cNvPr id="3" name="Θέση περιεχομένου 2">
            <a:extLst>
              <a:ext uri="{FF2B5EF4-FFF2-40B4-BE49-F238E27FC236}">
                <a16:creationId xmlns:a16="http://schemas.microsoft.com/office/drawing/2014/main" id="{0D799C08-AC4B-06F6-75C1-15B4F7CC0AB6}"/>
              </a:ext>
            </a:extLst>
          </p:cNvPr>
          <p:cNvSpPr>
            <a:spLocks noGrp="1"/>
          </p:cNvSpPr>
          <p:nvPr>
            <p:ph idx="1"/>
          </p:nvPr>
        </p:nvSpPr>
        <p:spPr/>
        <p:txBody>
          <a:bodyPr/>
          <a:lstStyle/>
          <a:p>
            <a:r>
              <a:rPr lang="el-GR" dirty="0"/>
              <a:t>Ρυθμίζει πολύ σημαντικές και βασικές                                     λειτουργίες όπως :</a:t>
            </a:r>
          </a:p>
          <a:p>
            <a:pPr lvl="1"/>
            <a:r>
              <a:rPr lang="el-GR" dirty="0"/>
              <a:t>η αναπνοή</a:t>
            </a:r>
          </a:p>
          <a:p>
            <a:pPr lvl="1"/>
            <a:r>
              <a:rPr lang="el-GR" dirty="0"/>
              <a:t>ο καρδιακός ρυθμός</a:t>
            </a:r>
          </a:p>
          <a:p>
            <a:pPr lvl="1"/>
            <a:r>
              <a:rPr lang="el-GR" dirty="0"/>
              <a:t>ο ύπνος</a:t>
            </a:r>
          </a:p>
          <a:p>
            <a:pPr lvl="1"/>
            <a:r>
              <a:rPr lang="el-GR" dirty="0"/>
              <a:t>η προσοχή</a:t>
            </a:r>
          </a:p>
          <a:p>
            <a:pPr marL="457200" lvl="1" indent="0">
              <a:buNone/>
            </a:pPr>
            <a:endParaRPr lang="el-GR" dirty="0"/>
          </a:p>
          <a:p>
            <a:r>
              <a:rPr lang="el-GR" dirty="0"/>
              <a:t>Από το στέλεχος διέρχονται οι πληροφορίες                                         που ξεκινάνε από τον εγκέφαλο και                                               κατευθύνονται προς τον Ν.Μ και αντίστροφα.</a:t>
            </a:r>
          </a:p>
        </p:txBody>
      </p:sp>
      <p:pic>
        <p:nvPicPr>
          <p:cNvPr id="5" name="Εικόνα 4">
            <a:extLst>
              <a:ext uri="{FF2B5EF4-FFF2-40B4-BE49-F238E27FC236}">
                <a16:creationId xmlns:a16="http://schemas.microsoft.com/office/drawing/2014/main" id="{CA6C5C1F-7F99-E710-BBAF-85E7E7FCD4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89965" y="1417151"/>
            <a:ext cx="4669839" cy="4023698"/>
          </a:xfrm>
          <a:prstGeom prst="rect">
            <a:avLst/>
          </a:prstGeom>
        </p:spPr>
      </p:pic>
    </p:spTree>
    <p:extLst>
      <p:ext uri="{BB962C8B-B14F-4D97-AF65-F5344CB8AC3E}">
        <p14:creationId xmlns:p14="http://schemas.microsoft.com/office/powerpoint/2010/main" val="262511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F9EFD-7485-3F9D-AEFF-A2F59365EBF5}"/>
              </a:ext>
            </a:extLst>
          </p:cNvPr>
          <p:cNvSpPr>
            <a:spLocks noGrp="1"/>
          </p:cNvSpPr>
          <p:nvPr>
            <p:ph type="title"/>
          </p:nvPr>
        </p:nvSpPr>
        <p:spPr/>
        <p:txBody>
          <a:bodyPr/>
          <a:lstStyle/>
          <a:p>
            <a:r>
              <a:rPr lang="el-GR" dirty="0"/>
              <a:t>Παρεγκεφαλίδα</a:t>
            </a:r>
          </a:p>
        </p:txBody>
      </p:sp>
      <p:sp>
        <p:nvSpPr>
          <p:cNvPr id="3" name="Θέση περιεχομένου 2">
            <a:extLst>
              <a:ext uri="{FF2B5EF4-FFF2-40B4-BE49-F238E27FC236}">
                <a16:creationId xmlns:a16="http://schemas.microsoft.com/office/drawing/2014/main" id="{2BDF9616-7BCA-2A8D-71FD-47A830C6B589}"/>
              </a:ext>
            </a:extLst>
          </p:cNvPr>
          <p:cNvSpPr>
            <a:spLocks noGrp="1"/>
          </p:cNvSpPr>
          <p:nvPr>
            <p:ph idx="1"/>
          </p:nvPr>
        </p:nvSpPr>
        <p:spPr/>
        <p:txBody>
          <a:bodyPr/>
          <a:lstStyle/>
          <a:p>
            <a:r>
              <a:rPr lang="el-GR" dirty="0"/>
              <a:t>Ρυθμίζει την ισορροπία, την κίνηση και την στάση του ανθρώπινου σώματος.</a:t>
            </a:r>
          </a:p>
          <a:p>
            <a:pPr marL="0" indent="0">
              <a:buNone/>
            </a:pPr>
            <a:endParaRPr lang="el-GR" dirty="0"/>
          </a:p>
          <a:p>
            <a:r>
              <a:rPr lang="el-GR" dirty="0"/>
              <a:t>Λαμβάνει πληροφορίες από τους μυς, τα μάτια, το δέρμα και τα υπόλοιπα αισθητήρια όργανα του ανθρώπινου σώματος. </a:t>
            </a:r>
          </a:p>
        </p:txBody>
      </p:sp>
    </p:spTree>
    <p:extLst>
      <p:ext uri="{BB962C8B-B14F-4D97-AF65-F5344CB8AC3E}">
        <p14:creationId xmlns:p14="http://schemas.microsoft.com/office/powerpoint/2010/main" val="329919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631BE-1133-A1B7-BCB8-74A8FD158676}"/>
              </a:ext>
            </a:extLst>
          </p:cNvPr>
          <p:cNvSpPr>
            <a:spLocks noGrp="1"/>
          </p:cNvSpPr>
          <p:nvPr>
            <p:ph type="title"/>
          </p:nvPr>
        </p:nvSpPr>
        <p:spPr/>
        <p:txBody>
          <a:bodyPr/>
          <a:lstStyle/>
          <a:p>
            <a:r>
              <a:rPr lang="el-GR" dirty="0"/>
              <a:t>Διεγκέφαλος</a:t>
            </a:r>
          </a:p>
        </p:txBody>
      </p:sp>
      <p:sp>
        <p:nvSpPr>
          <p:cNvPr id="3" name="Θέση περιεχομένου 2">
            <a:extLst>
              <a:ext uri="{FF2B5EF4-FFF2-40B4-BE49-F238E27FC236}">
                <a16:creationId xmlns:a16="http://schemas.microsoft.com/office/drawing/2014/main" id="{D8B0905F-8375-A087-65FA-1A253D866D18}"/>
              </a:ext>
            </a:extLst>
          </p:cNvPr>
          <p:cNvSpPr>
            <a:spLocks noGrp="1"/>
          </p:cNvSpPr>
          <p:nvPr>
            <p:ph idx="1"/>
          </p:nvPr>
        </p:nvSpPr>
        <p:spPr>
          <a:xfrm>
            <a:off x="838200" y="1563330"/>
            <a:ext cx="10515600" cy="4613634"/>
          </a:xfrm>
        </p:spPr>
        <p:txBody>
          <a:bodyPr>
            <a:normAutofit fontScale="92500" lnSpcReduction="10000"/>
          </a:bodyPr>
          <a:lstStyle/>
          <a:p>
            <a:r>
              <a:rPr lang="el-GR" dirty="0"/>
              <a:t>Αποτελείται από: </a:t>
            </a:r>
          </a:p>
          <a:p>
            <a:pPr lvl="1"/>
            <a:r>
              <a:rPr lang="el-GR" dirty="0"/>
              <a:t>το θάλαμο </a:t>
            </a:r>
          </a:p>
          <a:p>
            <a:pPr lvl="1"/>
            <a:r>
              <a:rPr lang="el-GR" dirty="0"/>
              <a:t>τον υποθάλαμο </a:t>
            </a:r>
          </a:p>
          <a:p>
            <a:pPr lvl="1"/>
            <a:r>
              <a:rPr lang="el-GR" dirty="0"/>
              <a:t>την υπόφυση</a:t>
            </a:r>
          </a:p>
          <a:p>
            <a:pPr lvl="1"/>
            <a:endParaRPr lang="el-GR" dirty="0"/>
          </a:p>
          <a:p>
            <a:pPr marL="0" indent="0">
              <a:buNone/>
            </a:pPr>
            <a:r>
              <a:rPr lang="el-GR" b="1" dirty="0"/>
              <a:t>Θάλαμος</a:t>
            </a:r>
            <a:r>
              <a:rPr lang="el-GR" dirty="0"/>
              <a:t> </a:t>
            </a:r>
          </a:p>
          <a:p>
            <a:r>
              <a:rPr lang="el-GR" dirty="0"/>
              <a:t>Διέρχονται όλες εκείνες οι πληροφορίες που έχουν αφετηρία τα διάφορα μέρη του σώματος και κατάληξη τον φλοιό των εγκεφαλικών ημισφαιρίων </a:t>
            </a:r>
          </a:p>
          <a:p>
            <a:r>
              <a:rPr lang="el-GR" dirty="0"/>
              <a:t>Ο θάλαμος πρώτα επεξεργάζεται αυτές τις πληροφορίες, τις τροποποιεί, και αποφασίζει την περαιτέρω πορεία τους, προς τα εγκεφαλικά ημισφαίρια</a:t>
            </a:r>
          </a:p>
        </p:txBody>
      </p:sp>
    </p:spTree>
    <p:extLst>
      <p:ext uri="{BB962C8B-B14F-4D97-AF65-F5344CB8AC3E}">
        <p14:creationId xmlns:p14="http://schemas.microsoft.com/office/powerpoint/2010/main" val="420881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2DF70E-3638-0726-35BB-180A094754AD}"/>
              </a:ext>
            </a:extLst>
          </p:cNvPr>
          <p:cNvSpPr>
            <a:spLocks noGrp="1"/>
          </p:cNvSpPr>
          <p:nvPr>
            <p:ph type="title"/>
          </p:nvPr>
        </p:nvSpPr>
        <p:spPr/>
        <p:txBody>
          <a:bodyPr/>
          <a:lstStyle/>
          <a:p>
            <a:r>
              <a:rPr lang="el-GR" dirty="0"/>
              <a:t>Διεγκέφαλος</a:t>
            </a:r>
          </a:p>
        </p:txBody>
      </p:sp>
      <p:sp>
        <p:nvSpPr>
          <p:cNvPr id="3" name="Θέση περιεχομένου 2">
            <a:extLst>
              <a:ext uri="{FF2B5EF4-FFF2-40B4-BE49-F238E27FC236}">
                <a16:creationId xmlns:a16="http://schemas.microsoft.com/office/drawing/2014/main" id="{E2F299FF-11F4-501A-55F3-4B9B0A3061C6}"/>
              </a:ext>
            </a:extLst>
          </p:cNvPr>
          <p:cNvSpPr>
            <a:spLocks noGrp="1"/>
          </p:cNvSpPr>
          <p:nvPr>
            <p:ph idx="1"/>
          </p:nvPr>
        </p:nvSpPr>
        <p:spPr/>
        <p:txBody>
          <a:bodyPr/>
          <a:lstStyle/>
          <a:p>
            <a:pPr marL="0" indent="0">
              <a:buNone/>
            </a:pPr>
            <a:r>
              <a:rPr lang="el-GR" dirty="0"/>
              <a:t>Ο </a:t>
            </a:r>
            <a:r>
              <a:rPr lang="el-GR" b="1" dirty="0"/>
              <a:t>υποθάλαμος</a:t>
            </a:r>
            <a:r>
              <a:rPr lang="el-GR" dirty="0"/>
              <a:t> ρυθμίζει την: </a:t>
            </a:r>
          </a:p>
          <a:p>
            <a:r>
              <a:rPr lang="el-GR" dirty="0"/>
              <a:t>ομοιόσταση του οργανισμού </a:t>
            </a:r>
          </a:p>
          <a:p>
            <a:r>
              <a:rPr lang="el-GR" dirty="0"/>
              <a:t>την πείνα, την δίψα και την θερμοκρασία του ανθρώπινου σώματος </a:t>
            </a:r>
          </a:p>
          <a:p>
            <a:pPr marL="0" indent="0">
              <a:buNone/>
            </a:pPr>
            <a:endParaRPr lang="el-GR" dirty="0"/>
          </a:p>
          <a:p>
            <a:pPr marL="0" indent="0">
              <a:buNone/>
            </a:pPr>
            <a:r>
              <a:rPr lang="el-GR" dirty="0"/>
              <a:t>Η </a:t>
            </a:r>
            <a:r>
              <a:rPr lang="el-GR" b="1" dirty="0"/>
              <a:t>υπόφυση </a:t>
            </a:r>
            <a:r>
              <a:rPr lang="el-GR" dirty="0"/>
              <a:t>και ο </a:t>
            </a:r>
            <a:r>
              <a:rPr lang="el-GR" b="1" dirty="0"/>
              <a:t>υποθάλαμος</a:t>
            </a:r>
            <a:r>
              <a:rPr lang="el-GR" dirty="0"/>
              <a:t> είναι υπεύθυνοι για την ρύθμιση της έκκρισης των ορμονών από τους αδένες του ανθρώπινου σώματος </a:t>
            </a:r>
          </a:p>
        </p:txBody>
      </p:sp>
    </p:spTree>
    <p:extLst>
      <p:ext uri="{BB962C8B-B14F-4D97-AF65-F5344CB8AC3E}">
        <p14:creationId xmlns:p14="http://schemas.microsoft.com/office/powerpoint/2010/main" val="206145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6BFEE-F312-7D67-A97F-A324616D41D6}"/>
              </a:ext>
            </a:extLst>
          </p:cNvPr>
          <p:cNvSpPr>
            <a:spLocks noGrp="1"/>
          </p:cNvSpPr>
          <p:nvPr>
            <p:ph type="title"/>
          </p:nvPr>
        </p:nvSpPr>
        <p:spPr/>
        <p:txBody>
          <a:bodyPr/>
          <a:lstStyle/>
          <a:p>
            <a:r>
              <a:rPr lang="el-GR" dirty="0"/>
              <a:t>Νευρικές οδοί – Αντανακλαστικά</a:t>
            </a:r>
          </a:p>
        </p:txBody>
      </p:sp>
      <p:sp>
        <p:nvSpPr>
          <p:cNvPr id="3" name="Θέση περιεχομένου 2">
            <a:extLst>
              <a:ext uri="{FF2B5EF4-FFF2-40B4-BE49-F238E27FC236}">
                <a16:creationId xmlns:a16="http://schemas.microsoft.com/office/drawing/2014/main" id="{416F5D68-6583-BAFD-BF2C-A9D47CBA7224}"/>
              </a:ext>
            </a:extLst>
          </p:cNvPr>
          <p:cNvSpPr>
            <a:spLocks noGrp="1"/>
          </p:cNvSpPr>
          <p:nvPr>
            <p:ph idx="1"/>
          </p:nvPr>
        </p:nvSpPr>
        <p:spPr>
          <a:xfrm>
            <a:off x="838200" y="1825625"/>
            <a:ext cx="10515600" cy="4221214"/>
          </a:xfrm>
        </p:spPr>
        <p:txBody>
          <a:bodyPr>
            <a:normAutofit fontScale="92500"/>
          </a:bodyPr>
          <a:lstStyle/>
          <a:p>
            <a:pPr marL="0" indent="0">
              <a:buNone/>
            </a:pPr>
            <a:r>
              <a:rPr lang="el-GR" dirty="0"/>
              <a:t>Νευρική οδός είναι η διαδρομή που ακολουθούν οι νευρικές ώσεις μέσα στο νευρικό σύστημα. </a:t>
            </a:r>
          </a:p>
          <a:p>
            <a:pPr marL="0" indent="0">
              <a:buNone/>
            </a:pPr>
            <a:endParaRPr lang="el-GR" dirty="0"/>
          </a:p>
          <a:p>
            <a:pPr marL="0" indent="0">
              <a:buNone/>
            </a:pPr>
            <a:r>
              <a:rPr lang="el-GR" dirty="0"/>
              <a:t>Οι οδοί που μεταφέρουν νευρικές ώσεις από το ΚΝΣ στα εκτελεστικά όργανα ονομάζονται κινητικές, ενώ αυτές που μεταφέρουν νευρικές ώσεις από την περιφέρεια στο ΚΝΣ ονομάζονται αισθητικές. </a:t>
            </a:r>
          </a:p>
          <a:p>
            <a:pPr marL="0" indent="0">
              <a:buNone/>
            </a:pPr>
            <a:endParaRPr lang="el-GR" dirty="0"/>
          </a:p>
          <a:p>
            <a:pPr marL="0" indent="0">
              <a:buNone/>
            </a:pPr>
            <a:r>
              <a:rPr lang="el-GR" dirty="0"/>
              <a:t>Η απλούστερη νευρική οδός είναι το αντανακλαστικό τόξο, το οποίο συνήθως αποτελείται από τον αισθητικό νευρώνα, τους ενδιάμεσους νευρώνες και τους κινητικούς νευρώνες</a:t>
            </a:r>
          </a:p>
        </p:txBody>
      </p:sp>
    </p:spTree>
    <p:extLst>
      <p:ext uri="{BB962C8B-B14F-4D97-AF65-F5344CB8AC3E}">
        <p14:creationId xmlns:p14="http://schemas.microsoft.com/office/powerpoint/2010/main" val="275937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44DAE37-2D94-1D97-8738-92AD6A909871}"/>
              </a:ext>
            </a:extLst>
          </p:cNvPr>
          <p:cNvPicPr>
            <a:picLocks noChangeAspect="1"/>
          </p:cNvPicPr>
          <p:nvPr/>
        </p:nvPicPr>
        <p:blipFill>
          <a:blip r:embed="rId2"/>
          <a:stretch>
            <a:fillRect/>
          </a:stretch>
        </p:blipFill>
        <p:spPr>
          <a:xfrm>
            <a:off x="2076254" y="1012437"/>
            <a:ext cx="8039492" cy="4833126"/>
          </a:xfrm>
          <a:prstGeom prst="rect">
            <a:avLst/>
          </a:prstGeom>
        </p:spPr>
      </p:pic>
    </p:spTree>
    <p:extLst>
      <p:ext uri="{BB962C8B-B14F-4D97-AF65-F5344CB8AC3E}">
        <p14:creationId xmlns:p14="http://schemas.microsoft.com/office/powerpoint/2010/main" val="214934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42DB2B-D70E-129C-E465-67D5F8ADA85F}"/>
              </a:ext>
            </a:extLst>
          </p:cNvPr>
          <p:cNvSpPr>
            <a:spLocks noGrp="1"/>
          </p:cNvSpPr>
          <p:nvPr>
            <p:ph type="title"/>
          </p:nvPr>
        </p:nvSpPr>
        <p:spPr/>
        <p:txBody>
          <a:bodyPr/>
          <a:lstStyle/>
          <a:p>
            <a:r>
              <a:rPr lang="el-GR" dirty="0"/>
              <a:t>Νευροδιαβιβαστές και η επίδρασή τους στο ΚΝΣ</a:t>
            </a:r>
          </a:p>
        </p:txBody>
      </p:sp>
      <p:sp>
        <p:nvSpPr>
          <p:cNvPr id="3" name="Θέση περιεχομένου 2">
            <a:extLst>
              <a:ext uri="{FF2B5EF4-FFF2-40B4-BE49-F238E27FC236}">
                <a16:creationId xmlns:a16="http://schemas.microsoft.com/office/drawing/2014/main" id="{7F602FB6-FCB6-F838-407A-0C2D3C516DDC}"/>
              </a:ext>
            </a:extLst>
          </p:cNvPr>
          <p:cNvSpPr>
            <a:spLocks noGrp="1"/>
          </p:cNvSpPr>
          <p:nvPr>
            <p:ph idx="1"/>
          </p:nvPr>
        </p:nvSpPr>
        <p:spPr/>
        <p:txBody>
          <a:bodyPr/>
          <a:lstStyle/>
          <a:p>
            <a:r>
              <a:rPr lang="el-GR" dirty="0"/>
              <a:t>Οι νευροδιαβιβαστές είναι χημικές ουσίες που επιτρέπουν τη μεταβίβαση σημάτων μεταξύ νευρικών κυττάρων.</a:t>
            </a:r>
          </a:p>
        </p:txBody>
      </p:sp>
      <p:pic>
        <p:nvPicPr>
          <p:cNvPr id="5" name="Εικόνα 4">
            <a:extLst>
              <a:ext uri="{FF2B5EF4-FFF2-40B4-BE49-F238E27FC236}">
                <a16:creationId xmlns:a16="http://schemas.microsoft.com/office/drawing/2014/main" id="{97540FED-0939-946C-4A28-B3EBF5267353}"/>
              </a:ext>
            </a:extLst>
          </p:cNvPr>
          <p:cNvPicPr>
            <a:picLocks noChangeAspect="1"/>
          </p:cNvPicPr>
          <p:nvPr/>
        </p:nvPicPr>
        <p:blipFill>
          <a:blip r:embed="rId2"/>
          <a:stretch>
            <a:fillRect/>
          </a:stretch>
        </p:blipFill>
        <p:spPr>
          <a:xfrm>
            <a:off x="775885" y="2878346"/>
            <a:ext cx="10640229" cy="3298617"/>
          </a:xfrm>
          <a:prstGeom prst="rect">
            <a:avLst/>
          </a:prstGeom>
        </p:spPr>
      </p:pic>
    </p:spTree>
    <p:extLst>
      <p:ext uri="{BB962C8B-B14F-4D97-AF65-F5344CB8AC3E}">
        <p14:creationId xmlns:p14="http://schemas.microsoft.com/office/powerpoint/2010/main" val="139625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2F843FE-80AE-B74D-87F5-35ABE96A672F}"/>
              </a:ext>
            </a:extLst>
          </p:cNvPr>
          <p:cNvPicPr>
            <a:picLocks noGrp="1" noChangeAspect="1"/>
          </p:cNvPicPr>
          <p:nvPr>
            <p:ph idx="1"/>
          </p:nvPr>
        </p:nvPicPr>
        <p:blipFill>
          <a:blip r:embed="rId2"/>
          <a:stretch>
            <a:fillRect/>
          </a:stretch>
        </p:blipFill>
        <p:spPr>
          <a:xfrm>
            <a:off x="1084325" y="1164425"/>
            <a:ext cx="10023349" cy="4529150"/>
          </a:xfrm>
        </p:spPr>
      </p:pic>
    </p:spTree>
    <p:extLst>
      <p:ext uri="{BB962C8B-B14F-4D97-AF65-F5344CB8AC3E}">
        <p14:creationId xmlns:p14="http://schemas.microsoft.com/office/powerpoint/2010/main" val="150775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326C05-A187-3D38-C386-F5B9F0C2B83C}"/>
              </a:ext>
            </a:extLst>
          </p:cNvPr>
          <p:cNvSpPr>
            <a:spLocks noGrp="1"/>
          </p:cNvSpPr>
          <p:nvPr>
            <p:ph type="title"/>
          </p:nvPr>
        </p:nvSpPr>
        <p:spPr/>
        <p:txBody>
          <a:bodyPr/>
          <a:lstStyle/>
          <a:p>
            <a:r>
              <a:rPr lang="el-GR" dirty="0" err="1"/>
              <a:t>Σεροτονίνη</a:t>
            </a:r>
            <a:endParaRPr lang="el-GR" dirty="0"/>
          </a:p>
        </p:txBody>
      </p:sp>
      <p:sp>
        <p:nvSpPr>
          <p:cNvPr id="3" name="Θέση περιεχομένου 2">
            <a:extLst>
              <a:ext uri="{FF2B5EF4-FFF2-40B4-BE49-F238E27FC236}">
                <a16:creationId xmlns:a16="http://schemas.microsoft.com/office/drawing/2014/main" id="{799C9792-C8F1-80DE-55B7-0D6ABB93B0C0}"/>
              </a:ext>
            </a:extLst>
          </p:cNvPr>
          <p:cNvSpPr>
            <a:spLocks noGrp="1"/>
          </p:cNvSpPr>
          <p:nvPr>
            <p:ph idx="1"/>
          </p:nvPr>
        </p:nvSpPr>
        <p:spPr/>
        <p:txBody>
          <a:bodyPr>
            <a:normAutofit fontScale="77500" lnSpcReduction="20000"/>
          </a:bodyPr>
          <a:lstStyle/>
          <a:p>
            <a:r>
              <a:rPr lang="el-GR" dirty="0"/>
              <a:t>Ένας από τους πιο γνωστούς νευροδιαβιβαστές που συνδέονται με την κατάθλιψη είναι η </a:t>
            </a:r>
            <a:r>
              <a:rPr lang="el-GR" dirty="0" err="1"/>
              <a:t>σεροτονίνη</a:t>
            </a:r>
            <a:r>
              <a:rPr lang="el-GR" dirty="0"/>
              <a:t>. Η </a:t>
            </a:r>
            <a:r>
              <a:rPr lang="el-GR" dirty="0" err="1"/>
              <a:t>σεροτονίνη</a:t>
            </a:r>
            <a:r>
              <a:rPr lang="el-GR" dirty="0"/>
              <a:t> έχει πολλές δράσεις, εμπλέκεται στην κατάθλιψη, στο άγχος, στη λειτουργία του στομάχου. Τα επίπεδά της στον εγκέφαλο δεν μπορούν να προσδιοριστούν με κάποια εξέταση αίματος (η </a:t>
            </a:r>
            <a:r>
              <a:rPr lang="el-GR" dirty="0" err="1"/>
              <a:t>ντοπαμίνη</a:t>
            </a:r>
            <a:r>
              <a:rPr lang="el-GR" dirty="0"/>
              <a:t> που μετριέται στο αίμα, δεν αντικατοπτρίζει τα επίπεδα στον εγκέφαλο λόγω του </a:t>
            </a:r>
            <a:r>
              <a:rPr lang="el-GR" dirty="0" err="1"/>
              <a:t>αιματοεγκεφαλικού</a:t>
            </a:r>
            <a:r>
              <a:rPr lang="el-GR" dirty="0"/>
              <a:t> φραγμού). Σε κάποιες περιπτώσεις ανθρώπων παρατηρείται γενετική προδιάθεση για χαμηλά επίπεδα </a:t>
            </a:r>
            <a:r>
              <a:rPr lang="el-GR" dirty="0" err="1"/>
              <a:t>σεροτονίνης</a:t>
            </a:r>
            <a:r>
              <a:rPr lang="el-GR" dirty="0"/>
              <a:t>.</a:t>
            </a:r>
          </a:p>
          <a:p>
            <a:endParaRPr lang="el-GR" dirty="0"/>
          </a:p>
          <a:p>
            <a:r>
              <a:rPr lang="el-GR" dirty="0"/>
              <a:t>Ένα χαρακτηριστικό παράδειγμα διακύμανσης της </a:t>
            </a:r>
            <a:r>
              <a:rPr lang="el-GR" dirty="0" err="1"/>
              <a:t>σεροτονίνης</a:t>
            </a:r>
            <a:r>
              <a:rPr lang="el-GR" dirty="0"/>
              <a:t>, αποτελεί το προεμμηνορροϊκό σύνδρομο (γνωστό και ως PMS). Η μεταβολή της </a:t>
            </a:r>
            <a:r>
              <a:rPr lang="el-GR" dirty="0" err="1"/>
              <a:t>σεροτονίνης</a:t>
            </a:r>
            <a:r>
              <a:rPr lang="el-GR" dirty="0"/>
              <a:t> στο PMS πυροδοτεί την ωορρηξία, κατά την οποία τα οιστρογόνα σταδιακά απελευθερώνονται από τις ωοθήκες , και έτσι διεγείρουν την παραγωγή </a:t>
            </a:r>
            <a:r>
              <a:rPr lang="el-GR" dirty="0" err="1"/>
              <a:t>σεροτονίνης</a:t>
            </a:r>
            <a:r>
              <a:rPr lang="el-GR" dirty="0"/>
              <a:t>, και αυτό ουσιαστικά σημαίνει ότι περισσότερα οιστρογόνα οδηγούν στην αύξηση της απελευθέρωσης της </a:t>
            </a:r>
            <a:r>
              <a:rPr lang="el-GR" dirty="0" err="1"/>
              <a:t>σεροτονίνης</a:t>
            </a:r>
            <a:r>
              <a:rPr lang="el-GR" dirty="0"/>
              <a:t>. Όταν η γυναίκα δεν μένει έγκυος, τα οιστρογόνα μειώνονται και στις </a:t>
            </a:r>
            <a:r>
              <a:rPr lang="el-GR" dirty="0" err="1"/>
              <a:t>σεροτονινεργικές</a:t>
            </a:r>
            <a:r>
              <a:rPr lang="el-GR" dirty="0"/>
              <a:t> συνάψεις δεν παρατηρείται η ίδια διέγερση, και έτσι προκύπτει το PMS.</a:t>
            </a:r>
          </a:p>
        </p:txBody>
      </p:sp>
    </p:spTree>
    <p:extLst>
      <p:ext uri="{BB962C8B-B14F-4D97-AF65-F5344CB8AC3E}">
        <p14:creationId xmlns:p14="http://schemas.microsoft.com/office/powerpoint/2010/main" val="85238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5982D5-C76D-FDC7-3E16-BDE78C9DCF9F}"/>
              </a:ext>
            </a:extLst>
          </p:cNvPr>
          <p:cNvSpPr>
            <a:spLocks noGrp="1"/>
          </p:cNvSpPr>
          <p:nvPr>
            <p:ph type="title"/>
          </p:nvPr>
        </p:nvSpPr>
        <p:spPr/>
        <p:txBody>
          <a:bodyPr/>
          <a:lstStyle/>
          <a:p>
            <a:r>
              <a:rPr lang="el-GR" dirty="0"/>
              <a:t>Περιεχόμενα</a:t>
            </a:r>
          </a:p>
        </p:txBody>
      </p:sp>
      <p:sp>
        <p:nvSpPr>
          <p:cNvPr id="3" name="Θέση περιεχομένου 2">
            <a:extLst>
              <a:ext uri="{FF2B5EF4-FFF2-40B4-BE49-F238E27FC236}">
                <a16:creationId xmlns:a16="http://schemas.microsoft.com/office/drawing/2014/main" id="{AB43F0BA-C6C9-CB73-3C34-6653AEEA8315}"/>
              </a:ext>
            </a:extLst>
          </p:cNvPr>
          <p:cNvSpPr>
            <a:spLocks noGrp="1"/>
          </p:cNvSpPr>
          <p:nvPr>
            <p:ph idx="1"/>
          </p:nvPr>
        </p:nvSpPr>
        <p:spPr/>
        <p:txBody>
          <a:bodyPr>
            <a:normAutofit fontScale="77500" lnSpcReduction="20000"/>
          </a:bodyPr>
          <a:lstStyle/>
          <a:p>
            <a:pPr marL="514350" indent="-514350">
              <a:buAutoNum type="arabicParenR"/>
            </a:pPr>
            <a:r>
              <a:rPr lang="el-GR" dirty="0"/>
              <a:t>Εισαγωγή στο Κεντρικό Νευρικό Σύστημα &amp; Φαρμακολογία του</a:t>
            </a:r>
          </a:p>
          <a:p>
            <a:pPr lvl="1"/>
            <a:r>
              <a:rPr lang="el-GR" dirty="0"/>
              <a:t>Ανατομία και δομή του ΚΝΣ</a:t>
            </a:r>
          </a:p>
          <a:p>
            <a:pPr lvl="1"/>
            <a:r>
              <a:rPr lang="el-GR" dirty="0"/>
              <a:t>Νευροδιαβιβαστές και η επίδρασή τους στο ΚΝΣ </a:t>
            </a:r>
          </a:p>
          <a:p>
            <a:pPr lvl="1"/>
            <a:r>
              <a:rPr lang="el-GR" dirty="0"/>
              <a:t>Βασικές Αρχές Φαρμακολογίας στο ΚΝΣ</a:t>
            </a:r>
          </a:p>
          <a:p>
            <a:pPr marL="514350" indent="-514350">
              <a:buAutoNum type="arabicParenR"/>
            </a:pPr>
            <a:r>
              <a:rPr lang="el-GR" dirty="0"/>
              <a:t>Αγχολυτικά Φάρμακα </a:t>
            </a:r>
          </a:p>
          <a:p>
            <a:pPr lvl="1">
              <a:spcBef>
                <a:spcPts val="300"/>
              </a:spcBef>
              <a:spcAft>
                <a:spcPts val="300"/>
              </a:spcAft>
            </a:pPr>
            <a:r>
              <a:rPr lang="el-GR" sz="2600" b="1" i="0" dirty="0">
                <a:effectLst/>
              </a:rPr>
              <a:t>Βενζοδιαζεπίνες</a:t>
            </a:r>
            <a:r>
              <a:rPr lang="el-GR" sz="2600" b="0" i="0" dirty="0">
                <a:effectLst/>
              </a:rPr>
              <a:t> (π.χ. </a:t>
            </a:r>
            <a:r>
              <a:rPr lang="el-GR" sz="2600" b="0" i="0" dirty="0" err="1">
                <a:effectLst/>
              </a:rPr>
              <a:t>αλπραζολάμ</a:t>
            </a:r>
            <a:r>
              <a:rPr lang="el-GR" sz="2600" b="0" i="0" dirty="0">
                <a:effectLst/>
              </a:rPr>
              <a:t>, διαζεπάμη):</a:t>
            </a:r>
          </a:p>
          <a:p>
            <a:pPr lvl="2">
              <a:spcBef>
                <a:spcPts val="300"/>
              </a:spcBef>
            </a:pPr>
            <a:r>
              <a:rPr lang="el-GR" sz="2600" b="0" i="0" dirty="0">
                <a:effectLst/>
              </a:rPr>
              <a:t>Μηχανισμός δράσης (ενίσχυση της GABA).</a:t>
            </a:r>
          </a:p>
          <a:p>
            <a:pPr lvl="2">
              <a:spcBef>
                <a:spcPts val="300"/>
              </a:spcBef>
            </a:pPr>
            <a:r>
              <a:rPr lang="el-GR" sz="2600" b="0" i="0" dirty="0">
                <a:effectLst/>
              </a:rPr>
              <a:t>Θεραπευτικές ιδιότητες (</a:t>
            </a:r>
            <a:r>
              <a:rPr lang="el-GR" sz="2600" b="0" i="0" dirty="0" err="1">
                <a:effectLst/>
              </a:rPr>
              <a:t>αντι</a:t>
            </a:r>
            <a:r>
              <a:rPr lang="el-GR" sz="2600" b="0" i="0" dirty="0">
                <a:effectLst/>
              </a:rPr>
              <a:t>-άγχος, ηρεμιστικό, </a:t>
            </a:r>
            <a:r>
              <a:rPr lang="el-GR" sz="2600" b="0" i="0" dirty="0" err="1">
                <a:effectLst/>
              </a:rPr>
              <a:t>μυοχαλαρωτικό</a:t>
            </a:r>
            <a:r>
              <a:rPr lang="el-GR" sz="2600" b="0" i="0" dirty="0">
                <a:effectLst/>
              </a:rPr>
              <a:t>).</a:t>
            </a:r>
          </a:p>
          <a:p>
            <a:pPr lvl="2">
              <a:spcBef>
                <a:spcPts val="300"/>
              </a:spcBef>
            </a:pPr>
            <a:r>
              <a:rPr lang="el-GR" sz="2600" b="0" i="0" dirty="0">
                <a:effectLst/>
              </a:rPr>
              <a:t>Παρενέργειες και προφυλάξεις (εξάρτηση, ανοχή).</a:t>
            </a:r>
          </a:p>
          <a:p>
            <a:pPr lvl="1">
              <a:spcBef>
                <a:spcPts val="300"/>
              </a:spcBef>
              <a:spcAft>
                <a:spcPts val="300"/>
              </a:spcAft>
            </a:pPr>
            <a:r>
              <a:rPr lang="el-GR" sz="2600" b="1" i="0" dirty="0">
                <a:effectLst/>
              </a:rPr>
              <a:t>Μη-βενζοδιαζεπίνες</a:t>
            </a:r>
            <a:r>
              <a:rPr lang="el-GR" sz="2600" b="0" i="0" dirty="0">
                <a:effectLst/>
              </a:rPr>
              <a:t> (π.χ. </a:t>
            </a:r>
            <a:r>
              <a:rPr lang="el-GR" sz="2600" b="0" i="0" dirty="0" err="1">
                <a:effectLst/>
              </a:rPr>
              <a:t>βουσπιρόνη</a:t>
            </a:r>
            <a:r>
              <a:rPr lang="el-GR" sz="2600" b="0" i="0" dirty="0">
                <a:effectLst/>
              </a:rPr>
              <a:t>):</a:t>
            </a:r>
          </a:p>
          <a:p>
            <a:pPr lvl="2">
              <a:spcBef>
                <a:spcPts val="300"/>
              </a:spcBef>
            </a:pPr>
            <a:r>
              <a:rPr lang="el-GR" sz="2600" b="0" i="0" dirty="0">
                <a:effectLst/>
              </a:rPr>
              <a:t>Μηχανισμός δράσης (διάφορος από τις βενζοδιαζεπίνες).</a:t>
            </a:r>
          </a:p>
          <a:p>
            <a:pPr lvl="2">
              <a:spcBef>
                <a:spcPts val="300"/>
              </a:spcBef>
            </a:pPr>
            <a:r>
              <a:rPr lang="el-GR" sz="2600" b="0" i="0" dirty="0">
                <a:effectLst/>
              </a:rPr>
              <a:t>Θεραπευτικές ιδιότητες (</a:t>
            </a:r>
            <a:r>
              <a:rPr lang="el-GR" sz="2600" b="0" i="0" dirty="0" err="1">
                <a:effectLst/>
              </a:rPr>
              <a:t>αντι</a:t>
            </a:r>
            <a:r>
              <a:rPr lang="el-GR" sz="2600" b="0" i="0" dirty="0">
                <a:effectLst/>
              </a:rPr>
              <a:t>-άγχος χωρίς υπνωτικά αποτελέσματα).</a:t>
            </a:r>
          </a:p>
          <a:p>
            <a:pPr lvl="1">
              <a:spcBef>
                <a:spcPts val="300"/>
              </a:spcBef>
              <a:spcAft>
                <a:spcPts val="300"/>
              </a:spcAft>
            </a:pPr>
            <a:r>
              <a:rPr lang="el-GR" sz="2600" b="1" i="0" dirty="0">
                <a:effectLst/>
              </a:rPr>
              <a:t>Πρακτικές συμβουλές για τον Βοηθό Φαρμακείου</a:t>
            </a:r>
            <a:endParaRPr lang="el-GR" sz="2600" b="0" i="0" dirty="0">
              <a:effectLst/>
            </a:endParaRPr>
          </a:p>
          <a:p>
            <a:pPr lvl="2">
              <a:spcBef>
                <a:spcPts val="300"/>
              </a:spcBef>
            </a:pPr>
            <a:r>
              <a:rPr lang="el-GR" sz="2600" b="0" i="0" dirty="0">
                <a:effectLst/>
              </a:rPr>
              <a:t>Σωστή χορήγηση και συμβουλευτική ασθενών.</a:t>
            </a:r>
          </a:p>
          <a:p>
            <a:pPr lvl="2">
              <a:spcBef>
                <a:spcPts val="300"/>
              </a:spcBef>
            </a:pPr>
            <a:r>
              <a:rPr lang="el-GR" sz="2600" b="0" i="0" dirty="0">
                <a:effectLst/>
              </a:rPr>
              <a:t>Προσοχή σε αλληλεπιδράσεις και παρενέργειες.</a:t>
            </a:r>
          </a:p>
          <a:p>
            <a:pPr marL="0" indent="0">
              <a:buNone/>
            </a:pPr>
            <a:endParaRPr lang="el-GR" dirty="0"/>
          </a:p>
        </p:txBody>
      </p:sp>
    </p:spTree>
    <p:extLst>
      <p:ext uri="{BB962C8B-B14F-4D97-AF65-F5344CB8AC3E}">
        <p14:creationId xmlns:p14="http://schemas.microsoft.com/office/powerpoint/2010/main" val="2000669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97AD13-1420-EEA1-C51C-2BF1DD0590DA}"/>
              </a:ext>
            </a:extLst>
          </p:cNvPr>
          <p:cNvSpPr>
            <a:spLocks noGrp="1"/>
          </p:cNvSpPr>
          <p:nvPr>
            <p:ph idx="1"/>
          </p:nvPr>
        </p:nvSpPr>
        <p:spPr>
          <a:xfrm>
            <a:off x="838200" y="545690"/>
            <a:ext cx="10515600" cy="5631273"/>
          </a:xfrm>
        </p:spPr>
        <p:txBody>
          <a:bodyPr>
            <a:normAutofit fontScale="85000" lnSpcReduction="20000"/>
          </a:bodyPr>
          <a:lstStyle/>
          <a:p>
            <a:pPr marL="0" indent="0">
              <a:buNone/>
            </a:pPr>
            <a:r>
              <a:rPr lang="el-GR" b="1" dirty="0"/>
              <a:t>Λειτουργίες  </a:t>
            </a:r>
            <a:r>
              <a:rPr lang="el-GR" b="1" dirty="0" err="1"/>
              <a:t>σεροτονίνης</a:t>
            </a:r>
            <a:endParaRPr lang="el-GR" b="1" dirty="0"/>
          </a:p>
          <a:p>
            <a:pPr marL="0" indent="0">
              <a:buNone/>
            </a:pPr>
            <a:r>
              <a:rPr lang="el-GR" dirty="0"/>
              <a:t>Η </a:t>
            </a:r>
            <a:r>
              <a:rPr lang="el-GR" dirty="0" err="1"/>
              <a:t>σεροτονίνη</a:t>
            </a:r>
            <a:r>
              <a:rPr lang="el-GR" dirty="0"/>
              <a:t> ελέγχει την όρεξη, τη διάθεση, τη διέγερση και αισθητικές αντιλήψεις περιλαμβανομένου του πόνου.</a:t>
            </a:r>
          </a:p>
          <a:p>
            <a:pPr marL="0" indent="0">
              <a:buNone/>
            </a:pPr>
            <a:endParaRPr lang="el-GR" dirty="0"/>
          </a:p>
          <a:p>
            <a:pPr marL="0" indent="0">
              <a:buNone/>
            </a:pPr>
            <a:r>
              <a:rPr lang="el-GR" b="1" dirty="0"/>
              <a:t>Ανεπάρκεια </a:t>
            </a:r>
            <a:r>
              <a:rPr lang="el-GR" b="1" dirty="0" err="1"/>
              <a:t>σεροτονίνης</a:t>
            </a:r>
            <a:endParaRPr lang="el-GR" b="1" dirty="0"/>
          </a:p>
          <a:p>
            <a:pPr marL="0" indent="0">
              <a:buNone/>
            </a:pPr>
            <a:r>
              <a:rPr lang="el-GR" dirty="0"/>
              <a:t>Η ανεπάρκεια </a:t>
            </a:r>
            <a:r>
              <a:rPr lang="el-GR" dirty="0" err="1"/>
              <a:t>σεροτονίνης</a:t>
            </a:r>
            <a:r>
              <a:rPr lang="el-GR" dirty="0"/>
              <a:t> οδηγεί στην κατάθλιψη που επιδεινώνεται τους χειμερινούς μήνες, στο άγχος/κοινωνικό άγχος, στην επιθετικότητα, στην </a:t>
            </a:r>
            <a:r>
              <a:rPr lang="el-GR" dirty="0" err="1"/>
              <a:t>ιδεοψυχαναγκαστική</a:t>
            </a:r>
            <a:r>
              <a:rPr lang="el-GR" dirty="0"/>
              <a:t> διαταραχή, στην επιθυμία για υδατάνθρακες στη διατροφή, στη συχνή δυσκοιλιότητα, στη χαμηλή αντοχή στον πόνο, στην κακή ανάκληση των ονείρων, στην αϋπνία, στις παρορμητικές τάσεις, στη χαμηλή αυτοεκτίμηση.</a:t>
            </a:r>
          </a:p>
          <a:p>
            <a:pPr marL="0" indent="0">
              <a:buNone/>
            </a:pPr>
            <a:endParaRPr lang="el-GR" dirty="0"/>
          </a:p>
          <a:p>
            <a:pPr marL="0" indent="0">
              <a:buNone/>
            </a:pPr>
            <a:r>
              <a:rPr lang="el-GR" b="1" dirty="0"/>
              <a:t>Υπερβολικά αυξημένα επίπεδα </a:t>
            </a:r>
            <a:r>
              <a:rPr lang="el-GR" b="1" dirty="0" err="1"/>
              <a:t>σεροτονίνης</a:t>
            </a:r>
            <a:endParaRPr lang="el-GR" b="1" dirty="0"/>
          </a:p>
          <a:p>
            <a:pPr marL="0" indent="0">
              <a:buNone/>
            </a:pPr>
            <a:r>
              <a:rPr lang="el-GR" dirty="0"/>
              <a:t>Τα υπερβολικά αυξημένα επίπεδα </a:t>
            </a:r>
            <a:r>
              <a:rPr lang="el-GR" dirty="0" err="1"/>
              <a:t>σεροτονίνης</a:t>
            </a:r>
            <a:r>
              <a:rPr lang="el-GR" dirty="0"/>
              <a:t> προκαλούν σύγχυση, υπερβολική αναστάτωση, μυϊκούς σπασμούς, διαταραχές του γαστρεντερικού/ναυτία.</a:t>
            </a:r>
          </a:p>
        </p:txBody>
      </p:sp>
    </p:spTree>
    <p:extLst>
      <p:ext uri="{BB962C8B-B14F-4D97-AF65-F5344CB8AC3E}">
        <p14:creationId xmlns:p14="http://schemas.microsoft.com/office/powerpoint/2010/main" val="3299874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935CB-C216-578D-C51A-C1ECF0EA01B5}"/>
              </a:ext>
            </a:extLst>
          </p:cNvPr>
          <p:cNvSpPr>
            <a:spLocks noGrp="1"/>
          </p:cNvSpPr>
          <p:nvPr>
            <p:ph type="title"/>
          </p:nvPr>
        </p:nvSpPr>
        <p:spPr/>
        <p:txBody>
          <a:bodyPr/>
          <a:lstStyle/>
          <a:p>
            <a:r>
              <a:rPr lang="el-GR" dirty="0" err="1"/>
              <a:t>Ντοπαμίνη</a:t>
            </a:r>
            <a:endParaRPr lang="el-GR" dirty="0"/>
          </a:p>
        </p:txBody>
      </p:sp>
      <p:sp>
        <p:nvSpPr>
          <p:cNvPr id="3" name="Θέση περιεχομένου 2">
            <a:extLst>
              <a:ext uri="{FF2B5EF4-FFF2-40B4-BE49-F238E27FC236}">
                <a16:creationId xmlns:a16="http://schemas.microsoft.com/office/drawing/2014/main" id="{5D387C93-6272-911D-7B90-2600900F2660}"/>
              </a:ext>
            </a:extLst>
          </p:cNvPr>
          <p:cNvSpPr>
            <a:spLocks noGrp="1"/>
          </p:cNvSpPr>
          <p:nvPr>
            <p:ph idx="1"/>
          </p:nvPr>
        </p:nvSpPr>
        <p:spPr/>
        <p:txBody>
          <a:bodyPr>
            <a:normAutofit fontScale="85000" lnSpcReduction="20000"/>
          </a:bodyPr>
          <a:lstStyle/>
          <a:p>
            <a:r>
              <a:rPr lang="el-GR" dirty="0"/>
              <a:t>Ένας ακόμη πολύ γνωστός νευροδιαβιβαστής που είναι αναγνωρισμένος για το ρόλο του στην ευχαρίστηση και στην συμπεριφορά επιβράβευσης, με ισχυρή σύνδεση με το δίκτυο των </a:t>
            </a:r>
            <a:r>
              <a:rPr lang="el-GR" dirty="0" err="1"/>
              <a:t>οπιοειδών</a:t>
            </a:r>
            <a:r>
              <a:rPr lang="el-GR" dirty="0"/>
              <a:t> και των GABA υποδοχέων είναι η </a:t>
            </a:r>
            <a:r>
              <a:rPr lang="el-GR" dirty="0" err="1"/>
              <a:t>ντοπαμίνη</a:t>
            </a:r>
            <a:r>
              <a:rPr lang="el-GR" dirty="0"/>
              <a:t>. Το αξιοπερίεργο με την </a:t>
            </a:r>
            <a:r>
              <a:rPr lang="el-GR" dirty="0" err="1"/>
              <a:t>ντοπαμίνη</a:t>
            </a:r>
            <a:r>
              <a:rPr lang="el-GR" dirty="0"/>
              <a:t>, είναι ότι τα υπερβολικά αυξημένα επίπεδά της προκαλούν συμπτώματα παρόμοια με της σχιζοφρένειας, ενώ η ανεπάρκειά της οδηγεί στην κατάθλιψη και στην έλλειψη κινήτρου, έτσι είναι σημαντική η ισορροπία για την διατήρηση των φυσιολογικών επιπέδων της ντοπαμίνης.</a:t>
            </a:r>
          </a:p>
          <a:p>
            <a:endParaRPr lang="el-GR" dirty="0"/>
          </a:p>
          <a:p>
            <a:r>
              <a:rPr lang="el-GR" dirty="0"/>
              <a:t>Πολλοί άνθρωποι που έχουν εξαρτήσεις από ναρκωτικά όπως η κοκαΐνη ψάχνουν την έντονη ευφορία που συνδέεται με την </a:t>
            </a:r>
            <a:r>
              <a:rPr lang="el-GR" dirty="0" err="1"/>
              <a:t>ντοπαμίνη</a:t>
            </a:r>
            <a:r>
              <a:rPr lang="el-GR" dirty="0"/>
              <a:t>, και είναι ενδιαφέρον το γεγονός ότι όπως και η </a:t>
            </a:r>
            <a:r>
              <a:rPr lang="el-GR" dirty="0" err="1"/>
              <a:t>σεροτονίνη</a:t>
            </a:r>
            <a:r>
              <a:rPr lang="el-GR" dirty="0"/>
              <a:t>, ένα άτομο ίσως να έχει γενετικές </a:t>
            </a:r>
            <a:r>
              <a:rPr lang="el-GR" dirty="0" err="1"/>
              <a:t>μεταλάξεις</a:t>
            </a:r>
            <a:r>
              <a:rPr lang="el-GR" dirty="0"/>
              <a:t> σε υποδοχείς ντοπαμίνης. Αυτό που πρέπει να θυμάστε είναι ότι η </a:t>
            </a:r>
            <a:r>
              <a:rPr lang="el-GR" dirty="0" err="1"/>
              <a:t>ντοπαμίνη</a:t>
            </a:r>
            <a:r>
              <a:rPr lang="el-GR" dirty="0"/>
              <a:t> είναι ένας από τους τρεις κύριους νευροδιαβιβαστές που συνδέονται με την κατάθλιψη.</a:t>
            </a:r>
          </a:p>
        </p:txBody>
      </p:sp>
    </p:spTree>
    <p:extLst>
      <p:ext uri="{BB962C8B-B14F-4D97-AF65-F5344CB8AC3E}">
        <p14:creationId xmlns:p14="http://schemas.microsoft.com/office/powerpoint/2010/main" val="118167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BCAF02-8DCA-D23C-5D6A-C24565F6B023}"/>
              </a:ext>
            </a:extLst>
          </p:cNvPr>
          <p:cNvSpPr>
            <a:spLocks noGrp="1"/>
          </p:cNvSpPr>
          <p:nvPr>
            <p:ph idx="1"/>
          </p:nvPr>
        </p:nvSpPr>
        <p:spPr>
          <a:xfrm>
            <a:off x="838200" y="530942"/>
            <a:ext cx="10515600" cy="5646021"/>
          </a:xfrm>
        </p:spPr>
        <p:txBody>
          <a:bodyPr>
            <a:normAutofit lnSpcReduction="10000"/>
          </a:bodyPr>
          <a:lstStyle/>
          <a:p>
            <a:pPr marL="0" indent="0">
              <a:buNone/>
            </a:pPr>
            <a:r>
              <a:rPr lang="el-GR" b="1" dirty="0"/>
              <a:t>Λειτουργίες ντοπαμίνης</a:t>
            </a:r>
          </a:p>
          <a:p>
            <a:pPr marL="0" indent="0">
              <a:buNone/>
            </a:pPr>
            <a:r>
              <a:rPr lang="el-GR" dirty="0"/>
              <a:t>Η </a:t>
            </a:r>
            <a:r>
              <a:rPr lang="el-GR" dirty="0" err="1"/>
              <a:t>ντοπαμίνη</a:t>
            </a:r>
            <a:r>
              <a:rPr lang="el-GR" dirty="0"/>
              <a:t> ρυθμίζει τα κίνητρα, τον μηχανισμό επιβράβευσης, την ευχαρίστηση και την ευφορία. Επίσης η </a:t>
            </a:r>
            <a:r>
              <a:rPr lang="el-GR" dirty="0" err="1"/>
              <a:t>ντοπαμίνη</a:t>
            </a:r>
            <a:r>
              <a:rPr lang="el-GR" dirty="0"/>
              <a:t> εμπλέκεται στο συντονισμό των λεπτών κινήσεων και σε </a:t>
            </a:r>
            <a:r>
              <a:rPr lang="el-GR" dirty="0" err="1"/>
              <a:t>εμμονικές</a:t>
            </a:r>
            <a:r>
              <a:rPr lang="el-GR" dirty="0"/>
              <a:t> καταστάσεις.</a:t>
            </a:r>
          </a:p>
          <a:p>
            <a:pPr marL="0" indent="0">
              <a:buNone/>
            </a:pPr>
            <a:endParaRPr lang="el-GR" dirty="0"/>
          </a:p>
          <a:p>
            <a:pPr marL="0" indent="0">
              <a:buNone/>
            </a:pPr>
            <a:r>
              <a:rPr lang="el-GR" b="1" dirty="0"/>
              <a:t>Ανεπάρκεια ντοπαμίνης</a:t>
            </a:r>
          </a:p>
          <a:p>
            <a:pPr marL="0" indent="0">
              <a:buNone/>
            </a:pPr>
            <a:r>
              <a:rPr lang="el-GR" dirty="0"/>
              <a:t>Η ανεπάρκεια της ντοπαμίνης προκαλεί τάσεις εξάρτησης, σύνδρομο ανήσυχων ποδιών, χαμηλή λίμπιντο, έλλειψη κινήτρου, κατάθλιψη, ψυχική υπερκόπωση, πεσμένη διάθεση, αμνησία.</a:t>
            </a:r>
          </a:p>
          <a:p>
            <a:pPr marL="0" indent="0">
              <a:buNone/>
            </a:pPr>
            <a:endParaRPr lang="el-GR" dirty="0"/>
          </a:p>
          <a:p>
            <a:pPr marL="0" indent="0">
              <a:buNone/>
            </a:pPr>
            <a:r>
              <a:rPr lang="el-GR" b="1" dirty="0"/>
              <a:t>Υπερβολικά αυξημένα επίπεδα ντοπαμίνης</a:t>
            </a:r>
          </a:p>
          <a:p>
            <a:pPr marL="0" indent="0">
              <a:buNone/>
            </a:pPr>
            <a:r>
              <a:rPr lang="el-GR" dirty="0"/>
              <a:t>Τα υπερβολικά αυξημένα επίπεδα ντοπαμίνης προκαλούν επιθετικότητα, σχιζοφρένεια</a:t>
            </a:r>
          </a:p>
        </p:txBody>
      </p:sp>
    </p:spTree>
    <p:extLst>
      <p:ext uri="{BB962C8B-B14F-4D97-AF65-F5344CB8AC3E}">
        <p14:creationId xmlns:p14="http://schemas.microsoft.com/office/powerpoint/2010/main" val="513625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62AF6-23E2-22BD-63C5-46707CE7DA0C}"/>
              </a:ext>
            </a:extLst>
          </p:cNvPr>
          <p:cNvSpPr>
            <a:spLocks noGrp="1"/>
          </p:cNvSpPr>
          <p:nvPr>
            <p:ph type="title"/>
          </p:nvPr>
        </p:nvSpPr>
        <p:spPr/>
        <p:txBody>
          <a:bodyPr/>
          <a:lstStyle/>
          <a:p>
            <a:r>
              <a:rPr lang="en-US" dirty="0"/>
              <a:t>GABA (</a:t>
            </a:r>
            <a:r>
              <a:rPr lang="el-GR" dirty="0"/>
              <a:t>γ-αμινοβουτυρικό οξύ)</a:t>
            </a:r>
          </a:p>
        </p:txBody>
      </p:sp>
      <p:sp>
        <p:nvSpPr>
          <p:cNvPr id="3" name="Θέση περιεχομένου 2">
            <a:extLst>
              <a:ext uri="{FF2B5EF4-FFF2-40B4-BE49-F238E27FC236}">
                <a16:creationId xmlns:a16="http://schemas.microsoft.com/office/drawing/2014/main" id="{A130339F-EAE3-E5BC-F7A9-17B27C6A26FF}"/>
              </a:ext>
            </a:extLst>
          </p:cNvPr>
          <p:cNvSpPr>
            <a:spLocks noGrp="1"/>
          </p:cNvSpPr>
          <p:nvPr>
            <p:ph idx="1"/>
          </p:nvPr>
        </p:nvSpPr>
        <p:spPr>
          <a:xfrm>
            <a:off x="838200" y="1825624"/>
            <a:ext cx="10515600" cy="4667251"/>
          </a:xfrm>
        </p:spPr>
        <p:txBody>
          <a:bodyPr>
            <a:normAutofit fontScale="77500" lnSpcReduction="20000"/>
          </a:bodyPr>
          <a:lstStyle/>
          <a:p>
            <a:pPr marL="0" indent="0">
              <a:buNone/>
            </a:pPr>
            <a:r>
              <a:rPr lang="el-GR" dirty="0"/>
              <a:t>Το GABA θεωρείται ότι έχει ηρεμιστική δράση εντοπίζεται στον εγκέφαλο, και συχνά παρεμβαίνει στην επιβράδυνση της δραστηριότητας των νευρώνων και προάγει την ηρεμία και τη χαλάρωση, ενώ κυρίως εξισορροπεί τους νευροδιαβιβαστές που σχετίζονται με την ανησυχία (</a:t>
            </a:r>
            <a:r>
              <a:rPr lang="el-GR" dirty="0" err="1"/>
              <a:t>γλουταμινικό</a:t>
            </a:r>
            <a:r>
              <a:rPr lang="el-GR" dirty="0"/>
              <a:t>, </a:t>
            </a:r>
            <a:r>
              <a:rPr lang="el-GR" dirty="0" err="1"/>
              <a:t>νοραδρεναλίνη</a:t>
            </a:r>
            <a:r>
              <a:rPr lang="el-GR" dirty="0"/>
              <a:t>). Εξαιτίας του ρόλου του γ-</a:t>
            </a:r>
            <a:r>
              <a:rPr lang="el-GR" dirty="0" err="1"/>
              <a:t>αμινοβουτυρικού</a:t>
            </a:r>
            <a:r>
              <a:rPr lang="el-GR" dirty="0"/>
              <a:t> οξέος στην εξισορρόπηση της διέγερσης που προκαλεί ο νευροδιαβιβαστής </a:t>
            </a:r>
            <a:r>
              <a:rPr lang="el-GR" dirty="0" err="1"/>
              <a:t>γλουταμινικό</a:t>
            </a:r>
            <a:r>
              <a:rPr lang="el-GR" dirty="0"/>
              <a:t> οξύ, τα χαμηλά επίπεδα του γ-</a:t>
            </a:r>
            <a:r>
              <a:rPr lang="el-GR" dirty="0" err="1"/>
              <a:t>αμινοβουτυρικού</a:t>
            </a:r>
            <a:r>
              <a:rPr lang="el-GR" dirty="0"/>
              <a:t> οξέος γενικά σχετίζονται με διαταραχές άγχους, οι οποίες προκαλούν υπερβολικά συμπτώματα όπως η λαχτάρα για ποτό και η αϋπνία.</a:t>
            </a:r>
          </a:p>
          <a:p>
            <a:pPr marL="0" indent="0">
              <a:buNone/>
            </a:pPr>
            <a:endParaRPr lang="el-GR" dirty="0"/>
          </a:p>
          <a:p>
            <a:pPr marL="0" indent="0">
              <a:buNone/>
            </a:pPr>
            <a:r>
              <a:rPr lang="el-GR" dirty="0"/>
              <a:t>Όπως η </a:t>
            </a:r>
            <a:r>
              <a:rPr lang="el-GR" dirty="0" err="1"/>
              <a:t>σεροτονίνη</a:t>
            </a:r>
            <a:r>
              <a:rPr lang="el-GR" dirty="0"/>
              <a:t> και η </a:t>
            </a:r>
            <a:r>
              <a:rPr lang="el-GR" dirty="0" err="1"/>
              <a:t>ντοπαμίνη</a:t>
            </a:r>
            <a:r>
              <a:rPr lang="el-GR" dirty="0"/>
              <a:t>, τα άτομα μπορούν να κληρονομήσουν γονίδια για τα υψηλά επίπεδα γ-</a:t>
            </a:r>
            <a:r>
              <a:rPr lang="el-GR" dirty="0" err="1"/>
              <a:t>αμινοβουτυρικού</a:t>
            </a:r>
            <a:r>
              <a:rPr lang="el-GR" dirty="0"/>
              <a:t> οξέος ή σε κάποιες περιπτώσεις τα χαμηλά επίπεδα. Το γ-αμινοβουτυρικό οξύ στον εγκέφαλο είναι ο κύριος νευροδιαβιβαστής-αναστολέας που εμποδίζει την υπερδιέγερση δημιουργώντας την αίσθηση της ηρεμίας, και υπάρχουν και άτομα με χαμηλά επίπεδα γ-</a:t>
            </a:r>
            <a:r>
              <a:rPr lang="el-GR" dirty="0" err="1"/>
              <a:t>αμινοβουτυρικού</a:t>
            </a:r>
            <a:r>
              <a:rPr lang="el-GR" dirty="0"/>
              <a:t> οξέος που είναι υπερκινητικά, μιλάνε πολύ και βρίσκονται σε υπερδιέγερση. Η ιδιότητα κλειδί του γ-</a:t>
            </a:r>
            <a:r>
              <a:rPr lang="el-GR" dirty="0" err="1"/>
              <a:t>αμινοβουτυρικού</a:t>
            </a:r>
            <a:r>
              <a:rPr lang="el-GR" dirty="0"/>
              <a:t> οξέος είναι ότι μπορεί να αναστείλει τις υπερβολικές αντιδράσεις και να φέρει σε ισορροπία την ηρεμία. Ένας  σημαντικός παράγοντας που αυξάνει το γ-αμινοβουτυρικό οξύ είναι το μαγνήσιο.</a:t>
            </a:r>
          </a:p>
        </p:txBody>
      </p:sp>
    </p:spTree>
    <p:extLst>
      <p:ext uri="{BB962C8B-B14F-4D97-AF65-F5344CB8AC3E}">
        <p14:creationId xmlns:p14="http://schemas.microsoft.com/office/powerpoint/2010/main" val="24432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D35ACD2-CAA6-AB7B-E1AF-289A03B20C88}"/>
              </a:ext>
            </a:extLst>
          </p:cNvPr>
          <p:cNvSpPr>
            <a:spLocks noGrp="1"/>
          </p:cNvSpPr>
          <p:nvPr>
            <p:ph idx="1"/>
          </p:nvPr>
        </p:nvSpPr>
        <p:spPr>
          <a:xfrm>
            <a:off x="838200" y="545690"/>
            <a:ext cx="10515600" cy="5631273"/>
          </a:xfrm>
        </p:spPr>
        <p:txBody>
          <a:bodyPr>
            <a:normAutofit fontScale="92500" lnSpcReduction="10000"/>
          </a:bodyPr>
          <a:lstStyle/>
          <a:p>
            <a:pPr marL="0" indent="0">
              <a:buNone/>
            </a:pPr>
            <a:r>
              <a:rPr lang="el-GR" b="1" dirty="0"/>
              <a:t>Λειτουργίες  γ-</a:t>
            </a:r>
            <a:r>
              <a:rPr lang="el-GR" b="1" dirty="0" err="1"/>
              <a:t>αμινοβουτυρικού</a:t>
            </a:r>
            <a:r>
              <a:rPr lang="el-GR" b="1" dirty="0"/>
              <a:t> οξέος</a:t>
            </a:r>
          </a:p>
          <a:p>
            <a:pPr marL="0" indent="0">
              <a:buNone/>
            </a:pPr>
            <a:r>
              <a:rPr lang="el-GR" dirty="0"/>
              <a:t>Το γ-αμινοβουτυρικό οξύ είναι ο κύριος νευροδιαβιβαστής με ανασταλτική δράση, που παρεμβαίνει στην ηρεμία, στη χαλάρωση, στον ύπνο και στη διατήρηση του ύπνου.</a:t>
            </a:r>
          </a:p>
          <a:p>
            <a:pPr marL="0" indent="0">
              <a:buNone/>
            </a:pPr>
            <a:endParaRPr lang="el-GR" dirty="0"/>
          </a:p>
          <a:p>
            <a:pPr marL="0" indent="0">
              <a:buNone/>
            </a:pPr>
            <a:r>
              <a:rPr lang="el-GR" b="1" dirty="0"/>
              <a:t>Ανεπάρκεια γ-</a:t>
            </a:r>
            <a:r>
              <a:rPr lang="el-GR" b="1" dirty="0" err="1"/>
              <a:t>αμινοβουτυρικού</a:t>
            </a:r>
            <a:r>
              <a:rPr lang="el-GR" b="1" dirty="0"/>
              <a:t> οξέος</a:t>
            </a:r>
          </a:p>
          <a:p>
            <a:pPr marL="0" indent="0">
              <a:buNone/>
            </a:pPr>
            <a:r>
              <a:rPr lang="el-GR" dirty="0"/>
              <a:t>Η ανεπάρκεια του γ-</a:t>
            </a:r>
            <a:r>
              <a:rPr lang="el-GR" dirty="0" err="1"/>
              <a:t>αμινοβουτυρικού</a:t>
            </a:r>
            <a:r>
              <a:rPr lang="el-GR" dirty="0"/>
              <a:t> οξέος προκαλεί άγχος, κρίσεις πανικού, επιθυμία για αλκοόλ (το αλκοόλ προκαλεί απελευθέρωση του γ-</a:t>
            </a:r>
            <a:r>
              <a:rPr lang="el-GR" dirty="0" err="1"/>
              <a:t>αμινοβουτυρικού</a:t>
            </a:r>
            <a:r>
              <a:rPr lang="el-GR" dirty="0"/>
              <a:t> οξέος), αϋπνία, επιληπτικές κρίσεις, </a:t>
            </a:r>
            <a:r>
              <a:rPr lang="el-GR" dirty="0" err="1"/>
              <a:t>υπερανάλυση</a:t>
            </a:r>
            <a:r>
              <a:rPr lang="el-GR" dirty="0"/>
              <a:t> αγχωτικών καταστάσεων.</a:t>
            </a:r>
          </a:p>
          <a:p>
            <a:pPr marL="0" indent="0">
              <a:buNone/>
            </a:pPr>
            <a:endParaRPr lang="el-GR" dirty="0"/>
          </a:p>
          <a:p>
            <a:pPr marL="0" indent="0">
              <a:buNone/>
            </a:pPr>
            <a:r>
              <a:rPr lang="el-GR" b="1" dirty="0"/>
              <a:t>Υπερβολικά αυξημένα επίπεδα γ-</a:t>
            </a:r>
            <a:r>
              <a:rPr lang="el-GR" b="1" dirty="0" err="1"/>
              <a:t>αμινοβουτυρικού</a:t>
            </a:r>
            <a:r>
              <a:rPr lang="el-GR" b="1" dirty="0"/>
              <a:t> οξέος</a:t>
            </a:r>
          </a:p>
          <a:p>
            <a:pPr marL="0" indent="0">
              <a:buNone/>
            </a:pPr>
            <a:r>
              <a:rPr lang="el-GR" dirty="0"/>
              <a:t>Είναι απίθανο να αυξηθούν υπερβολικά τα επίπεδα του γ-</a:t>
            </a:r>
            <a:r>
              <a:rPr lang="el-GR" dirty="0" err="1"/>
              <a:t>αμινοβουτυρικού</a:t>
            </a:r>
            <a:r>
              <a:rPr lang="el-GR" dirty="0"/>
              <a:t> οξέος.</a:t>
            </a:r>
          </a:p>
        </p:txBody>
      </p:sp>
    </p:spTree>
    <p:extLst>
      <p:ext uri="{BB962C8B-B14F-4D97-AF65-F5344CB8AC3E}">
        <p14:creationId xmlns:p14="http://schemas.microsoft.com/office/powerpoint/2010/main" val="146837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B068F-B9BA-6EFB-A011-343E43DEDBB5}"/>
              </a:ext>
            </a:extLst>
          </p:cNvPr>
          <p:cNvSpPr>
            <a:spLocks noGrp="1"/>
          </p:cNvSpPr>
          <p:nvPr>
            <p:ph type="title"/>
          </p:nvPr>
        </p:nvSpPr>
        <p:spPr/>
        <p:txBody>
          <a:bodyPr/>
          <a:lstStyle/>
          <a:p>
            <a:r>
              <a:rPr lang="el-GR" dirty="0" err="1"/>
              <a:t>Γλουταμινικό</a:t>
            </a:r>
            <a:r>
              <a:rPr lang="el-GR" dirty="0"/>
              <a:t> οξύ</a:t>
            </a:r>
          </a:p>
        </p:txBody>
      </p:sp>
      <p:sp>
        <p:nvSpPr>
          <p:cNvPr id="3" name="Θέση περιεχομένου 2">
            <a:extLst>
              <a:ext uri="{FF2B5EF4-FFF2-40B4-BE49-F238E27FC236}">
                <a16:creationId xmlns:a16="http://schemas.microsoft.com/office/drawing/2014/main" id="{2EEB9719-CE56-6E03-6FF3-CD4E0290660A}"/>
              </a:ext>
            </a:extLst>
          </p:cNvPr>
          <p:cNvSpPr>
            <a:spLocks noGrp="1"/>
          </p:cNvSpPr>
          <p:nvPr>
            <p:ph idx="1"/>
          </p:nvPr>
        </p:nvSpPr>
        <p:spPr>
          <a:xfrm>
            <a:off x="838200" y="1825625"/>
            <a:ext cx="10515600" cy="4471936"/>
          </a:xfrm>
        </p:spPr>
        <p:txBody>
          <a:bodyPr>
            <a:normAutofit fontScale="85000" lnSpcReduction="20000"/>
          </a:bodyPr>
          <a:lstStyle/>
          <a:p>
            <a:pPr marL="0" indent="0">
              <a:buNone/>
            </a:pPr>
            <a:r>
              <a:rPr lang="el-GR" dirty="0"/>
              <a:t>Το </a:t>
            </a:r>
            <a:r>
              <a:rPr lang="el-GR" dirty="0" err="1"/>
              <a:t>γλουταμινικό</a:t>
            </a:r>
            <a:r>
              <a:rPr lang="el-GR" dirty="0"/>
              <a:t> οξύ αποτελεί ένα νευροδιαβιβαστή διέγερσης του εγκεφάλου, και με το γ-αμινοβουτυρικό οξύ δρα συνεργικά για την ισορροπία του συστήματος. Κάποιος με χαμηλά επίπεδα </a:t>
            </a:r>
            <a:r>
              <a:rPr lang="el-GR" dirty="0" err="1"/>
              <a:t>γλουταμινικού</a:t>
            </a:r>
            <a:r>
              <a:rPr lang="el-GR" dirty="0"/>
              <a:t> δεν είναι σε εγρήγορση, και γενικά έχει φυσιολογικά ή υψηλά επίπεδα γ-</a:t>
            </a:r>
            <a:r>
              <a:rPr lang="el-GR" dirty="0" err="1"/>
              <a:t>αμινοβουτυρικού</a:t>
            </a:r>
            <a:r>
              <a:rPr lang="el-GR" dirty="0"/>
              <a:t> οξέος. Το σύστημα γ-</a:t>
            </a:r>
            <a:r>
              <a:rPr lang="el-GR" dirty="0" err="1"/>
              <a:t>αμινοβουτυρικού</a:t>
            </a:r>
            <a:r>
              <a:rPr lang="el-GR" dirty="0"/>
              <a:t> οξέος και </a:t>
            </a:r>
            <a:r>
              <a:rPr lang="el-GR" dirty="0" err="1"/>
              <a:t>γλουταμινικού</a:t>
            </a:r>
            <a:r>
              <a:rPr lang="el-GR" dirty="0"/>
              <a:t> μοιάζει σαν τη  τραμπάλα, όταν το ένα αυξάνεται το άλλο μειώνεται και δυστυχώς το αλκοόλ αυξάνει τα επίπεδα του γ-</a:t>
            </a:r>
            <a:r>
              <a:rPr lang="el-GR" dirty="0" err="1"/>
              <a:t>αμινοβουτυρικού</a:t>
            </a:r>
            <a:r>
              <a:rPr lang="el-GR" dirty="0"/>
              <a:t> οξέος και προκαλεί χαλάρωση, και αυξάνει τα επίπεδα του </a:t>
            </a:r>
            <a:r>
              <a:rPr lang="el-GR" dirty="0" err="1"/>
              <a:t>γλουταμινικού</a:t>
            </a:r>
            <a:r>
              <a:rPr lang="el-GR" dirty="0"/>
              <a:t> με την πάροδο του χρόνου.</a:t>
            </a:r>
          </a:p>
          <a:p>
            <a:pPr marL="0" indent="0">
              <a:buNone/>
            </a:pPr>
            <a:endParaRPr lang="el-GR" dirty="0"/>
          </a:p>
          <a:p>
            <a:pPr marL="0" indent="0">
              <a:buNone/>
            </a:pPr>
            <a:r>
              <a:rPr lang="el-GR" dirty="0"/>
              <a:t>Οι αλκοολικοί σε κατάσταση στέρησης γενικά έχουν υψηλά επίπεδα </a:t>
            </a:r>
            <a:r>
              <a:rPr lang="el-GR" dirty="0" err="1"/>
              <a:t>γλουταμινικού</a:t>
            </a:r>
            <a:r>
              <a:rPr lang="el-GR" dirty="0"/>
              <a:t> και υπερβολικά χαμηλά επίπεδα γ-</a:t>
            </a:r>
            <a:r>
              <a:rPr lang="el-GR" dirty="0" err="1"/>
              <a:t>αμινοβουτυρικού</a:t>
            </a:r>
            <a:r>
              <a:rPr lang="el-GR" dirty="0"/>
              <a:t> οξέος, και αυτό προκαλεί ένα εύρος δυσάρεστων συμπτωμάτων όπως η υπερβολική διέγερση, η υπερδραστηριότητα, το τρέμουλο, ο βομβαρδισμός σκέψεων, το έντονο άγχος, η υπερβολική εφίδρωση, και ακόμη και οι επιληπτικές κρίσεις λόγω στέρησης αλκοόλ. Οι αλκοολικοί που συνεχίζουν να πίνουν αποφεύγουν τα αναπόφευκτα.</a:t>
            </a:r>
          </a:p>
        </p:txBody>
      </p:sp>
    </p:spTree>
    <p:extLst>
      <p:ext uri="{BB962C8B-B14F-4D97-AF65-F5344CB8AC3E}">
        <p14:creationId xmlns:p14="http://schemas.microsoft.com/office/powerpoint/2010/main" val="148725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930E884-80D9-8C51-15CC-6E2924281BE2}"/>
              </a:ext>
            </a:extLst>
          </p:cNvPr>
          <p:cNvSpPr>
            <a:spLocks noGrp="1"/>
          </p:cNvSpPr>
          <p:nvPr>
            <p:ph idx="1"/>
          </p:nvPr>
        </p:nvSpPr>
        <p:spPr>
          <a:xfrm>
            <a:off x="838201" y="619432"/>
            <a:ext cx="6019800" cy="5557531"/>
          </a:xfrm>
        </p:spPr>
        <p:txBody>
          <a:bodyPr>
            <a:normAutofit fontScale="92500" lnSpcReduction="10000"/>
          </a:bodyPr>
          <a:lstStyle/>
          <a:p>
            <a:pPr marL="0" indent="0">
              <a:buNone/>
            </a:pPr>
            <a:r>
              <a:rPr lang="el-GR" dirty="0"/>
              <a:t>Για παράδειγμα, όταν ένας χρόνιος αλκοολικός πίνει, τα επίπεδα του γ-</a:t>
            </a:r>
            <a:r>
              <a:rPr lang="el-GR" dirty="0" err="1"/>
              <a:t>αμινοβουτυρικού</a:t>
            </a:r>
            <a:r>
              <a:rPr lang="el-GR" dirty="0"/>
              <a:t> οξέος αυξάνονται δραματικά, με αποτέλεσμα την αίσθηση της χαλάρωσης ενώ μειώνεται η διέγερση που προκαλεί το </a:t>
            </a:r>
            <a:r>
              <a:rPr lang="el-GR" dirty="0" err="1"/>
              <a:t>γλουταμινικό</a:t>
            </a:r>
            <a:r>
              <a:rPr lang="el-GR" dirty="0"/>
              <a:t>. Καθώς οι επιπτώσεις του αλκοόλ διαλύονται, τα επίπεδα του γ-</a:t>
            </a:r>
            <a:r>
              <a:rPr lang="el-GR" dirty="0" err="1"/>
              <a:t>αμινοβουτυρικού</a:t>
            </a:r>
            <a:r>
              <a:rPr lang="el-GR" dirty="0"/>
              <a:t> οξέος πέφτουν, αφήνοντας υψηλά τα επίπεδα του </a:t>
            </a:r>
            <a:r>
              <a:rPr lang="el-GR" dirty="0" err="1"/>
              <a:t>γλουταμινικού</a:t>
            </a:r>
            <a:r>
              <a:rPr lang="el-GR" dirty="0"/>
              <a:t>. Στο τέλος, οι αλκοολικοί βρίσκουν τον εαυτό τους μόνο πίνοντας όλο και περισσότερο για να αυξήσουν αρκετά τα επίπεδα του γ-</a:t>
            </a:r>
            <a:r>
              <a:rPr lang="el-GR" dirty="0" err="1"/>
              <a:t>αμινοβουτυρικού</a:t>
            </a:r>
            <a:r>
              <a:rPr lang="el-GR" dirty="0"/>
              <a:t> οξέος, ώστε να ανταγωνιστεί επαρκώς το </a:t>
            </a:r>
            <a:r>
              <a:rPr lang="el-GR" dirty="0" err="1"/>
              <a:t>γλουταμινικό</a:t>
            </a:r>
            <a:r>
              <a:rPr lang="el-GR" dirty="0"/>
              <a:t>, και όλο αυτό είναι ένας φαύλος κύκλος.</a:t>
            </a:r>
          </a:p>
        </p:txBody>
      </p:sp>
      <p:pic>
        <p:nvPicPr>
          <p:cNvPr id="5" name="Εικόνα 4">
            <a:extLst>
              <a:ext uri="{FF2B5EF4-FFF2-40B4-BE49-F238E27FC236}">
                <a16:creationId xmlns:a16="http://schemas.microsoft.com/office/drawing/2014/main" id="{D77A2E38-79E3-91C1-23F7-57A94E3931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53665" y="1163278"/>
            <a:ext cx="6513871" cy="4578078"/>
          </a:xfrm>
          <a:prstGeom prst="rect">
            <a:avLst/>
          </a:prstGeom>
        </p:spPr>
      </p:pic>
    </p:spTree>
    <p:extLst>
      <p:ext uri="{BB962C8B-B14F-4D97-AF65-F5344CB8AC3E}">
        <p14:creationId xmlns:p14="http://schemas.microsoft.com/office/powerpoint/2010/main" val="331707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35CDB05-BDB4-0DAD-9CFB-6B5FD37A2218}"/>
              </a:ext>
            </a:extLst>
          </p:cNvPr>
          <p:cNvSpPr>
            <a:spLocks noGrp="1"/>
          </p:cNvSpPr>
          <p:nvPr>
            <p:ph idx="1"/>
          </p:nvPr>
        </p:nvSpPr>
        <p:spPr>
          <a:xfrm>
            <a:off x="838200" y="752168"/>
            <a:ext cx="10515600" cy="5424795"/>
          </a:xfrm>
        </p:spPr>
        <p:txBody>
          <a:bodyPr>
            <a:normAutofit/>
          </a:bodyPr>
          <a:lstStyle/>
          <a:p>
            <a:pPr marL="0" indent="0">
              <a:buNone/>
            </a:pPr>
            <a:r>
              <a:rPr lang="el-GR" b="1" dirty="0"/>
              <a:t>Λειτουργίες  </a:t>
            </a:r>
            <a:r>
              <a:rPr lang="el-GR" b="1" dirty="0" err="1"/>
              <a:t>γλουταμινικού</a:t>
            </a:r>
            <a:endParaRPr lang="el-GR" b="1" dirty="0"/>
          </a:p>
          <a:p>
            <a:pPr marL="0" indent="0">
              <a:buNone/>
            </a:pPr>
            <a:r>
              <a:rPr lang="el-GR" dirty="0"/>
              <a:t>Το </a:t>
            </a:r>
            <a:r>
              <a:rPr lang="el-GR" dirty="0" err="1"/>
              <a:t>γλουταμινικό</a:t>
            </a:r>
            <a:r>
              <a:rPr lang="el-GR" dirty="0"/>
              <a:t> είναι κύριος νευροδιαβιβαστής διέγερσης. Παίζει σημαντικό ρόλο στην προσοχή, στη συγκέντρωση και στη μνήμη.</a:t>
            </a:r>
          </a:p>
          <a:p>
            <a:pPr marL="0" indent="0">
              <a:buNone/>
            </a:pPr>
            <a:endParaRPr lang="el-GR" dirty="0"/>
          </a:p>
          <a:p>
            <a:pPr marL="0" indent="0">
              <a:buNone/>
            </a:pPr>
            <a:r>
              <a:rPr lang="el-GR" b="1" dirty="0"/>
              <a:t>Ανεπάρκεια </a:t>
            </a:r>
            <a:r>
              <a:rPr lang="el-GR" b="1" dirty="0" err="1"/>
              <a:t>γλουταμινικού</a:t>
            </a:r>
            <a:endParaRPr lang="el-GR" b="1" dirty="0"/>
          </a:p>
          <a:p>
            <a:pPr marL="0" indent="0">
              <a:buNone/>
            </a:pPr>
            <a:r>
              <a:rPr lang="el-GR" dirty="0"/>
              <a:t>Η ανεπάρκεια του </a:t>
            </a:r>
            <a:r>
              <a:rPr lang="el-GR" dirty="0" err="1"/>
              <a:t>γλουταμινικού</a:t>
            </a:r>
            <a:r>
              <a:rPr lang="el-GR" dirty="0"/>
              <a:t> είναι απίθανο να συμβεί.</a:t>
            </a:r>
          </a:p>
          <a:p>
            <a:pPr marL="0" indent="0">
              <a:buNone/>
            </a:pPr>
            <a:endParaRPr lang="el-GR" dirty="0"/>
          </a:p>
          <a:p>
            <a:pPr marL="0" indent="0">
              <a:buNone/>
            </a:pPr>
            <a:r>
              <a:rPr lang="el-GR" b="1" dirty="0"/>
              <a:t>Υπερβολικά υψηλά επίπεδα  </a:t>
            </a:r>
            <a:r>
              <a:rPr lang="el-GR" b="1" dirty="0" err="1"/>
              <a:t>γλουταμινικού</a:t>
            </a:r>
            <a:endParaRPr lang="el-GR" b="1" dirty="0"/>
          </a:p>
          <a:p>
            <a:pPr marL="0" indent="0">
              <a:buNone/>
            </a:pPr>
            <a:r>
              <a:rPr lang="el-GR" dirty="0"/>
              <a:t>Τα υπερβολικά υψηλά επίπεδα του </a:t>
            </a:r>
            <a:r>
              <a:rPr lang="el-GR" dirty="0" err="1"/>
              <a:t>γλουταμινικού</a:t>
            </a:r>
            <a:r>
              <a:rPr lang="el-GR" dirty="0"/>
              <a:t> προκαλούν σύγχυση, φτωχή μνήμη, δυσκολία στη συγκέντρωση, άγχος.</a:t>
            </a:r>
          </a:p>
        </p:txBody>
      </p:sp>
    </p:spTree>
    <p:extLst>
      <p:ext uri="{BB962C8B-B14F-4D97-AF65-F5344CB8AC3E}">
        <p14:creationId xmlns:p14="http://schemas.microsoft.com/office/powerpoint/2010/main" val="66444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E2062A-4545-8019-63AE-6510A60B0360}"/>
              </a:ext>
            </a:extLst>
          </p:cNvPr>
          <p:cNvSpPr>
            <a:spLocks noGrp="1"/>
          </p:cNvSpPr>
          <p:nvPr>
            <p:ph type="title"/>
          </p:nvPr>
        </p:nvSpPr>
        <p:spPr/>
        <p:txBody>
          <a:bodyPr/>
          <a:lstStyle/>
          <a:p>
            <a:r>
              <a:rPr lang="el-GR" dirty="0" err="1"/>
              <a:t>Οπιοειδή</a:t>
            </a:r>
            <a:endParaRPr lang="el-GR" dirty="0"/>
          </a:p>
        </p:txBody>
      </p:sp>
      <p:sp>
        <p:nvSpPr>
          <p:cNvPr id="3" name="Θέση περιεχομένου 2">
            <a:extLst>
              <a:ext uri="{FF2B5EF4-FFF2-40B4-BE49-F238E27FC236}">
                <a16:creationId xmlns:a16="http://schemas.microsoft.com/office/drawing/2014/main" id="{608300F6-3591-9D0E-759C-2B33FBF83BF4}"/>
              </a:ext>
            </a:extLst>
          </p:cNvPr>
          <p:cNvSpPr>
            <a:spLocks noGrp="1"/>
          </p:cNvSpPr>
          <p:nvPr>
            <p:ph idx="1"/>
          </p:nvPr>
        </p:nvSpPr>
        <p:spPr>
          <a:xfrm>
            <a:off x="838200" y="1578077"/>
            <a:ext cx="10515600" cy="5043949"/>
          </a:xfrm>
        </p:spPr>
        <p:txBody>
          <a:bodyPr>
            <a:normAutofit fontScale="92500" lnSpcReduction="20000"/>
          </a:bodyPr>
          <a:lstStyle/>
          <a:p>
            <a:pPr marL="0" indent="0">
              <a:buNone/>
            </a:pPr>
            <a:r>
              <a:rPr lang="el-GR" dirty="0"/>
              <a:t>Το σύστημα των </a:t>
            </a:r>
            <a:r>
              <a:rPr lang="el-GR" dirty="0" err="1"/>
              <a:t>οπιοειδών</a:t>
            </a:r>
            <a:r>
              <a:rPr lang="el-GR" dirty="0"/>
              <a:t> είναι πολύ ενδιαφέρον, καθώς το σώμα μας μπορεί να παράγει από μόνο του μορφές αυτών των χημικών ουσιών, που είναι γνωστές ως </a:t>
            </a:r>
            <a:r>
              <a:rPr lang="el-GR" dirty="0" err="1"/>
              <a:t>ενδορφίνες</a:t>
            </a:r>
            <a:r>
              <a:rPr lang="el-GR" dirty="0"/>
              <a:t>. Οι </a:t>
            </a:r>
            <a:r>
              <a:rPr lang="el-GR" dirty="0" err="1"/>
              <a:t>ενδορφίνες</a:t>
            </a:r>
            <a:r>
              <a:rPr lang="el-GR" dirty="0"/>
              <a:t> είναι </a:t>
            </a:r>
            <a:r>
              <a:rPr lang="el-GR" dirty="0" err="1"/>
              <a:t>νευροπεπτίδια</a:t>
            </a:r>
            <a:r>
              <a:rPr lang="el-GR" dirty="0"/>
              <a:t> και έχουν ιδιότητες που μοιάζουν αυτές τις μορφίνης. Η ηρωίνη είναι ένα καλό παράδειγμα ναρκωτικού που </a:t>
            </a:r>
            <a:r>
              <a:rPr lang="el-GR" dirty="0" err="1"/>
              <a:t>μεταβολίζεται</a:t>
            </a:r>
            <a:r>
              <a:rPr lang="el-GR" dirty="0"/>
              <a:t> στο σώμα σε μορφίνη, και αυτό προκαλεί γρήγορη διέγερση του συστήματος των </a:t>
            </a:r>
            <a:r>
              <a:rPr lang="el-GR" dirty="0" err="1"/>
              <a:t>οπιοειδών</a:t>
            </a:r>
            <a:r>
              <a:rPr lang="el-GR" dirty="0"/>
              <a:t> και οδηγεί σε υπερβολική ευφορία.</a:t>
            </a:r>
          </a:p>
          <a:p>
            <a:pPr marL="0" indent="0">
              <a:buNone/>
            </a:pPr>
            <a:endParaRPr lang="el-GR" dirty="0"/>
          </a:p>
          <a:p>
            <a:pPr marL="0" indent="0">
              <a:buNone/>
            </a:pPr>
            <a:r>
              <a:rPr lang="el-GR" dirty="0"/>
              <a:t>Το πιο ενδιαφέρον είναι, όταν το σύστημα των </a:t>
            </a:r>
            <a:r>
              <a:rPr lang="el-GR" dirty="0" err="1"/>
              <a:t>οπιοειδών</a:t>
            </a:r>
            <a:r>
              <a:rPr lang="el-GR" dirty="0"/>
              <a:t> είναι ενεργό, ξεκινά μια αλυσιδωτή αντίδραση, ενεργοποίησης της ηρεμιστικής δράσης του γ-</a:t>
            </a:r>
            <a:r>
              <a:rPr lang="el-GR" dirty="0" err="1"/>
              <a:t>αμινοβουτυρικού</a:t>
            </a:r>
            <a:r>
              <a:rPr lang="el-GR" dirty="0"/>
              <a:t> οξέος και η αναζήτηση της ανταμοιβής από τη </a:t>
            </a:r>
            <a:r>
              <a:rPr lang="el-GR" dirty="0" err="1"/>
              <a:t>ντοπαμίνη</a:t>
            </a:r>
            <a:r>
              <a:rPr lang="el-GR" dirty="0"/>
              <a:t>. Σε ένα αλκοολικό άτομο, με υψηλά επίπεδα αλκοόλ στο αίμα του, δημιουργείται η αίσθηση της ευχαρίστησης και της ευφορίας, μια κατάσταση που προκαλεί το σύστημα των </a:t>
            </a:r>
            <a:r>
              <a:rPr lang="el-GR" dirty="0" err="1"/>
              <a:t>οπιοειδών</a:t>
            </a:r>
            <a:r>
              <a:rPr lang="el-GR" dirty="0"/>
              <a:t>, και είναι εξαιρετικά ισχυρή και εθιστική.</a:t>
            </a:r>
          </a:p>
          <a:p>
            <a:pPr marL="0" indent="0">
              <a:buNone/>
            </a:pPr>
            <a:endParaRPr lang="el-GR" dirty="0"/>
          </a:p>
        </p:txBody>
      </p:sp>
    </p:spTree>
    <p:extLst>
      <p:ext uri="{BB962C8B-B14F-4D97-AF65-F5344CB8AC3E}">
        <p14:creationId xmlns:p14="http://schemas.microsoft.com/office/powerpoint/2010/main" val="238168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F2CFBAA-B30F-DB72-BC7E-3C67250CDEE7}"/>
              </a:ext>
            </a:extLst>
          </p:cNvPr>
          <p:cNvSpPr>
            <a:spLocks noGrp="1"/>
          </p:cNvSpPr>
          <p:nvPr>
            <p:ph idx="1"/>
          </p:nvPr>
        </p:nvSpPr>
        <p:spPr>
          <a:xfrm>
            <a:off x="838200" y="575187"/>
            <a:ext cx="10515600" cy="2512910"/>
          </a:xfrm>
        </p:spPr>
        <p:txBody>
          <a:bodyPr>
            <a:normAutofit lnSpcReduction="10000"/>
          </a:bodyPr>
          <a:lstStyle/>
          <a:p>
            <a:pPr marL="0" indent="0">
              <a:buNone/>
            </a:pPr>
            <a:r>
              <a:rPr lang="el-GR" dirty="0"/>
              <a:t>Επιπλέον, αυτή η κατάσταση έντονης ευχαρίστησης και ευφορίας είναι που οδηγεί τους αλκοολικούς να συνεχίζουν να πίνουν, η συνεχής διέγερση του συστήματος των </a:t>
            </a:r>
            <a:r>
              <a:rPr lang="el-GR" dirty="0" err="1"/>
              <a:t>οπιοειδών</a:t>
            </a:r>
            <a:r>
              <a:rPr lang="el-GR" dirty="0"/>
              <a:t> και της ντοπαμίνης ανοίγουν αυτό το παράθυρο στην ευφορία. Δυστυχώς, αυτό το παράθυρο είναι αρκετά στενό, και οι αλκοολικοί που αναζητούν αυτή τη μορφή της ευφορίας τελικά χάνουν τη συνείδησή τους.</a:t>
            </a:r>
          </a:p>
          <a:p>
            <a:pPr marL="0" indent="0">
              <a:buNone/>
            </a:pPr>
            <a:endParaRPr lang="el-GR" dirty="0"/>
          </a:p>
        </p:txBody>
      </p:sp>
      <p:pic>
        <p:nvPicPr>
          <p:cNvPr id="5" name="Εικόνα 4">
            <a:extLst>
              <a:ext uri="{FF2B5EF4-FFF2-40B4-BE49-F238E27FC236}">
                <a16:creationId xmlns:a16="http://schemas.microsoft.com/office/drawing/2014/main" id="{06D21B76-C687-C616-086B-F3AC9E8DBD43}"/>
              </a:ext>
            </a:extLst>
          </p:cNvPr>
          <p:cNvPicPr>
            <a:picLocks noChangeAspect="1"/>
          </p:cNvPicPr>
          <p:nvPr/>
        </p:nvPicPr>
        <p:blipFill>
          <a:blip r:embed="rId2"/>
          <a:stretch>
            <a:fillRect/>
          </a:stretch>
        </p:blipFill>
        <p:spPr>
          <a:xfrm>
            <a:off x="3162663" y="3215149"/>
            <a:ext cx="5866673" cy="2807878"/>
          </a:xfrm>
          <a:prstGeom prst="rect">
            <a:avLst/>
          </a:prstGeom>
        </p:spPr>
      </p:pic>
    </p:spTree>
    <p:extLst>
      <p:ext uri="{BB962C8B-B14F-4D97-AF65-F5344CB8AC3E}">
        <p14:creationId xmlns:p14="http://schemas.microsoft.com/office/powerpoint/2010/main" val="300706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DD03EF-A9CF-3343-72C0-B40B52778BD4}"/>
              </a:ext>
            </a:extLst>
          </p:cNvPr>
          <p:cNvSpPr>
            <a:spLocks noGrp="1"/>
          </p:cNvSpPr>
          <p:nvPr>
            <p:ph idx="1"/>
          </p:nvPr>
        </p:nvSpPr>
        <p:spPr>
          <a:xfrm>
            <a:off x="838200" y="206477"/>
            <a:ext cx="10515600" cy="6459794"/>
          </a:xfrm>
        </p:spPr>
        <p:txBody>
          <a:bodyPr>
            <a:normAutofit fontScale="40000" lnSpcReduction="20000"/>
          </a:bodyPr>
          <a:lstStyle/>
          <a:p>
            <a:pPr marL="0" indent="0">
              <a:buNone/>
            </a:pPr>
            <a:r>
              <a:rPr lang="el-GR" sz="6000" dirty="0"/>
              <a:t>3) </a:t>
            </a:r>
            <a:r>
              <a:rPr lang="el-GR" sz="5500" dirty="0"/>
              <a:t>Αντικαταθλιπτικά Φάρμακα</a:t>
            </a:r>
          </a:p>
          <a:p>
            <a:pPr>
              <a:spcAft>
                <a:spcPts val="300"/>
              </a:spcAft>
            </a:pPr>
            <a:r>
              <a:rPr lang="el-GR" sz="4300" b="1" i="0" dirty="0">
                <a:effectLst/>
              </a:rPr>
              <a:t>Εισαγωγή στην κατάθλιψη και τη φαρμακοθεραπεία</a:t>
            </a:r>
            <a:endParaRPr lang="el-GR" sz="4300" b="0" i="0" dirty="0">
              <a:effectLst/>
            </a:endParaRPr>
          </a:p>
          <a:p>
            <a:pPr lvl="1">
              <a:spcBef>
                <a:spcPts val="300"/>
              </a:spcBef>
            </a:pPr>
            <a:r>
              <a:rPr lang="el-GR" sz="4300" b="0" i="0" dirty="0">
                <a:effectLst/>
              </a:rPr>
              <a:t>Σύντομη επισκόπηση της κατάθλιψης και της σημασίας της </a:t>
            </a:r>
            <a:r>
              <a:rPr lang="el-GR" sz="4300" b="0" i="0" dirty="0" err="1">
                <a:effectLst/>
              </a:rPr>
              <a:t>σεροτονίνης</a:t>
            </a:r>
            <a:r>
              <a:rPr lang="el-GR" sz="4300" b="0" i="0" dirty="0">
                <a:effectLst/>
              </a:rPr>
              <a:t>, ντοπαμίνης και </a:t>
            </a:r>
            <a:r>
              <a:rPr lang="el-GR" sz="4300" b="0" i="0" dirty="0" err="1">
                <a:effectLst/>
              </a:rPr>
              <a:t>νορεπινεφρίνης</a:t>
            </a:r>
            <a:r>
              <a:rPr lang="el-GR" sz="4300" b="0" i="0" dirty="0">
                <a:effectLst/>
              </a:rPr>
              <a:t>.</a:t>
            </a:r>
          </a:p>
          <a:p>
            <a:pPr>
              <a:spcBef>
                <a:spcPts val="300"/>
              </a:spcBef>
              <a:spcAft>
                <a:spcPts val="300"/>
              </a:spcAft>
            </a:pPr>
            <a:r>
              <a:rPr lang="el-GR" sz="4300" b="1" i="0" dirty="0">
                <a:effectLst/>
              </a:rPr>
              <a:t>Κύριες κατηγορίες αντικαταθλιπτικών</a:t>
            </a:r>
            <a:endParaRPr lang="el-GR" sz="4300" b="0" i="0" dirty="0">
              <a:effectLst/>
            </a:endParaRPr>
          </a:p>
          <a:p>
            <a:pPr lvl="1">
              <a:spcBef>
                <a:spcPts val="300"/>
              </a:spcBef>
              <a:spcAft>
                <a:spcPts val="300"/>
              </a:spcAft>
            </a:pPr>
            <a:r>
              <a:rPr lang="el-GR" sz="4300" b="1" i="0" dirty="0">
                <a:effectLst/>
              </a:rPr>
              <a:t>SSRI (</a:t>
            </a:r>
            <a:r>
              <a:rPr lang="el-GR" sz="4300" b="1" i="0" dirty="0" err="1">
                <a:effectLst/>
              </a:rPr>
              <a:t>Selective</a:t>
            </a:r>
            <a:r>
              <a:rPr lang="el-GR" sz="4300" b="1" i="0" dirty="0">
                <a:effectLst/>
              </a:rPr>
              <a:t> </a:t>
            </a:r>
            <a:r>
              <a:rPr lang="el-GR" sz="4300" b="1" i="0" dirty="0" err="1">
                <a:effectLst/>
              </a:rPr>
              <a:t>Serotonin</a:t>
            </a:r>
            <a:r>
              <a:rPr lang="el-GR" sz="4300" b="1" i="0" dirty="0">
                <a:effectLst/>
              </a:rPr>
              <a:t> </a:t>
            </a:r>
            <a:r>
              <a:rPr lang="el-GR" sz="4300" b="1" i="0" dirty="0" err="1">
                <a:effectLst/>
              </a:rPr>
              <a:t>Reuptake</a:t>
            </a:r>
            <a:r>
              <a:rPr lang="el-GR" sz="4300" b="1" i="0" dirty="0">
                <a:effectLst/>
              </a:rPr>
              <a:t> </a:t>
            </a:r>
            <a:r>
              <a:rPr lang="el-GR" sz="4300" b="1" i="0" dirty="0" err="1">
                <a:effectLst/>
              </a:rPr>
              <a:t>Inhibitors</a:t>
            </a:r>
            <a:r>
              <a:rPr lang="el-GR" sz="4300" b="1" i="0" dirty="0">
                <a:effectLst/>
              </a:rPr>
              <a:t>)</a:t>
            </a:r>
            <a:r>
              <a:rPr lang="el-GR" sz="4300" b="0" i="0" dirty="0">
                <a:effectLst/>
              </a:rPr>
              <a:t> (π.χ. </a:t>
            </a:r>
            <a:r>
              <a:rPr lang="el-GR" sz="4300" b="0" i="0" dirty="0" err="1">
                <a:effectLst/>
              </a:rPr>
              <a:t>φλουοξετίνη</a:t>
            </a:r>
            <a:r>
              <a:rPr lang="el-GR" sz="4300" b="0" i="0" dirty="0">
                <a:effectLst/>
              </a:rPr>
              <a:t>, </a:t>
            </a:r>
            <a:r>
              <a:rPr lang="el-GR" sz="4300" b="0" i="0" dirty="0" err="1">
                <a:effectLst/>
              </a:rPr>
              <a:t>σερτραλίνη</a:t>
            </a:r>
            <a:r>
              <a:rPr lang="el-GR" sz="4300" b="0" i="0" dirty="0">
                <a:effectLst/>
              </a:rPr>
              <a:t>):</a:t>
            </a:r>
          </a:p>
          <a:p>
            <a:pPr lvl="2">
              <a:spcBef>
                <a:spcPts val="300"/>
              </a:spcBef>
            </a:pPr>
            <a:r>
              <a:rPr lang="el-GR" sz="4300" b="0" i="0" dirty="0">
                <a:effectLst/>
              </a:rPr>
              <a:t>Μηχανισμός δράσης (αναστολή </a:t>
            </a:r>
            <a:r>
              <a:rPr lang="el-GR" sz="4300" b="0" i="0" dirty="0" err="1">
                <a:effectLst/>
              </a:rPr>
              <a:t>επαναπρόσληψης</a:t>
            </a:r>
            <a:r>
              <a:rPr lang="el-GR" sz="4300" b="0" i="0" dirty="0">
                <a:effectLst/>
              </a:rPr>
              <a:t> </a:t>
            </a:r>
            <a:r>
              <a:rPr lang="el-GR" sz="4300" b="0" i="0" dirty="0" err="1">
                <a:effectLst/>
              </a:rPr>
              <a:t>σεροτονίνης</a:t>
            </a:r>
            <a:r>
              <a:rPr lang="el-GR" sz="4300" b="0" i="0" dirty="0">
                <a:effectLst/>
              </a:rPr>
              <a:t>).</a:t>
            </a:r>
          </a:p>
          <a:p>
            <a:pPr lvl="2">
              <a:spcBef>
                <a:spcPts val="300"/>
              </a:spcBef>
            </a:pPr>
            <a:r>
              <a:rPr lang="el-GR" sz="4300" b="0" i="0" dirty="0">
                <a:effectLst/>
              </a:rPr>
              <a:t>Θεραπευτικές ιδιότητες (κατάθλιψη, άγχος, OCD).</a:t>
            </a:r>
          </a:p>
          <a:p>
            <a:pPr lvl="2">
              <a:spcBef>
                <a:spcPts val="300"/>
              </a:spcBef>
            </a:pPr>
            <a:r>
              <a:rPr lang="el-GR" sz="4300" b="0" i="0" dirty="0">
                <a:effectLst/>
              </a:rPr>
              <a:t>Παρενέργειες (ναυτία, σεξουαλική δυσλειτουργία).</a:t>
            </a:r>
          </a:p>
          <a:p>
            <a:pPr lvl="1">
              <a:spcBef>
                <a:spcPts val="300"/>
              </a:spcBef>
              <a:spcAft>
                <a:spcPts val="300"/>
              </a:spcAft>
            </a:pPr>
            <a:r>
              <a:rPr lang="el-GR" sz="4300" b="1" i="0" dirty="0">
                <a:effectLst/>
              </a:rPr>
              <a:t>SNRI (</a:t>
            </a:r>
            <a:r>
              <a:rPr lang="el-GR" sz="4300" b="1" i="0" dirty="0" err="1">
                <a:effectLst/>
              </a:rPr>
              <a:t>Serotonin-Norepinephrine</a:t>
            </a:r>
            <a:r>
              <a:rPr lang="el-GR" sz="4300" b="1" i="0" dirty="0">
                <a:effectLst/>
              </a:rPr>
              <a:t> </a:t>
            </a:r>
            <a:r>
              <a:rPr lang="el-GR" sz="4300" b="1" i="0" dirty="0" err="1">
                <a:effectLst/>
              </a:rPr>
              <a:t>Reuptake</a:t>
            </a:r>
            <a:r>
              <a:rPr lang="el-GR" sz="4300" b="1" i="0" dirty="0">
                <a:effectLst/>
              </a:rPr>
              <a:t> </a:t>
            </a:r>
            <a:r>
              <a:rPr lang="el-GR" sz="4300" b="1" i="0" dirty="0" err="1">
                <a:effectLst/>
              </a:rPr>
              <a:t>Inhibitors</a:t>
            </a:r>
            <a:r>
              <a:rPr lang="el-GR" sz="4300" b="1" i="0" dirty="0">
                <a:effectLst/>
              </a:rPr>
              <a:t>)</a:t>
            </a:r>
            <a:r>
              <a:rPr lang="el-GR" sz="4300" b="0" i="0" dirty="0">
                <a:effectLst/>
              </a:rPr>
              <a:t> (π.χ. </a:t>
            </a:r>
            <a:r>
              <a:rPr lang="el-GR" sz="4300" b="0" i="0" dirty="0" err="1">
                <a:effectLst/>
              </a:rPr>
              <a:t>βενλαφαξίνη</a:t>
            </a:r>
            <a:r>
              <a:rPr lang="el-GR" sz="4300" b="0" i="0" dirty="0">
                <a:effectLst/>
              </a:rPr>
              <a:t>, </a:t>
            </a:r>
            <a:r>
              <a:rPr lang="el-GR" sz="4300" b="0" i="0" dirty="0" err="1">
                <a:effectLst/>
              </a:rPr>
              <a:t>δουλοξετίνη</a:t>
            </a:r>
            <a:r>
              <a:rPr lang="el-GR" sz="4300" b="0" i="0" dirty="0">
                <a:effectLst/>
              </a:rPr>
              <a:t>):</a:t>
            </a:r>
          </a:p>
          <a:p>
            <a:pPr lvl="2">
              <a:spcBef>
                <a:spcPts val="300"/>
              </a:spcBef>
            </a:pPr>
            <a:r>
              <a:rPr lang="el-GR" sz="4300" b="0" i="0" dirty="0">
                <a:effectLst/>
              </a:rPr>
              <a:t>Μηχανισμός δράσης (αναστολή </a:t>
            </a:r>
            <a:r>
              <a:rPr lang="el-GR" sz="4300" b="0" i="0" dirty="0" err="1">
                <a:effectLst/>
              </a:rPr>
              <a:t>επαναπρόσληψης</a:t>
            </a:r>
            <a:r>
              <a:rPr lang="el-GR" sz="4300" b="0" i="0" dirty="0">
                <a:effectLst/>
              </a:rPr>
              <a:t> </a:t>
            </a:r>
            <a:r>
              <a:rPr lang="el-GR" sz="4300" b="0" i="0" dirty="0" err="1">
                <a:effectLst/>
              </a:rPr>
              <a:t>σεροτονίνης</a:t>
            </a:r>
            <a:r>
              <a:rPr lang="el-GR" sz="4300" b="0" i="0" dirty="0">
                <a:effectLst/>
              </a:rPr>
              <a:t> και </a:t>
            </a:r>
            <a:r>
              <a:rPr lang="el-GR" sz="4300" b="0" i="0" dirty="0" err="1">
                <a:effectLst/>
              </a:rPr>
              <a:t>νορεπινεφρίνης</a:t>
            </a:r>
            <a:r>
              <a:rPr lang="el-GR" sz="4300" b="0" i="0" dirty="0">
                <a:effectLst/>
              </a:rPr>
              <a:t>).</a:t>
            </a:r>
          </a:p>
          <a:p>
            <a:pPr lvl="2">
              <a:spcBef>
                <a:spcPts val="300"/>
              </a:spcBef>
            </a:pPr>
            <a:r>
              <a:rPr lang="el-GR" sz="4300" b="0" i="0" dirty="0">
                <a:effectLst/>
              </a:rPr>
              <a:t>Θεραπευτικές ιδιότητες (κατάθλιψη, γενικευμένη αγχώδη διαταραχή).</a:t>
            </a:r>
          </a:p>
          <a:p>
            <a:pPr lvl="1">
              <a:spcBef>
                <a:spcPts val="300"/>
              </a:spcBef>
              <a:spcAft>
                <a:spcPts val="300"/>
              </a:spcAft>
            </a:pPr>
            <a:r>
              <a:rPr lang="el-GR" sz="4300" b="1" i="0" dirty="0" err="1">
                <a:effectLst/>
              </a:rPr>
              <a:t>Τρικυκλικά</a:t>
            </a:r>
            <a:r>
              <a:rPr lang="el-GR" sz="4300" b="1" i="0" dirty="0">
                <a:effectLst/>
              </a:rPr>
              <a:t> αντικαταθλιπτικά (TCA)</a:t>
            </a:r>
            <a:r>
              <a:rPr lang="el-GR" sz="4300" b="0" i="0" dirty="0">
                <a:effectLst/>
              </a:rPr>
              <a:t> (π.χ. </a:t>
            </a:r>
            <a:r>
              <a:rPr lang="el-GR" sz="4300" b="0" i="0" dirty="0" err="1">
                <a:effectLst/>
              </a:rPr>
              <a:t>αμιτριπτυλίνη</a:t>
            </a:r>
            <a:r>
              <a:rPr lang="el-GR" sz="4300" b="0" i="0" dirty="0">
                <a:effectLst/>
              </a:rPr>
              <a:t>):</a:t>
            </a:r>
          </a:p>
          <a:p>
            <a:pPr lvl="2">
              <a:spcBef>
                <a:spcPts val="300"/>
              </a:spcBef>
            </a:pPr>
            <a:r>
              <a:rPr lang="el-GR" sz="4300" b="0" i="0" dirty="0">
                <a:effectLst/>
              </a:rPr>
              <a:t>Μηχανισμός δράσης (αναστολή </a:t>
            </a:r>
            <a:r>
              <a:rPr lang="el-GR" sz="4300" b="0" i="0" dirty="0" err="1">
                <a:effectLst/>
              </a:rPr>
              <a:t>επαναπρόσληψης</a:t>
            </a:r>
            <a:r>
              <a:rPr lang="el-GR" sz="4300" b="0" i="0" dirty="0">
                <a:effectLst/>
              </a:rPr>
              <a:t> </a:t>
            </a:r>
            <a:r>
              <a:rPr lang="el-GR" sz="4300" b="0" i="0" dirty="0" err="1">
                <a:effectLst/>
              </a:rPr>
              <a:t>σεροτονίνης</a:t>
            </a:r>
            <a:r>
              <a:rPr lang="el-GR" sz="4300" b="0" i="0" dirty="0">
                <a:effectLst/>
              </a:rPr>
              <a:t> και </a:t>
            </a:r>
            <a:r>
              <a:rPr lang="el-GR" sz="4300" b="0" i="0" dirty="0" err="1">
                <a:effectLst/>
              </a:rPr>
              <a:t>νορεπινεφρίνης</a:t>
            </a:r>
            <a:r>
              <a:rPr lang="el-GR" sz="4300" b="0" i="0" dirty="0">
                <a:effectLst/>
              </a:rPr>
              <a:t>, ανταγωνισμός σε υποδοχείς).</a:t>
            </a:r>
          </a:p>
          <a:p>
            <a:pPr lvl="2">
              <a:spcBef>
                <a:spcPts val="300"/>
              </a:spcBef>
            </a:pPr>
            <a:r>
              <a:rPr lang="el-GR" sz="4300" b="0" i="0" dirty="0">
                <a:effectLst/>
              </a:rPr>
              <a:t>Θεραπευτικές ιδιότητες (κατάθλιψη, χρόνιος πόνος).</a:t>
            </a:r>
          </a:p>
          <a:p>
            <a:pPr lvl="2">
              <a:spcBef>
                <a:spcPts val="300"/>
              </a:spcBef>
            </a:pPr>
            <a:r>
              <a:rPr lang="el-GR" sz="4300" b="0" i="0" dirty="0">
                <a:effectLst/>
              </a:rPr>
              <a:t>Παρενέργειες (</a:t>
            </a:r>
            <a:r>
              <a:rPr lang="el-GR" sz="4300" b="0" i="0" dirty="0" err="1">
                <a:effectLst/>
              </a:rPr>
              <a:t>υποτασία</a:t>
            </a:r>
            <a:r>
              <a:rPr lang="el-GR" sz="4300" b="0" i="0" dirty="0">
                <a:effectLst/>
              </a:rPr>
              <a:t>, ξηροστομία).</a:t>
            </a:r>
          </a:p>
          <a:p>
            <a:pPr lvl="1">
              <a:spcBef>
                <a:spcPts val="300"/>
              </a:spcBef>
              <a:spcAft>
                <a:spcPts val="300"/>
              </a:spcAft>
            </a:pPr>
            <a:r>
              <a:rPr lang="el-GR" sz="4300" b="1" i="0" dirty="0">
                <a:effectLst/>
              </a:rPr>
              <a:t>MAO αναστολείς</a:t>
            </a:r>
            <a:r>
              <a:rPr lang="el-GR" sz="4300" b="0" i="0" dirty="0">
                <a:effectLst/>
              </a:rPr>
              <a:t> (π.χ. </a:t>
            </a:r>
            <a:r>
              <a:rPr lang="el-GR" sz="4300" b="0" i="0" dirty="0" err="1">
                <a:effectLst/>
              </a:rPr>
              <a:t>φενελζίνη</a:t>
            </a:r>
            <a:r>
              <a:rPr lang="el-GR" sz="4300" b="0" i="0" dirty="0">
                <a:effectLst/>
              </a:rPr>
              <a:t>):</a:t>
            </a:r>
          </a:p>
          <a:p>
            <a:pPr lvl="2">
              <a:spcBef>
                <a:spcPts val="300"/>
              </a:spcBef>
            </a:pPr>
            <a:r>
              <a:rPr lang="el-GR" sz="4300" b="0" i="0" dirty="0">
                <a:effectLst/>
              </a:rPr>
              <a:t>Μηχανισμός δράσης (αναστολή της </a:t>
            </a:r>
            <a:r>
              <a:rPr lang="el-GR" sz="4300" b="0" i="0" dirty="0" err="1">
                <a:effectLst/>
              </a:rPr>
              <a:t>μονοαμινοξειδάσης</a:t>
            </a:r>
            <a:r>
              <a:rPr lang="el-GR" sz="4300" b="0" i="0" dirty="0">
                <a:effectLst/>
              </a:rPr>
              <a:t>).</a:t>
            </a:r>
          </a:p>
          <a:p>
            <a:pPr lvl="2">
              <a:spcBef>
                <a:spcPts val="300"/>
              </a:spcBef>
            </a:pPr>
            <a:r>
              <a:rPr lang="el-GR" sz="4300" b="0" i="0" dirty="0">
                <a:effectLst/>
              </a:rPr>
              <a:t>Θεραπευτικές ιδιότητες (κατάθλιψη, άγχος).</a:t>
            </a:r>
          </a:p>
          <a:p>
            <a:pPr lvl="2">
              <a:spcBef>
                <a:spcPts val="300"/>
              </a:spcBef>
            </a:pPr>
            <a:r>
              <a:rPr lang="el-GR" sz="4300" b="0" i="0" dirty="0">
                <a:effectLst/>
              </a:rPr>
              <a:t>Προφυλάξεις (διατροφικοί περιορισμοί).</a:t>
            </a:r>
          </a:p>
          <a:p>
            <a:pPr>
              <a:spcBef>
                <a:spcPts val="300"/>
              </a:spcBef>
              <a:spcAft>
                <a:spcPts val="300"/>
              </a:spcAft>
            </a:pPr>
            <a:r>
              <a:rPr lang="el-GR" sz="4300" b="1" i="0" dirty="0">
                <a:effectLst/>
              </a:rPr>
              <a:t>Πρακτικές συμβουλές για τον Βοηθό Φαρμακείου</a:t>
            </a:r>
            <a:endParaRPr lang="el-GR" sz="4300" b="0" i="0" dirty="0">
              <a:effectLst/>
            </a:endParaRPr>
          </a:p>
          <a:p>
            <a:pPr lvl="1">
              <a:spcBef>
                <a:spcPts val="300"/>
              </a:spcBef>
            </a:pPr>
            <a:r>
              <a:rPr lang="el-GR" sz="4300" b="0" i="0" dirty="0">
                <a:effectLst/>
              </a:rPr>
              <a:t>Σωστή χορήγηση και παρακολούθηση ασθενών.</a:t>
            </a:r>
          </a:p>
          <a:p>
            <a:pPr lvl="1">
              <a:spcBef>
                <a:spcPts val="300"/>
              </a:spcBef>
            </a:pPr>
            <a:r>
              <a:rPr lang="el-GR" sz="4300" b="0" i="0" dirty="0">
                <a:effectLst/>
              </a:rPr>
              <a:t>Προσοχή στις αλληλεπιδράσεις (π.χ. με άλλα φάρμακα ή τρόφιμα).</a:t>
            </a:r>
          </a:p>
          <a:p>
            <a:pPr marL="0" indent="0">
              <a:buNone/>
            </a:pPr>
            <a:r>
              <a:rPr lang="el-GR" dirty="0"/>
              <a:t> </a:t>
            </a:r>
          </a:p>
          <a:p>
            <a:pPr marL="0" indent="0">
              <a:buNone/>
            </a:pPr>
            <a:endParaRPr lang="el-GR" dirty="0"/>
          </a:p>
        </p:txBody>
      </p:sp>
    </p:spTree>
    <p:extLst>
      <p:ext uri="{BB962C8B-B14F-4D97-AF65-F5344CB8AC3E}">
        <p14:creationId xmlns:p14="http://schemas.microsoft.com/office/powerpoint/2010/main" val="644876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F106D2B-2884-FBB9-7647-1E4DF27AD27E}"/>
              </a:ext>
            </a:extLst>
          </p:cNvPr>
          <p:cNvSpPr>
            <a:spLocks noGrp="1"/>
          </p:cNvSpPr>
          <p:nvPr>
            <p:ph idx="1"/>
          </p:nvPr>
        </p:nvSpPr>
        <p:spPr>
          <a:xfrm>
            <a:off x="838200" y="560439"/>
            <a:ext cx="10515600" cy="5616524"/>
          </a:xfrm>
        </p:spPr>
        <p:txBody>
          <a:bodyPr>
            <a:normAutofit fontScale="92500" lnSpcReduction="10000"/>
          </a:bodyPr>
          <a:lstStyle/>
          <a:p>
            <a:pPr marL="0" indent="0">
              <a:buNone/>
            </a:pPr>
            <a:r>
              <a:rPr lang="el-GR" b="1" dirty="0"/>
              <a:t>Λειτουργίες  </a:t>
            </a:r>
            <a:r>
              <a:rPr lang="el-GR" b="1" dirty="0" err="1"/>
              <a:t>οπιοειδών</a:t>
            </a:r>
            <a:endParaRPr lang="el-GR" b="1" dirty="0"/>
          </a:p>
          <a:p>
            <a:pPr marL="0" indent="0">
              <a:buNone/>
            </a:pPr>
            <a:r>
              <a:rPr lang="el-GR" dirty="0"/>
              <a:t>Τα </a:t>
            </a:r>
            <a:r>
              <a:rPr lang="el-GR" dirty="0" err="1"/>
              <a:t>οπιοειδή</a:t>
            </a:r>
            <a:r>
              <a:rPr lang="el-GR" dirty="0"/>
              <a:t> απελευθερώνουν και ρυθμίζουν τα επίπεδα της ντοπαμίνης. Αναστέλλουν τα μονοπάτια διέγερσης. Μειώνουν τον πόνο. Προκαλούν της αίσθηση της ανταμοιβής και της ευφορίας.</a:t>
            </a:r>
          </a:p>
          <a:p>
            <a:pPr marL="0" indent="0">
              <a:buNone/>
            </a:pPr>
            <a:endParaRPr lang="el-GR" dirty="0"/>
          </a:p>
          <a:p>
            <a:pPr marL="0" indent="0">
              <a:buNone/>
            </a:pPr>
            <a:r>
              <a:rPr lang="el-GR" b="1" dirty="0"/>
              <a:t>Ανεπάρκεια  </a:t>
            </a:r>
            <a:r>
              <a:rPr lang="el-GR" b="1" dirty="0" err="1"/>
              <a:t>οπιοειδών</a:t>
            </a:r>
            <a:endParaRPr lang="el-GR" b="1" dirty="0"/>
          </a:p>
          <a:p>
            <a:pPr marL="0" indent="0">
              <a:buNone/>
            </a:pPr>
            <a:r>
              <a:rPr lang="el-GR" dirty="0"/>
              <a:t>Ανεπάρκεια των </a:t>
            </a:r>
            <a:r>
              <a:rPr lang="el-GR" dirty="0" err="1"/>
              <a:t>οπιοειδών</a:t>
            </a:r>
            <a:r>
              <a:rPr lang="el-GR" dirty="0"/>
              <a:t> προκαλεί μικρή ανθεκτικότητα στον πόνο, τάσεις εξάρτησης, λαχτάρα για υδατάνθρακες, ανησυχία και ένταση, κατάθλιψη, εστίαση σε σημαντικά γεγονότα της ζωής.</a:t>
            </a:r>
          </a:p>
          <a:p>
            <a:pPr marL="0" indent="0">
              <a:buNone/>
            </a:pPr>
            <a:endParaRPr lang="el-GR" dirty="0"/>
          </a:p>
          <a:p>
            <a:pPr marL="0" indent="0">
              <a:buNone/>
            </a:pPr>
            <a:r>
              <a:rPr lang="el-GR" b="1" dirty="0"/>
              <a:t>Υπερβολικά υψηλά επίπεδα  </a:t>
            </a:r>
            <a:r>
              <a:rPr lang="el-GR" b="1" dirty="0" err="1"/>
              <a:t>οπιοειδών</a:t>
            </a:r>
            <a:endParaRPr lang="el-GR" b="1" dirty="0"/>
          </a:p>
          <a:p>
            <a:pPr marL="0" indent="0">
              <a:buNone/>
            </a:pPr>
            <a:r>
              <a:rPr lang="el-GR" dirty="0"/>
              <a:t>Είναι απίθανο να παρατηρηθούν υπερβολικά υψηλά επίπεδα των </a:t>
            </a:r>
            <a:r>
              <a:rPr lang="el-GR" dirty="0" err="1"/>
              <a:t>οπιοειδών</a:t>
            </a:r>
            <a:r>
              <a:rPr lang="el-GR" dirty="0"/>
              <a:t>.</a:t>
            </a:r>
          </a:p>
        </p:txBody>
      </p:sp>
    </p:spTree>
    <p:extLst>
      <p:ext uri="{BB962C8B-B14F-4D97-AF65-F5344CB8AC3E}">
        <p14:creationId xmlns:p14="http://schemas.microsoft.com/office/powerpoint/2010/main" val="267066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A7B9D9-0C62-211C-01E6-F7FC81FFB1DE}"/>
              </a:ext>
            </a:extLst>
          </p:cNvPr>
          <p:cNvSpPr>
            <a:spLocks noGrp="1"/>
          </p:cNvSpPr>
          <p:nvPr>
            <p:ph type="title"/>
          </p:nvPr>
        </p:nvSpPr>
        <p:spPr/>
        <p:txBody>
          <a:bodyPr/>
          <a:lstStyle/>
          <a:p>
            <a:r>
              <a:rPr lang="el-GR" dirty="0" err="1"/>
              <a:t>Νοραδρεναλίνη</a:t>
            </a:r>
            <a:endParaRPr lang="el-GR" dirty="0"/>
          </a:p>
        </p:txBody>
      </p:sp>
      <p:sp>
        <p:nvSpPr>
          <p:cNvPr id="3" name="Θέση περιεχομένου 2">
            <a:extLst>
              <a:ext uri="{FF2B5EF4-FFF2-40B4-BE49-F238E27FC236}">
                <a16:creationId xmlns:a16="http://schemas.microsoft.com/office/drawing/2014/main" id="{680D20DE-9E20-6AB7-B16D-BBDAAEA6CC17}"/>
              </a:ext>
            </a:extLst>
          </p:cNvPr>
          <p:cNvSpPr>
            <a:spLocks noGrp="1"/>
          </p:cNvSpPr>
          <p:nvPr>
            <p:ph idx="1"/>
          </p:nvPr>
        </p:nvSpPr>
        <p:spPr/>
        <p:txBody>
          <a:bodyPr>
            <a:normAutofit fontScale="77500" lnSpcReduction="20000"/>
          </a:bodyPr>
          <a:lstStyle/>
          <a:p>
            <a:pPr marL="0" indent="0">
              <a:buNone/>
            </a:pPr>
            <a:r>
              <a:rPr lang="el-GR" dirty="0"/>
              <a:t>Η </a:t>
            </a:r>
            <a:r>
              <a:rPr lang="el-GR" dirty="0" err="1"/>
              <a:t>νοραδρεναλίνη</a:t>
            </a:r>
            <a:r>
              <a:rPr lang="el-GR" dirty="0"/>
              <a:t> ρυθμίζει το σύστημα πάλης ή φυγής (</a:t>
            </a:r>
            <a:r>
              <a:rPr lang="el-GR" dirty="0" err="1"/>
              <a:t>fight</a:t>
            </a:r>
            <a:r>
              <a:rPr lang="el-GR" dirty="0"/>
              <a:t> </a:t>
            </a:r>
            <a:r>
              <a:rPr lang="el-GR" dirty="0" err="1"/>
              <a:t>or</a:t>
            </a:r>
            <a:r>
              <a:rPr lang="el-GR" dirty="0"/>
              <a:t> </a:t>
            </a:r>
            <a:r>
              <a:rPr lang="el-GR" dirty="0" err="1"/>
              <a:t>flight</a:t>
            </a:r>
            <a:r>
              <a:rPr lang="el-GR" dirty="0"/>
              <a:t>) του σώματος, και επίσης  είναι ουσιαστική για τη διέγερση, τη μάθηση και τον έλεγχο των αρνητικών σκέψεων και συναισθημάτων, έχει εξέχουσα θέση στο κέντρο του φόβου στον εγκέφαλο. Όπως το </a:t>
            </a:r>
            <a:r>
              <a:rPr lang="el-GR" dirty="0" err="1"/>
              <a:t>γλουταμινικό</a:t>
            </a:r>
            <a:r>
              <a:rPr lang="el-GR" dirty="0"/>
              <a:t>, συνδέεται στενά με τη δράση του γ-</a:t>
            </a:r>
            <a:r>
              <a:rPr lang="el-GR" dirty="0" err="1"/>
              <a:t>αμινοβουτυρικού</a:t>
            </a:r>
            <a:r>
              <a:rPr lang="el-GR" dirty="0"/>
              <a:t> οξέος εξαιτίας των κατασταλτικών αποτελεσμάτων και των ανασταλτικών δράσεων. Σε κάποιες περιπτώσεις υπερδιέγερσης είναι δύσκολο να καθοριστεί αν το άτομο έχει υπερβολικά υψηλά επίπεδα </a:t>
            </a:r>
            <a:r>
              <a:rPr lang="el-GR" dirty="0" err="1"/>
              <a:t>γλουταμινικού</a:t>
            </a:r>
            <a:r>
              <a:rPr lang="el-GR" dirty="0"/>
              <a:t> ή καθόλου αδρεναλίνη, καθώς και τα δύο μπορεί να παρουσιαστούν.</a:t>
            </a:r>
          </a:p>
          <a:p>
            <a:pPr marL="0" indent="0">
              <a:buNone/>
            </a:pPr>
            <a:endParaRPr lang="el-GR" dirty="0"/>
          </a:p>
          <a:p>
            <a:pPr marL="0" indent="0">
              <a:buNone/>
            </a:pPr>
            <a:r>
              <a:rPr lang="el-GR" dirty="0"/>
              <a:t>Η </a:t>
            </a:r>
            <a:r>
              <a:rPr lang="el-GR" dirty="0" err="1"/>
              <a:t>νοραδρεναλίνη</a:t>
            </a:r>
            <a:r>
              <a:rPr lang="el-GR" dirty="0"/>
              <a:t> συνδέεται ισχυρά με τη χρήση διεγερτικών ουσιών του κεντρικού νευρικού συστήματος (ΚΝΣ), όπως η κοκαΐνη ή οι αμφεταμίνες. Τα συναισθήματα ευφορίας, υψηλής υπερδιέγερσης και έντονων συναισθημάτων ενέργειας γενικά εκδηλώνονται από την ενεργοποίηση της ντοπαμίνης, της </a:t>
            </a:r>
            <a:r>
              <a:rPr lang="el-GR" dirty="0" err="1"/>
              <a:t>σεροτονίνης</a:t>
            </a:r>
            <a:r>
              <a:rPr lang="el-GR" dirty="0"/>
              <a:t> και της </a:t>
            </a:r>
            <a:r>
              <a:rPr lang="el-GR" dirty="0" err="1"/>
              <a:t>νοραδρεναλίνης</a:t>
            </a:r>
            <a:r>
              <a:rPr lang="el-GR" dirty="0"/>
              <a:t>. Γενικά, η έλλειψη της αδρεναλίνης μπορεί να προκαλεί συμπτώματα κατάθλιψης, χρόνιου στρες και εξάντλησης.</a:t>
            </a:r>
          </a:p>
        </p:txBody>
      </p:sp>
    </p:spTree>
    <p:extLst>
      <p:ext uri="{BB962C8B-B14F-4D97-AF65-F5344CB8AC3E}">
        <p14:creationId xmlns:p14="http://schemas.microsoft.com/office/powerpoint/2010/main" val="2564144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375376-0DCC-D922-BB8C-6CA13370B018}"/>
              </a:ext>
            </a:extLst>
          </p:cNvPr>
          <p:cNvSpPr>
            <a:spLocks noGrp="1"/>
          </p:cNvSpPr>
          <p:nvPr>
            <p:ph idx="1"/>
          </p:nvPr>
        </p:nvSpPr>
        <p:spPr>
          <a:xfrm>
            <a:off x="838200" y="619432"/>
            <a:ext cx="10515600" cy="5557531"/>
          </a:xfrm>
        </p:spPr>
        <p:txBody>
          <a:bodyPr>
            <a:normAutofit fontScale="92500" lnSpcReduction="20000"/>
          </a:bodyPr>
          <a:lstStyle/>
          <a:p>
            <a:pPr marL="0" indent="0">
              <a:buNone/>
            </a:pPr>
            <a:r>
              <a:rPr lang="el-GR" b="1" dirty="0"/>
              <a:t>Λειτουργίες </a:t>
            </a:r>
            <a:r>
              <a:rPr lang="el-GR" b="1" dirty="0" err="1"/>
              <a:t>νοραδρεναλίνης</a:t>
            </a:r>
            <a:endParaRPr lang="el-GR" b="1" dirty="0"/>
          </a:p>
          <a:p>
            <a:pPr marL="0" indent="0">
              <a:buNone/>
            </a:pPr>
            <a:r>
              <a:rPr lang="el-GR" dirty="0"/>
              <a:t>Η </a:t>
            </a:r>
            <a:r>
              <a:rPr lang="el-GR" dirty="0" err="1"/>
              <a:t>νοραδρεναλίνη</a:t>
            </a:r>
            <a:r>
              <a:rPr lang="el-GR" dirty="0"/>
              <a:t> ρυθμίζει την αντίδραση πάλης ή φυγής του συμπαθητικού νευρικού συστήματος, αυξάνει τον καρδιακό ρυθμό και προκαλεί διαστολή των αγωγών της αναπνευστικής οδού. Ρυθμίζει  τα επίπεδα της ντοπαμίνης και της </a:t>
            </a:r>
            <a:r>
              <a:rPr lang="el-GR" dirty="0" err="1"/>
              <a:t>σεροτονίνης</a:t>
            </a:r>
            <a:r>
              <a:rPr lang="el-GR" dirty="0"/>
              <a:t>, την υπερδιέγερση και τον ύπνο REM, τη συγκέντρωση και τη μνήμη.</a:t>
            </a:r>
          </a:p>
          <a:p>
            <a:pPr marL="0" indent="0">
              <a:buNone/>
            </a:pPr>
            <a:endParaRPr lang="el-GR" dirty="0"/>
          </a:p>
          <a:p>
            <a:pPr marL="0" indent="0">
              <a:buNone/>
            </a:pPr>
            <a:r>
              <a:rPr lang="el-GR" b="1" dirty="0"/>
              <a:t>Ανεπάρκεια </a:t>
            </a:r>
            <a:r>
              <a:rPr lang="el-GR" b="1" dirty="0" err="1"/>
              <a:t>νοραδρεναλίνης</a:t>
            </a:r>
            <a:endParaRPr lang="el-GR" b="1" dirty="0"/>
          </a:p>
          <a:p>
            <a:pPr marL="0" indent="0">
              <a:buNone/>
            </a:pPr>
            <a:r>
              <a:rPr lang="el-GR" dirty="0"/>
              <a:t>Η ανεπάρκεια της </a:t>
            </a:r>
            <a:r>
              <a:rPr lang="el-GR" dirty="0" err="1"/>
              <a:t>νοραδρεναλίνης</a:t>
            </a:r>
            <a:r>
              <a:rPr lang="el-GR" dirty="0"/>
              <a:t> προκαλεί χρόνιο στρες, κόπωση, πόνο, κατάθλιψη, υπόταση, υπογλυκαιμία, εξουθένωση, δυσκολία και έλλειψη συγκέντρωσης, χαμηλή ανοχή στον πόνο.</a:t>
            </a:r>
          </a:p>
          <a:p>
            <a:pPr marL="0" indent="0">
              <a:buNone/>
            </a:pPr>
            <a:endParaRPr lang="el-GR" dirty="0"/>
          </a:p>
          <a:p>
            <a:pPr marL="0" indent="0">
              <a:buNone/>
            </a:pPr>
            <a:r>
              <a:rPr lang="el-GR" b="1" dirty="0"/>
              <a:t>Υπερβολικά υψηλά επίπεδα </a:t>
            </a:r>
            <a:r>
              <a:rPr lang="el-GR" b="1" dirty="0" err="1"/>
              <a:t>νοραδρεναλίνης</a:t>
            </a:r>
            <a:endParaRPr lang="el-GR" b="1" dirty="0"/>
          </a:p>
          <a:p>
            <a:pPr marL="0" indent="0">
              <a:buNone/>
            </a:pPr>
            <a:r>
              <a:rPr lang="el-GR" dirty="0"/>
              <a:t>Τα υπερβολικά αυξημένα επίπεδα της </a:t>
            </a:r>
            <a:r>
              <a:rPr lang="el-GR" dirty="0" err="1"/>
              <a:t>νοραδρεναλίνης</a:t>
            </a:r>
            <a:r>
              <a:rPr lang="el-GR" dirty="0"/>
              <a:t> προκαλούν κατάσταση πανικού και κρίσεις πανικού.</a:t>
            </a:r>
          </a:p>
        </p:txBody>
      </p:sp>
    </p:spTree>
    <p:extLst>
      <p:ext uri="{BB962C8B-B14F-4D97-AF65-F5344CB8AC3E}">
        <p14:creationId xmlns:p14="http://schemas.microsoft.com/office/powerpoint/2010/main" val="538189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996B27-2B57-5390-E73B-B5170A45F2FB}"/>
              </a:ext>
            </a:extLst>
          </p:cNvPr>
          <p:cNvSpPr>
            <a:spLocks noGrp="1"/>
          </p:cNvSpPr>
          <p:nvPr>
            <p:ph type="title"/>
          </p:nvPr>
        </p:nvSpPr>
        <p:spPr/>
        <p:txBody>
          <a:bodyPr/>
          <a:lstStyle/>
          <a:p>
            <a:r>
              <a:rPr lang="el-GR" dirty="0" err="1"/>
              <a:t>Ενδοκανναβιδοειδή</a:t>
            </a:r>
            <a:r>
              <a:rPr lang="el-GR" dirty="0"/>
              <a:t> (CB)</a:t>
            </a:r>
          </a:p>
        </p:txBody>
      </p:sp>
      <p:sp>
        <p:nvSpPr>
          <p:cNvPr id="3" name="Θέση περιεχομένου 2">
            <a:extLst>
              <a:ext uri="{FF2B5EF4-FFF2-40B4-BE49-F238E27FC236}">
                <a16:creationId xmlns:a16="http://schemas.microsoft.com/office/drawing/2014/main" id="{D70CF86E-609D-5849-DFB1-FF8062826B8F}"/>
              </a:ext>
            </a:extLst>
          </p:cNvPr>
          <p:cNvSpPr>
            <a:spLocks noGrp="1"/>
          </p:cNvSpPr>
          <p:nvPr>
            <p:ph idx="1"/>
          </p:nvPr>
        </p:nvSpPr>
        <p:spPr>
          <a:xfrm>
            <a:off x="838200" y="1825624"/>
            <a:ext cx="10515600" cy="4516181"/>
          </a:xfrm>
        </p:spPr>
        <p:txBody>
          <a:bodyPr>
            <a:normAutofit fontScale="77500" lnSpcReduction="20000"/>
          </a:bodyPr>
          <a:lstStyle/>
          <a:p>
            <a:pPr marL="0" indent="0">
              <a:buNone/>
            </a:pPr>
            <a:r>
              <a:rPr lang="el-GR" dirty="0"/>
              <a:t>Το </a:t>
            </a:r>
            <a:r>
              <a:rPr lang="el-GR" dirty="0" err="1"/>
              <a:t>ενδοκανναβιδοειδές</a:t>
            </a:r>
            <a:r>
              <a:rPr lang="el-GR" dirty="0"/>
              <a:t> σύστημα (CB) διαθέτει υποδοχείς που συνδέονται στενά με την αίσθηση της όρεξης, και έτσι προκύπτουν "οι λιγούρες" που νιώθουν οι χρήστες μαριχουάνας (κάνναβη).</a:t>
            </a:r>
          </a:p>
          <a:p>
            <a:pPr marL="0" indent="0">
              <a:buNone/>
            </a:pPr>
            <a:endParaRPr lang="el-GR" dirty="0"/>
          </a:p>
          <a:p>
            <a:pPr marL="0" indent="0">
              <a:buNone/>
            </a:pPr>
            <a:r>
              <a:rPr lang="el-GR" dirty="0"/>
              <a:t>Υπάρχουν στοιχεία που δείχνουν ότι το </a:t>
            </a:r>
            <a:r>
              <a:rPr lang="el-GR" dirty="0" err="1"/>
              <a:t>ενδοκανναβιδοειδές</a:t>
            </a:r>
            <a:r>
              <a:rPr lang="el-GR" dirty="0"/>
              <a:t> σύστημα μπορεί να προκαλέσει έντονα αποτελέσματα στην </a:t>
            </a:r>
            <a:r>
              <a:rPr lang="el-GR" dirty="0" err="1"/>
              <a:t>νευροδιαβίβαση</a:t>
            </a:r>
            <a:r>
              <a:rPr lang="el-GR" dirty="0"/>
              <a:t>, στις </a:t>
            </a:r>
            <a:r>
              <a:rPr lang="el-GR" dirty="0" err="1"/>
              <a:t>νευροενδοκρινικές</a:t>
            </a:r>
            <a:r>
              <a:rPr lang="el-GR" dirty="0"/>
              <a:t> και κύριες φλεγμονώδεις διαδικασίες  που σχετίζονται με την κατάθλιψη και το χρόνιο πόνο, ενώ η ανεπαρκής ενεργοποίηση των υποδοχέων των </a:t>
            </a:r>
            <a:r>
              <a:rPr lang="el-GR" dirty="0" err="1"/>
              <a:t>ενδοκανναβιδοειδών</a:t>
            </a:r>
            <a:r>
              <a:rPr lang="el-GR" dirty="0"/>
              <a:t> μπορεί να οδηγήσει σε τάσεις αυτοκτονίας.</a:t>
            </a:r>
          </a:p>
          <a:p>
            <a:pPr marL="0" indent="0">
              <a:buNone/>
            </a:pPr>
            <a:endParaRPr lang="el-GR" dirty="0"/>
          </a:p>
          <a:p>
            <a:pPr marL="0" indent="0">
              <a:buNone/>
            </a:pPr>
            <a:r>
              <a:rPr lang="el-GR" dirty="0"/>
              <a:t>Επιπλέον, η ενεργοποίηση των </a:t>
            </a:r>
            <a:r>
              <a:rPr lang="el-GR" dirty="0" err="1"/>
              <a:t>ενδοκανναβιδοειδών</a:t>
            </a:r>
            <a:r>
              <a:rPr lang="el-GR" dirty="0"/>
              <a:t> συνδέεται με τα άτομα που είναι χρόνια αλκοολικά. Αυτό έχει αποδειχθεί σε ασθενείς που έχουν υποβληθεί σε χειρουργική γαστρική παράκαμψη, με αποτέλεσμα να εξαρτώνται ακόμη περισσότερο από το αλκοόλ. Αν και ο μηχανισμός δράσης δεν είναι πλήρως κατανοητός, πιστεύεται ότι οι αλλαγές στην δραστηριότητα του εγκεφάλου που αφορούν στην επιβράβευση και σε συμπεριφορές που σχετίζονται με τη γεύση, αυξάνουν τη χρήση του αλκοόλ.</a:t>
            </a:r>
          </a:p>
        </p:txBody>
      </p:sp>
    </p:spTree>
    <p:extLst>
      <p:ext uri="{BB962C8B-B14F-4D97-AF65-F5344CB8AC3E}">
        <p14:creationId xmlns:p14="http://schemas.microsoft.com/office/powerpoint/2010/main" val="3721731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61F896-6B8C-D07E-F628-8597786A1D97}"/>
              </a:ext>
            </a:extLst>
          </p:cNvPr>
          <p:cNvSpPr>
            <a:spLocks noGrp="1"/>
          </p:cNvSpPr>
          <p:nvPr>
            <p:ph idx="1"/>
          </p:nvPr>
        </p:nvSpPr>
        <p:spPr>
          <a:xfrm>
            <a:off x="838200" y="545690"/>
            <a:ext cx="10515600" cy="5631273"/>
          </a:xfrm>
        </p:spPr>
        <p:txBody>
          <a:bodyPr>
            <a:normAutofit lnSpcReduction="10000"/>
          </a:bodyPr>
          <a:lstStyle/>
          <a:p>
            <a:pPr marL="0" indent="0">
              <a:buNone/>
            </a:pPr>
            <a:r>
              <a:rPr lang="el-GR" b="1" dirty="0"/>
              <a:t>Λειτουργίες </a:t>
            </a:r>
            <a:r>
              <a:rPr lang="el-GR" b="1" dirty="0" err="1"/>
              <a:t>ενδοκανναβιδοειδών</a:t>
            </a:r>
            <a:endParaRPr lang="el-GR" b="1" dirty="0"/>
          </a:p>
          <a:p>
            <a:pPr marL="0" indent="0">
              <a:buNone/>
            </a:pPr>
            <a:r>
              <a:rPr lang="el-GR" dirty="0"/>
              <a:t>Τα </a:t>
            </a:r>
            <a:r>
              <a:rPr lang="el-GR" dirty="0" err="1"/>
              <a:t>ενδοκανναβιδοειδή</a:t>
            </a:r>
            <a:r>
              <a:rPr lang="el-GR" dirty="0"/>
              <a:t> ρυθμίζουν τη διατροφική συμπεριφορά, την όρεξη, τον ενεργειακό μεταβολισμό, τη μάθηση και τη μνήμη, τον πόνο και τη φλεγμονή.</a:t>
            </a:r>
          </a:p>
          <a:p>
            <a:pPr marL="0" indent="0">
              <a:buNone/>
            </a:pPr>
            <a:endParaRPr lang="el-GR" dirty="0"/>
          </a:p>
          <a:p>
            <a:pPr marL="0" indent="0">
              <a:buNone/>
            </a:pPr>
            <a:r>
              <a:rPr lang="el-GR" b="1" dirty="0"/>
              <a:t>Ανεπάρκεια </a:t>
            </a:r>
            <a:r>
              <a:rPr lang="el-GR" b="1" dirty="0" err="1"/>
              <a:t>ενδοκανναβιδοειδών</a:t>
            </a:r>
            <a:endParaRPr lang="el-GR" b="1" dirty="0"/>
          </a:p>
          <a:p>
            <a:pPr marL="0" indent="0">
              <a:buNone/>
            </a:pPr>
            <a:r>
              <a:rPr lang="el-GR" dirty="0"/>
              <a:t>Η ανεπάρκεια των </a:t>
            </a:r>
            <a:r>
              <a:rPr lang="el-GR" dirty="0" err="1"/>
              <a:t>ενδοκανναβιδοειδών</a:t>
            </a:r>
            <a:r>
              <a:rPr lang="el-GR" dirty="0"/>
              <a:t> προκαλεί χαμηλή αντοχή στον πόνο, υπερβολικές φλεγμονώδεις αντιδράσεις, και ανθεκτικές στη θεραπεία παθήσεις.</a:t>
            </a:r>
          </a:p>
          <a:p>
            <a:pPr marL="0" indent="0">
              <a:buNone/>
            </a:pPr>
            <a:endParaRPr lang="el-GR" dirty="0"/>
          </a:p>
          <a:p>
            <a:pPr marL="0" indent="0">
              <a:buNone/>
            </a:pPr>
            <a:r>
              <a:rPr lang="el-GR" b="1" dirty="0"/>
              <a:t>Υπερβολικά υψηλά επίπεδα </a:t>
            </a:r>
            <a:r>
              <a:rPr lang="el-GR" b="1" dirty="0" err="1"/>
              <a:t>ενδοκανναβιδοειδών</a:t>
            </a:r>
            <a:endParaRPr lang="el-GR" b="1" dirty="0"/>
          </a:p>
          <a:p>
            <a:pPr marL="0" indent="0">
              <a:buNone/>
            </a:pPr>
            <a:r>
              <a:rPr lang="el-GR" dirty="0"/>
              <a:t>Τα υπερβολικά υψηλά επίπεδα των </a:t>
            </a:r>
            <a:r>
              <a:rPr lang="el-GR" dirty="0" err="1"/>
              <a:t>ενδοκανναβιδοειδών</a:t>
            </a:r>
            <a:r>
              <a:rPr lang="el-GR" dirty="0"/>
              <a:t> οδηγούν σε υπερβολική λήψη τροφής και αυξημένο κίνδυνο παχυσαρκίας.</a:t>
            </a:r>
          </a:p>
        </p:txBody>
      </p:sp>
    </p:spTree>
    <p:extLst>
      <p:ext uri="{BB962C8B-B14F-4D97-AF65-F5344CB8AC3E}">
        <p14:creationId xmlns:p14="http://schemas.microsoft.com/office/powerpoint/2010/main" val="2958723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086A88-DD50-A350-0155-D00AB000A214}"/>
              </a:ext>
            </a:extLst>
          </p:cNvPr>
          <p:cNvSpPr>
            <a:spLocks noGrp="1"/>
          </p:cNvSpPr>
          <p:nvPr>
            <p:ph type="title"/>
          </p:nvPr>
        </p:nvSpPr>
        <p:spPr/>
        <p:txBody>
          <a:bodyPr/>
          <a:lstStyle/>
          <a:p>
            <a:r>
              <a:rPr lang="el-GR" dirty="0" err="1"/>
              <a:t>Ακετυλοχολίνη</a:t>
            </a:r>
            <a:endParaRPr lang="el-GR" dirty="0"/>
          </a:p>
        </p:txBody>
      </p:sp>
      <p:sp>
        <p:nvSpPr>
          <p:cNvPr id="3" name="Θέση περιεχομένου 2">
            <a:extLst>
              <a:ext uri="{FF2B5EF4-FFF2-40B4-BE49-F238E27FC236}">
                <a16:creationId xmlns:a16="http://schemas.microsoft.com/office/drawing/2014/main" id="{FD457CC4-EC78-292D-01DE-A654282FF5BB}"/>
              </a:ext>
            </a:extLst>
          </p:cNvPr>
          <p:cNvSpPr>
            <a:spLocks noGrp="1"/>
          </p:cNvSpPr>
          <p:nvPr>
            <p:ph idx="1"/>
          </p:nvPr>
        </p:nvSpPr>
        <p:spPr>
          <a:xfrm>
            <a:off x="838200" y="1825625"/>
            <a:ext cx="10515600" cy="4530930"/>
          </a:xfrm>
        </p:spPr>
        <p:txBody>
          <a:bodyPr>
            <a:normAutofit fontScale="77500" lnSpcReduction="20000"/>
          </a:bodyPr>
          <a:lstStyle/>
          <a:p>
            <a:pPr marL="0" indent="0">
              <a:buNone/>
            </a:pPr>
            <a:r>
              <a:rPr lang="el-GR" dirty="0"/>
              <a:t>Η </a:t>
            </a:r>
            <a:r>
              <a:rPr lang="el-GR" dirty="0" err="1"/>
              <a:t>ακετυλοχολίνη</a:t>
            </a:r>
            <a:r>
              <a:rPr lang="el-GR" dirty="0"/>
              <a:t> εντοπίζεται κυρίως στον εγκέφαλο και στα περιφερικά νεύρα. Παίζει ουσιαστικό ρόλο στη μνήμη και στη θεραπεία των γνωστικών λειτουργιών που παρακμάζουν με την ηλικία, περιλαμβανομένης της άνοιας. Επιπλέον, είναι επίσης σημαντική για την απελευθέρωση των γαστρικών οξέων, των πεπτικών ενζύμων και των περισταλτικών κινήσεων που μετακινούν την τροφή μέσω της πεπτικής οδού.</a:t>
            </a:r>
          </a:p>
          <a:p>
            <a:pPr marL="0" indent="0">
              <a:buNone/>
            </a:pPr>
            <a:endParaRPr lang="el-GR" dirty="0"/>
          </a:p>
          <a:p>
            <a:pPr marL="0" indent="0">
              <a:buNone/>
            </a:pPr>
            <a:r>
              <a:rPr lang="el-GR" dirty="0"/>
              <a:t>Η μειωμένη δραστηριότητα της </a:t>
            </a:r>
            <a:r>
              <a:rPr lang="el-GR" dirty="0" err="1"/>
              <a:t>ακετυλοχολίνης</a:t>
            </a:r>
            <a:r>
              <a:rPr lang="el-GR" dirty="0"/>
              <a:t> έχει παρατηρηθεί σε άτομα με  διαταραχές του φάσματος του αυτισμού, η οποία εξηγεί τα συμπτώματα στη μνήμη που συνοδεύουν αυτές τις διαταραχές. Οι καπνιστές ίσως να έχουν στενή σχέση με αυτό το νευροδιαβιβαστή εξαιτίας της νικοτίνης που ενεργοποιεί την </a:t>
            </a:r>
            <a:r>
              <a:rPr lang="el-GR" dirty="0" err="1"/>
              <a:t>ακετυλοχολίνη</a:t>
            </a:r>
            <a:r>
              <a:rPr lang="el-GR" dirty="0"/>
              <a:t>, η οποία εμπλέκεται σε αλυσιδωτές αντιδράσεις με την </a:t>
            </a:r>
            <a:r>
              <a:rPr lang="el-GR" dirty="0" err="1"/>
              <a:t>ντοπαμίνη</a:t>
            </a:r>
            <a:r>
              <a:rPr lang="el-GR" dirty="0"/>
              <a:t> και τη </a:t>
            </a:r>
            <a:r>
              <a:rPr lang="el-GR" dirty="0" err="1"/>
              <a:t>νοραδρεναλίνη</a:t>
            </a:r>
            <a:r>
              <a:rPr lang="el-GR" dirty="0"/>
              <a:t>.</a:t>
            </a:r>
          </a:p>
          <a:p>
            <a:pPr marL="0" indent="0">
              <a:buNone/>
            </a:pPr>
            <a:endParaRPr lang="el-GR" dirty="0"/>
          </a:p>
          <a:p>
            <a:pPr marL="0" indent="0">
              <a:buNone/>
            </a:pPr>
            <a:r>
              <a:rPr lang="el-GR" dirty="0"/>
              <a:t>Η χρόνια έκθεση στη νικοτίνη αυξάνει σημαντικά την ενεργοποίηση των υποδοχέων της </a:t>
            </a:r>
            <a:r>
              <a:rPr lang="el-GR" dirty="0" err="1"/>
              <a:t>ακετυλοχολίνης</a:t>
            </a:r>
            <a:r>
              <a:rPr lang="el-GR" dirty="0"/>
              <a:t> στους πνεύμονες, πράγμα το οποίο συμβάλλει στην απόφραξη της ροής του αέρα και άλλων διαταραχών της αναπνευστικής οδού που εκδηλώνονται λόγω καπνίσματος.</a:t>
            </a:r>
          </a:p>
        </p:txBody>
      </p:sp>
    </p:spTree>
    <p:extLst>
      <p:ext uri="{BB962C8B-B14F-4D97-AF65-F5344CB8AC3E}">
        <p14:creationId xmlns:p14="http://schemas.microsoft.com/office/powerpoint/2010/main" val="3339951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2FCC452-C020-2ADA-563A-DD788446CF7F}"/>
              </a:ext>
            </a:extLst>
          </p:cNvPr>
          <p:cNvSpPr>
            <a:spLocks noGrp="1"/>
          </p:cNvSpPr>
          <p:nvPr>
            <p:ph idx="1"/>
          </p:nvPr>
        </p:nvSpPr>
        <p:spPr>
          <a:xfrm>
            <a:off x="838200" y="604684"/>
            <a:ext cx="10515600" cy="5572279"/>
          </a:xfrm>
        </p:spPr>
        <p:txBody>
          <a:bodyPr>
            <a:normAutofit fontScale="92500" lnSpcReduction="20000"/>
          </a:bodyPr>
          <a:lstStyle/>
          <a:p>
            <a:pPr marL="0" indent="0">
              <a:buNone/>
            </a:pPr>
            <a:r>
              <a:rPr lang="el-GR" b="1" dirty="0"/>
              <a:t>Λειτουργίες της </a:t>
            </a:r>
            <a:r>
              <a:rPr lang="el-GR" b="1" dirty="0" err="1"/>
              <a:t>ακετυλοχολίνης</a:t>
            </a:r>
            <a:endParaRPr lang="el-GR" b="1" dirty="0"/>
          </a:p>
          <a:p>
            <a:pPr marL="0" indent="0">
              <a:buNone/>
            </a:pPr>
            <a:r>
              <a:rPr lang="el-GR" dirty="0"/>
              <a:t>Η </a:t>
            </a:r>
            <a:r>
              <a:rPr lang="el-GR" dirty="0" err="1"/>
              <a:t>ακετυλοχολίνη</a:t>
            </a:r>
            <a:r>
              <a:rPr lang="el-GR" dirty="0"/>
              <a:t> ρυθμίζει το παρασυμπαθητικό νευρικό σύστημα, τη μνήμη, τη μάθηση, τη χρονική διάρκεια συγκέντρωσης, τον ύπνο REM, την έκκριση γαστρικών υγρών, τα πεπτικά ένζυμα, τις περισταλτικές κινήσεις.</a:t>
            </a:r>
          </a:p>
          <a:p>
            <a:pPr marL="0" indent="0">
              <a:buNone/>
            </a:pPr>
            <a:endParaRPr lang="el-GR" dirty="0"/>
          </a:p>
          <a:p>
            <a:pPr marL="0" indent="0">
              <a:buNone/>
            </a:pPr>
            <a:r>
              <a:rPr lang="el-GR" b="1" dirty="0"/>
              <a:t>Ανεπάρκεια </a:t>
            </a:r>
            <a:r>
              <a:rPr lang="el-GR" b="1" dirty="0" err="1"/>
              <a:t>ακετυλοχολίνης</a:t>
            </a:r>
            <a:endParaRPr lang="el-GR" b="1" dirty="0"/>
          </a:p>
          <a:p>
            <a:pPr marL="0" indent="0">
              <a:buNone/>
            </a:pPr>
            <a:r>
              <a:rPr lang="el-GR" dirty="0"/>
              <a:t>Η ανεπάρκεια </a:t>
            </a:r>
            <a:r>
              <a:rPr lang="el-GR" dirty="0" err="1"/>
              <a:t>ακετυλοχολίνης</a:t>
            </a:r>
            <a:r>
              <a:rPr lang="el-GR" dirty="0"/>
              <a:t> οδηγεί στην ενεργοποίηση του συμπαθητικού νευρικού συστήματος, σε προβλήματα στη βραχυπρόθεσμη μνήμη, προβλήματα σε γνωσιακές λειτουργίες που σχετίζονται με την ηλικία, δυσκολία στο να κοιμηθεί κάποιος, μυϊκή ένταση.</a:t>
            </a:r>
          </a:p>
          <a:p>
            <a:pPr marL="0" indent="0">
              <a:buNone/>
            </a:pPr>
            <a:endParaRPr lang="el-GR" dirty="0"/>
          </a:p>
          <a:p>
            <a:pPr marL="0" indent="0">
              <a:buNone/>
            </a:pPr>
            <a:r>
              <a:rPr lang="el-GR" b="1" dirty="0"/>
              <a:t>Υπερβολικά υψηλά επίπεδα </a:t>
            </a:r>
            <a:r>
              <a:rPr lang="el-GR" b="1" dirty="0" err="1"/>
              <a:t>ακετυλοχολίνης</a:t>
            </a:r>
            <a:endParaRPr lang="el-GR" b="1" dirty="0"/>
          </a:p>
          <a:p>
            <a:pPr marL="0" indent="0">
              <a:buNone/>
            </a:pPr>
            <a:r>
              <a:rPr lang="el-GR" dirty="0"/>
              <a:t>Τα υπερβολικά υψηλά επίπεδα </a:t>
            </a:r>
            <a:r>
              <a:rPr lang="el-GR" dirty="0" err="1"/>
              <a:t>ακετυλοχολίνης</a:t>
            </a:r>
            <a:r>
              <a:rPr lang="el-GR" dirty="0"/>
              <a:t> είναι απίθανο να παρατηρηθούν.</a:t>
            </a:r>
          </a:p>
        </p:txBody>
      </p:sp>
    </p:spTree>
    <p:extLst>
      <p:ext uri="{BB962C8B-B14F-4D97-AF65-F5344CB8AC3E}">
        <p14:creationId xmlns:p14="http://schemas.microsoft.com/office/powerpoint/2010/main" val="2004349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63E3C8-90DD-1FF8-E2E7-9F11399D379C}"/>
              </a:ext>
            </a:extLst>
          </p:cNvPr>
          <p:cNvSpPr>
            <a:spLocks noGrp="1"/>
          </p:cNvSpPr>
          <p:nvPr>
            <p:ph type="title"/>
          </p:nvPr>
        </p:nvSpPr>
        <p:spPr/>
        <p:txBody>
          <a:bodyPr/>
          <a:lstStyle/>
          <a:p>
            <a:r>
              <a:rPr lang="el-GR" dirty="0"/>
              <a:t>Βασικές Αρχές Φαρμακολογίας στο ΚΝΣ</a:t>
            </a:r>
          </a:p>
        </p:txBody>
      </p:sp>
      <p:sp>
        <p:nvSpPr>
          <p:cNvPr id="3" name="Θέση περιεχομένου 2">
            <a:extLst>
              <a:ext uri="{FF2B5EF4-FFF2-40B4-BE49-F238E27FC236}">
                <a16:creationId xmlns:a16="http://schemas.microsoft.com/office/drawing/2014/main" id="{00441B5B-9746-2583-3FE6-BDCF900A3A4A}"/>
              </a:ext>
            </a:extLst>
          </p:cNvPr>
          <p:cNvSpPr>
            <a:spLocks noGrp="1"/>
          </p:cNvSpPr>
          <p:nvPr>
            <p:ph idx="1"/>
          </p:nvPr>
        </p:nvSpPr>
        <p:spPr/>
        <p:txBody>
          <a:bodyPr>
            <a:normAutofit lnSpcReduction="10000"/>
          </a:bodyPr>
          <a:lstStyle/>
          <a:p>
            <a:pPr>
              <a:buNone/>
            </a:pPr>
            <a:r>
              <a:rPr lang="el-GR" dirty="0"/>
              <a:t>🔹 </a:t>
            </a:r>
            <a:r>
              <a:rPr lang="el-GR" b="1" dirty="0"/>
              <a:t>Φαρμακοκινητική</a:t>
            </a:r>
            <a:r>
              <a:rPr lang="el-GR" dirty="0"/>
              <a:t> (τι κάνει το σώμα στο φάρμακο)</a:t>
            </a:r>
          </a:p>
          <a:p>
            <a:pPr>
              <a:buFont typeface="Arial" panose="020B0604020202020204" pitchFamily="34" charset="0"/>
              <a:buChar char="•"/>
            </a:pPr>
            <a:r>
              <a:rPr lang="el-GR" dirty="0"/>
              <a:t>Απορρόφηση</a:t>
            </a:r>
          </a:p>
          <a:p>
            <a:pPr>
              <a:buFont typeface="Arial" panose="020B0604020202020204" pitchFamily="34" charset="0"/>
              <a:buChar char="•"/>
            </a:pPr>
            <a:r>
              <a:rPr lang="el-GR" dirty="0"/>
              <a:t>Κατανομή στον εγκέφαλο (</a:t>
            </a:r>
            <a:r>
              <a:rPr lang="el-GR" dirty="0" err="1"/>
              <a:t>αιματοεγκεφαλικός</a:t>
            </a:r>
            <a:r>
              <a:rPr lang="el-GR" dirty="0"/>
              <a:t> φραγμός)</a:t>
            </a:r>
          </a:p>
          <a:p>
            <a:pPr>
              <a:buFont typeface="Arial" panose="020B0604020202020204" pitchFamily="34" charset="0"/>
              <a:buChar char="•"/>
            </a:pPr>
            <a:r>
              <a:rPr lang="el-GR" dirty="0"/>
              <a:t>Μεταβολισμός (κυρίως στο ήπαρ)</a:t>
            </a:r>
          </a:p>
          <a:p>
            <a:pPr>
              <a:buFont typeface="Arial" panose="020B0604020202020204" pitchFamily="34" charset="0"/>
              <a:buChar char="•"/>
            </a:pPr>
            <a:r>
              <a:rPr lang="el-GR" dirty="0"/>
              <a:t>Αποβολή (κυρίως από τους </a:t>
            </a:r>
            <a:r>
              <a:rPr lang="el-GR" dirty="0" err="1"/>
              <a:t>νεφρούς</a:t>
            </a:r>
            <a:r>
              <a:rPr lang="el-GR" dirty="0"/>
              <a:t>)</a:t>
            </a:r>
          </a:p>
          <a:p>
            <a:pPr marL="0" indent="0">
              <a:buNone/>
            </a:pPr>
            <a:endParaRPr lang="el-GR" dirty="0"/>
          </a:p>
          <a:p>
            <a:pPr>
              <a:buNone/>
            </a:pPr>
            <a:r>
              <a:rPr lang="el-GR" dirty="0"/>
              <a:t>🔹 </a:t>
            </a:r>
            <a:r>
              <a:rPr lang="el-GR" b="1" dirty="0"/>
              <a:t>Φαρμακοδυναμική</a:t>
            </a:r>
            <a:r>
              <a:rPr lang="el-GR" dirty="0"/>
              <a:t> (τι κάνει το φάρμακο στο σώμα)</a:t>
            </a:r>
          </a:p>
          <a:p>
            <a:pPr>
              <a:buFont typeface="Arial" panose="020B0604020202020204" pitchFamily="34" charset="0"/>
              <a:buChar char="•"/>
            </a:pPr>
            <a:r>
              <a:rPr lang="el-GR" dirty="0"/>
              <a:t>Δέσμευση σε υποδοχείς νευροδιαβιβαστών</a:t>
            </a:r>
          </a:p>
          <a:p>
            <a:pPr>
              <a:buFont typeface="Arial" panose="020B0604020202020204" pitchFamily="34" charset="0"/>
              <a:buChar char="•"/>
            </a:pPr>
            <a:r>
              <a:rPr lang="el-GR" dirty="0"/>
              <a:t>Ενίσχυση ή αναστολή </a:t>
            </a:r>
            <a:r>
              <a:rPr lang="el-GR" dirty="0" err="1"/>
              <a:t>νευρωνικών</a:t>
            </a:r>
            <a:r>
              <a:rPr lang="el-GR" dirty="0"/>
              <a:t> οδών</a:t>
            </a:r>
          </a:p>
          <a:p>
            <a:pPr marL="0" indent="0">
              <a:buNone/>
            </a:pPr>
            <a:endParaRPr lang="el-GR" dirty="0"/>
          </a:p>
        </p:txBody>
      </p:sp>
    </p:spTree>
    <p:extLst>
      <p:ext uri="{BB962C8B-B14F-4D97-AF65-F5344CB8AC3E}">
        <p14:creationId xmlns:p14="http://schemas.microsoft.com/office/powerpoint/2010/main" val="789319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C3D89D-730E-5CF0-2240-6D4F1C80EB7C}"/>
              </a:ext>
            </a:extLst>
          </p:cNvPr>
          <p:cNvSpPr>
            <a:spLocks noGrp="1"/>
          </p:cNvSpPr>
          <p:nvPr>
            <p:ph type="title"/>
          </p:nvPr>
        </p:nvSpPr>
        <p:spPr/>
        <p:txBody>
          <a:bodyPr/>
          <a:lstStyle/>
          <a:p>
            <a:r>
              <a:rPr lang="el-GR" b="1" i="0" dirty="0">
                <a:solidFill>
                  <a:srgbClr val="404040"/>
                </a:solidFill>
                <a:effectLst/>
                <a:latin typeface="Inter"/>
              </a:rPr>
              <a:t>Μηχανισμοί Δράσης Φαρμάκων</a:t>
            </a:r>
            <a:r>
              <a:rPr lang="en-US" b="1" i="0" dirty="0">
                <a:solidFill>
                  <a:srgbClr val="404040"/>
                </a:solidFill>
                <a:effectLst/>
                <a:latin typeface="Inter"/>
              </a:rPr>
              <a:t>?</a:t>
            </a:r>
            <a:endParaRPr lang="el-GR" dirty="0"/>
          </a:p>
        </p:txBody>
      </p:sp>
      <p:sp>
        <p:nvSpPr>
          <p:cNvPr id="3" name="Θέση περιεχομένου 2">
            <a:extLst>
              <a:ext uri="{FF2B5EF4-FFF2-40B4-BE49-F238E27FC236}">
                <a16:creationId xmlns:a16="http://schemas.microsoft.com/office/drawing/2014/main" id="{847ED243-FA22-A450-7220-7693F4284A74}"/>
              </a:ext>
            </a:extLst>
          </p:cNvPr>
          <p:cNvSpPr>
            <a:spLocks noGrp="1"/>
          </p:cNvSpPr>
          <p:nvPr>
            <p:ph idx="1"/>
          </p:nvPr>
        </p:nvSpPr>
        <p:spPr/>
        <p:txBody>
          <a:bodyPr/>
          <a:lstStyle/>
          <a:p>
            <a:r>
              <a:rPr lang="el-GR" dirty="0"/>
              <a:t>Αγωνιστές και ανταγωνιστές υποδοχέων.</a:t>
            </a:r>
          </a:p>
          <a:p>
            <a:r>
              <a:rPr lang="el-GR" dirty="0"/>
              <a:t>Αναστολείς </a:t>
            </a:r>
            <a:r>
              <a:rPr lang="el-GR" dirty="0" err="1"/>
              <a:t>επαναπρόσληψης</a:t>
            </a:r>
            <a:r>
              <a:rPr lang="el-GR" dirty="0"/>
              <a:t>.</a:t>
            </a:r>
          </a:p>
          <a:p>
            <a:r>
              <a:rPr lang="el-GR" dirty="0"/>
              <a:t>Αναστολείς ενζύμων.</a:t>
            </a:r>
          </a:p>
        </p:txBody>
      </p:sp>
    </p:spTree>
    <p:extLst>
      <p:ext uri="{BB962C8B-B14F-4D97-AF65-F5344CB8AC3E}">
        <p14:creationId xmlns:p14="http://schemas.microsoft.com/office/powerpoint/2010/main" val="313220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1809D-51D5-B18C-C29F-8A99C2BA7275}"/>
              </a:ext>
            </a:extLst>
          </p:cNvPr>
          <p:cNvSpPr>
            <a:spLocks noGrp="1"/>
          </p:cNvSpPr>
          <p:nvPr>
            <p:ph type="title"/>
          </p:nvPr>
        </p:nvSpPr>
        <p:spPr/>
        <p:txBody>
          <a:bodyPr>
            <a:normAutofit/>
          </a:bodyPr>
          <a:lstStyle/>
          <a:p>
            <a:r>
              <a:rPr lang="el-GR" dirty="0"/>
              <a:t>Σύμφωνα με το εθνικό συνταγολόγιο (κεφάλαιο 04):</a:t>
            </a:r>
          </a:p>
        </p:txBody>
      </p:sp>
      <p:sp>
        <p:nvSpPr>
          <p:cNvPr id="3" name="Θέση περιεχομένου 2">
            <a:extLst>
              <a:ext uri="{FF2B5EF4-FFF2-40B4-BE49-F238E27FC236}">
                <a16:creationId xmlns:a16="http://schemas.microsoft.com/office/drawing/2014/main" id="{A3FA2969-5744-EDD5-9195-4358CEE06F3E}"/>
              </a:ext>
            </a:extLst>
          </p:cNvPr>
          <p:cNvSpPr>
            <a:spLocks noGrp="1"/>
          </p:cNvSpPr>
          <p:nvPr>
            <p:ph idx="1"/>
          </p:nvPr>
        </p:nvSpPr>
        <p:spPr/>
        <p:txBody>
          <a:bodyPr numCol="2">
            <a:normAutofit fontScale="85000" lnSpcReduction="10000"/>
          </a:bodyPr>
          <a:lstStyle/>
          <a:p>
            <a:pPr marL="0" indent="0">
              <a:buNone/>
            </a:pPr>
            <a:r>
              <a:rPr lang="el-GR" dirty="0"/>
              <a:t>04.01 Αγχολυτικά (ελάσσονα ηρεμιστικά) και υπνωτικά</a:t>
            </a:r>
          </a:p>
          <a:p>
            <a:pPr marL="0" indent="0">
              <a:buNone/>
            </a:pPr>
            <a:r>
              <a:rPr lang="el-GR" dirty="0"/>
              <a:t>04.02 Αντιψυχωσικά φάρμακα</a:t>
            </a:r>
          </a:p>
          <a:p>
            <a:pPr marL="0" indent="0">
              <a:buNone/>
            </a:pPr>
            <a:r>
              <a:rPr lang="el-GR" dirty="0"/>
              <a:t>04.03 Φάρμακα κατά της μανίας και της διπολικής διαταραχής</a:t>
            </a:r>
          </a:p>
          <a:p>
            <a:pPr marL="0" indent="0">
              <a:buNone/>
            </a:pPr>
            <a:r>
              <a:rPr lang="el-GR" dirty="0"/>
              <a:t>04.04 Αντικαταθλιπτικά</a:t>
            </a:r>
          </a:p>
          <a:p>
            <a:pPr marL="0" indent="0">
              <a:buNone/>
            </a:pPr>
            <a:r>
              <a:rPr lang="el-GR" dirty="0"/>
              <a:t>04.05 Αντιεπιληπτικά</a:t>
            </a:r>
          </a:p>
          <a:p>
            <a:pPr marL="0" indent="0">
              <a:buNone/>
            </a:pPr>
            <a:r>
              <a:rPr lang="el-GR" dirty="0"/>
              <a:t>04.06 Φάρμακα χορηγούμενα σε </a:t>
            </a:r>
            <a:r>
              <a:rPr lang="el-GR" dirty="0" err="1"/>
              <a:t>παρκινσονισμό</a:t>
            </a:r>
            <a:r>
              <a:rPr lang="el-GR" dirty="0"/>
              <a:t> και συναφείς παθήσεις</a:t>
            </a:r>
          </a:p>
          <a:p>
            <a:pPr marL="0" indent="0">
              <a:buNone/>
            </a:pPr>
            <a:r>
              <a:rPr lang="el-GR" dirty="0"/>
              <a:t>04.07 Φάρμακα κατά της ημικρανίας</a:t>
            </a:r>
          </a:p>
          <a:p>
            <a:pPr marL="0" indent="0">
              <a:buNone/>
            </a:pPr>
            <a:r>
              <a:rPr lang="el-GR" dirty="0"/>
              <a:t>04.08 </a:t>
            </a:r>
            <a:r>
              <a:rPr lang="el-GR" dirty="0" err="1"/>
              <a:t>Αντιμυασθενικά</a:t>
            </a:r>
            <a:endParaRPr lang="el-GR" dirty="0"/>
          </a:p>
          <a:p>
            <a:pPr marL="0" indent="0">
              <a:buNone/>
            </a:pPr>
            <a:r>
              <a:rPr lang="el-GR" dirty="0"/>
              <a:t>04.09 Διεγερτικά του ΚΝΣ - φάρμακα επί υπερκινητικών συνδρόμων</a:t>
            </a:r>
          </a:p>
          <a:p>
            <a:pPr marL="0" indent="0">
              <a:buNone/>
            </a:pPr>
            <a:r>
              <a:rPr lang="el-GR" dirty="0"/>
              <a:t>04.10 Αγγειοδιασταλτικά εγκεφαλικών αγγείων</a:t>
            </a:r>
          </a:p>
          <a:p>
            <a:pPr marL="0" indent="0">
              <a:buNone/>
            </a:pPr>
            <a:r>
              <a:rPr lang="el-GR" dirty="0"/>
              <a:t>04.11 </a:t>
            </a:r>
            <a:r>
              <a:rPr lang="el-GR" dirty="0" err="1"/>
              <a:t>Οπιοειδή</a:t>
            </a:r>
            <a:r>
              <a:rPr lang="el-GR" dirty="0"/>
              <a:t> αναλγητικά</a:t>
            </a:r>
          </a:p>
          <a:p>
            <a:pPr marL="0" indent="0">
              <a:buNone/>
            </a:pPr>
            <a:r>
              <a:rPr lang="el-GR" dirty="0"/>
              <a:t>04.12 Φάρμακα απεξάρτησης από ουσίες</a:t>
            </a:r>
          </a:p>
          <a:p>
            <a:pPr marL="0" indent="0">
              <a:buNone/>
            </a:pPr>
            <a:r>
              <a:rPr lang="el-GR" dirty="0"/>
              <a:t>04.13 Φάρμακα κατά της άνοιας</a:t>
            </a:r>
          </a:p>
          <a:p>
            <a:pPr marL="0" indent="0">
              <a:buNone/>
            </a:pPr>
            <a:r>
              <a:rPr lang="el-GR" dirty="0"/>
              <a:t>04.14 Αντιεμετικά - </a:t>
            </a:r>
            <a:r>
              <a:rPr lang="el-GR" dirty="0" err="1"/>
              <a:t>αντιιλιγγικά</a:t>
            </a:r>
            <a:endParaRPr lang="el-GR" dirty="0"/>
          </a:p>
          <a:p>
            <a:pPr marL="0" indent="0">
              <a:buNone/>
            </a:pPr>
            <a:r>
              <a:rPr lang="el-GR" dirty="0"/>
              <a:t>04.15 Φάρμακα κατά της παχυσαρκίας</a:t>
            </a:r>
          </a:p>
        </p:txBody>
      </p:sp>
      <p:sp>
        <p:nvSpPr>
          <p:cNvPr id="6" name="TextBox 5">
            <a:extLst>
              <a:ext uri="{FF2B5EF4-FFF2-40B4-BE49-F238E27FC236}">
                <a16:creationId xmlns:a16="http://schemas.microsoft.com/office/drawing/2014/main" id="{EDEF5B4F-3454-C072-2465-A90C78A44911}"/>
              </a:ext>
            </a:extLst>
          </p:cNvPr>
          <p:cNvSpPr txBox="1"/>
          <p:nvPr/>
        </p:nvSpPr>
        <p:spPr>
          <a:xfrm>
            <a:off x="6647835" y="6492875"/>
            <a:ext cx="5544165" cy="338554"/>
          </a:xfrm>
          <a:prstGeom prst="rect">
            <a:avLst/>
          </a:prstGeom>
          <a:noFill/>
        </p:spPr>
        <p:txBody>
          <a:bodyPr wrap="square">
            <a:spAutoFit/>
          </a:bodyPr>
          <a:lstStyle/>
          <a:p>
            <a:r>
              <a:rPr lang="el-GR" sz="1600" dirty="0"/>
              <a:t>https://www.galinos.gr/web/drugs/main/nomcodes/04</a:t>
            </a:r>
          </a:p>
        </p:txBody>
      </p:sp>
    </p:spTree>
    <p:extLst>
      <p:ext uri="{BB962C8B-B14F-4D97-AF65-F5344CB8AC3E}">
        <p14:creationId xmlns:p14="http://schemas.microsoft.com/office/powerpoint/2010/main" val="1677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CE5AAE-9036-8CAF-A1AA-2D88B93CB99E}"/>
              </a:ext>
            </a:extLst>
          </p:cNvPr>
          <p:cNvSpPr>
            <a:spLocks noGrp="1"/>
          </p:cNvSpPr>
          <p:nvPr>
            <p:ph type="title"/>
          </p:nvPr>
        </p:nvSpPr>
        <p:spPr/>
        <p:txBody>
          <a:bodyPr/>
          <a:lstStyle/>
          <a:p>
            <a:r>
              <a:rPr lang="el-GR" dirty="0"/>
              <a:t>Στόχοι του Μαθήματος</a:t>
            </a:r>
          </a:p>
        </p:txBody>
      </p:sp>
      <p:sp>
        <p:nvSpPr>
          <p:cNvPr id="3" name="Θέση περιεχομένου 2">
            <a:extLst>
              <a:ext uri="{FF2B5EF4-FFF2-40B4-BE49-F238E27FC236}">
                <a16:creationId xmlns:a16="http://schemas.microsoft.com/office/drawing/2014/main" id="{18A596DC-5B0A-0E1A-1D55-4A5B15DBF2B7}"/>
              </a:ext>
            </a:extLst>
          </p:cNvPr>
          <p:cNvSpPr>
            <a:spLocks noGrp="1"/>
          </p:cNvSpPr>
          <p:nvPr>
            <p:ph idx="1"/>
          </p:nvPr>
        </p:nvSpPr>
        <p:spPr/>
        <p:txBody>
          <a:bodyPr>
            <a:normAutofit/>
          </a:bodyPr>
          <a:lstStyle/>
          <a:p>
            <a:r>
              <a:rPr lang="el-GR" dirty="0"/>
              <a:t>Κατανόηση της λειτουργίας του ΚΝΣ.</a:t>
            </a:r>
          </a:p>
          <a:p>
            <a:endParaRPr lang="el-GR" dirty="0"/>
          </a:p>
          <a:p>
            <a:r>
              <a:rPr lang="el-GR" dirty="0"/>
              <a:t>Εξοικείωση με τα αγχολυτικά και αντικαταθλιπτικά φάρμακα.</a:t>
            </a:r>
          </a:p>
          <a:p>
            <a:endParaRPr lang="el-GR" dirty="0"/>
          </a:p>
          <a:p>
            <a:r>
              <a:rPr lang="el-GR" dirty="0"/>
              <a:t>Κατανόηση των μηχανισμών δράσης και των παρενεργειών.</a:t>
            </a:r>
          </a:p>
        </p:txBody>
      </p:sp>
    </p:spTree>
    <p:extLst>
      <p:ext uri="{BB962C8B-B14F-4D97-AF65-F5344CB8AC3E}">
        <p14:creationId xmlns:p14="http://schemas.microsoft.com/office/powerpoint/2010/main" val="68473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D542C1-FD52-7765-FF21-6980AAA0A3D3}"/>
              </a:ext>
            </a:extLst>
          </p:cNvPr>
          <p:cNvSpPr>
            <a:spLocks noGrp="1"/>
          </p:cNvSpPr>
          <p:nvPr>
            <p:ph type="title"/>
          </p:nvPr>
        </p:nvSpPr>
        <p:spPr/>
        <p:txBody>
          <a:bodyPr>
            <a:normAutofit/>
          </a:bodyPr>
          <a:lstStyle/>
          <a:p>
            <a:r>
              <a:rPr lang="el-GR" dirty="0"/>
              <a:t>Αγχολυτικά (ελάσσονα ηρεμιστικά) και υπνωτικά</a:t>
            </a:r>
          </a:p>
        </p:txBody>
      </p:sp>
      <p:sp>
        <p:nvSpPr>
          <p:cNvPr id="3" name="Θέση περιεχομένου 2">
            <a:extLst>
              <a:ext uri="{FF2B5EF4-FFF2-40B4-BE49-F238E27FC236}">
                <a16:creationId xmlns:a16="http://schemas.microsoft.com/office/drawing/2014/main" id="{A3A431DB-A0C1-5E8E-40F0-A4730362CB07}"/>
              </a:ext>
            </a:extLst>
          </p:cNvPr>
          <p:cNvSpPr>
            <a:spLocks noGrp="1"/>
          </p:cNvSpPr>
          <p:nvPr>
            <p:ph idx="1"/>
          </p:nvPr>
        </p:nvSpPr>
        <p:spPr/>
        <p:txBody>
          <a:bodyPr/>
          <a:lstStyle/>
          <a:p>
            <a:pPr marL="0" indent="0">
              <a:buNone/>
            </a:pPr>
            <a:r>
              <a:rPr lang="el-GR" dirty="0"/>
              <a:t>Κατηγορίες:</a:t>
            </a:r>
          </a:p>
          <a:p>
            <a:pPr marL="0" indent="0">
              <a:buNone/>
            </a:pPr>
            <a:endParaRPr lang="el-GR" dirty="0"/>
          </a:p>
          <a:p>
            <a:pPr marL="514350" indent="-514350">
              <a:buFont typeface="+mj-lt"/>
              <a:buAutoNum type="arabicPeriod"/>
            </a:pPr>
            <a:r>
              <a:rPr lang="el-GR" dirty="0"/>
              <a:t>Βενζοδιαζεπίνες</a:t>
            </a:r>
          </a:p>
          <a:p>
            <a:pPr marL="514350" indent="-514350">
              <a:buFont typeface="+mj-lt"/>
              <a:buAutoNum type="arabicPeriod"/>
            </a:pPr>
            <a:r>
              <a:rPr lang="el-GR" dirty="0"/>
              <a:t>Ανταγωνιστής βενζοδιαζεπινών</a:t>
            </a:r>
          </a:p>
          <a:p>
            <a:pPr marL="514350" indent="-514350">
              <a:buFont typeface="+mj-lt"/>
              <a:buAutoNum type="arabicPeriod"/>
            </a:pPr>
            <a:r>
              <a:rPr lang="el-GR" dirty="0"/>
              <a:t>Βαρβιτουρικά</a:t>
            </a:r>
          </a:p>
          <a:p>
            <a:pPr marL="514350" indent="-514350">
              <a:buFont typeface="+mj-lt"/>
              <a:buAutoNum type="arabicPeriod"/>
            </a:pPr>
            <a:r>
              <a:rPr lang="el-GR" dirty="0"/>
              <a:t>Μη βαρβιτουρικά κατασταλτικά</a:t>
            </a:r>
          </a:p>
          <a:p>
            <a:pPr marL="514350" indent="-514350">
              <a:buFont typeface="+mj-lt"/>
              <a:buAutoNum type="arabicPeriod"/>
            </a:pPr>
            <a:r>
              <a:rPr lang="el-GR" dirty="0"/>
              <a:t>Άλλα αγχολυτικά φάρμακα</a:t>
            </a:r>
          </a:p>
          <a:p>
            <a:pPr marL="0" indent="0">
              <a:buNone/>
            </a:pPr>
            <a:endParaRPr lang="el-GR" dirty="0"/>
          </a:p>
          <a:p>
            <a:pPr marL="514350" indent="-514350">
              <a:buFont typeface="+mj-lt"/>
              <a:buAutoNum type="arabicPeriod"/>
            </a:pPr>
            <a:endParaRPr lang="el-GR" dirty="0"/>
          </a:p>
          <a:p>
            <a:pPr marL="514350" indent="-514350">
              <a:buFont typeface="+mj-lt"/>
              <a:buAutoNum type="arabicPeriod"/>
            </a:pPr>
            <a:endParaRPr lang="el-GR" dirty="0"/>
          </a:p>
          <a:p>
            <a:pPr marL="514350" indent="-514350">
              <a:buFont typeface="+mj-lt"/>
              <a:buAutoNum type="arabicPeriod"/>
            </a:pPr>
            <a:endParaRPr lang="el-GR" dirty="0"/>
          </a:p>
        </p:txBody>
      </p:sp>
    </p:spTree>
    <p:extLst>
      <p:ext uri="{BB962C8B-B14F-4D97-AF65-F5344CB8AC3E}">
        <p14:creationId xmlns:p14="http://schemas.microsoft.com/office/powerpoint/2010/main" val="286221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75C86-8D67-F866-2876-C690E290AB2D}"/>
              </a:ext>
            </a:extLst>
          </p:cNvPr>
          <p:cNvSpPr>
            <a:spLocks noGrp="1"/>
          </p:cNvSpPr>
          <p:nvPr>
            <p:ph type="title"/>
          </p:nvPr>
        </p:nvSpPr>
        <p:spPr/>
        <p:txBody>
          <a:bodyPr>
            <a:normAutofit/>
          </a:bodyPr>
          <a:lstStyle/>
          <a:p>
            <a:r>
              <a:rPr lang="el-GR" dirty="0"/>
              <a:t>Αγχολυτικά (ελάσσονα ηρεμιστικά) και υπνωτικά</a:t>
            </a:r>
          </a:p>
        </p:txBody>
      </p:sp>
      <p:pic>
        <p:nvPicPr>
          <p:cNvPr id="5" name="Θέση περιεχομένου 4">
            <a:extLst>
              <a:ext uri="{FF2B5EF4-FFF2-40B4-BE49-F238E27FC236}">
                <a16:creationId xmlns:a16="http://schemas.microsoft.com/office/drawing/2014/main" id="{BAB68327-5B6A-E7D0-0E70-EE7D11F3CB03}"/>
              </a:ext>
            </a:extLst>
          </p:cNvPr>
          <p:cNvPicPr>
            <a:picLocks noGrp="1" noChangeAspect="1"/>
          </p:cNvPicPr>
          <p:nvPr>
            <p:ph idx="1"/>
          </p:nvPr>
        </p:nvPicPr>
        <p:blipFill>
          <a:blip r:embed="rId2"/>
          <a:stretch>
            <a:fillRect/>
          </a:stretch>
        </p:blipFill>
        <p:spPr>
          <a:xfrm>
            <a:off x="838200" y="1690688"/>
            <a:ext cx="3173361" cy="3702254"/>
          </a:xfrm>
        </p:spPr>
      </p:pic>
      <p:pic>
        <p:nvPicPr>
          <p:cNvPr id="7" name="Εικόνα 6">
            <a:extLst>
              <a:ext uri="{FF2B5EF4-FFF2-40B4-BE49-F238E27FC236}">
                <a16:creationId xmlns:a16="http://schemas.microsoft.com/office/drawing/2014/main" id="{6E142813-5A81-19C4-B75C-EE229A215105}"/>
              </a:ext>
            </a:extLst>
          </p:cNvPr>
          <p:cNvPicPr>
            <a:picLocks noChangeAspect="1"/>
          </p:cNvPicPr>
          <p:nvPr/>
        </p:nvPicPr>
        <p:blipFill>
          <a:blip r:embed="rId3"/>
          <a:stretch>
            <a:fillRect/>
          </a:stretch>
        </p:blipFill>
        <p:spPr>
          <a:xfrm>
            <a:off x="838200" y="5511123"/>
            <a:ext cx="2475187" cy="1096154"/>
          </a:xfrm>
          <a:prstGeom prst="rect">
            <a:avLst/>
          </a:prstGeom>
        </p:spPr>
      </p:pic>
      <p:pic>
        <p:nvPicPr>
          <p:cNvPr id="9" name="Εικόνα 8">
            <a:extLst>
              <a:ext uri="{FF2B5EF4-FFF2-40B4-BE49-F238E27FC236}">
                <a16:creationId xmlns:a16="http://schemas.microsoft.com/office/drawing/2014/main" id="{C663F322-EBAD-2903-F0E5-26DCDC1C9C7B}"/>
              </a:ext>
            </a:extLst>
          </p:cNvPr>
          <p:cNvPicPr>
            <a:picLocks noChangeAspect="1"/>
          </p:cNvPicPr>
          <p:nvPr/>
        </p:nvPicPr>
        <p:blipFill>
          <a:blip r:embed="rId4"/>
          <a:stretch>
            <a:fillRect/>
          </a:stretch>
        </p:blipFill>
        <p:spPr>
          <a:xfrm>
            <a:off x="6320472" y="1641347"/>
            <a:ext cx="2985760" cy="3575305"/>
          </a:xfrm>
          <a:prstGeom prst="rect">
            <a:avLst/>
          </a:prstGeom>
        </p:spPr>
      </p:pic>
      <p:pic>
        <p:nvPicPr>
          <p:cNvPr id="11" name="Εικόνα 10">
            <a:extLst>
              <a:ext uri="{FF2B5EF4-FFF2-40B4-BE49-F238E27FC236}">
                <a16:creationId xmlns:a16="http://schemas.microsoft.com/office/drawing/2014/main" id="{4FA7CB39-368B-39E6-1361-F5CF6C45065B}"/>
              </a:ext>
            </a:extLst>
          </p:cNvPr>
          <p:cNvPicPr>
            <a:picLocks noChangeAspect="1"/>
          </p:cNvPicPr>
          <p:nvPr/>
        </p:nvPicPr>
        <p:blipFill>
          <a:blip r:embed="rId5"/>
          <a:stretch>
            <a:fillRect/>
          </a:stretch>
        </p:blipFill>
        <p:spPr>
          <a:xfrm>
            <a:off x="6320472" y="5216652"/>
            <a:ext cx="2691727" cy="1582299"/>
          </a:xfrm>
          <a:prstGeom prst="rect">
            <a:avLst/>
          </a:prstGeom>
        </p:spPr>
      </p:pic>
    </p:spTree>
    <p:extLst>
      <p:ext uri="{BB962C8B-B14F-4D97-AF65-F5344CB8AC3E}">
        <p14:creationId xmlns:p14="http://schemas.microsoft.com/office/powerpoint/2010/main" val="1777700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CD6BC9-D923-A9A7-6376-B30D961920F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607834C-E108-227A-0BF2-3B83A7DE977C}"/>
              </a:ext>
            </a:extLst>
          </p:cNvPr>
          <p:cNvSpPr>
            <a:spLocks noGrp="1"/>
          </p:cNvSpPr>
          <p:nvPr>
            <p:ph idx="1"/>
          </p:nvPr>
        </p:nvSpPr>
        <p:spPr/>
        <p:txBody>
          <a:bodyPr/>
          <a:lstStyle/>
          <a:p>
            <a:pPr marL="0" indent="0">
              <a:buNone/>
            </a:pPr>
            <a:r>
              <a:rPr lang="el-GR" dirty="0"/>
              <a:t>Τα αγχολυτικά είναι μια κατηγορία φαρμάκων που χρησιμοποιούνται για την πρόληψη ή τη θεραπεία συμπτωμάτων ή διαταραχών άγχους.</a:t>
            </a:r>
          </a:p>
          <a:p>
            <a:pPr marL="0" indent="0">
              <a:buNone/>
            </a:pPr>
            <a:endParaRPr lang="el-GR" dirty="0"/>
          </a:p>
          <a:p>
            <a:pPr marL="0" indent="0">
              <a:buNone/>
            </a:pPr>
            <a:r>
              <a:rPr lang="el-GR" dirty="0"/>
              <a:t>Τα εν λόγω φάρμακα μπορούν να μετατραπούν εύκολα σε συνήθεια και να οδηγήσουν σε εξάρτηση ή διαταραχή χρήσης ουσιών. Για τον λόγο αυτό συνταγογραφούνται μόνο για μικρό χρονικό διάστημα.</a:t>
            </a:r>
          </a:p>
        </p:txBody>
      </p:sp>
    </p:spTree>
    <p:extLst>
      <p:ext uri="{BB962C8B-B14F-4D97-AF65-F5344CB8AC3E}">
        <p14:creationId xmlns:p14="http://schemas.microsoft.com/office/powerpoint/2010/main" val="2000187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D48B573-2C38-76FF-BFAF-21BA70BC0C60}"/>
              </a:ext>
            </a:extLst>
          </p:cNvPr>
          <p:cNvSpPr>
            <a:spLocks noGrp="1"/>
          </p:cNvSpPr>
          <p:nvPr>
            <p:ph idx="1"/>
          </p:nvPr>
        </p:nvSpPr>
        <p:spPr>
          <a:xfrm>
            <a:off x="838200" y="663677"/>
            <a:ext cx="10515600" cy="5513286"/>
          </a:xfrm>
        </p:spPr>
        <p:txBody>
          <a:bodyPr/>
          <a:lstStyle/>
          <a:p>
            <a:pPr marL="0" indent="0">
              <a:buNone/>
            </a:pPr>
            <a:r>
              <a:rPr lang="el-GR" dirty="0"/>
              <a:t>Ορισμένα αγχολυτικά φάρμακα είναι ταυτόχρονα και ηρεμιστικά, αλλά χρησιμοποιούνται διαφορετικά από τα καθαρά ηρεμιστικά φάρμακα.</a:t>
            </a:r>
          </a:p>
          <a:p>
            <a:pPr marL="0" indent="0">
              <a:buNone/>
            </a:pPr>
            <a:endParaRPr lang="el-GR" dirty="0"/>
          </a:p>
          <a:p>
            <a:pPr marL="0" indent="0">
              <a:buNone/>
            </a:pPr>
            <a:r>
              <a:rPr lang="el-GR" dirty="0"/>
              <a:t>Τα ηρεμιστικά χρησιμοποιούνται για τη θεραπεία της αϋπνίας, της επιληψίας και άλλων διαταραχών ύπνου και ως μέσω καταστολής σε χειρουργικές επεμβάσεις. Αντίθετα τα αγχολυτικά είναι ειδικά κατασκευασμένα για τη θεραπεία του άγχους.</a:t>
            </a:r>
          </a:p>
        </p:txBody>
      </p:sp>
    </p:spTree>
    <p:extLst>
      <p:ext uri="{BB962C8B-B14F-4D97-AF65-F5344CB8AC3E}">
        <p14:creationId xmlns:p14="http://schemas.microsoft.com/office/powerpoint/2010/main" val="3236168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AEEF44-8FF6-582B-74B3-154F3077FDFB}"/>
              </a:ext>
            </a:extLst>
          </p:cNvPr>
          <p:cNvSpPr>
            <a:spLocks noGrp="1"/>
          </p:cNvSpPr>
          <p:nvPr>
            <p:ph type="title"/>
          </p:nvPr>
        </p:nvSpPr>
        <p:spPr/>
        <p:txBody>
          <a:bodyPr/>
          <a:lstStyle/>
          <a:p>
            <a:r>
              <a:rPr lang="el-GR" dirty="0"/>
              <a:t>Άγχος</a:t>
            </a:r>
          </a:p>
        </p:txBody>
      </p:sp>
      <p:sp>
        <p:nvSpPr>
          <p:cNvPr id="3" name="Θέση περιεχομένου 2">
            <a:extLst>
              <a:ext uri="{FF2B5EF4-FFF2-40B4-BE49-F238E27FC236}">
                <a16:creationId xmlns:a16="http://schemas.microsoft.com/office/drawing/2014/main" id="{7427D468-C264-617D-F903-91B1C776DDC4}"/>
              </a:ext>
            </a:extLst>
          </p:cNvPr>
          <p:cNvSpPr>
            <a:spLocks noGrp="1"/>
          </p:cNvSpPr>
          <p:nvPr>
            <p:ph idx="1"/>
          </p:nvPr>
        </p:nvSpPr>
        <p:spPr/>
        <p:txBody>
          <a:bodyPr>
            <a:normAutofit fontScale="92500" lnSpcReduction="20000"/>
          </a:bodyPr>
          <a:lstStyle/>
          <a:p>
            <a:r>
              <a:rPr lang="el-GR" dirty="0"/>
              <a:t>Είναι το δυσάρεστο αίσθημα επικείμενου κινδύνου, απειλής ή ανασφάλειας.</a:t>
            </a:r>
          </a:p>
          <a:p>
            <a:r>
              <a:rPr lang="el-GR" dirty="0"/>
              <a:t>Το φυσιολογικό άγχος είναι μια χρήσιμη και φυσιολογική αντίδραση που προετοιμάζει τον οργανισμό να αντιμετωπίσει μια επικείμενη απειλή. Το παθολογικό άγχος είναι υπερβολικό σε σχέση με το ερέθισμα που το προκαλεί.</a:t>
            </a:r>
          </a:p>
          <a:p>
            <a:r>
              <a:rPr lang="el-GR" dirty="0"/>
              <a:t>Μπορεί να λάβει διάφορες μορφές: </a:t>
            </a:r>
          </a:p>
          <a:p>
            <a:pPr marL="457200" lvl="1" indent="0">
              <a:buNone/>
            </a:pPr>
            <a:r>
              <a:rPr lang="el-GR" dirty="0"/>
              <a:t>Γενικευμένο άγχος: άγχος χωρίς ιδιαίτερη εστίαση της απειλής ή του κινδύνου (αγχώδης διαταραχή)</a:t>
            </a:r>
          </a:p>
          <a:p>
            <a:pPr marL="457200" lvl="1" indent="0">
              <a:buNone/>
            </a:pPr>
            <a:r>
              <a:rPr lang="el-GR" dirty="0"/>
              <a:t>Φοβικό άγχος: άγχος που προκαλείται από κάποιο συγκεκριμένο </a:t>
            </a:r>
            <a:r>
              <a:rPr lang="el-GR" dirty="0" err="1"/>
              <a:t>φοβογόνο</a:t>
            </a:r>
            <a:r>
              <a:rPr lang="el-GR" dirty="0"/>
              <a:t> αντικείμενο</a:t>
            </a:r>
          </a:p>
          <a:p>
            <a:pPr marL="457200" lvl="1" indent="0">
              <a:buNone/>
            </a:pPr>
            <a:r>
              <a:rPr lang="el-GR" dirty="0"/>
              <a:t>Πανικός: κρίση άγχους που κορυφώνεται γρήγορα και συνοδεύεται από αίσθημα επικείμενης καταστροφής</a:t>
            </a:r>
          </a:p>
        </p:txBody>
      </p:sp>
    </p:spTree>
    <p:extLst>
      <p:ext uri="{BB962C8B-B14F-4D97-AF65-F5344CB8AC3E}">
        <p14:creationId xmlns:p14="http://schemas.microsoft.com/office/powerpoint/2010/main" val="706990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a:extLst>
              <a:ext uri="{FF2B5EF4-FFF2-40B4-BE49-F238E27FC236}">
                <a16:creationId xmlns:a16="http://schemas.microsoft.com/office/drawing/2014/main" id="{9342D990-A1CC-A2C2-BB35-E5BFF7A997FD}"/>
              </a:ext>
            </a:extLst>
          </p:cNvPr>
          <p:cNvSpPr>
            <a:spLocks noGrp="1"/>
          </p:cNvSpPr>
          <p:nvPr>
            <p:ph idx="1"/>
          </p:nvPr>
        </p:nvSpPr>
        <p:spPr>
          <a:xfrm>
            <a:off x="838200" y="501445"/>
            <a:ext cx="10766322" cy="5675518"/>
          </a:xfrm>
        </p:spPr>
        <p:txBody>
          <a:bodyPr>
            <a:normAutofit/>
          </a:bodyPr>
          <a:lstStyle/>
          <a:p>
            <a:r>
              <a:rPr lang="el-GR" sz="2700" dirty="0"/>
              <a:t>Ο βαθμός καταστολής του ΚΝΣ από ένα ηρεμιστικό πρέπει να είναι ο μικρότερος δυνατός (χωρίς άλλες αλληλεπιδράσεις στις πνευματικές και κινητικές λειτουργίες) και συνάμα συμβατός με τη θεραπευτική αποτελεσματικότητα.</a:t>
            </a:r>
          </a:p>
        </p:txBody>
      </p:sp>
      <p:pic>
        <p:nvPicPr>
          <p:cNvPr id="9" name="Εικόνα 8">
            <a:extLst>
              <a:ext uri="{FF2B5EF4-FFF2-40B4-BE49-F238E27FC236}">
                <a16:creationId xmlns:a16="http://schemas.microsoft.com/office/drawing/2014/main" id="{3597A5B3-A9AD-1EA4-7C6B-8A375DCFA0B6}"/>
              </a:ext>
            </a:extLst>
          </p:cNvPr>
          <p:cNvPicPr>
            <a:picLocks noChangeAspect="1"/>
          </p:cNvPicPr>
          <p:nvPr/>
        </p:nvPicPr>
        <p:blipFill>
          <a:blip r:embed="rId2"/>
          <a:stretch>
            <a:fillRect/>
          </a:stretch>
        </p:blipFill>
        <p:spPr>
          <a:xfrm>
            <a:off x="6096000" y="2084918"/>
            <a:ext cx="5508522" cy="4092045"/>
          </a:xfrm>
          <a:prstGeom prst="rect">
            <a:avLst/>
          </a:prstGeom>
        </p:spPr>
      </p:pic>
      <p:sp>
        <p:nvSpPr>
          <p:cNvPr id="15" name="TextBox 14">
            <a:extLst>
              <a:ext uri="{FF2B5EF4-FFF2-40B4-BE49-F238E27FC236}">
                <a16:creationId xmlns:a16="http://schemas.microsoft.com/office/drawing/2014/main" id="{1E66965A-9C3C-1827-C6F9-72DACA2B7912}"/>
              </a:ext>
            </a:extLst>
          </p:cNvPr>
          <p:cNvSpPr txBox="1"/>
          <p:nvPr/>
        </p:nvSpPr>
        <p:spPr>
          <a:xfrm>
            <a:off x="838200" y="2084918"/>
            <a:ext cx="5105400" cy="461709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700" b="0" i="0" u="none" strike="noStrike" kern="1200" cap="none" spc="0" normalizeH="0" baseline="0" noProof="0" dirty="0">
                <a:ln>
                  <a:noFill/>
                </a:ln>
                <a:solidFill>
                  <a:prstClr val="black"/>
                </a:solidFill>
                <a:effectLst/>
                <a:uLnTx/>
                <a:uFillTx/>
                <a:latin typeface="Aptos" panose="02110004020202020204"/>
                <a:ea typeface="+mn-ea"/>
                <a:cs typeface="+mn-cs"/>
              </a:rPr>
              <a:t>Η βαθμιαία, </a:t>
            </a:r>
            <a:r>
              <a:rPr kumimoji="0" lang="el-GR" sz="2700" b="0" i="0" u="none" strike="noStrike" kern="1200" cap="none" spc="0" normalizeH="0" baseline="0" noProof="0" dirty="0" err="1">
                <a:ln>
                  <a:noFill/>
                </a:ln>
                <a:solidFill>
                  <a:prstClr val="black"/>
                </a:solidFill>
                <a:effectLst/>
                <a:uLnTx/>
                <a:uFillTx/>
                <a:latin typeface="Aptos" panose="02110004020202020204"/>
                <a:ea typeface="+mn-ea"/>
                <a:cs typeface="+mn-cs"/>
              </a:rPr>
              <a:t>δοσο</a:t>
            </a:r>
            <a:r>
              <a:rPr kumimoji="0" lang="el-GR" sz="2700" b="0" i="0" u="none" strike="noStrike" kern="1200" cap="none" spc="0" normalizeH="0" baseline="0" noProof="0" dirty="0">
                <a:ln>
                  <a:noFill/>
                </a:ln>
                <a:solidFill>
                  <a:prstClr val="black"/>
                </a:solidFill>
                <a:effectLst/>
                <a:uLnTx/>
                <a:uFillTx/>
                <a:latin typeface="Aptos" panose="02110004020202020204"/>
                <a:ea typeface="+mn-ea"/>
                <a:cs typeface="+mn-cs"/>
              </a:rPr>
              <a:t>-εξαρτώμενη καταστολή της λειτουργίας του ΚΝΣ είναι χαρακτηριστική των ηρεμιστικών – υπνωτικών.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700" b="0" i="0" u="none" strike="noStrike" kern="1200" cap="none" spc="0" normalizeH="0" baseline="0" noProof="0" dirty="0">
                <a:ln>
                  <a:noFill/>
                </a:ln>
                <a:solidFill>
                  <a:prstClr val="black"/>
                </a:solidFill>
                <a:effectLst/>
                <a:uLnTx/>
                <a:uFillTx/>
                <a:latin typeface="Aptos" panose="02110004020202020204"/>
                <a:ea typeface="+mn-ea"/>
                <a:cs typeface="+mn-cs"/>
              </a:rPr>
              <a:t>Η διαφορά μεταξύ ηρεμίας και ύπνου μπορεί να επιτευχθεί με τα περισσότερα ηρεμιστικά απλώς αλλάζοντας τη δόση.</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700" b="0" i="0" u="none" strike="noStrike" kern="1200" cap="none" spc="0" normalizeH="0" baseline="0" noProof="0" dirty="0">
                <a:ln>
                  <a:noFill/>
                </a:ln>
                <a:solidFill>
                  <a:prstClr val="black"/>
                </a:solidFill>
                <a:effectLst/>
                <a:uLnTx/>
                <a:uFillTx/>
                <a:latin typeface="Aptos" panose="02110004020202020204"/>
                <a:ea typeface="+mn-ea"/>
                <a:cs typeface="+mn-cs"/>
              </a:rPr>
              <a:t>Τα μεμονωμένα φάρμακα διαφέρουν ως προς τη σχέση δόσης και βαθμού καταστολής.</a:t>
            </a:r>
          </a:p>
        </p:txBody>
      </p:sp>
    </p:spTree>
    <p:extLst>
      <p:ext uri="{BB962C8B-B14F-4D97-AF65-F5344CB8AC3E}">
        <p14:creationId xmlns:p14="http://schemas.microsoft.com/office/powerpoint/2010/main" val="1818963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C459ED9-6CBF-6E3F-552A-6BA8DA764A51}"/>
              </a:ext>
            </a:extLst>
          </p:cNvPr>
          <p:cNvPicPr>
            <a:picLocks noChangeAspect="1"/>
          </p:cNvPicPr>
          <p:nvPr/>
        </p:nvPicPr>
        <p:blipFill>
          <a:blip r:embed="rId2"/>
          <a:stretch>
            <a:fillRect/>
          </a:stretch>
        </p:blipFill>
        <p:spPr>
          <a:xfrm>
            <a:off x="2700055" y="888674"/>
            <a:ext cx="6791889" cy="5080651"/>
          </a:xfrm>
          <a:prstGeom prst="rect">
            <a:avLst/>
          </a:prstGeom>
        </p:spPr>
      </p:pic>
      <p:sp>
        <p:nvSpPr>
          <p:cNvPr id="4" name="TextBox 3">
            <a:extLst>
              <a:ext uri="{FF2B5EF4-FFF2-40B4-BE49-F238E27FC236}">
                <a16:creationId xmlns:a16="http://schemas.microsoft.com/office/drawing/2014/main" id="{2B672BB8-6368-78B9-952B-953C26EDBD1C}"/>
              </a:ext>
            </a:extLst>
          </p:cNvPr>
          <p:cNvSpPr txBox="1"/>
          <p:nvPr/>
        </p:nvSpPr>
        <p:spPr>
          <a:xfrm>
            <a:off x="3141408" y="1179871"/>
            <a:ext cx="1533832" cy="3785652"/>
          </a:xfrm>
          <a:prstGeom prst="rect">
            <a:avLst/>
          </a:prstGeom>
          <a:solidFill>
            <a:srgbClr val="320066"/>
          </a:solidFill>
        </p:spPr>
        <p:txBody>
          <a:bodyPr wrap="square" rtlCol="0">
            <a:spAutoFit/>
          </a:bodyPr>
          <a:lstStyle/>
          <a:p>
            <a:r>
              <a:rPr lang="el-GR" sz="1600" dirty="0">
                <a:solidFill>
                  <a:schemeClr val="bg1"/>
                </a:solidFill>
              </a:rPr>
              <a:t>Καταστολή αναπνευστικού</a:t>
            </a:r>
          </a:p>
          <a:p>
            <a:endParaRPr lang="el-GR" sz="1600" dirty="0">
              <a:solidFill>
                <a:schemeClr val="bg1"/>
              </a:solidFill>
            </a:endParaRPr>
          </a:p>
          <a:p>
            <a:r>
              <a:rPr lang="el-GR" sz="1600" dirty="0" err="1">
                <a:solidFill>
                  <a:schemeClr val="bg1"/>
                </a:solidFill>
              </a:rPr>
              <a:t>Κόμα</a:t>
            </a:r>
            <a:r>
              <a:rPr lang="el-GR" sz="1600" dirty="0">
                <a:solidFill>
                  <a:schemeClr val="bg1"/>
                </a:solidFill>
              </a:rPr>
              <a:t> / αναισθησία</a:t>
            </a:r>
          </a:p>
          <a:p>
            <a:endParaRPr lang="el-GR" sz="1600" dirty="0">
              <a:solidFill>
                <a:schemeClr val="bg1"/>
              </a:solidFill>
            </a:endParaRPr>
          </a:p>
          <a:p>
            <a:r>
              <a:rPr lang="el-GR" sz="1600" dirty="0">
                <a:solidFill>
                  <a:schemeClr val="bg1"/>
                </a:solidFill>
              </a:rPr>
              <a:t>Αταξία (απώλεια </a:t>
            </a:r>
          </a:p>
          <a:p>
            <a:r>
              <a:rPr lang="el-GR" sz="1600" dirty="0">
                <a:solidFill>
                  <a:schemeClr val="bg1"/>
                </a:solidFill>
              </a:rPr>
              <a:t>ελέγχου μυών)</a:t>
            </a:r>
          </a:p>
          <a:p>
            <a:endParaRPr lang="el-GR" sz="1600" dirty="0">
              <a:solidFill>
                <a:schemeClr val="bg1"/>
              </a:solidFill>
            </a:endParaRPr>
          </a:p>
          <a:p>
            <a:r>
              <a:rPr lang="el-GR" sz="1600" dirty="0">
                <a:solidFill>
                  <a:schemeClr val="bg1"/>
                </a:solidFill>
              </a:rPr>
              <a:t>Νάρκωση </a:t>
            </a:r>
          </a:p>
          <a:p>
            <a:endParaRPr lang="el-GR" sz="1600" dirty="0">
              <a:solidFill>
                <a:schemeClr val="bg1"/>
              </a:solidFill>
            </a:endParaRPr>
          </a:p>
          <a:p>
            <a:r>
              <a:rPr lang="el-GR" sz="1600" dirty="0">
                <a:solidFill>
                  <a:schemeClr val="bg1"/>
                </a:solidFill>
              </a:rPr>
              <a:t>Αντιεπιληπτικό</a:t>
            </a:r>
          </a:p>
          <a:p>
            <a:endParaRPr lang="el-GR" sz="1600" dirty="0">
              <a:solidFill>
                <a:schemeClr val="bg1"/>
              </a:solidFill>
            </a:endParaRPr>
          </a:p>
          <a:p>
            <a:r>
              <a:rPr lang="el-GR" sz="1600" dirty="0">
                <a:solidFill>
                  <a:schemeClr val="bg1"/>
                </a:solidFill>
              </a:rPr>
              <a:t>Αγχολυτικό</a:t>
            </a:r>
          </a:p>
        </p:txBody>
      </p:sp>
    </p:spTree>
    <p:extLst>
      <p:ext uri="{BB962C8B-B14F-4D97-AF65-F5344CB8AC3E}">
        <p14:creationId xmlns:p14="http://schemas.microsoft.com/office/powerpoint/2010/main" val="628598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19D31D-D71B-B897-0AA8-DD6196FF6C18}"/>
              </a:ext>
            </a:extLst>
          </p:cNvPr>
          <p:cNvSpPr>
            <a:spLocks noGrp="1"/>
          </p:cNvSpPr>
          <p:nvPr>
            <p:ph type="title"/>
          </p:nvPr>
        </p:nvSpPr>
        <p:spPr/>
        <p:txBody>
          <a:bodyPr/>
          <a:lstStyle/>
          <a:p>
            <a:r>
              <a:rPr lang="el-GR" dirty="0"/>
              <a:t>Βενζοδιαζεπίνες</a:t>
            </a:r>
          </a:p>
        </p:txBody>
      </p:sp>
      <p:sp>
        <p:nvSpPr>
          <p:cNvPr id="4" name="Θέση περιεχομένου 3">
            <a:extLst>
              <a:ext uri="{FF2B5EF4-FFF2-40B4-BE49-F238E27FC236}">
                <a16:creationId xmlns:a16="http://schemas.microsoft.com/office/drawing/2014/main" id="{1CFF870A-45CC-13A9-5473-15660EAE0711}"/>
              </a:ext>
            </a:extLst>
          </p:cNvPr>
          <p:cNvSpPr>
            <a:spLocks noGrp="1"/>
          </p:cNvSpPr>
          <p:nvPr>
            <p:ph idx="1"/>
          </p:nvPr>
        </p:nvSpPr>
        <p:spPr/>
        <p:txBody>
          <a:bodyPr/>
          <a:lstStyle/>
          <a:p>
            <a:r>
              <a:rPr lang="el-GR" dirty="0"/>
              <a:t>Παραδείγματα: </a:t>
            </a:r>
            <a:r>
              <a:rPr lang="el-GR" dirty="0" err="1"/>
              <a:t>Αλπραζολάμ</a:t>
            </a:r>
            <a:r>
              <a:rPr lang="el-GR" dirty="0"/>
              <a:t> (</a:t>
            </a:r>
            <a:r>
              <a:rPr lang="en-US" dirty="0"/>
              <a:t>Xanax), </a:t>
            </a:r>
            <a:r>
              <a:rPr lang="el-GR" dirty="0"/>
              <a:t>Διαζεπάμη (</a:t>
            </a:r>
            <a:r>
              <a:rPr lang="en-US" dirty="0"/>
              <a:t>Valium), </a:t>
            </a:r>
            <a:r>
              <a:rPr lang="el-GR" dirty="0"/>
              <a:t>Λοραζεπάμη (</a:t>
            </a:r>
            <a:r>
              <a:rPr lang="en-US" dirty="0"/>
              <a:t>Ativan).</a:t>
            </a:r>
            <a:endParaRPr lang="el-GR" dirty="0"/>
          </a:p>
          <a:p>
            <a:r>
              <a:rPr lang="el-GR" dirty="0"/>
              <a:t>Χρήση: Βραχυπρόθεσμη θεραπεία άγχους, πανικών επιθέσεων, αϋπνίας.</a:t>
            </a:r>
          </a:p>
          <a:p>
            <a:r>
              <a:rPr lang="el-GR" dirty="0"/>
              <a:t>Πλεονεκτήματα: Γρήγορη έναρξη δράσης.</a:t>
            </a:r>
          </a:p>
          <a:p>
            <a:r>
              <a:rPr lang="el-GR" dirty="0"/>
              <a:t>Μειονεκτήματα: Κίνδυνος εθισμού, ανάπτυξη ανοχής.</a:t>
            </a:r>
          </a:p>
        </p:txBody>
      </p:sp>
    </p:spTree>
    <p:extLst>
      <p:ext uri="{BB962C8B-B14F-4D97-AF65-F5344CB8AC3E}">
        <p14:creationId xmlns:p14="http://schemas.microsoft.com/office/powerpoint/2010/main" val="4017535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167712-2363-0BB3-D059-0C3B0455B72B}"/>
              </a:ext>
            </a:extLst>
          </p:cNvPr>
          <p:cNvSpPr>
            <a:spLocks noGrp="1"/>
          </p:cNvSpPr>
          <p:nvPr>
            <p:ph type="title"/>
          </p:nvPr>
        </p:nvSpPr>
        <p:spPr/>
        <p:txBody>
          <a:bodyPr/>
          <a:lstStyle/>
          <a:p>
            <a:r>
              <a:rPr lang="el-GR" dirty="0"/>
              <a:t>Βενζοδιαζεπίνες</a:t>
            </a:r>
          </a:p>
        </p:txBody>
      </p:sp>
      <p:sp>
        <p:nvSpPr>
          <p:cNvPr id="3" name="Θέση περιεχομένου 2">
            <a:extLst>
              <a:ext uri="{FF2B5EF4-FFF2-40B4-BE49-F238E27FC236}">
                <a16:creationId xmlns:a16="http://schemas.microsoft.com/office/drawing/2014/main" id="{19F1AD4A-976A-485B-FFD0-51889A3C24DF}"/>
              </a:ext>
            </a:extLst>
          </p:cNvPr>
          <p:cNvSpPr>
            <a:spLocks noGrp="1"/>
          </p:cNvSpPr>
          <p:nvPr>
            <p:ph idx="1"/>
          </p:nvPr>
        </p:nvSpPr>
        <p:spPr/>
        <p:txBody>
          <a:bodyPr>
            <a:normAutofit/>
          </a:bodyPr>
          <a:lstStyle/>
          <a:p>
            <a:r>
              <a:rPr lang="el-GR" sz="2400" dirty="0"/>
              <a:t>Περιλαμβάνουν ένα </a:t>
            </a:r>
            <a:r>
              <a:rPr lang="el-GR" sz="2400" dirty="0" err="1"/>
              <a:t>βενζολικό</a:t>
            </a:r>
            <a:r>
              <a:rPr lang="el-GR" sz="2400" dirty="0"/>
              <a:t> δακτύλιο (1) ενωμένο με ένα δακτύλιο </a:t>
            </a:r>
            <a:r>
              <a:rPr lang="el-GR" sz="2400" dirty="0" err="1"/>
              <a:t>διαζεπίνης</a:t>
            </a:r>
            <a:r>
              <a:rPr lang="el-GR" sz="2400" dirty="0"/>
              <a:t> (2).  Σχεδόν όλες περιέχουν ένα 5-άρυλ δακτύλιο (3).</a:t>
            </a:r>
          </a:p>
          <a:p>
            <a:r>
              <a:rPr lang="el-GR" sz="2400" dirty="0"/>
              <a:t>Υποκατάσταση στη θέση </a:t>
            </a:r>
            <a:r>
              <a:rPr lang="en-US" sz="2400" dirty="0"/>
              <a:t>R3 </a:t>
            </a:r>
            <a:r>
              <a:rPr lang="el-GR" sz="2400" dirty="0"/>
              <a:t>από ένα αλογόνο ή μια </a:t>
            </a:r>
            <a:r>
              <a:rPr lang="el-GR" sz="2400" dirty="0" err="1"/>
              <a:t>νιτροομάδα</a:t>
            </a:r>
            <a:r>
              <a:rPr lang="el-GR" sz="2400" dirty="0"/>
              <a:t> είναι </a:t>
            </a:r>
            <a:r>
              <a:rPr lang="el-GR" sz="2400" dirty="0" err="1"/>
              <a:t>απαραιτητη</a:t>
            </a:r>
            <a:r>
              <a:rPr lang="el-GR" sz="2400" dirty="0"/>
              <a:t> για την ηρεμιστική – υπνωτική δράση.</a:t>
            </a:r>
          </a:p>
          <a:p>
            <a:r>
              <a:rPr lang="el-GR" sz="2400" dirty="0"/>
              <a:t>Οι περισσότερες βενζοδιαζεπίνες αποτελούνται από έναν 1,4 δακτύλιο </a:t>
            </a:r>
            <a:r>
              <a:rPr lang="el-GR" sz="2400" dirty="0" err="1"/>
              <a:t>διαζεπίνης</a:t>
            </a:r>
            <a:r>
              <a:rPr lang="el-GR" sz="2400" dirty="0"/>
              <a:t>.</a:t>
            </a:r>
          </a:p>
        </p:txBody>
      </p:sp>
      <p:pic>
        <p:nvPicPr>
          <p:cNvPr id="5" name="Εικόνα 4">
            <a:extLst>
              <a:ext uri="{FF2B5EF4-FFF2-40B4-BE49-F238E27FC236}">
                <a16:creationId xmlns:a16="http://schemas.microsoft.com/office/drawing/2014/main" id="{841AF96E-BCB8-1170-E9AA-788265E115F1}"/>
              </a:ext>
            </a:extLst>
          </p:cNvPr>
          <p:cNvPicPr>
            <a:picLocks noChangeAspect="1"/>
          </p:cNvPicPr>
          <p:nvPr/>
        </p:nvPicPr>
        <p:blipFill>
          <a:blip r:embed="rId2"/>
          <a:stretch>
            <a:fillRect/>
          </a:stretch>
        </p:blipFill>
        <p:spPr>
          <a:xfrm>
            <a:off x="3339678" y="3952568"/>
            <a:ext cx="6878625" cy="2540307"/>
          </a:xfrm>
          <a:prstGeom prst="rect">
            <a:avLst/>
          </a:prstGeom>
        </p:spPr>
      </p:pic>
    </p:spTree>
    <p:extLst>
      <p:ext uri="{BB962C8B-B14F-4D97-AF65-F5344CB8AC3E}">
        <p14:creationId xmlns:p14="http://schemas.microsoft.com/office/powerpoint/2010/main" val="2239382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B9D9AEA-74DA-2BAA-BB1E-FD10231C7F3F}"/>
              </a:ext>
            </a:extLst>
          </p:cNvPr>
          <p:cNvPicPr>
            <a:picLocks noChangeAspect="1"/>
          </p:cNvPicPr>
          <p:nvPr/>
        </p:nvPicPr>
        <p:blipFill>
          <a:blip r:embed="rId2"/>
          <a:stretch>
            <a:fillRect/>
          </a:stretch>
        </p:blipFill>
        <p:spPr>
          <a:xfrm>
            <a:off x="2562190" y="545191"/>
            <a:ext cx="7067620" cy="5767618"/>
          </a:xfrm>
          <a:prstGeom prst="rect">
            <a:avLst/>
          </a:prstGeom>
        </p:spPr>
      </p:pic>
    </p:spTree>
    <p:extLst>
      <p:ext uri="{BB962C8B-B14F-4D97-AF65-F5344CB8AC3E}">
        <p14:creationId xmlns:p14="http://schemas.microsoft.com/office/powerpoint/2010/main" val="186367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B00C6E9-0FFE-666A-60CB-8EEEF954D3C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Εισ</a:t>
            </a:r>
            <a:r>
              <a:rPr lang="en-US" sz="3200" kern="1200" dirty="0">
                <a:solidFill>
                  <a:schemeClr val="bg1"/>
                </a:solidFill>
                <a:latin typeface="+mj-lt"/>
                <a:ea typeface="+mj-ea"/>
                <a:cs typeface="+mj-cs"/>
              </a:rPr>
              <a:t>αγωγή στο Κεντρικό Νευρικό Σύστημα &amp; Φαρμακολογία του </a:t>
            </a:r>
          </a:p>
        </p:txBody>
      </p:sp>
      <p:pic>
        <p:nvPicPr>
          <p:cNvPr id="5" name="Θέση περιεχομένου 4">
            <a:extLst>
              <a:ext uri="{FF2B5EF4-FFF2-40B4-BE49-F238E27FC236}">
                <a16:creationId xmlns:a16="http://schemas.microsoft.com/office/drawing/2014/main" id="{740E2466-BAB1-AA64-12C8-88CBB401D92D}"/>
              </a:ext>
            </a:extLst>
          </p:cNvPr>
          <p:cNvPicPr>
            <a:picLocks noGrp="1" noChangeAspect="1"/>
          </p:cNvPicPr>
          <p:nvPr>
            <p:ph idx="1"/>
          </p:nvPr>
        </p:nvPicPr>
        <p:blipFill>
          <a:blip r:embed="rId2"/>
          <a:stretch>
            <a:fillRect/>
          </a:stretch>
        </p:blipFill>
        <p:spPr>
          <a:xfrm>
            <a:off x="1829787" y="1675227"/>
            <a:ext cx="8532425" cy="4394199"/>
          </a:xfrm>
          <a:prstGeom prst="rect">
            <a:avLst/>
          </a:prstGeom>
        </p:spPr>
      </p:pic>
    </p:spTree>
    <p:extLst>
      <p:ext uri="{BB962C8B-B14F-4D97-AF65-F5344CB8AC3E}">
        <p14:creationId xmlns:p14="http://schemas.microsoft.com/office/powerpoint/2010/main" val="434595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2687D-9BE2-8636-A1BA-ADC24C84EA91}"/>
              </a:ext>
            </a:extLst>
          </p:cNvPr>
          <p:cNvSpPr>
            <a:spLocks noGrp="1"/>
          </p:cNvSpPr>
          <p:nvPr>
            <p:ph type="title"/>
          </p:nvPr>
        </p:nvSpPr>
        <p:spPr/>
        <p:txBody>
          <a:bodyPr/>
          <a:lstStyle/>
          <a:p>
            <a:r>
              <a:rPr lang="el-GR" dirty="0"/>
              <a:t>Φαρμακοκινητική βενζοδιαζεπινών</a:t>
            </a:r>
          </a:p>
        </p:txBody>
      </p:sp>
      <p:sp>
        <p:nvSpPr>
          <p:cNvPr id="3" name="Θέση περιεχομένου 2">
            <a:extLst>
              <a:ext uri="{FF2B5EF4-FFF2-40B4-BE49-F238E27FC236}">
                <a16:creationId xmlns:a16="http://schemas.microsoft.com/office/drawing/2014/main" id="{F681D59C-F2E7-D36C-1539-E95C4B5CA2D6}"/>
              </a:ext>
            </a:extLst>
          </p:cNvPr>
          <p:cNvSpPr>
            <a:spLocks noGrp="1"/>
          </p:cNvSpPr>
          <p:nvPr>
            <p:ph idx="1"/>
          </p:nvPr>
        </p:nvSpPr>
        <p:spPr/>
        <p:txBody>
          <a:bodyPr/>
          <a:lstStyle/>
          <a:p>
            <a:pPr marL="0" indent="0">
              <a:buNone/>
            </a:pPr>
            <a:r>
              <a:rPr lang="el-GR" dirty="0"/>
              <a:t>Απορρόφηση – Κατανομή</a:t>
            </a:r>
          </a:p>
          <a:p>
            <a:r>
              <a:rPr lang="el-GR" dirty="0"/>
              <a:t>Ο ρυθμός με τον οποίο ένα ηρεμιστικό εισέρχεται στο ΚΝΣ αυξάνει με τη </a:t>
            </a:r>
            <a:r>
              <a:rPr lang="el-GR" dirty="0" err="1"/>
              <a:t>λιποδιαλυτότητα</a:t>
            </a:r>
            <a:r>
              <a:rPr lang="el-GR" dirty="0"/>
              <a:t> του φαρμάκου.</a:t>
            </a:r>
          </a:p>
          <a:p>
            <a:r>
              <a:rPr lang="el-GR" dirty="0"/>
              <a:t>Οι βενζοδιαζεπίνες εμφανίζουν αυξημένη </a:t>
            </a:r>
            <a:r>
              <a:rPr lang="el-GR" dirty="0" err="1"/>
              <a:t>λιποδιαλυτότητα</a:t>
            </a:r>
            <a:r>
              <a:rPr lang="el-GR" dirty="0"/>
              <a:t>. Κάποιες μεγαλύτερη (διαζεπάμη, </a:t>
            </a:r>
            <a:r>
              <a:rPr lang="el-GR" dirty="0" err="1"/>
              <a:t>τριαζολάμη</a:t>
            </a:r>
            <a:r>
              <a:rPr lang="el-GR" dirty="0"/>
              <a:t>) και κάποιες μικρότερη (</a:t>
            </a:r>
            <a:r>
              <a:rPr lang="el-GR" dirty="0" err="1"/>
              <a:t>λοραζεπάμη</a:t>
            </a:r>
            <a:r>
              <a:rPr lang="el-GR" dirty="0"/>
              <a:t>).</a:t>
            </a:r>
          </a:p>
          <a:p>
            <a:r>
              <a:rPr lang="el-GR" dirty="0" err="1"/>
              <a:t>Διερχονται</a:t>
            </a:r>
            <a:r>
              <a:rPr lang="el-GR" dirty="0"/>
              <a:t> τον </a:t>
            </a:r>
            <a:r>
              <a:rPr lang="el-GR" dirty="0" err="1"/>
              <a:t>πλακουντικό</a:t>
            </a:r>
            <a:r>
              <a:rPr lang="el-GR" dirty="0"/>
              <a:t> φραγμό, είναι ανιχνεύσιμες στο μητρικό γάλα.</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591988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6423B5-5205-0493-671C-758EEB6DB59C}"/>
              </a:ext>
            </a:extLst>
          </p:cNvPr>
          <p:cNvSpPr>
            <a:spLocks noGrp="1"/>
          </p:cNvSpPr>
          <p:nvPr>
            <p:ph idx="1"/>
          </p:nvPr>
        </p:nvSpPr>
        <p:spPr>
          <a:xfrm>
            <a:off x="838200" y="365125"/>
            <a:ext cx="10515600" cy="5811838"/>
          </a:xfrm>
        </p:spPr>
        <p:txBody>
          <a:bodyPr>
            <a:normAutofit fontScale="92500" lnSpcReduction="20000"/>
          </a:bodyPr>
          <a:lstStyle/>
          <a:p>
            <a:pPr marL="0" indent="0">
              <a:buNone/>
            </a:pPr>
            <a:r>
              <a:rPr lang="el-GR" dirty="0"/>
              <a:t>Μεταβολισμός</a:t>
            </a:r>
          </a:p>
          <a:p>
            <a:r>
              <a:rPr lang="el-GR" dirty="0"/>
              <a:t>Οι βενζοδιαζεπίνες μεταβολίζονται από ένζυμα του ήπατος (οξείδωση, απαλκυλίωση, υδροξυλίωση – κυρίως </a:t>
            </a:r>
            <a:r>
              <a:rPr lang="en-US" dirty="0"/>
              <a:t>CYP3A4 – </a:t>
            </a:r>
            <a:r>
              <a:rPr lang="el-GR" dirty="0"/>
              <a:t>και σύζευξη προς γλυκορουνίδια) και τελικά αποβάλλονται από τα ούρα.</a:t>
            </a:r>
          </a:p>
          <a:p>
            <a:r>
              <a:rPr lang="el-GR" dirty="0"/>
              <a:t>Πολλοί μεταβολίτες της φάσης </a:t>
            </a:r>
            <a:r>
              <a:rPr lang="en-US" dirty="0"/>
              <a:t>I </a:t>
            </a:r>
            <a:r>
              <a:rPr lang="el-GR" dirty="0"/>
              <a:t>είναι βιολογικά δραστικοί με χρόνο ημιζωής μεγαλύτερο από εκείνο των μητρικών φαρμάκων.</a:t>
            </a:r>
          </a:p>
          <a:p>
            <a:r>
              <a:rPr lang="el-GR" dirty="0"/>
              <a:t>Όσες υπόκεινται σε α – υδροξυλίωση μετατρέπονται σε ενδιάμεσους μεταβολίτες οι οποίοι γρήγορα ενώνονται με γλυκορουνίδια.</a:t>
            </a:r>
          </a:p>
          <a:p>
            <a:r>
              <a:rPr lang="el-GR" dirty="0"/>
              <a:t>Για βενζοδιαζεπίνες με δραστικούς μεταβολίτες η χρονική διάρκεια της φαρμακολογικής δράσης μπορεί να μην έχει σχέση με το χρόνο ημιζωής του μητρικού φαρμάκου. Υπάρχει πιθανότητα εμφάνισης αθροιστικών ενεργειών μετά από πολλαπλές δόσεις (πχ υπερβολική υπνηλία). Δεν παρατηρείται όμως σε φάρμακα που μεταβολίζονται γρήγορα.</a:t>
            </a:r>
          </a:p>
          <a:p>
            <a:r>
              <a:rPr lang="el-GR" dirty="0"/>
              <a:t>Η βιοδιαθεσιμότητα τους επηρεάζεται από παράγοντες όπως: μεταβολές ηπατικής λειτουργίας λόγω νοσήματος, η ηλικία, επαγόμενες από φάρμακα αυξήσεις ή μειώσεις της δραστικότητας των μικροσωμιακών ενζύμων.</a:t>
            </a:r>
          </a:p>
          <a:p>
            <a:endParaRPr lang="el-GR" dirty="0"/>
          </a:p>
        </p:txBody>
      </p:sp>
    </p:spTree>
    <p:extLst>
      <p:ext uri="{BB962C8B-B14F-4D97-AF65-F5344CB8AC3E}">
        <p14:creationId xmlns:p14="http://schemas.microsoft.com/office/powerpoint/2010/main" val="1102886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D961E4A-3036-0479-C6E7-969910852AD0}"/>
              </a:ext>
            </a:extLst>
          </p:cNvPr>
          <p:cNvPicPr>
            <a:picLocks noChangeAspect="1"/>
          </p:cNvPicPr>
          <p:nvPr/>
        </p:nvPicPr>
        <p:blipFill>
          <a:blip r:embed="rId2"/>
          <a:stretch>
            <a:fillRect/>
          </a:stretch>
        </p:blipFill>
        <p:spPr>
          <a:xfrm>
            <a:off x="2207188" y="753156"/>
            <a:ext cx="7777623" cy="5351687"/>
          </a:xfrm>
          <a:prstGeom prst="rect">
            <a:avLst/>
          </a:prstGeom>
        </p:spPr>
      </p:pic>
    </p:spTree>
    <p:extLst>
      <p:ext uri="{BB962C8B-B14F-4D97-AF65-F5344CB8AC3E}">
        <p14:creationId xmlns:p14="http://schemas.microsoft.com/office/powerpoint/2010/main" val="202434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A3F484-4476-3AB7-DBF6-C4C905962FF1}"/>
              </a:ext>
            </a:extLst>
          </p:cNvPr>
          <p:cNvSpPr>
            <a:spLocks noGrp="1"/>
          </p:cNvSpPr>
          <p:nvPr>
            <p:ph type="title"/>
          </p:nvPr>
        </p:nvSpPr>
        <p:spPr/>
        <p:txBody>
          <a:bodyPr/>
          <a:lstStyle/>
          <a:p>
            <a:r>
              <a:rPr lang="el-GR" dirty="0"/>
              <a:t>Μηχανισμός δράσης</a:t>
            </a:r>
          </a:p>
        </p:txBody>
      </p:sp>
      <p:sp>
        <p:nvSpPr>
          <p:cNvPr id="3" name="Θέση περιεχομένου 2">
            <a:extLst>
              <a:ext uri="{FF2B5EF4-FFF2-40B4-BE49-F238E27FC236}">
                <a16:creationId xmlns:a16="http://schemas.microsoft.com/office/drawing/2014/main" id="{8E2A74F6-3CBD-D9BE-211A-E705771AA947}"/>
              </a:ext>
            </a:extLst>
          </p:cNvPr>
          <p:cNvSpPr>
            <a:spLocks noGrp="1"/>
          </p:cNvSpPr>
          <p:nvPr>
            <p:ph idx="1"/>
          </p:nvPr>
        </p:nvSpPr>
        <p:spPr/>
        <p:txBody>
          <a:bodyPr/>
          <a:lstStyle/>
          <a:p>
            <a:pPr marL="0" indent="0">
              <a:buNone/>
            </a:pPr>
            <a:r>
              <a:rPr lang="el-GR" dirty="0"/>
              <a:t>Οι βενζοδιαζεπίνες είναι κατασταλτικά φάρμακα του κεντρικού νευρικού συστήματος. Δεν είναι απολύτως σαφές το πώς λειτουργούν, αλλά οι επιστήμονες γνωρίζουν ότι αυξάνουν τα επίπεδα ενός αμινοξέος στον εγκέφαλο που ονομάζεται γ -αμινοβουτυρικό οξύ (GABA). Το GABA μπλοκάρει άλλες δραστηριότητες του εγκεφάλου, προκαλώντας ηρεμιστικά αποτελέσματα. Σημειώνεται ότι οι βενζοδιαζεπίνες προκαλούν συνήθως υπνηλία</a:t>
            </a:r>
          </a:p>
        </p:txBody>
      </p:sp>
    </p:spTree>
    <p:extLst>
      <p:ext uri="{BB962C8B-B14F-4D97-AF65-F5344CB8AC3E}">
        <p14:creationId xmlns:p14="http://schemas.microsoft.com/office/powerpoint/2010/main" val="1024202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D391C3D-AA01-68D7-8FB3-2351483DF6FE}"/>
              </a:ext>
            </a:extLst>
          </p:cNvPr>
          <p:cNvSpPr>
            <a:spLocks noGrp="1"/>
          </p:cNvSpPr>
          <p:nvPr>
            <p:ph idx="1"/>
          </p:nvPr>
        </p:nvSpPr>
        <p:spPr>
          <a:xfrm>
            <a:off x="838200" y="619432"/>
            <a:ext cx="10515600" cy="5557531"/>
          </a:xfrm>
        </p:spPr>
        <p:txBody>
          <a:bodyPr>
            <a:normAutofit/>
          </a:bodyPr>
          <a:lstStyle/>
          <a:p>
            <a:pPr marL="0" indent="0">
              <a:buNone/>
            </a:pPr>
            <a:r>
              <a:rPr lang="el-GR" b="1" dirty="0"/>
              <a:t>1. Σύνδεση στους υποδοχείς GABA-A: Οι </a:t>
            </a:r>
            <a:r>
              <a:rPr lang="el-GR" dirty="0"/>
              <a:t>βενζοδιαζεπίνες συνδέονται σε μια ειδική θέση του υποδοχέα GABA-A, η οποία είναι διαφορετική από τη θέση πρόσδεσης του </a:t>
            </a:r>
            <a:r>
              <a:rPr lang="el-GR" dirty="0" err="1"/>
              <a:t>GABA.Αυτή</a:t>
            </a:r>
            <a:r>
              <a:rPr lang="el-GR" dirty="0"/>
              <a:t> η θέση ονομάζεται </a:t>
            </a:r>
            <a:r>
              <a:rPr lang="el-GR" dirty="0" err="1"/>
              <a:t>αλλοστερική</a:t>
            </a:r>
            <a:r>
              <a:rPr lang="el-GR" dirty="0"/>
              <a:t> θέση και όταν οι βενζοδιαζεπίνες δεσμεύονται εκεί, προκαλούν δομική αλλαγή στον υποδοχέα.</a:t>
            </a:r>
          </a:p>
          <a:p>
            <a:pPr marL="0" indent="0">
              <a:buNone/>
            </a:pPr>
            <a:endParaRPr lang="el-GR" dirty="0"/>
          </a:p>
          <a:p>
            <a:pPr marL="0" indent="0">
              <a:buNone/>
            </a:pPr>
            <a:r>
              <a:rPr lang="el-GR" b="1" dirty="0"/>
              <a:t>2. Αύξηση της συχνότητας ανοίγματος των διαύλων ιόντων χλωρίου (</a:t>
            </a:r>
            <a:r>
              <a:rPr lang="el-GR" b="1" dirty="0" err="1"/>
              <a:t>Cl</a:t>
            </a:r>
            <a:r>
              <a:rPr lang="el-GR" b="1" dirty="0"/>
              <a:t>⁻): </a:t>
            </a:r>
            <a:r>
              <a:rPr lang="el-GR" dirty="0"/>
              <a:t>Ο υποδοχέας GABA-A είναι ένας ιοντικός υποδοχέας-κανάλι, που όταν ενεργοποιείται από το GABA, επιτρέπει την είσοδο ιόντων χλωρίου (</a:t>
            </a:r>
            <a:r>
              <a:rPr lang="el-GR" dirty="0" err="1"/>
              <a:t>Cl</a:t>
            </a:r>
            <a:r>
              <a:rPr lang="el-GR" dirty="0"/>
              <a:t>⁻) στο νευρικό </a:t>
            </a:r>
            <a:r>
              <a:rPr lang="el-GR" dirty="0" err="1"/>
              <a:t>κύτταρο.Οι</a:t>
            </a:r>
            <a:r>
              <a:rPr lang="el-GR" dirty="0"/>
              <a:t> βενζοδιαζεπίνες δεν ενεργοποιούν τον υποδοχέα GABA-A από μόνες τους, αλλά ενισχύουν τη δράση του GABA, αυξάνοντας τη συχνότητα ανοίγματος των διαύλων χλωρίου.</a:t>
            </a:r>
          </a:p>
        </p:txBody>
      </p:sp>
    </p:spTree>
    <p:extLst>
      <p:ext uri="{BB962C8B-B14F-4D97-AF65-F5344CB8AC3E}">
        <p14:creationId xmlns:p14="http://schemas.microsoft.com/office/powerpoint/2010/main" val="3715788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5DBAC8-0F6F-45A7-DD12-2A22E81A5040}"/>
              </a:ext>
            </a:extLst>
          </p:cNvPr>
          <p:cNvSpPr>
            <a:spLocks noGrp="1"/>
          </p:cNvSpPr>
          <p:nvPr>
            <p:ph idx="1"/>
          </p:nvPr>
        </p:nvSpPr>
        <p:spPr>
          <a:xfrm>
            <a:off x="838200" y="589935"/>
            <a:ext cx="10515600" cy="5587028"/>
          </a:xfrm>
        </p:spPr>
        <p:txBody>
          <a:bodyPr/>
          <a:lstStyle/>
          <a:p>
            <a:pPr marL="0" indent="0">
              <a:buNone/>
            </a:pPr>
            <a:r>
              <a:rPr lang="el-GR" dirty="0"/>
              <a:t>3</a:t>
            </a:r>
            <a:r>
              <a:rPr lang="el-GR" b="1" dirty="0"/>
              <a:t>. </a:t>
            </a:r>
            <a:r>
              <a:rPr lang="el-GR" b="1" dirty="0" err="1"/>
              <a:t>Υπερπολωση</a:t>
            </a:r>
            <a:r>
              <a:rPr lang="el-GR" b="1" dirty="0"/>
              <a:t> της μεμβράνης του νευρώνα</a:t>
            </a:r>
            <a:r>
              <a:rPr lang="el-GR" dirty="0"/>
              <a:t>: Η είσοδος αρνητικά φορτισμένων ιόντων χλωρίου (</a:t>
            </a:r>
            <a:r>
              <a:rPr lang="el-GR" dirty="0" err="1"/>
              <a:t>Cl</a:t>
            </a:r>
            <a:r>
              <a:rPr lang="el-GR" dirty="0"/>
              <a:t>⁻) στο εσωτερικό του νευρώνα προκαλεί </a:t>
            </a:r>
            <a:r>
              <a:rPr lang="el-GR" dirty="0" err="1"/>
              <a:t>υπερπόλωση</a:t>
            </a:r>
            <a:r>
              <a:rPr lang="el-GR" dirty="0"/>
              <a:t> της κυτταρικής </a:t>
            </a:r>
            <a:r>
              <a:rPr lang="el-GR" dirty="0" err="1"/>
              <a:t>μεμβράνης.Αυτό</a:t>
            </a:r>
            <a:r>
              <a:rPr lang="el-GR" dirty="0"/>
              <a:t> σημαίνει ότι το κύτταρο γίνεται πιο αρνητικά φορτισμένο και λιγότερο πιθανό να διεγερθεί (δηλαδή μειώνεται η πιθανότητα </a:t>
            </a:r>
            <a:r>
              <a:rPr lang="el-GR" dirty="0" err="1"/>
              <a:t>αποπόλωσης</a:t>
            </a:r>
            <a:r>
              <a:rPr lang="el-GR" dirty="0"/>
              <a:t> και έναρξης νευρικού σήματος).</a:t>
            </a:r>
          </a:p>
        </p:txBody>
      </p:sp>
      <p:pic>
        <p:nvPicPr>
          <p:cNvPr id="5" name="Εικόνα 4">
            <a:extLst>
              <a:ext uri="{FF2B5EF4-FFF2-40B4-BE49-F238E27FC236}">
                <a16:creationId xmlns:a16="http://schemas.microsoft.com/office/drawing/2014/main" id="{5CCE4FF3-3FB3-FF1B-DE0A-0AB13F7F5288}"/>
              </a:ext>
            </a:extLst>
          </p:cNvPr>
          <p:cNvPicPr>
            <a:picLocks noChangeAspect="1"/>
          </p:cNvPicPr>
          <p:nvPr/>
        </p:nvPicPr>
        <p:blipFill>
          <a:blip r:embed="rId2"/>
          <a:stretch>
            <a:fillRect/>
          </a:stretch>
        </p:blipFill>
        <p:spPr>
          <a:xfrm>
            <a:off x="6268065" y="3029564"/>
            <a:ext cx="5292213" cy="3577241"/>
          </a:xfrm>
          <a:prstGeom prst="rect">
            <a:avLst/>
          </a:prstGeom>
        </p:spPr>
      </p:pic>
    </p:spTree>
    <p:extLst>
      <p:ext uri="{BB962C8B-B14F-4D97-AF65-F5344CB8AC3E}">
        <p14:creationId xmlns:p14="http://schemas.microsoft.com/office/powerpoint/2010/main" val="515901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98ED51-8C8C-15D0-AB55-499C05AA439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4C9AF0E-EAA8-AAEF-3C39-FCFE30C7C04A}"/>
              </a:ext>
            </a:extLst>
          </p:cNvPr>
          <p:cNvSpPr>
            <a:spLocks noGrp="1"/>
          </p:cNvSpPr>
          <p:nvPr>
            <p:ph idx="1"/>
          </p:nvPr>
        </p:nvSpPr>
        <p:spPr/>
        <p:txBody>
          <a:bodyPr/>
          <a:lstStyle/>
          <a:p>
            <a:pPr marL="0" indent="0">
              <a:buNone/>
            </a:pPr>
            <a:r>
              <a:rPr lang="el-GR" b="1" dirty="0"/>
              <a:t>4. Ανασταλτική δράση στο ΚΝΣ: </a:t>
            </a:r>
            <a:r>
              <a:rPr lang="el-GR" dirty="0"/>
              <a:t>Η ενίσχυση της δράσης του GABA έχει ως αποτέλεσμα τη γενικευμένη αναστολή της </a:t>
            </a:r>
            <a:r>
              <a:rPr lang="el-GR" dirty="0" err="1"/>
              <a:t>νευρωνικής</a:t>
            </a:r>
            <a:r>
              <a:rPr lang="el-GR" dirty="0"/>
              <a:t> δραστηριότητας, οδηγώντας </a:t>
            </a:r>
            <a:r>
              <a:rPr lang="el-GR" dirty="0" err="1"/>
              <a:t>σε:Αγχολυτική</a:t>
            </a:r>
            <a:r>
              <a:rPr lang="el-GR" dirty="0"/>
              <a:t> δράση (καταπολέμηση του άγχους)Υπνωτική δράση (ηρεμιστικά)</a:t>
            </a:r>
            <a:r>
              <a:rPr lang="el-GR" dirty="0" err="1"/>
              <a:t>Μυοχαλαρωτική</a:t>
            </a:r>
            <a:r>
              <a:rPr lang="el-GR" dirty="0"/>
              <a:t> </a:t>
            </a:r>
            <a:r>
              <a:rPr lang="el-GR" dirty="0" err="1"/>
              <a:t>δράσηΑντισπασμωδική</a:t>
            </a:r>
            <a:r>
              <a:rPr lang="el-GR" dirty="0"/>
              <a:t> δράση</a:t>
            </a:r>
          </a:p>
        </p:txBody>
      </p:sp>
    </p:spTree>
    <p:extLst>
      <p:ext uri="{BB962C8B-B14F-4D97-AF65-F5344CB8AC3E}">
        <p14:creationId xmlns:p14="http://schemas.microsoft.com/office/powerpoint/2010/main" val="3808665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B9B5F5-E898-3B72-1A43-AC9D87F1A3A8}"/>
              </a:ext>
            </a:extLst>
          </p:cNvPr>
          <p:cNvSpPr>
            <a:spLocks noGrp="1"/>
          </p:cNvSpPr>
          <p:nvPr>
            <p:ph idx="1"/>
          </p:nvPr>
        </p:nvSpPr>
        <p:spPr>
          <a:xfrm>
            <a:off x="838200" y="619432"/>
            <a:ext cx="10515600" cy="5557531"/>
          </a:xfrm>
        </p:spPr>
        <p:txBody>
          <a:bodyPr>
            <a:normAutofit/>
          </a:bodyPr>
          <a:lstStyle/>
          <a:p>
            <a:pPr marL="0" indent="0">
              <a:buNone/>
            </a:pPr>
            <a:r>
              <a:rPr lang="el-GR" dirty="0"/>
              <a:t>Βενζοδιαζεπίνες που χρησιμοποιούνται ως υπνωτικοί παράγοντες για την αντιμετώπιση της αυπνίας:</a:t>
            </a:r>
            <a:endParaRPr lang="en-US" dirty="0"/>
          </a:p>
          <a:p>
            <a:pPr marL="0" indent="0">
              <a:buNone/>
            </a:pPr>
            <a:endParaRPr lang="el-GR" dirty="0"/>
          </a:p>
          <a:p>
            <a:r>
              <a:rPr lang="el-GR" dirty="0"/>
              <a:t>Αλπραζολάμη (</a:t>
            </a:r>
            <a:r>
              <a:rPr lang="en-US" dirty="0"/>
              <a:t>Xanax)</a:t>
            </a:r>
          </a:p>
          <a:p>
            <a:r>
              <a:rPr lang="el-GR" dirty="0"/>
              <a:t>Βρωμαζεπάμη (</a:t>
            </a:r>
            <a:r>
              <a:rPr lang="en-US" dirty="0"/>
              <a:t>Lexotanil)</a:t>
            </a:r>
          </a:p>
          <a:p>
            <a:r>
              <a:rPr lang="el-GR" dirty="0"/>
              <a:t>Διαζεπάμη (</a:t>
            </a:r>
            <a:r>
              <a:rPr lang="en-US" dirty="0"/>
              <a:t>Stedon)</a:t>
            </a:r>
          </a:p>
          <a:p>
            <a:r>
              <a:rPr lang="el-GR" dirty="0"/>
              <a:t>Κλοραζεπάμη (</a:t>
            </a:r>
            <a:r>
              <a:rPr lang="en-US" dirty="0"/>
              <a:t>Tranxene)</a:t>
            </a:r>
          </a:p>
          <a:p>
            <a:r>
              <a:rPr lang="el-GR" dirty="0"/>
              <a:t>Λοραζεπάμη (</a:t>
            </a:r>
            <a:r>
              <a:rPr lang="en-US" dirty="0"/>
              <a:t>Tavor)</a:t>
            </a:r>
            <a:endParaRPr lang="el-GR" dirty="0"/>
          </a:p>
          <a:p>
            <a:r>
              <a:rPr lang="el-GR" dirty="0"/>
              <a:t>Τεμαζεπάμη (</a:t>
            </a:r>
            <a:r>
              <a:rPr lang="en-US" dirty="0"/>
              <a:t>Normison)</a:t>
            </a:r>
          </a:p>
          <a:p>
            <a:r>
              <a:rPr lang="el-GR" dirty="0"/>
              <a:t>Τριαζολάμη (</a:t>
            </a:r>
            <a:r>
              <a:rPr lang="en-US" dirty="0"/>
              <a:t>Halcion) </a:t>
            </a:r>
          </a:p>
          <a:p>
            <a:endParaRPr lang="en-US" dirty="0"/>
          </a:p>
          <a:p>
            <a:endParaRPr lang="el-GR" dirty="0"/>
          </a:p>
        </p:txBody>
      </p:sp>
    </p:spTree>
    <p:extLst>
      <p:ext uri="{BB962C8B-B14F-4D97-AF65-F5344CB8AC3E}">
        <p14:creationId xmlns:p14="http://schemas.microsoft.com/office/powerpoint/2010/main" val="3962942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DC5FD-4046-8B1C-64A9-F486C10956E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84F5869-79FD-134F-27C3-FE1134342F24}"/>
              </a:ext>
            </a:extLst>
          </p:cNvPr>
          <p:cNvSpPr>
            <a:spLocks noGrp="1"/>
          </p:cNvSpPr>
          <p:nvPr>
            <p:ph idx="1"/>
          </p:nvPr>
        </p:nvSpPr>
        <p:spPr/>
        <p:txBody>
          <a:bodyPr/>
          <a:lstStyle/>
          <a:p>
            <a:pPr marL="0" indent="0">
              <a:buNone/>
            </a:pPr>
            <a:r>
              <a:rPr lang="el-GR" dirty="0"/>
              <a:t>Δεν συνιστάται η παράλληλη λήψη οινοπνεύματος. Η κατασταλτική δράση επιτείνεται όταν το φάρμακο χορηγείται μαζί με οινόπνευμα. Δυνατόν να παρατηρηθεί ενίσχυση της κεντρικής κατασταλτικής δράσης σε περιπτώσεις συγχωρήγησης με κατασταλτικά του ΚΝΣ όπως αντιψυχωσικά (νευροληπτικά), αντικαταθλιπτικά, αναλγητικά, αντιεπιληπτικά, ηρεμιστικά, αντιισταμινικά. Φάρμακα που αναστέλλουν συγκεκριμένα ηπατικά ένζυμα (ιδιαίτερα το κυτόχρωμα </a:t>
            </a:r>
            <a:r>
              <a:rPr lang="en-US" dirty="0"/>
              <a:t>P450)</a:t>
            </a:r>
            <a:r>
              <a:rPr lang="el-GR" dirty="0"/>
              <a:t>, είναι δυνατόν να επιτείνουν τη δραστικότητα των βενζοδιαζεπινών.</a:t>
            </a:r>
          </a:p>
        </p:txBody>
      </p:sp>
    </p:spTree>
    <p:extLst>
      <p:ext uri="{BB962C8B-B14F-4D97-AF65-F5344CB8AC3E}">
        <p14:creationId xmlns:p14="http://schemas.microsoft.com/office/powerpoint/2010/main" val="3433065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CB1E4-CAC0-B358-3287-2CA27C6860CC}"/>
              </a:ext>
            </a:extLst>
          </p:cNvPr>
          <p:cNvSpPr>
            <a:spLocks noGrp="1"/>
          </p:cNvSpPr>
          <p:nvPr>
            <p:ph type="title"/>
          </p:nvPr>
        </p:nvSpPr>
        <p:spPr/>
        <p:txBody>
          <a:bodyPr/>
          <a:lstStyle/>
          <a:p>
            <a:r>
              <a:rPr lang="el-GR"/>
              <a:t>Κατηγορίες με βάση τη διάρκεια δράσης</a:t>
            </a:r>
            <a:endParaRPr lang="el-GR" dirty="0"/>
          </a:p>
        </p:txBody>
      </p:sp>
      <p:sp>
        <p:nvSpPr>
          <p:cNvPr id="3" name="Θέση περιεχομένου 2">
            <a:extLst>
              <a:ext uri="{FF2B5EF4-FFF2-40B4-BE49-F238E27FC236}">
                <a16:creationId xmlns:a16="http://schemas.microsoft.com/office/drawing/2014/main" id="{63318640-45A1-3D39-1F54-F7B1F3A360F1}"/>
              </a:ext>
            </a:extLst>
          </p:cNvPr>
          <p:cNvSpPr>
            <a:spLocks noGrp="1"/>
          </p:cNvSpPr>
          <p:nvPr>
            <p:ph idx="1"/>
          </p:nvPr>
        </p:nvSpPr>
        <p:spPr>
          <a:xfrm>
            <a:off x="838200" y="1546303"/>
            <a:ext cx="10515600" cy="2436659"/>
          </a:xfrm>
        </p:spPr>
        <p:txBody>
          <a:bodyPr>
            <a:normAutofit fontScale="85000" lnSpcReduction="20000"/>
          </a:bodyPr>
          <a:lstStyle/>
          <a:p>
            <a:pPr marL="0" indent="0">
              <a:buNone/>
            </a:pPr>
            <a:r>
              <a:rPr lang="el-GR" dirty="0"/>
              <a:t>Με βάση το χρόνο ημιζωής τους οι βενζοδιαζεπίνες διακρίνονται σε βραχείας, μεσαίας και μακράς διάρκειας δράσης. Στην τελευταία κατηγορία περιλαμβάνονται φάρμακα με ενεργούς μεταβολίτες που εμφανίζουν μεγάλο χρόνο ημιζωής.</a:t>
            </a:r>
          </a:p>
          <a:p>
            <a:pPr marL="0" indent="0">
              <a:buNone/>
            </a:pPr>
            <a:endParaRPr lang="el-GR" dirty="0"/>
          </a:p>
          <a:p>
            <a:pPr marL="0" indent="0">
              <a:buNone/>
            </a:pPr>
            <a:r>
              <a:rPr lang="el-GR" dirty="0"/>
              <a:t>Παρόλα αυτά σε κάποιες βενζοδιαζεπίνες ο χρόνος ημιζωής δεν ταυτίζεται πάντα με τη διάρκεια δράσης του φαρμάκου. Αυτό μπορεί να οφείλεται στην ανακατανομή (πχ διαζεπάμη).</a:t>
            </a:r>
          </a:p>
        </p:txBody>
      </p:sp>
      <p:grpSp>
        <p:nvGrpSpPr>
          <p:cNvPr id="9" name="Ομάδα 8">
            <a:extLst>
              <a:ext uri="{FF2B5EF4-FFF2-40B4-BE49-F238E27FC236}">
                <a16:creationId xmlns:a16="http://schemas.microsoft.com/office/drawing/2014/main" id="{2AF70362-7BCE-357B-73B3-862AD80248F7}"/>
              </a:ext>
            </a:extLst>
          </p:cNvPr>
          <p:cNvGrpSpPr/>
          <p:nvPr/>
        </p:nvGrpSpPr>
        <p:grpSpPr>
          <a:xfrm>
            <a:off x="2757948" y="4026310"/>
            <a:ext cx="6093222" cy="2639957"/>
            <a:chOff x="2454223" y="3910522"/>
            <a:chExt cx="6396947" cy="2755745"/>
          </a:xfrm>
        </p:grpSpPr>
        <p:pic>
          <p:nvPicPr>
            <p:cNvPr id="5" name="Εικόνα 4">
              <a:extLst>
                <a:ext uri="{FF2B5EF4-FFF2-40B4-BE49-F238E27FC236}">
                  <a16:creationId xmlns:a16="http://schemas.microsoft.com/office/drawing/2014/main" id="{68837EF8-7B40-9112-A4A8-04DCF597D633}"/>
                </a:ext>
              </a:extLst>
            </p:cNvPr>
            <p:cNvPicPr>
              <a:picLocks noChangeAspect="1"/>
            </p:cNvPicPr>
            <p:nvPr/>
          </p:nvPicPr>
          <p:blipFill>
            <a:blip r:embed="rId2"/>
            <a:srcRect b="67630"/>
            <a:stretch/>
          </p:blipFill>
          <p:spPr>
            <a:xfrm>
              <a:off x="7013971" y="3910522"/>
              <a:ext cx="1837199" cy="2755745"/>
            </a:xfrm>
            <a:prstGeom prst="rect">
              <a:avLst/>
            </a:prstGeom>
          </p:spPr>
        </p:pic>
        <p:pic>
          <p:nvPicPr>
            <p:cNvPr id="6" name="Εικόνα 5">
              <a:extLst>
                <a:ext uri="{FF2B5EF4-FFF2-40B4-BE49-F238E27FC236}">
                  <a16:creationId xmlns:a16="http://schemas.microsoft.com/office/drawing/2014/main" id="{1555109E-1A3F-2A19-75E8-FE59CFE941BA}"/>
                </a:ext>
              </a:extLst>
            </p:cNvPr>
            <p:cNvPicPr>
              <a:picLocks noChangeAspect="1"/>
            </p:cNvPicPr>
            <p:nvPr/>
          </p:nvPicPr>
          <p:blipFill>
            <a:blip r:embed="rId2"/>
            <a:srcRect t="36049" b="32676"/>
            <a:stretch/>
          </p:blipFill>
          <p:spPr>
            <a:xfrm>
              <a:off x="4734097" y="3910522"/>
              <a:ext cx="1901553" cy="2755745"/>
            </a:xfrm>
            <a:prstGeom prst="rect">
              <a:avLst/>
            </a:prstGeom>
          </p:spPr>
        </p:pic>
        <p:pic>
          <p:nvPicPr>
            <p:cNvPr id="7" name="Εικόνα 6">
              <a:extLst>
                <a:ext uri="{FF2B5EF4-FFF2-40B4-BE49-F238E27FC236}">
                  <a16:creationId xmlns:a16="http://schemas.microsoft.com/office/drawing/2014/main" id="{D8F9AAAF-0386-C823-2548-C4FDB90E89F3}"/>
                </a:ext>
              </a:extLst>
            </p:cNvPr>
            <p:cNvPicPr>
              <a:picLocks noChangeAspect="1"/>
            </p:cNvPicPr>
            <p:nvPr/>
          </p:nvPicPr>
          <p:blipFill>
            <a:blip r:embed="rId2"/>
            <a:srcRect t="72442"/>
            <a:stretch/>
          </p:blipFill>
          <p:spPr>
            <a:xfrm>
              <a:off x="2454223" y="3910522"/>
              <a:ext cx="1901553" cy="2755745"/>
            </a:xfrm>
            <a:prstGeom prst="rect">
              <a:avLst/>
            </a:prstGeom>
          </p:spPr>
        </p:pic>
      </p:grpSp>
    </p:spTree>
    <p:extLst>
      <p:ext uri="{BB962C8B-B14F-4D97-AF65-F5344CB8AC3E}">
        <p14:creationId xmlns:p14="http://schemas.microsoft.com/office/powerpoint/2010/main" val="44431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DA18FE-1DFD-5137-13B5-A074A1243EB6}"/>
              </a:ext>
            </a:extLst>
          </p:cNvPr>
          <p:cNvSpPr>
            <a:spLocks noGrp="1"/>
          </p:cNvSpPr>
          <p:nvPr>
            <p:ph type="title"/>
          </p:nvPr>
        </p:nvSpPr>
        <p:spPr/>
        <p:txBody>
          <a:bodyPr/>
          <a:lstStyle/>
          <a:p>
            <a:r>
              <a:rPr lang="el-GR" dirty="0"/>
              <a:t>Ανατομία και δομή του ΚΝΣ</a:t>
            </a:r>
          </a:p>
        </p:txBody>
      </p:sp>
      <p:sp>
        <p:nvSpPr>
          <p:cNvPr id="3" name="Θέση περιεχομένου 2">
            <a:extLst>
              <a:ext uri="{FF2B5EF4-FFF2-40B4-BE49-F238E27FC236}">
                <a16:creationId xmlns:a16="http://schemas.microsoft.com/office/drawing/2014/main" id="{8F30DA09-E33B-5156-740B-73717DA168C4}"/>
              </a:ext>
            </a:extLst>
          </p:cNvPr>
          <p:cNvSpPr>
            <a:spLocks noGrp="1"/>
          </p:cNvSpPr>
          <p:nvPr>
            <p:ph idx="1"/>
          </p:nvPr>
        </p:nvSpPr>
        <p:spPr/>
        <p:txBody>
          <a:bodyPr/>
          <a:lstStyle/>
          <a:p>
            <a:pPr marL="0" indent="0">
              <a:buNone/>
            </a:pPr>
            <a:r>
              <a:rPr lang="el-GR" dirty="0"/>
              <a:t>Το Κεντρικό Νευρικό Σύστημα συντονίζει όλες τις λειτουργίες του οργανισμού. Αποτελείται από τον εγκέφαλο και από το νωτιαίο μυελό.</a:t>
            </a:r>
          </a:p>
        </p:txBody>
      </p:sp>
    </p:spTree>
    <p:extLst>
      <p:ext uri="{BB962C8B-B14F-4D97-AF65-F5344CB8AC3E}">
        <p14:creationId xmlns:p14="http://schemas.microsoft.com/office/powerpoint/2010/main" val="3737426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E9EF3F-5EE2-6EFD-713E-96C8F9526648}"/>
              </a:ext>
            </a:extLst>
          </p:cNvPr>
          <p:cNvSpPr>
            <a:spLocks noGrp="1"/>
          </p:cNvSpPr>
          <p:nvPr>
            <p:ph type="ctrTitle"/>
          </p:nvPr>
        </p:nvSpPr>
        <p:spPr/>
        <p:txBody>
          <a:bodyPr/>
          <a:lstStyle/>
          <a:p>
            <a:r>
              <a:rPr lang="el-GR" dirty="0"/>
              <a:t>Βαρβιτουρικά</a:t>
            </a:r>
          </a:p>
        </p:txBody>
      </p:sp>
      <p:sp>
        <p:nvSpPr>
          <p:cNvPr id="3" name="Υπότιτλος 2">
            <a:extLst>
              <a:ext uri="{FF2B5EF4-FFF2-40B4-BE49-F238E27FC236}">
                <a16:creationId xmlns:a16="http://schemas.microsoft.com/office/drawing/2014/main" id="{932CDF85-F9BE-7D95-8026-414220B14BF7}"/>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857845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B345428-F7F7-23E0-F193-389E3B759E96}"/>
              </a:ext>
            </a:extLst>
          </p:cNvPr>
          <p:cNvSpPr>
            <a:spLocks noGrp="1"/>
          </p:cNvSpPr>
          <p:nvPr>
            <p:ph idx="1"/>
          </p:nvPr>
        </p:nvSpPr>
        <p:spPr>
          <a:xfrm>
            <a:off x="838200" y="560439"/>
            <a:ext cx="10515600" cy="5796116"/>
          </a:xfrm>
        </p:spPr>
        <p:txBody>
          <a:bodyPr>
            <a:normAutofit/>
          </a:bodyPr>
          <a:lstStyle/>
          <a:p>
            <a:pPr marL="0" indent="0">
              <a:buNone/>
            </a:pPr>
            <a:r>
              <a:rPr lang="el-GR" dirty="0"/>
              <a:t>Τα βαρβιτουρικά αγχολυτικά λειτουργούν όπως οι βενζοδιαζεπίνες, αλλά είναι πολύ ισχυρότερα. Σε χαμηλές δόσεις μειώνουν το ήπιο και μέτριο άγχος, παρέχοντας ένα χαλαρωτικό συναίσθημα. Τα εν λόγω αγχολυτικά χρησιμοποιούνται ως βραχυπρόθεσμα φάρμακα, διότι μπορούν να προκαλέσουν εθισμό. </a:t>
            </a:r>
          </a:p>
          <a:p>
            <a:pPr marL="0" indent="0">
              <a:buNone/>
            </a:pPr>
            <a:endParaRPr lang="el-GR" dirty="0"/>
          </a:p>
          <a:p>
            <a:pPr marL="0" indent="0">
              <a:buNone/>
            </a:pPr>
            <a:r>
              <a:rPr lang="el-GR" dirty="0"/>
              <a:t>Παραδείγματα βαρβιτουρικών περιλαμβάνουν:</a:t>
            </a:r>
          </a:p>
          <a:p>
            <a:r>
              <a:rPr lang="el-GR" dirty="0" err="1"/>
              <a:t>Πεντοβαρβιτάλη</a:t>
            </a:r>
            <a:endParaRPr lang="el-GR" dirty="0"/>
          </a:p>
          <a:p>
            <a:r>
              <a:rPr lang="el-GR" dirty="0" err="1"/>
              <a:t>Φαινοβαρβιτάλη</a:t>
            </a:r>
            <a:endParaRPr lang="el-GR" dirty="0"/>
          </a:p>
          <a:p>
            <a:r>
              <a:rPr lang="el-GR" dirty="0" err="1"/>
              <a:t>Αμοβαρβιτάλη</a:t>
            </a:r>
            <a:endParaRPr lang="el-GR" dirty="0"/>
          </a:p>
        </p:txBody>
      </p:sp>
    </p:spTree>
    <p:extLst>
      <p:ext uri="{BB962C8B-B14F-4D97-AF65-F5344CB8AC3E}">
        <p14:creationId xmlns:p14="http://schemas.microsoft.com/office/powerpoint/2010/main" val="1189989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24CB134-16CF-567C-2D5B-20C2DAB56F4E}"/>
              </a:ext>
            </a:extLst>
          </p:cNvPr>
          <p:cNvSpPr>
            <a:spLocks noGrp="1"/>
          </p:cNvSpPr>
          <p:nvPr>
            <p:ph idx="1"/>
          </p:nvPr>
        </p:nvSpPr>
        <p:spPr>
          <a:xfrm>
            <a:off x="838200" y="678426"/>
            <a:ext cx="10515600" cy="5498537"/>
          </a:xfrm>
        </p:spPr>
        <p:txBody>
          <a:bodyPr>
            <a:normAutofit lnSpcReduction="10000"/>
          </a:bodyPr>
          <a:lstStyle/>
          <a:p>
            <a:pPr marL="0" indent="0">
              <a:buNone/>
            </a:pPr>
            <a:r>
              <a:rPr lang="el-GR" dirty="0"/>
              <a:t>Μηχανισμός Δράσης: Ενισχύουν τη δράση του GABA, αλλά με λιγότερη επιλεκτικότητα από τις βενζοδιαζεπίνες.</a:t>
            </a:r>
          </a:p>
          <a:p>
            <a:pPr marL="0" indent="0">
              <a:buNone/>
            </a:pPr>
            <a:endParaRPr lang="el-GR" dirty="0"/>
          </a:p>
          <a:p>
            <a:pPr marL="514350" indent="-514350">
              <a:buAutoNum type="arabicPeriod"/>
            </a:pPr>
            <a:r>
              <a:rPr lang="el-GR" b="1" dirty="0"/>
              <a:t>Σύνδεση στον υποδοχέα GABA-A: </a:t>
            </a:r>
            <a:r>
              <a:rPr lang="el-GR" dirty="0"/>
              <a:t>Τα βαρβιτουρικά συνδέονται σε μια ξεχωριστή </a:t>
            </a:r>
            <a:r>
              <a:rPr lang="el-GR" dirty="0" err="1"/>
              <a:t>αλλοστερική</a:t>
            </a:r>
            <a:r>
              <a:rPr lang="el-GR" dirty="0"/>
              <a:t> θέση του υποδοχέα GABA-A, διαφορετική από τη θέση πρόσδεσης του GABA και των βενζοδιαζεπινών.</a:t>
            </a:r>
          </a:p>
          <a:p>
            <a:pPr marL="514350" indent="-514350">
              <a:buAutoNum type="arabicPeriod"/>
            </a:pPr>
            <a:r>
              <a:rPr lang="el-GR" b="1" dirty="0"/>
              <a:t>Αύξηση της διάρκειας ανοίγματος των διαύλων χλωρίου (</a:t>
            </a:r>
            <a:r>
              <a:rPr lang="el-GR" b="1" dirty="0" err="1"/>
              <a:t>Cl</a:t>
            </a:r>
            <a:r>
              <a:rPr lang="el-GR" b="1" dirty="0"/>
              <a:t>⁻): </a:t>
            </a:r>
            <a:r>
              <a:rPr lang="el-GR" dirty="0"/>
              <a:t>Όταν το GABA συνδέεται στον υποδοχέα GABA-A, ανοίγουν οι </a:t>
            </a:r>
            <a:r>
              <a:rPr lang="el-GR" dirty="0" err="1"/>
              <a:t>διαύλοι</a:t>
            </a:r>
            <a:r>
              <a:rPr lang="el-GR" dirty="0"/>
              <a:t> χλωρίου (</a:t>
            </a:r>
            <a:r>
              <a:rPr lang="el-GR" dirty="0" err="1"/>
              <a:t>Cl</a:t>
            </a:r>
            <a:r>
              <a:rPr lang="el-GR" dirty="0"/>
              <a:t>⁻), επιτρέποντας την είσοδο αρνητικά φορτισμένων ιόντων </a:t>
            </a:r>
            <a:r>
              <a:rPr lang="el-GR" dirty="0" err="1"/>
              <a:t>Cl</a:t>
            </a:r>
            <a:r>
              <a:rPr lang="el-GR" dirty="0"/>
              <a:t>⁻ στο νευρικό </a:t>
            </a:r>
            <a:r>
              <a:rPr lang="el-GR" dirty="0" err="1"/>
              <a:t>κύτταρο.Τα</a:t>
            </a:r>
            <a:r>
              <a:rPr lang="el-GR" dirty="0"/>
              <a:t> βαρβιτουρικά παρατείνουν τη διάρκεια που αυτοί οι δίαυλοι παραμένουν ανοιχτοί, οδηγώντας σε ισχυρότερη ανασταλτική δράση στο ΚΝΣ.</a:t>
            </a:r>
          </a:p>
        </p:txBody>
      </p:sp>
    </p:spTree>
    <p:extLst>
      <p:ext uri="{BB962C8B-B14F-4D97-AF65-F5344CB8AC3E}">
        <p14:creationId xmlns:p14="http://schemas.microsoft.com/office/powerpoint/2010/main" val="3551300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9C0A9A-01AC-FE02-E35F-1A91C4D2EAE5}"/>
              </a:ext>
            </a:extLst>
          </p:cNvPr>
          <p:cNvSpPr>
            <a:spLocks noGrp="1"/>
          </p:cNvSpPr>
          <p:nvPr>
            <p:ph idx="1"/>
          </p:nvPr>
        </p:nvSpPr>
        <p:spPr>
          <a:xfrm>
            <a:off x="838200" y="471948"/>
            <a:ext cx="10515600" cy="5705015"/>
          </a:xfrm>
        </p:spPr>
        <p:txBody>
          <a:bodyPr>
            <a:normAutofit/>
          </a:bodyPr>
          <a:lstStyle/>
          <a:p>
            <a:pPr marL="0" indent="0">
              <a:buNone/>
            </a:pPr>
            <a:r>
              <a:rPr lang="el-GR" b="1" dirty="0"/>
              <a:t>3. </a:t>
            </a:r>
            <a:r>
              <a:rPr lang="el-GR" b="1" dirty="0" err="1"/>
              <a:t>Υπερπολωποίηση</a:t>
            </a:r>
            <a:r>
              <a:rPr lang="el-GR" b="1" dirty="0"/>
              <a:t> της μεμβράνης του νευρώνα: </a:t>
            </a:r>
            <a:r>
              <a:rPr lang="el-GR" dirty="0"/>
              <a:t>Η αυξημένη ροή </a:t>
            </a:r>
            <a:r>
              <a:rPr lang="el-GR" dirty="0" err="1"/>
              <a:t>Cl</a:t>
            </a:r>
            <a:r>
              <a:rPr lang="el-GR" dirty="0"/>
              <a:t>⁻ μέσα στο κύτταρο προκαλεί </a:t>
            </a:r>
            <a:r>
              <a:rPr lang="el-GR" dirty="0" err="1"/>
              <a:t>υπερπόλωση</a:t>
            </a:r>
            <a:r>
              <a:rPr lang="el-GR" dirty="0"/>
              <a:t>, καθιστώντας τον νευρώνα πιο αρνητικό και λιγότερο πιθανό να διεγερθεί (αποτρέπεται η </a:t>
            </a:r>
            <a:r>
              <a:rPr lang="el-GR" dirty="0" err="1"/>
              <a:t>αποπόλωση</a:t>
            </a:r>
            <a:r>
              <a:rPr lang="el-GR" dirty="0"/>
              <a:t> και η μετάδοση νευρικών σημάτων).</a:t>
            </a:r>
          </a:p>
          <a:p>
            <a:pPr marL="0" indent="0">
              <a:buNone/>
            </a:pPr>
            <a:r>
              <a:rPr lang="el-GR" dirty="0"/>
              <a:t>Αυτό προκαλεί καταστολή της </a:t>
            </a:r>
            <a:r>
              <a:rPr lang="el-GR" dirty="0" err="1"/>
              <a:t>νευρωνικής</a:t>
            </a:r>
            <a:r>
              <a:rPr lang="el-GR" dirty="0"/>
              <a:t> δραστηριότητας, με αποτέλεσμα:</a:t>
            </a:r>
          </a:p>
          <a:p>
            <a:pPr lvl="1"/>
            <a:r>
              <a:rPr lang="el-GR" dirty="0"/>
              <a:t>Καταστολή του ΚΝΣ</a:t>
            </a:r>
          </a:p>
          <a:p>
            <a:pPr lvl="1"/>
            <a:r>
              <a:rPr lang="el-GR" dirty="0"/>
              <a:t>Αντισπασμωδική δράση</a:t>
            </a:r>
          </a:p>
          <a:p>
            <a:pPr lvl="1"/>
            <a:r>
              <a:rPr lang="el-GR" dirty="0"/>
              <a:t>Υπνωτική δράση</a:t>
            </a:r>
          </a:p>
          <a:p>
            <a:pPr lvl="1"/>
            <a:r>
              <a:rPr lang="el-GR" dirty="0"/>
              <a:t>Αναισθησία σε υψηλές δόσεις</a:t>
            </a:r>
          </a:p>
        </p:txBody>
      </p:sp>
    </p:spTree>
    <p:extLst>
      <p:ext uri="{BB962C8B-B14F-4D97-AF65-F5344CB8AC3E}">
        <p14:creationId xmlns:p14="http://schemas.microsoft.com/office/powerpoint/2010/main" val="4113753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C73A1-F7FA-B20F-1A98-9638A9BA710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6E2CDF0-C4B8-E1C8-ABE8-6E22C8EC097D}"/>
              </a:ext>
            </a:extLst>
          </p:cNvPr>
          <p:cNvSpPr>
            <a:spLocks noGrp="1"/>
          </p:cNvSpPr>
          <p:nvPr>
            <p:ph idx="1"/>
          </p:nvPr>
        </p:nvSpPr>
        <p:spPr/>
        <p:txBody>
          <a:bodyPr/>
          <a:lstStyle/>
          <a:p>
            <a:pPr marL="0" indent="0">
              <a:buNone/>
            </a:pPr>
            <a:r>
              <a:rPr lang="el-GR" b="1" dirty="0"/>
              <a:t>4. Δράση ανεξάρτητα από το GABA (σε υψηλές δόσεις): </a:t>
            </a:r>
            <a:r>
              <a:rPr lang="el-GR" dirty="0"/>
              <a:t>Σε μεγαλύτερες συγκεντρώσεις, τα βαρβιτουρικά μπορούν να ενεργοποιήσουν απευθείας τον υποδοχέα GABA-A, ακόμα και χωρίς την παρουσία </a:t>
            </a:r>
            <a:r>
              <a:rPr lang="el-GR" dirty="0" err="1"/>
              <a:t>GABA.Αυτό</a:t>
            </a:r>
            <a:r>
              <a:rPr lang="el-GR" dirty="0"/>
              <a:t> τα καθιστά πιο επικίνδυνα από τις βενζοδιαζεπίνες, καθώς η </a:t>
            </a:r>
            <a:r>
              <a:rPr lang="el-GR" dirty="0" err="1"/>
              <a:t>υπερδοσολογία</a:t>
            </a:r>
            <a:r>
              <a:rPr lang="el-GR" dirty="0"/>
              <a:t> μπορεί να οδηγήσει σε αναπνευστική καταστολή και θάνατο.</a:t>
            </a:r>
          </a:p>
        </p:txBody>
      </p:sp>
    </p:spTree>
    <p:extLst>
      <p:ext uri="{BB962C8B-B14F-4D97-AF65-F5344CB8AC3E}">
        <p14:creationId xmlns:p14="http://schemas.microsoft.com/office/powerpoint/2010/main" val="475959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E7610-3F83-F68B-44E5-CD06A9EE8530}"/>
              </a:ext>
            </a:extLst>
          </p:cNvPr>
          <p:cNvSpPr>
            <a:spLocks noGrp="1"/>
          </p:cNvSpPr>
          <p:nvPr>
            <p:ph type="title"/>
          </p:nvPr>
        </p:nvSpPr>
        <p:spPr/>
        <p:txBody>
          <a:bodyPr/>
          <a:lstStyle/>
          <a:p>
            <a:r>
              <a:rPr lang="el-GR" dirty="0"/>
              <a:t>Κλινικές Χρήσεις των Βαρβιτουρικών</a:t>
            </a:r>
          </a:p>
        </p:txBody>
      </p:sp>
      <p:sp>
        <p:nvSpPr>
          <p:cNvPr id="3" name="Θέση περιεχομένου 2">
            <a:extLst>
              <a:ext uri="{FF2B5EF4-FFF2-40B4-BE49-F238E27FC236}">
                <a16:creationId xmlns:a16="http://schemas.microsoft.com/office/drawing/2014/main" id="{A4F83976-B51B-2587-692A-D77BACCE59A0}"/>
              </a:ext>
            </a:extLst>
          </p:cNvPr>
          <p:cNvSpPr>
            <a:spLocks noGrp="1"/>
          </p:cNvSpPr>
          <p:nvPr>
            <p:ph idx="1"/>
          </p:nvPr>
        </p:nvSpPr>
        <p:spPr/>
        <p:txBody>
          <a:bodyPr>
            <a:normAutofit lnSpcReduction="10000"/>
          </a:bodyPr>
          <a:lstStyle/>
          <a:p>
            <a:pPr marL="0" indent="0">
              <a:buNone/>
            </a:pPr>
            <a:r>
              <a:rPr lang="el-GR" dirty="0"/>
              <a:t>✔ Αναισθησία (π.χ. </a:t>
            </a:r>
            <a:r>
              <a:rPr lang="el-GR" dirty="0" err="1"/>
              <a:t>θειοπεντάλη</a:t>
            </a:r>
            <a:r>
              <a:rPr lang="el-GR" dirty="0"/>
              <a:t> – παλαιότερη χρήση στην επαγωγή αναισθησίας)</a:t>
            </a:r>
          </a:p>
          <a:p>
            <a:pPr marL="0" indent="0">
              <a:buNone/>
            </a:pPr>
            <a:r>
              <a:rPr lang="el-GR" dirty="0"/>
              <a:t>✔ Αντισπασμωδικά (π.χ. </a:t>
            </a:r>
            <a:r>
              <a:rPr lang="el-GR" dirty="0" err="1"/>
              <a:t>φαινοβαρβιτάλη</a:t>
            </a:r>
            <a:r>
              <a:rPr lang="el-GR" dirty="0"/>
              <a:t> – για επιληψία)</a:t>
            </a:r>
          </a:p>
          <a:p>
            <a:pPr marL="0" indent="0">
              <a:buNone/>
            </a:pPr>
            <a:r>
              <a:rPr lang="el-GR" dirty="0"/>
              <a:t>✔ Καταστολή &amp; ύπνος (πλέον σπάνια χρήση λόγω ασφαλέστερων εναλλακτικών)</a:t>
            </a:r>
          </a:p>
          <a:p>
            <a:pPr marL="0" indent="0">
              <a:buNone/>
            </a:pPr>
            <a:endParaRPr lang="el-GR" dirty="0"/>
          </a:p>
          <a:p>
            <a:pPr marL="0" indent="0">
              <a:buNone/>
            </a:pPr>
            <a:r>
              <a:rPr lang="el-GR" dirty="0"/>
              <a:t>Τα βαρβιτουρικά δεν χρησιμοποιούνται πλέον ευρέως λόγω της υψηλής τοξικότητας και του κινδύνου θανάτου από </a:t>
            </a:r>
            <a:r>
              <a:rPr lang="el-GR" dirty="0" err="1"/>
              <a:t>υπερδοσολογία</a:t>
            </a:r>
            <a:r>
              <a:rPr lang="el-GR" dirty="0"/>
              <a:t>. Σήμερα, οι βενζοδιαζεπίνες και άλλα φάρμακα έχουν αντικαταστήσει τα βαρβιτουρικά στις περισσότερες ενδείξεις.</a:t>
            </a:r>
          </a:p>
        </p:txBody>
      </p:sp>
    </p:spTree>
    <p:extLst>
      <p:ext uri="{BB962C8B-B14F-4D97-AF65-F5344CB8AC3E}">
        <p14:creationId xmlns:p14="http://schemas.microsoft.com/office/powerpoint/2010/main" val="3679719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95158E-DA61-DECA-98FF-5B9C95CC1E3A}"/>
              </a:ext>
            </a:extLst>
          </p:cNvPr>
          <p:cNvSpPr>
            <a:spLocks noGrp="1"/>
          </p:cNvSpPr>
          <p:nvPr>
            <p:ph type="title"/>
          </p:nvPr>
        </p:nvSpPr>
        <p:spPr/>
        <p:txBody>
          <a:bodyPr/>
          <a:lstStyle/>
          <a:p>
            <a:r>
              <a:rPr lang="el-GR" dirty="0"/>
              <a:t>Σύγκριση με Βενζοδιαζεπίνες</a:t>
            </a:r>
          </a:p>
        </p:txBody>
      </p:sp>
      <p:pic>
        <p:nvPicPr>
          <p:cNvPr id="5" name="Θέση περιεχομένου 4">
            <a:extLst>
              <a:ext uri="{FF2B5EF4-FFF2-40B4-BE49-F238E27FC236}">
                <a16:creationId xmlns:a16="http://schemas.microsoft.com/office/drawing/2014/main" id="{E03FE660-7B4D-04DC-A7C1-26BEF1C4EBB2}"/>
              </a:ext>
            </a:extLst>
          </p:cNvPr>
          <p:cNvPicPr>
            <a:picLocks noGrp="1" noChangeAspect="1"/>
          </p:cNvPicPr>
          <p:nvPr>
            <p:ph idx="1"/>
          </p:nvPr>
        </p:nvPicPr>
        <p:blipFill>
          <a:blip r:embed="rId2"/>
          <a:stretch>
            <a:fillRect/>
          </a:stretch>
        </p:blipFill>
        <p:spPr>
          <a:xfrm>
            <a:off x="1369448" y="1690688"/>
            <a:ext cx="9453104" cy="3700734"/>
          </a:xfrm>
        </p:spPr>
      </p:pic>
    </p:spTree>
    <p:extLst>
      <p:ext uri="{BB962C8B-B14F-4D97-AF65-F5344CB8AC3E}">
        <p14:creationId xmlns:p14="http://schemas.microsoft.com/office/powerpoint/2010/main" val="800371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8D5D1-B78F-20A6-49FD-DDCAB47963A3}"/>
              </a:ext>
            </a:extLst>
          </p:cNvPr>
          <p:cNvSpPr>
            <a:spLocks noGrp="1"/>
          </p:cNvSpPr>
          <p:nvPr>
            <p:ph type="ctrTitle"/>
          </p:nvPr>
        </p:nvSpPr>
        <p:spPr/>
        <p:txBody>
          <a:bodyPr/>
          <a:lstStyle/>
          <a:p>
            <a:r>
              <a:rPr lang="el-GR" dirty="0"/>
              <a:t>Άλλα αγχολυτικά φάρμακα</a:t>
            </a:r>
          </a:p>
        </p:txBody>
      </p:sp>
      <p:sp>
        <p:nvSpPr>
          <p:cNvPr id="3" name="Υπότιτλος 2">
            <a:extLst>
              <a:ext uri="{FF2B5EF4-FFF2-40B4-BE49-F238E27FC236}">
                <a16:creationId xmlns:a16="http://schemas.microsoft.com/office/drawing/2014/main" id="{C16F7677-A569-D284-3C6A-72ADD1A7F7BB}"/>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2285911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ED570F3-C765-5BA8-8AD7-1EFEDEAC5DD9}"/>
              </a:ext>
            </a:extLst>
          </p:cNvPr>
          <p:cNvSpPr>
            <a:spLocks noGrp="1"/>
          </p:cNvSpPr>
          <p:nvPr>
            <p:ph idx="1"/>
          </p:nvPr>
        </p:nvSpPr>
        <p:spPr>
          <a:xfrm>
            <a:off x="838200" y="604684"/>
            <a:ext cx="10515600" cy="5572279"/>
          </a:xfrm>
        </p:spPr>
        <p:txBody>
          <a:bodyPr>
            <a:normAutofit/>
          </a:bodyPr>
          <a:lstStyle/>
          <a:p>
            <a:pPr marL="0" indent="0">
              <a:buNone/>
            </a:pPr>
            <a:r>
              <a:rPr lang="el-GR" dirty="0"/>
              <a:t>Μη βενζοδιαζεπινικά φάρμακα</a:t>
            </a:r>
          </a:p>
          <a:p>
            <a:pPr marL="0" indent="0">
              <a:buNone/>
            </a:pPr>
            <a:endParaRPr lang="el-GR" dirty="0"/>
          </a:p>
          <a:p>
            <a:pPr marL="0" indent="0">
              <a:buNone/>
            </a:pPr>
            <a:r>
              <a:rPr lang="el-GR" dirty="0"/>
              <a:t>Τα μη βενζοδιαζεπινικά φάρμακα έχουν διαφορετική δομή από τις βενζοδιαζεπίνες, αλλά και αυτά στοχεύουν το GABA του εγκεφάλου. Οι μη βενζοδιαζεπίνες προορίζονται για βραχυπρόθεσμη χρήση. </a:t>
            </a:r>
          </a:p>
          <a:p>
            <a:pPr marL="0" indent="0">
              <a:buNone/>
            </a:pPr>
            <a:endParaRPr lang="el-GR" dirty="0"/>
          </a:p>
          <a:p>
            <a:pPr marL="0" indent="0">
              <a:buNone/>
            </a:pPr>
            <a:r>
              <a:rPr lang="el-GR" dirty="0"/>
              <a:t>Ορισμένα μη βενζοδιαζεπινικά φάρμακα περιλαμβάνουν:</a:t>
            </a:r>
          </a:p>
          <a:p>
            <a:r>
              <a:rPr lang="el-GR" dirty="0" err="1"/>
              <a:t>Βουσπιρόνη</a:t>
            </a:r>
            <a:endParaRPr lang="el-GR" dirty="0"/>
          </a:p>
          <a:p>
            <a:r>
              <a:rPr lang="el-GR" dirty="0" err="1"/>
              <a:t>Ζολπιδέμη</a:t>
            </a:r>
            <a:endParaRPr lang="el-GR" dirty="0"/>
          </a:p>
          <a:p>
            <a:r>
              <a:rPr lang="el-GR" dirty="0" err="1"/>
              <a:t>Ζαλεπλών</a:t>
            </a:r>
            <a:endParaRPr lang="el-GR" dirty="0"/>
          </a:p>
          <a:p>
            <a:r>
              <a:rPr lang="el-GR" dirty="0" err="1"/>
              <a:t>Ζοποκλών</a:t>
            </a:r>
            <a:endParaRPr lang="el-GR" dirty="0"/>
          </a:p>
        </p:txBody>
      </p:sp>
    </p:spTree>
    <p:extLst>
      <p:ext uri="{BB962C8B-B14F-4D97-AF65-F5344CB8AC3E}">
        <p14:creationId xmlns:p14="http://schemas.microsoft.com/office/powerpoint/2010/main" val="1124456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8A7CF2-C5E4-F0D8-F51D-986243094794}"/>
              </a:ext>
            </a:extLst>
          </p:cNvPr>
          <p:cNvSpPr>
            <a:spLocks noGrp="1"/>
          </p:cNvSpPr>
          <p:nvPr>
            <p:ph idx="1"/>
          </p:nvPr>
        </p:nvSpPr>
        <p:spPr>
          <a:xfrm>
            <a:off x="838200" y="722671"/>
            <a:ext cx="10515600" cy="5454292"/>
          </a:xfrm>
        </p:spPr>
        <p:txBody>
          <a:bodyPr/>
          <a:lstStyle/>
          <a:p>
            <a:r>
              <a:rPr lang="el-GR" dirty="0"/>
              <a:t>Μηχανισμός Δράσης: Δρουν ως μερικοί αγωνιστές των </a:t>
            </a:r>
            <a:r>
              <a:rPr lang="el-GR" dirty="0" err="1"/>
              <a:t>σεροτονινεργικών</a:t>
            </a:r>
            <a:r>
              <a:rPr lang="el-GR" dirty="0"/>
              <a:t> υποδοχέων (5-HT1A).</a:t>
            </a:r>
          </a:p>
          <a:p>
            <a:r>
              <a:rPr lang="el-GR" dirty="0"/>
              <a:t>Χρήση: Μακροπρόθεσμη θεραπεία άγχους.</a:t>
            </a:r>
          </a:p>
          <a:p>
            <a:r>
              <a:rPr lang="el-GR" dirty="0"/>
              <a:t>Πλεονεκτήματα: Χαμηλός κίνδυνος εθισμού.</a:t>
            </a:r>
          </a:p>
          <a:p>
            <a:r>
              <a:rPr lang="el-GR" dirty="0"/>
              <a:t>Μειονεκτήματα: Αργή έναρξη δράσης (2-4 εβδομάδες).</a:t>
            </a:r>
          </a:p>
        </p:txBody>
      </p:sp>
    </p:spTree>
    <p:extLst>
      <p:ext uri="{BB962C8B-B14F-4D97-AF65-F5344CB8AC3E}">
        <p14:creationId xmlns:p14="http://schemas.microsoft.com/office/powerpoint/2010/main" val="217747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F15D41-1761-B3BD-58E6-575141406DAE}"/>
              </a:ext>
            </a:extLst>
          </p:cNvPr>
          <p:cNvSpPr>
            <a:spLocks noGrp="1"/>
          </p:cNvSpPr>
          <p:nvPr>
            <p:ph type="title"/>
          </p:nvPr>
        </p:nvSpPr>
        <p:spPr/>
        <p:txBody>
          <a:bodyPr>
            <a:normAutofit/>
          </a:bodyPr>
          <a:lstStyle/>
          <a:p>
            <a:r>
              <a:rPr lang="el-GR" dirty="0"/>
              <a:t>Νωτιαίος μυελός</a:t>
            </a:r>
          </a:p>
        </p:txBody>
      </p:sp>
      <p:sp>
        <p:nvSpPr>
          <p:cNvPr id="3" name="Θέση περιεχομένου 2">
            <a:extLst>
              <a:ext uri="{FF2B5EF4-FFF2-40B4-BE49-F238E27FC236}">
                <a16:creationId xmlns:a16="http://schemas.microsoft.com/office/drawing/2014/main" id="{E79D2D53-3ABF-084C-455B-DBB1D8380C9E}"/>
              </a:ext>
            </a:extLst>
          </p:cNvPr>
          <p:cNvSpPr>
            <a:spLocks noGrp="1"/>
          </p:cNvSpPr>
          <p:nvPr>
            <p:ph idx="1"/>
          </p:nvPr>
        </p:nvSpPr>
        <p:spPr/>
        <p:txBody>
          <a:bodyPr/>
          <a:lstStyle/>
          <a:p>
            <a:pPr marL="0" indent="0">
              <a:buNone/>
            </a:pPr>
            <a:r>
              <a:rPr lang="el-GR" dirty="0"/>
              <a:t>Προστατεύεται από τα οστά της σπονδυλικής στήλης Από το N.M. περνάνε όλες οι εντολές που στέλνει ο εγκέφαλος στα διάφορα μέρη του σώματος.</a:t>
            </a:r>
          </a:p>
        </p:txBody>
      </p:sp>
      <p:pic>
        <p:nvPicPr>
          <p:cNvPr id="5" name="Εικόνα 4">
            <a:extLst>
              <a:ext uri="{FF2B5EF4-FFF2-40B4-BE49-F238E27FC236}">
                <a16:creationId xmlns:a16="http://schemas.microsoft.com/office/drawing/2014/main" id="{AD10B5AA-1DCB-3D2E-842B-EACDEC7247CE}"/>
              </a:ext>
            </a:extLst>
          </p:cNvPr>
          <p:cNvPicPr>
            <a:picLocks noChangeAspect="1"/>
          </p:cNvPicPr>
          <p:nvPr/>
        </p:nvPicPr>
        <p:blipFill>
          <a:blip r:embed="rId2"/>
          <a:stretch>
            <a:fillRect/>
          </a:stretch>
        </p:blipFill>
        <p:spPr>
          <a:xfrm>
            <a:off x="9158748" y="2981632"/>
            <a:ext cx="2085361" cy="3587718"/>
          </a:xfrm>
          <a:prstGeom prst="rect">
            <a:avLst/>
          </a:prstGeom>
        </p:spPr>
      </p:pic>
    </p:spTree>
    <p:extLst>
      <p:ext uri="{BB962C8B-B14F-4D97-AF65-F5344CB8AC3E}">
        <p14:creationId xmlns:p14="http://schemas.microsoft.com/office/powerpoint/2010/main" val="812450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5A89E4-AD0B-B879-FA4A-98E62202C6C3}"/>
              </a:ext>
            </a:extLst>
          </p:cNvPr>
          <p:cNvSpPr>
            <a:spLocks noGrp="1"/>
          </p:cNvSpPr>
          <p:nvPr>
            <p:ph type="title"/>
          </p:nvPr>
        </p:nvSpPr>
        <p:spPr/>
        <p:txBody>
          <a:bodyPr/>
          <a:lstStyle/>
          <a:p>
            <a:r>
              <a:rPr lang="el-GR" dirty="0" err="1"/>
              <a:t>Βουσπιρόνη</a:t>
            </a:r>
            <a:endParaRPr lang="el-GR" dirty="0"/>
          </a:p>
        </p:txBody>
      </p:sp>
      <p:sp>
        <p:nvSpPr>
          <p:cNvPr id="3" name="Θέση περιεχομένου 2">
            <a:extLst>
              <a:ext uri="{FF2B5EF4-FFF2-40B4-BE49-F238E27FC236}">
                <a16:creationId xmlns:a16="http://schemas.microsoft.com/office/drawing/2014/main" id="{A9246984-80A2-8DFD-6C69-42F7525BAD11}"/>
              </a:ext>
            </a:extLst>
          </p:cNvPr>
          <p:cNvSpPr>
            <a:spLocks noGrp="1"/>
          </p:cNvSpPr>
          <p:nvPr>
            <p:ph idx="1"/>
          </p:nvPr>
        </p:nvSpPr>
        <p:spPr/>
        <p:txBody>
          <a:bodyPr>
            <a:normAutofit lnSpcReduction="10000"/>
          </a:bodyPr>
          <a:lstStyle/>
          <a:p>
            <a:pPr marL="0" indent="0">
              <a:buNone/>
            </a:pPr>
            <a:r>
              <a:rPr lang="el-GR" b="0" i="0" dirty="0">
                <a:effectLst/>
                <a:latin typeface="Inter"/>
              </a:rPr>
              <a:t>Η </a:t>
            </a:r>
            <a:r>
              <a:rPr lang="el-GR" b="0" i="0" dirty="0" err="1">
                <a:effectLst/>
                <a:latin typeface="Inter"/>
              </a:rPr>
              <a:t>βουσπιρόνη</a:t>
            </a:r>
            <a:r>
              <a:rPr lang="el-GR" b="0" i="0" dirty="0">
                <a:effectLst/>
                <a:latin typeface="Inter"/>
              </a:rPr>
              <a:t> είναι ένα αγχολυτικό φάρμακο που διαφέρει από τις βενζοδιαζεπίνες, καθώς δεν δρα άμεσα στον υποδοχέα GABA-A. Αντίθετα, ασκεί την επίδρασή της κυρίως μέσω του </a:t>
            </a:r>
            <a:r>
              <a:rPr lang="el-GR" b="0" i="0" dirty="0" err="1">
                <a:effectLst/>
                <a:latin typeface="Inter"/>
              </a:rPr>
              <a:t>σεροτονινεργικού</a:t>
            </a:r>
            <a:r>
              <a:rPr lang="el-GR" b="0" i="0" dirty="0">
                <a:effectLst/>
                <a:latin typeface="Inter"/>
              </a:rPr>
              <a:t> και </a:t>
            </a:r>
            <a:r>
              <a:rPr lang="el-GR" b="0" i="0" dirty="0" err="1">
                <a:effectLst/>
                <a:latin typeface="Inter"/>
              </a:rPr>
              <a:t>ντοπαμινεργικού</a:t>
            </a:r>
            <a:r>
              <a:rPr lang="el-GR" b="0" i="0" dirty="0">
                <a:effectLst/>
                <a:latin typeface="Inter"/>
              </a:rPr>
              <a:t> συστήματος.</a:t>
            </a:r>
          </a:p>
          <a:p>
            <a:pPr marL="0" indent="0">
              <a:buNone/>
            </a:pPr>
            <a:endParaRPr lang="el-GR" dirty="0"/>
          </a:p>
          <a:p>
            <a:pPr marL="0" indent="0">
              <a:buNone/>
            </a:pPr>
            <a:r>
              <a:rPr lang="el-GR" b="1" dirty="0"/>
              <a:t>1. Μερικός αγωνιστής των υποδοχέων 5-HT1A (</a:t>
            </a:r>
            <a:r>
              <a:rPr lang="el-GR" b="1" dirty="0" err="1"/>
              <a:t>σεροτονίνης</a:t>
            </a:r>
            <a:r>
              <a:rPr lang="el-GR" b="1" dirty="0"/>
              <a:t>): </a:t>
            </a:r>
            <a:r>
              <a:rPr lang="el-GR" dirty="0"/>
              <a:t>Η </a:t>
            </a:r>
            <a:r>
              <a:rPr lang="el-GR" dirty="0" err="1"/>
              <a:t>βουσπιρόνη</a:t>
            </a:r>
            <a:r>
              <a:rPr lang="el-GR" dirty="0"/>
              <a:t> δρα κυρίως ως μερικός αγωνιστής στους 5-HT1A υποδοχείς. Όταν ενεργοποιούνται, μειώνεται η απελευθέρωση </a:t>
            </a:r>
            <a:r>
              <a:rPr lang="el-GR" dirty="0" err="1"/>
              <a:t>σεροτονίνης</a:t>
            </a:r>
            <a:r>
              <a:rPr lang="el-GR" dirty="0"/>
              <a:t> (αρνητική παλίνδρομη ρύθμιση).Με χρόνια χρήση, αυτοί οι υποδοχείς απευαισθητοποιούνται, οδηγώντας σε αυξημένη απελευθέρωση </a:t>
            </a:r>
            <a:r>
              <a:rPr lang="el-GR" dirty="0" err="1"/>
              <a:t>σεροτονίνης</a:t>
            </a:r>
            <a:r>
              <a:rPr lang="el-GR" dirty="0"/>
              <a:t> και αγχολυτική δράση.</a:t>
            </a:r>
          </a:p>
        </p:txBody>
      </p:sp>
    </p:spTree>
    <p:extLst>
      <p:ext uri="{BB962C8B-B14F-4D97-AF65-F5344CB8AC3E}">
        <p14:creationId xmlns:p14="http://schemas.microsoft.com/office/powerpoint/2010/main" val="387730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7A8FB1-AA6C-2626-5037-68E19ADA8532}"/>
              </a:ext>
            </a:extLst>
          </p:cNvPr>
          <p:cNvSpPr>
            <a:spLocks noGrp="1"/>
          </p:cNvSpPr>
          <p:nvPr>
            <p:ph idx="1"/>
          </p:nvPr>
        </p:nvSpPr>
        <p:spPr>
          <a:xfrm>
            <a:off x="838200" y="501445"/>
            <a:ext cx="10515600" cy="5675518"/>
          </a:xfrm>
        </p:spPr>
        <p:txBody>
          <a:bodyPr/>
          <a:lstStyle/>
          <a:p>
            <a:pPr marL="0" indent="0">
              <a:buNone/>
            </a:pPr>
            <a:r>
              <a:rPr lang="el-GR" b="1" dirty="0"/>
              <a:t>2. Ανταγωνιστής στους υποδοχείς D2 (ντοπαμίνης): </a:t>
            </a:r>
            <a:r>
              <a:rPr lang="el-GR" dirty="0"/>
              <a:t>Η </a:t>
            </a:r>
            <a:r>
              <a:rPr lang="el-GR" dirty="0" err="1"/>
              <a:t>βουσπιρόνη</a:t>
            </a:r>
            <a:r>
              <a:rPr lang="el-GR" dirty="0"/>
              <a:t> αναστέλλει εν μέρει τη δραστηριότητα των υποδοχέων D2, αλλά με χαμηλότερη συγγένεια σε σχέση με τα αντιψυχωσικά φάρμακα. Αυτή η δράση μπορεί να συμβάλλει στις αγχολυτικές και αντικαταθλιπτικές της ιδιότητες. </a:t>
            </a:r>
          </a:p>
          <a:p>
            <a:pPr marL="0" indent="0">
              <a:buNone/>
            </a:pPr>
            <a:endParaRPr lang="el-GR" dirty="0"/>
          </a:p>
          <a:p>
            <a:pPr marL="0" indent="0">
              <a:buNone/>
            </a:pPr>
            <a:r>
              <a:rPr lang="el-GR" b="1" dirty="0"/>
              <a:t>3. Απουσία δράσης στους υποδοχείς GABA: </a:t>
            </a:r>
            <a:r>
              <a:rPr lang="el-GR" dirty="0"/>
              <a:t>Σε αντίθεση με τις βενζοδιαζεπίνες, η </a:t>
            </a:r>
            <a:r>
              <a:rPr lang="el-GR" dirty="0" err="1"/>
              <a:t>βουσπιρόνη</a:t>
            </a:r>
            <a:r>
              <a:rPr lang="el-GR" dirty="0"/>
              <a:t> δεν επηρεάζει τη λειτουργία του GABA-A υποδοχέα. Αυτό σημαίνει ότι δεν προκαλεί καταστολή, </a:t>
            </a:r>
            <a:r>
              <a:rPr lang="el-GR" dirty="0" err="1"/>
              <a:t>μυοχαλάρωση</a:t>
            </a:r>
            <a:r>
              <a:rPr lang="el-GR" dirty="0"/>
              <a:t>, αντισπασμωδική δράση ή εθισμό, όπως οι βενζοδιαζεπίνες.</a:t>
            </a:r>
          </a:p>
        </p:txBody>
      </p:sp>
    </p:spTree>
    <p:extLst>
      <p:ext uri="{BB962C8B-B14F-4D97-AF65-F5344CB8AC3E}">
        <p14:creationId xmlns:p14="http://schemas.microsoft.com/office/powerpoint/2010/main" val="12549553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28CB81A-633D-7557-74FE-D8DE36775218}"/>
              </a:ext>
            </a:extLst>
          </p:cNvPr>
          <p:cNvSpPr>
            <a:spLocks noGrp="1"/>
          </p:cNvSpPr>
          <p:nvPr>
            <p:ph idx="1"/>
          </p:nvPr>
        </p:nvSpPr>
        <p:spPr>
          <a:xfrm>
            <a:off x="838200" y="501445"/>
            <a:ext cx="10515600" cy="5675518"/>
          </a:xfrm>
        </p:spPr>
        <p:txBody>
          <a:bodyPr>
            <a:normAutofit fontScale="92500" lnSpcReduction="20000"/>
          </a:bodyPr>
          <a:lstStyle/>
          <a:p>
            <a:pPr marL="0" indent="0">
              <a:buNone/>
            </a:pPr>
            <a:r>
              <a:rPr lang="el-GR" b="1" dirty="0"/>
              <a:t>Φαρμακολογικές Επιπτώσεις</a:t>
            </a:r>
          </a:p>
          <a:p>
            <a:pPr marL="0" indent="0">
              <a:buNone/>
            </a:pPr>
            <a:r>
              <a:rPr lang="el-GR" dirty="0"/>
              <a:t>✔ Αγχολυτική δράση → Χωρίς καταστολή ή εξάρτηση</a:t>
            </a:r>
          </a:p>
          <a:p>
            <a:pPr marL="0" indent="0">
              <a:buNone/>
            </a:pPr>
            <a:r>
              <a:rPr lang="el-GR" dirty="0"/>
              <a:t>✔ Καθυστέρηση έναρξης δράσης (1-2 εβδομάδες) → Δεν δρα άμεσα όπως οι βενζοδιαζεπίνες</a:t>
            </a:r>
          </a:p>
          <a:p>
            <a:pPr marL="0" indent="0">
              <a:buNone/>
            </a:pPr>
            <a:r>
              <a:rPr lang="el-GR" dirty="0"/>
              <a:t>✔ Δεν προκαλεί σωματική εξάρτηση ή σύνδρομο στέρησης</a:t>
            </a:r>
          </a:p>
          <a:p>
            <a:pPr marL="0" indent="0">
              <a:buNone/>
            </a:pPr>
            <a:r>
              <a:rPr lang="el-GR" dirty="0"/>
              <a:t>✔ Δεν ενισχύει τη δράση του αλκοόλ → Ασφαλέστερη για χρήση σε άτομα με ιστορικό εθισμού</a:t>
            </a:r>
          </a:p>
          <a:p>
            <a:pPr marL="0" indent="0">
              <a:buNone/>
            </a:pPr>
            <a:endParaRPr lang="el-GR" dirty="0"/>
          </a:p>
          <a:p>
            <a:pPr marL="0" indent="0">
              <a:buNone/>
            </a:pPr>
            <a:r>
              <a:rPr lang="el-GR" b="1" dirty="0"/>
              <a:t>Κλινικές Χρήσεις της </a:t>
            </a:r>
            <a:r>
              <a:rPr lang="el-GR" b="1" dirty="0" err="1"/>
              <a:t>Βουσπιρόνης</a:t>
            </a:r>
            <a:endParaRPr lang="el-GR" b="1" dirty="0"/>
          </a:p>
          <a:p>
            <a:pPr marL="0" indent="0">
              <a:buNone/>
            </a:pPr>
            <a:r>
              <a:rPr lang="el-GR" dirty="0"/>
              <a:t>✅ Γενικευμένη αγχώδης διαταραχή (GAD) (κυρίως)</a:t>
            </a:r>
          </a:p>
          <a:p>
            <a:pPr marL="0" indent="0">
              <a:buNone/>
            </a:pPr>
            <a:r>
              <a:rPr lang="el-GR" dirty="0"/>
              <a:t>✅ Συμπληρωματική θεραπεία σε κατάθλιψη</a:t>
            </a:r>
          </a:p>
          <a:p>
            <a:pPr marL="0" indent="0">
              <a:buNone/>
            </a:pPr>
            <a:r>
              <a:rPr lang="el-GR" dirty="0"/>
              <a:t>✅ Πλεονεκτική για άτομα με ιστορικό εθισμού</a:t>
            </a:r>
          </a:p>
          <a:p>
            <a:pPr marL="0" indent="0">
              <a:buNone/>
            </a:pPr>
            <a:r>
              <a:rPr lang="el-GR" dirty="0"/>
              <a:t>💡 Δεν είναι αποτελεσματική για οξεία κρίση πανικού, λόγω της αργής έναρξης δράσης.</a:t>
            </a:r>
          </a:p>
        </p:txBody>
      </p:sp>
    </p:spTree>
    <p:extLst>
      <p:ext uri="{BB962C8B-B14F-4D97-AF65-F5344CB8AC3E}">
        <p14:creationId xmlns:p14="http://schemas.microsoft.com/office/powerpoint/2010/main" val="2403006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46C2C8-F076-2074-5513-FA2C1309BE08}"/>
              </a:ext>
            </a:extLst>
          </p:cNvPr>
          <p:cNvSpPr>
            <a:spLocks noGrp="1"/>
          </p:cNvSpPr>
          <p:nvPr>
            <p:ph idx="1"/>
          </p:nvPr>
        </p:nvSpPr>
        <p:spPr>
          <a:xfrm>
            <a:off x="838200" y="560440"/>
            <a:ext cx="10515600" cy="5616524"/>
          </a:xfrm>
        </p:spPr>
        <p:txBody>
          <a:bodyPr/>
          <a:lstStyle/>
          <a:p>
            <a:pPr marL="0" indent="0">
              <a:buNone/>
            </a:pPr>
            <a:r>
              <a:rPr lang="el-GR" dirty="0"/>
              <a:t>Βήτα-αναστολείς</a:t>
            </a:r>
          </a:p>
          <a:p>
            <a:pPr marL="0" indent="0">
              <a:buNone/>
            </a:pPr>
            <a:endParaRPr lang="el-GR" dirty="0"/>
          </a:p>
          <a:p>
            <a:pPr marL="0" indent="0">
              <a:buNone/>
            </a:pPr>
            <a:r>
              <a:rPr lang="el-GR" dirty="0"/>
              <a:t>Παρόλο που οι βήτα-αναστολείς χρησιμοποιούνται κυρίως για τις καρδιακές παθήσεις, οι γιατροί μερικές φορές συνταγογραφούν ένα β-αναστολέα που ονομάζεται προπρανολόλη ως αγχολυτικό. Το συγκεκριμένο φάρμακο, ανακουφίζει συμπτώματα άγχους όπως η ταχυκαρδία, η εφίδρωση και το ρίγος. Μάλιστα, μπορεί να συνταγογραφηθεί και για την αντιμετώπιση του φόβου σε δύσκολες καταστάσεις.</a:t>
            </a:r>
          </a:p>
        </p:txBody>
      </p:sp>
    </p:spTree>
    <p:extLst>
      <p:ext uri="{BB962C8B-B14F-4D97-AF65-F5344CB8AC3E}">
        <p14:creationId xmlns:p14="http://schemas.microsoft.com/office/powerpoint/2010/main" val="11317284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D097B-2C86-536A-6ACD-2913A60635EF}"/>
              </a:ext>
            </a:extLst>
          </p:cNvPr>
          <p:cNvSpPr>
            <a:spLocks noGrp="1"/>
          </p:cNvSpPr>
          <p:nvPr>
            <p:ph type="title"/>
          </p:nvPr>
        </p:nvSpPr>
        <p:spPr/>
        <p:txBody>
          <a:bodyPr/>
          <a:lstStyle/>
          <a:p>
            <a:r>
              <a:rPr lang="el-GR" dirty="0"/>
              <a:t>Παρενέργειες</a:t>
            </a:r>
          </a:p>
        </p:txBody>
      </p:sp>
      <p:sp>
        <p:nvSpPr>
          <p:cNvPr id="3" name="Θέση περιεχομένου 2">
            <a:extLst>
              <a:ext uri="{FF2B5EF4-FFF2-40B4-BE49-F238E27FC236}">
                <a16:creationId xmlns:a16="http://schemas.microsoft.com/office/drawing/2014/main" id="{EFC5711C-1CF9-F456-BE1F-FE0612D10BC6}"/>
              </a:ext>
            </a:extLst>
          </p:cNvPr>
          <p:cNvSpPr>
            <a:spLocks noGrp="1"/>
          </p:cNvSpPr>
          <p:nvPr>
            <p:ph idx="1"/>
          </p:nvPr>
        </p:nvSpPr>
        <p:spPr>
          <a:xfrm>
            <a:off x="838200" y="2802193"/>
            <a:ext cx="10515600" cy="3374769"/>
          </a:xfrm>
        </p:spPr>
        <p:txBody>
          <a:bodyPr numCol="2">
            <a:normAutofit/>
          </a:bodyPr>
          <a:lstStyle/>
          <a:p>
            <a:r>
              <a:rPr lang="el-GR" dirty="0"/>
              <a:t>Μειωμένος καρδιακός ρυθμός</a:t>
            </a:r>
          </a:p>
          <a:p>
            <a:r>
              <a:rPr lang="el-GR" dirty="0"/>
              <a:t>Δυσκολία στην ομιλία</a:t>
            </a:r>
          </a:p>
          <a:p>
            <a:r>
              <a:rPr lang="el-GR" dirty="0"/>
              <a:t>Χαμηλή πίεση αίματος</a:t>
            </a:r>
          </a:p>
          <a:p>
            <a:r>
              <a:rPr lang="el-GR" dirty="0"/>
              <a:t>Ακανόνιστη αναπνοή</a:t>
            </a:r>
          </a:p>
          <a:p>
            <a:r>
              <a:rPr lang="el-GR" dirty="0"/>
              <a:t>Απώλεια μνήμης</a:t>
            </a:r>
          </a:p>
          <a:p>
            <a:r>
              <a:rPr lang="el-GR" dirty="0"/>
              <a:t>Σύγχυση</a:t>
            </a:r>
          </a:p>
          <a:p>
            <a:r>
              <a:rPr lang="el-GR" dirty="0"/>
              <a:t>Κατάθλιψη</a:t>
            </a:r>
          </a:p>
          <a:p>
            <a:r>
              <a:rPr lang="el-GR" dirty="0"/>
              <a:t>Ζάλη</a:t>
            </a:r>
          </a:p>
          <a:p>
            <a:r>
              <a:rPr lang="el-GR" dirty="0"/>
              <a:t>Εσφαλμένη κρίση</a:t>
            </a:r>
          </a:p>
          <a:p>
            <a:r>
              <a:rPr lang="el-GR" dirty="0"/>
              <a:t>Ναυτία</a:t>
            </a:r>
          </a:p>
          <a:p>
            <a:r>
              <a:rPr lang="el-GR" dirty="0"/>
              <a:t>Εφιάλτες</a:t>
            </a:r>
          </a:p>
        </p:txBody>
      </p:sp>
      <p:sp>
        <p:nvSpPr>
          <p:cNvPr id="5" name="TextBox 4">
            <a:extLst>
              <a:ext uri="{FF2B5EF4-FFF2-40B4-BE49-F238E27FC236}">
                <a16:creationId xmlns:a16="http://schemas.microsoft.com/office/drawing/2014/main" id="{7C812DDD-7533-A46D-9815-B0CDD220AD23}"/>
              </a:ext>
            </a:extLst>
          </p:cNvPr>
          <p:cNvSpPr txBox="1"/>
          <p:nvPr/>
        </p:nvSpPr>
        <p:spPr>
          <a:xfrm>
            <a:off x="838200" y="1769387"/>
            <a:ext cx="10515599" cy="954107"/>
          </a:xfrm>
          <a:prstGeom prst="rect">
            <a:avLst/>
          </a:prstGeom>
          <a:noFill/>
        </p:spPr>
        <p:txBody>
          <a:bodyPr wrap="square">
            <a:spAutoFit/>
          </a:bodyPr>
          <a:lstStyle/>
          <a:p>
            <a:pPr marL="0" indent="0">
              <a:buNone/>
            </a:pPr>
            <a:r>
              <a:rPr lang="el-GR" sz="2800" dirty="0"/>
              <a:t>Ορισμένες βραχυπρόθεσμες παρενέργειες των αγχολυτικών περιλαμβάνουν:</a:t>
            </a:r>
          </a:p>
        </p:txBody>
      </p:sp>
    </p:spTree>
    <p:extLst>
      <p:ext uri="{BB962C8B-B14F-4D97-AF65-F5344CB8AC3E}">
        <p14:creationId xmlns:p14="http://schemas.microsoft.com/office/powerpoint/2010/main" val="3311712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0A3E431-20BB-41C4-0918-5D7D03A9187E}"/>
              </a:ext>
            </a:extLst>
          </p:cNvPr>
          <p:cNvSpPr>
            <a:spLocks noGrp="1"/>
          </p:cNvSpPr>
          <p:nvPr>
            <p:ph idx="1"/>
          </p:nvPr>
        </p:nvSpPr>
        <p:spPr/>
        <p:txBody>
          <a:bodyPr>
            <a:normAutofit/>
          </a:bodyPr>
          <a:lstStyle/>
          <a:p>
            <a:r>
              <a:rPr lang="el-GR" dirty="0"/>
              <a:t>Αλλαγές διάθεσης</a:t>
            </a:r>
          </a:p>
          <a:p>
            <a:r>
              <a:rPr lang="el-GR" dirty="0"/>
              <a:t>Επιθετική συμπεριφορά</a:t>
            </a:r>
          </a:p>
          <a:p>
            <a:r>
              <a:rPr lang="el-GR" dirty="0"/>
              <a:t>Προβλήματα όρασης</a:t>
            </a:r>
          </a:p>
          <a:p>
            <a:r>
              <a:rPr lang="el-GR" dirty="0"/>
              <a:t>Προβλήματα ύπνου</a:t>
            </a:r>
          </a:p>
          <a:p>
            <a:r>
              <a:rPr lang="el-GR" dirty="0"/>
              <a:t>Αναπνευστικά προβλήματα</a:t>
            </a:r>
          </a:p>
          <a:p>
            <a:r>
              <a:rPr lang="el-GR" dirty="0"/>
              <a:t>Ηπατική βλάβη</a:t>
            </a:r>
          </a:p>
          <a:p>
            <a:r>
              <a:rPr lang="el-GR" dirty="0"/>
              <a:t>Σεξουαλικά προβλήματα</a:t>
            </a:r>
          </a:p>
          <a:p>
            <a:r>
              <a:rPr lang="el-GR" dirty="0"/>
              <a:t>Χρόνια κόπωση</a:t>
            </a:r>
          </a:p>
        </p:txBody>
      </p:sp>
      <p:sp>
        <p:nvSpPr>
          <p:cNvPr id="5" name="TextBox 4">
            <a:extLst>
              <a:ext uri="{FF2B5EF4-FFF2-40B4-BE49-F238E27FC236}">
                <a16:creationId xmlns:a16="http://schemas.microsoft.com/office/drawing/2014/main" id="{8873ED13-E3B1-826C-3539-B5376176D186}"/>
              </a:ext>
            </a:extLst>
          </p:cNvPr>
          <p:cNvSpPr txBox="1"/>
          <p:nvPr/>
        </p:nvSpPr>
        <p:spPr>
          <a:xfrm>
            <a:off x="838200" y="681037"/>
            <a:ext cx="10515599" cy="892552"/>
          </a:xfrm>
          <a:prstGeom prst="rect">
            <a:avLst/>
          </a:prstGeom>
          <a:noFill/>
        </p:spPr>
        <p:txBody>
          <a:bodyPr wrap="square">
            <a:spAutoFit/>
          </a:bodyPr>
          <a:lstStyle/>
          <a:p>
            <a:pPr marL="0" indent="0">
              <a:buNone/>
            </a:pPr>
            <a:r>
              <a:rPr lang="el-GR" sz="2600" dirty="0"/>
              <a:t>Η μακροχρόνια χρήση αγχολυτικών μπορεί να προκαλέσει παρενέργειες όπως:</a:t>
            </a:r>
          </a:p>
        </p:txBody>
      </p:sp>
    </p:spTree>
    <p:extLst>
      <p:ext uri="{BB962C8B-B14F-4D97-AF65-F5344CB8AC3E}">
        <p14:creationId xmlns:p14="http://schemas.microsoft.com/office/powerpoint/2010/main" val="1613375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C8624-313C-DF09-0099-4C5723FAB34E}"/>
              </a:ext>
            </a:extLst>
          </p:cNvPr>
          <p:cNvSpPr>
            <a:spLocks noGrp="1"/>
          </p:cNvSpPr>
          <p:nvPr>
            <p:ph type="title"/>
          </p:nvPr>
        </p:nvSpPr>
        <p:spPr/>
        <p:txBody>
          <a:bodyPr/>
          <a:lstStyle/>
          <a:p>
            <a:r>
              <a:rPr lang="el-GR" b="1" i="0" dirty="0">
                <a:solidFill>
                  <a:srgbClr val="404040"/>
                </a:solidFill>
                <a:effectLst/>
                <a:latin typeface="Inter"/>
              </a:rPr>
              <a:t>Ερωτήσεις Σωστού-Λάθους</a:t>
            </a:r>
            <a:endParaRPr lang="el-GR" dirty="0"/>
          </a:p>
        </p:txBody>
      </p:sp>
      <p:sp>
        <p:nvSpPr>
          <p:cNvPr id="3" name="Θέση περιεχομένου 2">
            <a:extLst>
              <a:ext uri="{FF2B5EF4-FFF2-40B4-BE49-F238E27FC236}">
                <a16:creationId xmlns:a16="http://schemas.microsoft.com/office/drawing/2014/main" id="{C84BFF9E-47F5-3178-C7B3-8288B262CF6A}"/>
              </a:ext>
            </a:extLst>
          </p:cNvPr>
          <p:cNvSpPr>
            <a:spLocks noGrp="1"/>
          </p:cNvSpPr>
          <p:nvPr>
            <p:ph idx="1"/>
          </p:nvPr>
        </p:nvSpPr>
        <p:spPr>
          <a:xfrm>
            <a:off x="838200" y="1460090"/>
            <a:ext cx="10515600" cy="5032785"/>
          </a:xfrm>
        </p:spPr>
        <p:txBody>
          <a:bodyPr>
            <a:normAutofit fontScale="62500" lnSpcReduction="20000"/>
          </a:bodyPr>
          <a:lstStyle/>
          <a:p>
            <a:pPr marL="0" indent="0" algn="l">
              <a:spcAft>
                <a:spcPts val="300"/>
              </a:spcAft>
              <a:buNone/>
            </a:pPr>
            <a:r>
              <a:rPr lang="el-GR" b="1" i="0" dirty="0">
                <a:solidFill>
                  <a:srgbClr val="404040"/>
                </a:solidFill>
                <a:effectLst/>
                <a:latin typeface="Inter"/>
              </a:rPr>
              <a:t>Οι βενζοδιαζεπίνες ενισχύουν τη δράση του GABA στον εγκέφαλο, προκαλώντας ηρεμιστικά αποτελέσματα.</a:t>
            </a:r>
            <a:endParaRPr lang="el-GR" dirty="0">
              <a:solidFill>
                <a:srgbClr val="404040"/>
              </a:solidFill>
              <a:latin typeface="Inter"/>
            </a:endParaRPr>
          </a:p>
          <a:p>
            <a:pPr marL="0" indent="0" algn="l">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δρα άμεσα στους υποδοχείς GABA-A, όπως οι βενζοδιαζεπίνες.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δρα στους υποδοχείς 5-HT1A της </a:t>
            </a:r>
            <a:r>
              <a:rPr lang="el-GR" b="0" i="0" dirty="0" err="1">
                <a:solidFill>
                  <a:srgbClr val="404040"/>
                </a:solidFill>
                <a:effectLst/>
                <a:latin typeface="Inter"/>
              </a:rPr>
              <a:t>σεροτονίνης</a:t>
            </a:r>
            <a:r>
              <a:rPr lang="el-GR" b="0" i="0" dirty="0">
                <a:solidFill>
                  <a:srgbClr val="404040"/>
                </a:solidFill>
                <a:effectLst/>
                <a:latin typeface="Inter"/>
              </a:rPr>
              <a:t>.)</a:t>
            </a:r>
          </a:p>
          <a:p>
            <a:pPr marL="0" indent="0" algn="l">
              <a:spcBef>
                <a:spcPts val="300"/>
              </a:spcBef>
              <a:spcAft>
                <a:spcPts val="300"/>
              </a:spcAft>
              <a:buNone/>
            </a:pPr>
            <a:r>
              <a:rPr lang="el-GR" b="1" i="0" dirty="0">
                <a:solidFill>
                  <a:srgbClr val="404040"/>
                </a:solidFill>
                <a:effectLst/>
                <a:latin typeface="Inter"/>
              </a:rPr>
              <a:t>Οι βενζοδιαζεπίνες μπορούν να προκαλέσουν σύνδρομο στέρησης εάν διακοπούν απότομα.</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Τα βαρβιτουρικά είναι πιο ασφαλή από τις βενζοδιαζεπίνες λόγω χαμηλότερου κινδύνου εθισμού.</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(Τα βαρβιτουρικά είναι πιο επικίνδυνα και έχουν υψηλότερο κίνδυνο </a:t>
            </a:r>
            <a:r>
              <a:rPr lang="el-GR" b="0" i="0" dirty="0" err="1">
                <a:solidFill>
                  <a:srgbClr val="404040"/>
                </a:solidFill>
                <a:effectLst/>
                <a:latin typeface="Inter"/>
              </a:rPr>
              <a:t>υπερδοσολογίας</a:t>
            </a:r>
            <a:r>
              <a:rPr lang="el-GR" b="0" i="0" dirty="0">
                <a:solidFill>
                  <a:srgbClr val="404040"/>
                </a:solidFill>
                <a:effectLst/>
                <a:latin typeface="Inter"/>
              </a:rPr>
              <a:t>.)</a:t>
            </a: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έχει γρήγορη έναρξη δράσης, παρόμοια με τις βενζοδιαζεπίνες.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χρειάζεται 2-4 εβδομάδες για να αρχίσει να δρα.)</a:t>
            </a:r>
          </a:p>
          <a:p>
            <a:pPr marL="0" indent="0" algn="l">
              <a:spcBef>
                <a:spcPts val="300"/>
              </a:spcBef>
              <a:spcAft>
                <a:spcPts val="300"/>
              </a:spcAft>
              <a:buNone/>
            </a:pPr>
            <a:r>
              <a:rPr lang="el-GR" b="1" i="0" dirty="0">
                <a:solidFill>
                  <a:srgbClr val="404040"/>
                </a:solidFill>
                <a:effectLst/>
                <a:latin typeface="Inter"/>
              </a:rPr>
              <a:t>Οι βενζοδιαζεπίνες μπορούν να χρησιμοποιηθούν για μακροχρόνια θεραπεία άγχους χωρίς κίνδυνο εθισμού.</a:t>
            </a: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(Προορίζονται για βραχυπρόθεσμη χρήση λόγω κινδύνου εθισμού.)</a:t>
            </a:r>
          </a:p>
          <a:p>
            <a:pPr marL="0" indent="0" algn="l">
              <a:spcBef>
                <a:spcPts val="300"/>
              </a:spcBef>
              <a:spcAft>
                <a:spcPts val="300"/>
              </a:spcAft>
              <a:buNone/>
            </a:pPr>
            <a:r>
              <a:rPr lang="el-GR" b="1" i="0" dirty="0">
                <a:solidFill>
                  <a:srgbClr val="404040"/>
                </a:solidFill>
                <a:effectLst/>
                <a:latin typeface="Inter"/>
              </a:rPr>
              <a:t>Η ταχυκαρδία και η εφίδρωση είναι συμπτώματα άγχους που μπορούν να αντιμετωπιστούν με β-αναστολείς.</a:t>
            </a: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υπερδοσολογία</a:t>
            </a:r>
            <a:r>
              <a:rPr lang="el-GR" b="1" i="0" dirty="0">
                <a:solidFill>
                  <a:srgbClr val="404040"/>
                </a:solidFill>
                <a:effectLst/>
                <a:latin typeface="Inter"/>
              </a:rPr>
              <a:t> βαρβιτουρικών μπορεί να οδηγήσει σε αναπνευστική καταστολή και θάνατο.</a:t>
            </a: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p:txBody>
      </p:sp>
    </p:spTree>
    <p:extLst>
      <p:ext uri="{BB962C8B-B14F-4D97-AF65-F5344CB8AC3E}">
        <p14:creationId xmlns:p14="http://schemas.microsoft.com/office/powerpoint/2010/main" val="41956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669D595-199B-694D-CFB6-D2C0649D700F}"/>
              </a:ext>
            </a:extLst>
          </p:cNvPr>
          <p:cNvSpPr>
            <a:spLocks noGrp="1"/>
          </p:cNvSpPr>
          <p:nvPr>
            <p:ph idx="1"/>
          </p:nvPr>
        </p:nvSpPr>
        <p:spPr>
          <a:xfrm>
            <a:off x="838200" y="501444"/>
            <a:ext cx="10515600" cy="5973098"/>
          </a:xfrm>
        </p:spPr>
        <p:txBody>
          <a:bodyPr>
            <a:normAutofit fontScale="77500" lnSpcReduction="20000"/>
          </a:bodyPr>
          <a:lstStyle/>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χρησιμοποιηθεί για οξεία κρίση πανικού λόγω της γρήγορης δράσης της.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δεν είναι κατάλληλη για οξείες κρίσεις πανικού.)</a:t>
            </a:r>
          </a:p>
          <a:p>
            <a:pPr marL="0" indent="0" algn="l">
              <a:spcBef>
                <a:spcPts val="300"/>
              </a:spcBef>
              <a:spcAft>
                <a:spcPts val="300"/>
              </a:spcAft>
              <a:buNone/>
            </a:pPr>
            <a:r>
              <a:rPr lang="el-GR" b="1" i="0" dirty="0">
                <a:solidFill>
                  <a:srgbClr val="404040"/>
                </a:solidFill>
                <a:effectLst/>
                <a:latin typeface="Inter"/>
              </a:rPr>
              <a:t>Οι βενζοδιαζεπίνες μπορούν να προκαλέσουν υπνηλία και απώλεια συντονισμού ως παρενέργειες.</a:t>
            </a: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διαζεπάμη είναι ένα παράδειγμα βαρβιτουρικού φαρμάκου.</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διαζεπάμη είναι </a:t>
            </a:r>
            <a:r>
              <a:rPr lang="el-GR" b="0" i="0" dirty="0" err="1">
                <a:solidFill>
                  <a:srgbClr val="404040"/>
                </a:solidFill>
                <a:effectLst/>
                <a:latin typeface="Inter"/>
              </a:rPr>
              <a:t>βενζοδιαζεπίνη</a:t>
            </a:r>
            <a:r>
              <a:rPr lang="el-GR" b="0" i="0" dirty="0">
                <a:solidFill>
                  <a:srgbClr val="404040"/>
                </a:solidFill>
                <a:effectLst/>
                <a:latin typeface="Inter"/>
              </a:rPr>
              <a:t>.)</a:t>
            </a:r>
          </a:p>
          <a:p>
            <a:pPr marL="0" indent="0" algn="l">
              <a:spcBef>
                <a:spcPts val="300"/>
              </a:spcBef>
              <a:spcAft>
                <a:spcPts val="300"/>
              </a:spcAft>
              <a:buNone/>
            </a:pPr>
            <a:r>
              <a:rPr lang="el-GR" b="1" i="0" dirty="0">
                <a:solidFill>
                  <a:srgbClr val="404040"/>
                </a:solidFill>
                <a:effectLst/>
                <a:latin typeface="Inter"/>
              </a:rPr>
              <a:t>Τα βαρβιτουρικά χρησιμοποιούνται ευρέως σήμερα για τη θεραπεία της αϋπνίας.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(Έχουν αντικατασταθεί σε μεγάλο βαθμό από ασφαλέστερα φάρμακα.)</a:t>
            </a: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προκαλέσει σωματική εξάρτηση, παρόμοια με τις βενζοδιαζεπίνες.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δεν προκαλεί σωματική εξάρτηση.)</a:t>
            </a:r>
          </a:p>
          <a:p>
            <a:pPr marL="0" indent="0" algn="l">
              <a:spcBef>
                <a:spcPts val="300"/>
              </a:spcBef>
              <a:spcAft>
                <a:spcPts val="300"/>
              </a:spcAft>
              <a:buNone/>
            </a:pPr>
            <a:r>
              <a:rPr lang="el-GR" b="1" i="0" dirty="0">
                <a:solidFill>
                  <a:srgbClr val="404040"/>
                </a:solidFill>
                <a:effectLst/>
                <a:latin typeface="Inter"/>
              </a:rPr>
              <a:t>Οι βενζοδιαζεπίνες μπορούν να χρησιμοποιηθούν ως αντισπασμωδικά φάρμακα.</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χρήση αλκοόλ μαζί με βενζοδιαζεπίνες μπορεί να ενισχύσει την κατασταλτική τους δράση.</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buNone/>
            </a:pPr>
            <a:endParaRPr lang="el-GR" dirty="0"/>
          </a:p>
        </p:txBody>
      </p:sp>
    </p:spTree>
    <p:extLst>
      <p:ext uri="{BB962C8B-B14F-4D97-AF65-F5344CB8AC3E}">
        <p14:creationId xmlns:p14="http://schemas.microsoft.com/office/powerpoint/2010/main" val="24096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5CF3A0-7C6A-7789-6CFA-E8EA580B02FE}"/>
              </a:ext>
            </a:extLst>
          </p:cNvPr>
          <p:cNvSpPr>
            <a:spLocks noGrp="1"/>
          </p:cNvSpPr>
          <p:nvPr>
            <p:ph idx="1"/>
          </p:nvPr>
        </p:nvSpPr>
        <p:spPr>
          <a:xfrm>
            <a:off x="838200" y="583867"/>
            <a:ext cx="10515600" cy="5690266"/>
          </a:xfrm>
        </p:spPr>
        <p:txBody>
          <a:bodyPr>
            <a:normAutofit fontScale="77500" lnSpcReduction="20000"/>
          </a:bodyPr>
          <a:lstStyle/>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είναι κατάλληλη για ασθενείς με ιστορικό κατάχρησης ουσιών λόγω χαμηλού κινδύνου εθισμού.</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Οι βενζοδιαζεπίνες έχουν </a:t>
            </a:r>
            <a:r>
              <a:rPr lang="el-GR" b="1" i="0" dirty="0" err="1">
                <a:solidFill>
                  <a:srgbClr val="404040"/>
                </a:solidFill>
                <a:effectLst/>
                <a:latin typeface="Inter"/>
              </a:rPr>
              <a:t>αντιψυχωσική</a:t>
            </a:r>
            <a:r>
              <a:rPr lang="el-GR" b="1" i="0" dirty="0">
                <a:solidFill>
                  <a:srgbClr val="404040"/>
                </a:solidFill>
                <a:effectLst/>
                <a:latin typeface="Inter"/>
              </a:rPr>
              <a:t> δράση.</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(Δεν έχουν </a:t>
            </a:r>
            <a:r>
              <a:rPr lang="el-GR" b="0" i="0" dirty="0" err="1">
                <a:solidFill>
                  <a:srgbClr val="404040"/>
                </a:solidFill>
                <a:effectLst/>
                <a:latin typeface="Inter"/>
              </a:rPr>
              <a:t>αντιψυχωσική</a:t>
            </a:r>
            <a:r>
              <a:rPr lang="el-GR" b="0" i="0" dirty="0">
                <a:solidFill>
                  <a:srgbClr val="404040"/>
                </a:solidFill>
                <a:effectLst/>
                <a:latin typeface="Inter"/>
              </a:rPr>
              <a:t> δράση.)</a:t>
            </a: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φαινοβαρβιτάλη</a:t>
            </a:r>
            <a:r>
              <a:rPr lang="el-GR" b="1" i="0" dirty="0">
                <a:solidFill>
                  <a:srgbClr val="404040"/>
                </a:solidFill>
                <a:effectLst/>
                <a:latin typeface="Inter"/>
              </a:rPr>
              <a:t> είναι ένα παράδειγμα </a:t>
            </a:r>
            <a:r>
              <a:rPr lang="el-GR" b="1" i="0" dirty="0" err="1">
                <a:solidFill>
                  <a:srgbClr val="404040"/>
                </a:solidFill>
                <a:effectLst/>
                <a:latin typeface="Inter"/>
              </a:rPr>
              <a:t>βενζοδιαζεπίνης</a:t>
            </a:r>
            <a:r>
              <a:rPr lang="el-GR" b="1" i="0" dirty="0">
                <a:solidFill>
                  <a:srgbClr val="404040"/>
                </a:solidFill>
                <a:effectLst/>
                <a:latin typeface="Inter"/>
              </a:rPr>
              <a:t>.</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(Είναι βαρβιτουρικό.)</a:t>
            </a: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προκαλέσει καταστολή και υπνηλία, παρόμοια με τις βενζοδιαζεπίνες.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δεν προκαλεί καταστολή.)</a:t>
            </a:r>
          </a:p>
          <a:p>
            <a:pPr marL="0" indent="0" algn="l">
              <a:spcBef>
                <a:spcPts val="300"/>
              </a:spcBef>
              <a:spcAft>
                <a:spcPts val="300"/>
              </a:spcAft>
              <a:buNone/>
            </a:pPr>
            <a:r>
              <a:rPr lang="el-GR" b="1" i="0" dirty="0">
                <a:solidFill>
                  <a:srgbClr val="404040"/>
                </a:solidFill>
                <a:effectLst/>
                <a:latin typeface="Inter"/>
              </a:rPr>
              <a:t>Οι βενζοδιαζεπίνες μπορούν να χρησιμοποιηθούν για τη θεραπεία της επιληψίας.</a:t>
            </a: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προπρανολόλη είναι ένα β-αναστολέας που χρησιμοποιείται για τη θεραπεία της ταχυκαρδίας και του τρόμου σε καταστάσεις άγχους.</a:t>
            </a: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προκαλέσει σύνδρομο στέρησης εάν διακοπεί απότομα.</a:t>
            </a: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δεν προκαλεί σύνδρομο στέρησης.)</a:t>
            </a:r>
          </a:p>
          <a:p>
            <a:pPr marL="0" indent="0">
              <a:buNone/>
            </a:pPr>
            <a:endParaRPr lang="el-GR" dirty="0"/>
          </a:p>
        </p:txBody>
      </p:sp>
    </p:spTree>
    <p:extLst>
      <p:ext uri="{BB962C8B-B14F-4D97-AF65-F5344CB8AC3E}">
        <p14:creationId xmlns:p14="http://schemas.microsoft.com/office/powerpoint/2010/main" val="314273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76B4799B-C6CB-4177-59DE-D7A38D5D1EA8}"/>
              </a:ext>
            </a:extLst>
          </p:cNvPr>
          <p:cNvSpPr>
            <a:spLocks noGrp="1"/>
          </p:cNvSpPr>
          <p:nvPr>
            <p:ph idx="1"/>
          </p:nvPr>
        </p:nvSpPr>
        <p:spPr>
          <a:xfrm>
            <a:off x="838200" y="516194"/>
            <a:ext cx="10515600" cy="5660769"/>
          </a:xfrm>
        </p:spPr>
        <p:txBody>
          <a:bodyPr>
            <a:normAutofit fontScale="70000" lnSpcReduction="20000"/>
          </a:bodyPr>
          <a:lstStyle/>
          <a:p>
            <a:pPr marL="0" indent="0" algn="l">
              <a:spcBef>
                <a:spcPts val="300"/>
              </a:spcBef>
              <a:spcAft>
                <a:spcPts val="300"/>
              </a:spcAft>
              <a:buNone/>
            </a:pPr>
            <a:r>
              <a:rPr lang="el-GR" b="1" i="0" dirty="0">
                <a:solidFill>
                  <a:srgbClr val="404040"/>
                </a:solidFill>
                <a:effectLst/>
                <a:latin typeface="Inter"/>
              </a:rPr>
              <a:t>Οι βενζοδιαζεπίνες μπορούν να προκαλέσουν αντισπασμωδική δράση.</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είναι αποτελεσματική για τη θεραπεία της αϋπνίας.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(Δεν χρησιμοποιείται για αϋπνία.)</a:t>
            </a:r>
          </a:p>
          <a:p>
            <a:pPr marL="0" indent="0" algn="l">
              <a:spcBef>
                <a:spcPts val="300"/>
              </a:spcBef>
              <a:spcAft>
                <a:spcPts val="300"/>
              </a:spcAft>
              <a:buNone/>
            </a:pPr>
            <a:r>
              <a:rPr lang="el-GR" b="1" i="0" dirty="0">
                <a:solidFill>
                  <a:srgbClr val="404040"/>
                </a:solidFill>
                <a:effectLst/>
                <a:latin typeface="Inter"/>
              </a:rPr>
              <a:t>Η χρήση βενζοδιαζεπινών σε ηλικιωμένους μπορεί να αυξήσει τον κίνδυνο πτώσεων λόγω υπνηλίας και απώλειας συντονισμού.</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προκαλέσει υπερβολική διέγερση και άγχος ως παρενέργεια.</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χρησιμοποιείται για τη θεραπεία του άγχους.)</a:t>
            </a:r>
          </a:p>
          <a:p>
            <a:pPr marL="0" indent="0" algn="l">
              <a:spcBef>
                <a:spcPts val="300"/>
              </a:spcBef>
              <a:spcAft>
                <a:spcPts val="300"/>
              </a:spcAft>
              <a:buNone/>
            </a:pPr>
            <a:r>
              <a:rPr lang="el-GR" b="1" i="0" dirty="0">
                <a:solidFill>
                  <a:srgbClr val="404040"/>
                </a:solidFill>
                <a:effectLst/>
                <a:latin typeface="Inter"/>
              </a:rPr>
              <a:t>Οι βενζοδιαζεπίνες μπορούν να χρησιμοποιηθούν για τη θεραπεία της γενικευμένης αγχώδους διαταραχής (GAD).</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προκαλέσει σεξουαλική δυσλειτουργία ως παρενέργεια.</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pPr marL="0" indent="0" algn="l">
              <a:spcBef>
                <a:spcPts val="300"/>
              </a:spcBef>
              <a:spcAft>
                <a:spcPts val="300"/>
              </a:spcAft>
              <a:buNone/>
            </a:pPr>
            <a:r>
              <a:rPr lang="el-GR" b="1" i="0" dirty="0">
                <a:solidFill>
                  <a:srgbClr val="404040"/>
                </a:solidFill>
                <a:effectLst/>
                <a:latin typeface="Inter"/>
              </a:rPr>
              <a:t>Οι βενζοδιαζεπίνες μπορούν να χρησιμοποιηθούν για τη θεραπεία της κατάθλιψης.</a:t>
            </a:r>
            <a:endParaRPr lang="el-GR" dirty="0">
              <a:solidFill>
                <a:srgbClr val="404040"/>
              </a:solidFill>
              <a:latin typeface="Inter"/>
            </a:endParaRPr>
          </a:p>
          <a:p>
            <a:pPr marL="0" indent="0" algn="l">
              <a:spcBef>
                <a:spcPts val="300"/>
              </a:spcBef>
              <a:spcAft>
                <a:spcPts val="300"/>
              </a:spcAft>
              <a:buNone/>
            </a:pPr>
            <a:r>
              <a:rPr lang="el-GR" b="1" i="0" dirty="0">
                <a:solidFill>
                  <a:srgbClr val="404040"/>
                </a:solidFill>
                <a:effectLst/>
                <a:latin typeface="Inter"/>
              </a:rPr>
              <a:t>Λάθος</a:t>
            </a:r>
            <a:r>
              <a:rPr lang="el-GR" b="0" i="0" dirty="0">
                <a:solidFill>
                  <a:srgbClr val="404040"/>
                </a:solidFill>
                <a:effectLst/>
                <a:latin typeface="Inter"/>
              </a:rPr>
              <a:t> (Δεν είναι η πρώτη επιλογή για κατάθλιψη.)</a:t>
            </a:r>
          </a:p>
          <a:p>
            <a:pPr marL="0" indent="0" algn="l">
              <a:spcBef>
                <a:spcPts val="300"/>
              </a:spcBef>
              <a:spcAft>
                <a:spcPts val="300"/>
              </a:spcAft>
              <a:buNone/>
            </a:pPr>
            <a:r>
              <a:rPr lang="el-GR" b="1" i="0" dirty="0">
                <a:solidFill>
                  <a:srgbClr val="404040"/>
                </a:solidFill>
                <a:effectLst/>
                <a:latin typeface="Inter"/>
              </a:rPr>
              <a:t>Η </a:t>
            </a:r>
            <a:r>
              <a:rPr lang="el-GR" b="1" i="0" dirty="0" err="1">
                <a:solidFill>
                  <a:srgbClr val="404040"/>
                </a:solidFill>
                <a:effectLst/>
                <a:latin typeface="Inter"/>
              </a:rPr>
              <a:t>βουσπιρόνη</a:t>
            </a:r>
            <a:r>
              <a:rPr lang="el-GR" b="1" i="0" dirty="0">
                <a:solidFill>
                  <a:srgbClr val="404040"/>
                </a:solidFill>
                <a:effectLst/>
                <a:latin typeface="Inter"/>
              </a:rPr>
              <a:t> μπορεί να χρησιμοποιηθεί ως συμπληρωματική θεραπεία σε ασθενείς με κατάθλιψη.</a:t>
            </a:r>
          </a:p>
          <a:p>
            <a:pPr marL="0" indent="0" algn="l">
              <a:spcBef>
                <a:spcPts val="300"/>
              </a:spcBef>
              <a:spcAft>
                <a:spcPts val="300"/>
              </a:spcAft>
              <a:buNone/>
            </a:pPr>
            <a:r>
              <a:rPr lang="el-GR" b="1" i="0" dirty="0">
                <a:solidFill>
                  <a:srgbClr val="404040"/>
                </a:solidFill>
                <a:effectLst/>
                <a:latin typeface="Inter"/>
              </a:rPr>
              <a:t>Σωστό</a:t>
            </a:r>
            <a:endParaRPr lang="el-GR" b="0" i="0" dirty="0">
              <a:solidFill>
                <a:srgbClr val="404040"/>
              </a:solidFill>
              <a:effectLst/>
              <a:latin typeface="Inter"/>
            </a:endParaRPr>
          </a:p>
          <a:p>
            <a:endParaRPr lang="el-GR" dirty="0"/>
          </a:p>
        </p:txBody>
      </p:sp>
    </p:spTree>
    <p:extLst>
      <p:ext uri="{BB962C8B-B14F-4D97-AF65-F5344CB8AC3E}">
        <p14:creationId xmlns:p14="http://schemas.microsoft.com/office/powerpoint/2010/main" val="428608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A0739-86DA-17F3-BA92-B4E482786C37}"/>
              </a:ext>
            </a:extLst>
          </p:cNvPr>
          <p:cNvSpPr>
            <a:spLocks noGrp="1"/>
          </p:cNvSpPr>
          <p:nvPr>
            <p:ph type="title"/>
          </p:nvPr>
        </p:nvSpPr>
        <p:spPr/>
        <p:txBody>
          <a:bodyPr/>
          <a:lstStyle/>
          <a:p>
            <a:r>
              <a:rPr lang="el-GR" dirty="0"/>
              <a:t>Εγκέφαλος</a:t>
            </a:r>
          </a:p>
        </p:txBody>
      </p:sp>
      <p:sp>
        <p:nvSpPr>
          <p:cNvPr id="3" name="Θέση περιεχομένου 2">
            <a:extLst>
              <a:ext uri="{FF2B5EF4-FFF2-40B4-BE49-F238E27FC236}">
                <a16:creationId xmlns:a16="http://schemas.microsoft.com/office/drawing/2014/main" id="{D2E96E51-CC31-74D2-C7F5-78619B5F8E80}"/>
              </a:ext>
            </a:extLst>
          </p:cNvPr>
          <p:cNvSpPr>
            <a:spLocks noGrp="1"/>
          </p:cNvSpPr>
          <p:nvPr>
            <p:ph idx="1"/>
          </p:nvPr>
        </p:nvSpPr>
        <p:spPr/>
        <p:txBody>
          <a:bodyPr/>
          <a:lstStyle/>
          <a:p>
            <a:pPr marL="0" indent="0">
              <a:buNone/>
            </a:pPr>
            <a:r>
              <a:rPr lang="el-GR" dirty="0"/>
              <a:t>Ο εγκέφαλος χωρίζεται ανατομικά σε τρεις περιοχές: στα εγκεφαλικά ημισφαίρια, στο στέλεχος και στην παρεγκεφαλίδα.</a:t>
            </a:r>
          </a:p>
        </p:txBody>
      </p:sp>
      <p:pic>
        <p:nvPicPr>
          <p:cNvPr id="5" name="Εικόνα 4">
            <a:extLst>
              <a:ext uri="{FF2B5EF4-FFF2-40B4-BE49-F238E27FC236}">
                <a16:creationId xmlns:a16="http://schemas.microsoft.com/office/drawing/2014/main" id="{3B673F8E-9C1D-B3FF-9492-3FC8E0B788A4}"/>
              </a:ext>
            </a:extLst>
          </p:cNvPr>
          <p:cNvPicPr>
            <a:picLocks noChangeAspect="1"/>
          </p:cNvPicPr>
          <p:nvPr/>
        </p:nvPicPr>
        <p:blipFill>
          <a:blip r:embed="rId2"/>
          <a:stretch>
            <a:fillRect/>
          </a:stretch>
        </p:blipFill>
        <p:spPr>
          <a:xfrm>
            <a:off x="2764357" y="2930031"/>
            <a:ext cx="6663286" cy="3381869"/>
          </a:xfrm>
          <a:prstGeom prst="rect">
            <a:avLst/>
          </a:prstGeom>
        </p:spPr>
      </p:pic>
    </p:spTree>
    <p:extLst>
      <p:ext uri="{BB962C8B-B14F-4D97-AF65-F5344CB8AC3E}">
        <p14:creationId xmlns:p14="http://schemas.microsoft.com/office/powerpoint/2010/main" val="1869753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58934B-A45A-1FC5-ACC5-FC279EBF7E6A}"/>
              </a:ext>
            </a:extLst>
          </p:cNvPr>
          <p:cNvSpPr>
            <a:spLocks noGrp="1"/>
          </p:cNvSpPr>
          <p:nvPr>
            <p:ph type="title"/>
          </p:nvPr>
        </p:nvSpPr>
        <p:spPr/>
        <p:txBody>
          <a:bodyPr/>
          <a:lstStyle/>
          <a:p>
            <a:r>
              <a:rPr lang="el-GR" b="1" i="0" dirty="0">
                <a:solidFill>
                  <a:srgbClr val="404040"/>
                </a:solidFill>
                <a:effectLst/>
                <a:latin typeface="Inter"/>
              </a:rPr>
              <a:t>Περιπτώσεις στο Φαρμακείο</a:t>
            </a:r>
            <a:endParaRPr lang="el-GR" dirty="0"/>
          </a:p>
        </p:txBody>
      </p:sp>
      <p:sp>
        <p:nvSpPr>
          <p:cNvPr id="3" name="Θέση περιεχομένου 2">
            <a:extLst>
              <a:ext uri="{FF2B5EF4-FFF2-40B4-BE49-F238E27FC236}">
                <a16:creationId xmlns:a16="http://schemas.microsoft.com/office/drawing/2014/main" id="{FB134352-335A-939A-873C-BE8576F06BBC}"/>
              </a:ext>
            </a:extLst>
          </p:cNvPr>
          <p:cNvSpPr>
            <a:spLocks noGrp="1"/>
          </p:cNvSpPr>
          <p:nvPr>
            <p:ph idx="1"/>
          </p:nvPr>
        </p:nvSpPr>
        <p:spPr>
          <a:xfrm>
            <a:off x="838200" y="1825624"/>
            <a:ext cx="10515600" cy="4486685"/>
          </a:xfrm>
        </p:spPr>
        <p:txBody>
          <a:bodyPr>
            <a:normAutofit fontScale="85000" lnSpcReduction="20000"/>
          </a:bodyPr>
          <a:lstStyle/>
          <a:p>
            <a:pPr marL="0" indent="0" algn="l">
              <a:spcAft>
                <a:spcPts val="300"/>
              </a:spcAft>
              <a:buNone/>
            </a:pPr>
            <a:r>
              <a:rPr lang="el-GR" b="1" i="0" dirty="0">
                <a:solidFill>
                  <a:srgbClr val="404040"/>
                </a:solidFill>
                <a:effectLst/>
                <a:latin typeface="Inter"/>
              </a:rPr>
              <a:t>Περίπτωση 1:</a:t>
            </a:r>
            <a:br>
              <a:rPr lang="el-GR" b="0" i="0" dirty="0">
                <a:solidFill>
                  <a:srgbClr val="404040"/>
                </a:solidFill>
                <a:effectLst/>
                <a:latin typeface="Inter"/>
              </a:rPr>
            </a:br>
            <a:r>
              <a:rPr lang="el-GR" b="0" i="0" dirty="0">
                <a:solidFill>
                  <a:srgbClr val="404040"/>
                </a:solidFill>
                <a:effectLst/>
                <a:latin typeface="Inter"/>
              </a:rPr>
              <a:t>Ένας ασθενής ρωτάει αν μπορεί να πάρει </a:t>
            </a:r>
            <a:r>
              <a:rPr lang="el-GR" b="0" i="0" dirty="0" err="1">
                <a:solidFill>
                  <a:srgbClr val="404040"/>
                </a:solidFill>
                <a:effectLst/>
                <a:latin typeface="Inter"/>
              </a:rPr>
              <a:t>αλπραζολάμ</a:t>
            </a:r>
            <a:r>
              <a:rPr lang="el-GR" b="0" i="0" dirty="0">
                <a:solidFill>
                  <a:srgbClr val="404040"/>
                </a:solidFill>
                <a:effectLst/>
                <a:latin typeface="Inter"/>
              </a:rPr>
              <a:t> μαζί με αλκοόλ. Τι θα του πείτε;</a:t>
            </a:r>
          </a:p>
          <a:p>
            <a:pPr marL="0" indent="0" algn="l">
              <a:spcAft>
                <a:spcPts val="300"/>
              </a:spcAft>
              <a:buNone/>
            </a:pPr>
            <a:r>
              <a:rPr lang="el-GR" b="1" i="0" dirty="0">
                <a:solidFill>
                  <a:srgbClr val="404040"/>
                </a:solidFill>
                <a:effectLst/>
                <a:latin typeface="Inter"/>
              </a:rPr>
              <a:t>Απάντηση:</a:t>
            </a:r>
            <a:r>
              <a:rPr lang="el-GR" b="0" i="0" dirty="0">
                <a:solidFill>
                  <a:srgbClr val="404040"/>
                </a:solidFill>
                <a:effectLst/>
                <a:latin typeface="Inter"/>
              </a:rPr>
              <a:t> Να αποφεύγει την ταυτόχρονη χρήση, καθώς το αλκοόλ ενισχύει την κατασταλτική δράση του φαρμάκου, αυξάνοντας τον κίνδυνο παρενεργειών.</a:t>
            </a:r>
          </a:p>
          <a:p>
            <a:pPr marL="0" indent="0" algn="l">
              <a:spcBef>
                <a:spcPts val="300"/>
              </a:spcBef>
              <a:spcAft>
                <a:spcPts val="300"/>
              </a:spcAft>
              <a:buNone/>
            </a:pPr>
            <a:r>
              <a:rPr lang="el-GR" b="1" i="0" dirty="0">
                <a:solidFill>
                  <a:srgbClr val="404040"/>
                </a:solidFill>
                <a:effectLst/>
                <a:latin typeface="Inter"/>
              </a:rPr>
              <a:t>Περίπτωση 2:</a:t>
            </a:r>
            <a:br>
              <a:rPr lang="el-GR" b="0" i="0" dirty="0">
                <a:solidFill>
                  <a:srgbClr val="404040"/>
                </a:solidFill>
                <a:effectLst/>
                <a:latin typeface="Inter"/>
              </a:rPr>
            </a:br>
            <a:r>
              <a:rPr lang="el-GR" b="0" i="0" dirty="0">
                <a:solidFill>
                  <a:srgbClr val="404040"/>
                </a:solidFill>
                <a:effectLst/>
                <a:latin typeface="Inter"/>
              </a:rPr>
              <a:t>Μια ασθενής ρωτάει αν η </a:t>
            </a:r>
            <a:r>
              <a:rPr lang="el-GR" b="0" i="0" dirty="0" err="1">
                <a:solidFill>
                  <a:srgbClr val="404040"/>
                </a:solidFill>
                <a:effectLst/>
                <a:latin typeface="Inter"/>
              </a:rPr>
              <a:t>βουσπιρόνη</a:t>
            </a:r>
            <a:r>
              <a:rPr lang="el-GR" b="0" i="0" dirty="0">
                <a:solidFill>
                  <a:srgbClr val="404040"/>
                </a:solidFill>
                <a:effectLst/>
                <a:latin typeface="Inter"/>
              </a:rPr>
              <a:t> μπορεί να της προκαλέσει υπνηλία. Τι θα της απαντήσετε;</a:t>
            </a:r>
          </a:p>
          <a:p>
            <a:pPr marL="0" indent="0" algn="l">
              <a:spcBef>
                <a:spcPts val="300"/>
              </a:spcBef>
              <a:spcAft>
                <a:spcPts val="300"/>
              </a:spcAft>
              <a:buNone/>
            </a:pPr>
            <a:r>
              <a:rPr lang="el-GR" b="1" i="0" dirty="0">
                <a:solidFill>
                  <a:srgbClr val="404040"/>
                </a:solidFill>
                <a:effectLst/>
                <a:latin typeface="Inter"/>
              </a:rPr>
              <a:t>Απάντηση:</a:t>
            </a:r>
            <a:r>
              <a:rPr lang="el-GR" b="0" i="0" dirty="0">
                <a:solidFill>
                  <a:srgbClr val="404040"/>
                </a:solidFill>
                <a:effectLst/>
                <a:latin typeface="Inter"/>
              </a:rPr>
              <a:t> Η </a:t>
            </a:r>
            <a:r>
              <a:rPr lang="el-GR" b="0" i="0" dirty="0" err="1">
                <a:solidFill>
                  <a:srgbClr val="404040"/>
                </a:solidFill>
                <a:effectLst/>
                <a:latin typeface="Inter"/>
              </a:rPr>
              <a:t>βουσπιρόνη</a:t>
            </a:r>
            <a:r>
              <a:rPr lang="el-GR" b="0" i="0" dirty="0">
                <a:solidFill>
                  <a:srgbClr val="404040"/>
                </a:solidFill>
                <a:effectLst/>
                <a:latin typeface="Inter"/>
              </a:rPr>
              <a:t> δεν προκαλεί υπνηλία, σε αντίθεση με τις βενζοδιαζεπίνες.</a:t>
            </a:r>
          </a:p>
          <a:p>
            <a:pPr marL="0" indent="0" algn="l">
              <a:spcBef>
                <a:spcPts val="300"/>
              </a:spcBef>
              <a:spcAft>
                <a:spcPts val="300"/>
              </a:spcAft>
              <a:buNone/>
            </a:pPr>
            <a:r>
              <a:rPr lang="el-GR" b="1" i="0" dirty="0">
                <a:solidFill>
                  <a:srgbClr val="404040"/>
                </a:solidFill>
                <a:effectLst/>
                <a:latin typeface="Inter"/>
              </a:rPr>
              <a:t>Περίπτωση 3:</a:t>
            </a:r>
            <a:br>
              <a:rPr lang="el-GR" b="0" i="0" dirty="0">
                <a:solidFill>
                  <a:srgbClr val="404040"/>
                </a:solidFill>
                <a:effectLst/>
                <a:latin typeface="Inter"/>
              </a:rPr>
            </a:br>
            <a:r>
              <a:rPr lang="el-GR" b="0" i="0" dirty="0">
                <a:solidFill>
                  <a:srgbClr val="404040"/>
                </a:solidFill>
                <a:effectLst/>
                <a:latin typeface="Inter"/>
              </a:rPr>
              <a:t>Ένας ασθενής παραπονείται για τρόμο και ταχυκαρδία λόγω άγχους. Ποιο φάρμακο θα συνιστούσατε;</a:t>
            </a:r>
          </a:p>
          <a:p>
            <a:pPr marL="0" indent="0" algn="l">
              <a:spcBef>
                <a:spcPts val="300"/>
              </a:spcBef>
              <a:spcAft>
                <a:spcPts val="300"/>
              </a:spcAft>
              <a:buNone/>
            </a:pPr>
            <a:r>
              <a:rPr lang="el-GR" b="1" i="0" dirty="0">
                <a:solidFill>
                  <a:srgbClr val="404040"/>
                </a:solidFill>
                <a:effectLst/>
                <a:latin typeface="Inter"/>
              </a:rPr>
              <a:t>Απάντηση:</a:t>
            </a:r>
            <a:r>
              <a:rPr lang="el-GR" b="0" i="0" dirty="0">
                <a:solidFill>
                  <a:srgbClr val="404040"/>
                </a:solidFill>
                <a:effectLst/>
                <a:latin typeface="Inter"/>
              </a:rPr>
              <a:t> Β-αναστολέας (π.χ. προπρανολόλη) για την ανακούφιση των σωματικών συμπτωμάτων.</a:t>
            </a:r>
          </a:p>
          <a:p>
            <a:endParaRPr lang="el-GR" dirty="0"/>
          </a:p>
        </p:txBody>
      </p:sp>
    </p:spTree>
    <p:extLst>
      <p:ext uri="{BB962C8B-B14F-4D97-AF65-F5344CB8AC3E}">
        <p14:creationId xmlns:p14="http://schemas.microsoft.com/office/powerpoint/2010/main" val="9902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D52154-A783-23D7-3613-BCBBAB4E0AC3}"/>
              </a:ext>
            </a:extLst>
          </p:cNvPr>
          <p:cNvSpPr>
            <a:spLocks noGrp="1"/>
          </p:cNvSpPr>
          <p:nvPr>
            <p:ph type="title"/>
          </p:nvPr>
        </p:nvSpPr>
        <p:spPr/>
        <p:txBody>
          <a:bodyPr/>
          <a:lstStyle/>
          <a:p>
            <a:r>
              <a:rPr lang="el-GR" dirty="0"/>
              <a:t>Εγκεφαλικά ημισφαίρια</a:t>
            </a:r>
          </a:p>
        </p:txBody>
      </p:sp>
      <p:sp>
        <p:nvSpPr>
          <p:cNvPr id="3" name="Θέση περιεχομένου 2">
            <a:extLst>
              <a:ext uri="{FF2B5EF4-FFF2-40B4-BE49-F238E27FC236}">
                <a16:creationId xmlns:a16="http://schemas.microsoft.com/office/drawing/2014/main" id="{BC13F345-DA8E-A5EC-98D3-A1CE3FC05068}"/>
              </a:ext>
            </a:extLst>
          </p:cNvPr>
          <p:cNvSpPr>
            <a:spLocks noGrp="1"/>
          </p:cNvSpPr>
          <p:nvPr>
            <p:ph idx="1"/>
          </p:nvPr>
        </p:nvSpPr>
        <p:spPr/>
        <p:txBody>
          <a:bodyPr>
            <a:normAutofit/>
          </a:bodyPr>
          <a:lstStyle/>
          <a:p>
            <a:r>
              <a:rPr lang="el-GR" dirty="0"/>
              <a:t>Μια επιμήκης σχισμή χωρίζει το αριστερό από το δεξί ημισφαίριο.</a:t>
            </a:r>
          </a:p>
          <a:p>
            <a:pPr lvl="1"/>
            <a:r>
              <a:rPr lang="el-GR" dirty="0"/>
              <a:t>Το αριστερό ημισφαίριο ελέγχει τη λογική, τη γλώσσα και την ανάλυση.</a:t>
            </a:r>
          </a:p>
          <a:p>
            <a:pPr lvl="1"/>
            <a:r>
              <a:rPr lang="el-GR" dirty="0"/>
              <a:t>Το δεξί ημισφαίριο συνδέεται με τη δημιουργικότητα και τη φαντασία.</a:t>
            </a:r>
          </a:p>
        </p:txBody>
      </p:sp>
      <p:pic>
        <p:nvPicPr>
          <p:cNvPr id="10" name="Εικόνα 9">
            <a:extLst>
              <a:ext uri="{FF2B5EF4-FFF2-40B4-BE49-F238E27FC236}">
                <a16:creationId xmlns:a16="http://schemas.microsoft.com/office/drawing/2014/main" id="{79C31FE3-C0C9-008C-4D67-34DBBAC33AAA}"/>
              </a:ext>
            </a:extLst>
          </p:cNvPr>
          <p:cNvPicPr>
            <a:picLocks noChangeAspect="1"/>
          </p:cNvPicPr>
          <p:nvPr/>
        </p:nvPicPr>
        <p:blipFill>
          <a:blip r:embed="rId2"/>
          <a:stretch>
            <a:fillRect/>
          </a:stretch>
        </p:blipFill>
        <p:spPr>
          <a:xfrm>
            <a:off x="3912701" y="3211001"/>
            <a:ext cx="4366598" cy="3463164"/>
          </a:xfrm>
          <a:prstGeom prst="rect">
            <a:avLst/>
          </a:prstGeom>
        </p:spPr>
      </p:pic>
    </p:spTree>
    <p:extLst>
      <p:ext uri="{BB962C8B-B14F-4D97-AF65-F5344CB8AC3E}">
        <p14:creationId xmlns:p14="http://schemas.microsoft.com/office/powerpoint/2010/main" val="31852850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3789</TotalTime>
  <Words>5514</Words>
  <Application>Microsoft Office PowerPoint</Application>
  <PresentationFormat>Ευρεία οθόνη</PresentationFormat>
  <Paragraphs>465</Paragraphs>
  <Slides>80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80</vt:i4>
      </vt:variant>
    </vt:vector>
  </HeadingPairs>
  <TitlesOfParts>
    <vt:vector size="85" baseType="lpstr">
      <vt:lpstr>Aptos</vt:lpstr>
      <vt:lpstr>Aptos Display</vt:lpstr>
      <vt:lpstr>Arial</vt:lpstr>
      <vt:lpstr>Inter</vt:lpstr>
      <vt:lpstr>Θέμα του Office</vt:lpstr>
      <vt:lpstr>Φάρμακα του Κεντρικού Νευρικού Συστήματος</vt:lpstr>
      <vt:lpstr>Περιεχόμενα</vt:lpstr>
      <vt:lpstr>Παρουσίαση του PowerPoint</vt:lpstr>
      <vt:lpstr>Στόχοι του Μαθήματος</vt:lpstr>
      <vt:lpstr>Εισαγωγή στο Κεντρικό Νευρικό Σύστημα &amp; Φαρμακολογία του </vt:lpstr>
      <vt:lpstr>Ανατομία και δομή του ΚΝΣ</vt:lpstr>
      <vt:lpstr>Νωτιαίος μυελός</vt:lpstr>
      <vt:lpstr>Εγκέφαλος</vt:lpstr>
      <vt:lpstr>Εγκεφαλικά ημισφαίρια</vt:lpstr>
      <vt:lpstr>Εγκεφαλικά ημισφαίρια</vt:lpstr>
      <vt:lpstr>Στέλεχος</vt:lpstr>
      <vt:lpstr>Παρεγκεφαλίδα</vt:lpstr>
      <vt:lpstr>Διεγκέφαλος</vt:lpstr>
      <vt:lpstr>Διεγκέφαλος</vt:lpstr>
      <vt:lpstr>Νευρικές οδοί – Αντανακλαστικά</vt:lpstr>
      <vt:lpstr>Παρουσίαση του PowerPoint</vt:lpstr>
      <vt:lpstr>Νευροδιαβιβαστές και η επίδρασή τους στο ΚΝΣ</vt:lpstr>
      <vt:lpstr>Παρουσίαση του PowerPoint</vt:lpstr>
      <vt:lpstr>Σεροτονίνη</vt:lpstr>
      <vt:lpstr>Παρουσίαση του PowerPoint</vt:lpstr>
      <vt:lpstr>Ντοπαμίνη</vt:lpstr>
      <vt:lpstr>Παρουσίαση του PowerPoint</vt:lpstr>
      <vt:lpstr>GABA (γ-αμινοβουτυρικό οξύ)</vt:lpstr>
      <vt:lpstr>Παρουσίαση του PowerPoint</vt:lpstr>
      <vt:lpstr>Γλουταμινικό οξύ</vt:lpstr>
      <vt:lpstr>Παρουσίαση του PowerPoint</vt:lpstr>
      <vt:lpstr>Παρουσίαση του PowerPoint</vt:lpstr>
      <vt:lpstr>Οπιοειδή</vt:lpstr>
      <vt:lpstr>Παρουσίαση του PowerPoint</vt:lpstr>
      <vt:lpstr>Παρουσίαση του PowerPoint</vt:lpstr>
      <vt:lpstr>Νοραδρεναλίνη</vt:lpstr>
      <vt:lpstr>Παρουσίαση του PowerPoint</vt:lpstr>
      <vt:lpstr>Ενδοκανναβιδοειδή (CB)</vt:lpstr>
      <vt:lpstr>Παρουσίαση του PowerPoint</vt:lpstr>
      <vt:lpstr>Ακετυλοχολίνη</vt:lpstr>
      <vt:lpstr>Παρουσίαση του PowerPoint</vt:lpstr>
      <vt:lpstr>Βασικές Αρχές Φαρμακολογίας στο ΚΝΣ</vt:lpstr>
      <vt:lpstr>Μηχανισμοί Δράσης Φαρμάκων?</vt:lpstr>
      <vt:lpstr>Σύμφωνα με το εθνικό συνταγολόγιο (κεφάλαιο 04):</vt:lpstr>
      <vt:lpstr>Αγχολυτικά (ελάσσονα ηρεμιστικά) και υπνωτικά</vt:lpstr>
      <vt:lpstr>Αγχολυτικά (ελάσσονα ηρεμιστικά) και υπνωτικά</vt:lpstr>
      <vt:lpstr>Παρουσίαση του PowerPoint</vt:lpstr>
      <vt:lpstr>Παρουσίαση του PowerPoint</vt:lpstr>
      <vt:lpstr>Άγχος</vt:lpstr>
      <vt:lpstr>Παρουσίαση του PowerPoint</vt:lpstr>
      <vt:lpstr>Παρουσίαση του PowerPoint</vt:lpstr>
      <vt:lpstr>Βενζοδιαζεπίνες</vt:lpstr>
      <vt:lpstr>Βενζοδιαζεπίνες</vt:lpstr>
      <vt:lpstr>Παρουσίαση του PowerPoint</vt:lpstr>
      <vt:lpstr>Φαρμακοκινητική βενζοδιαζεπινών</vt:lpstr>
      <vt:lpstr>Παρουσίαση του PowerPoint</vt:lpstr>
      <vt:lpstr>Παρουσίαση του PowerPoint</vt:lpstr>
      <vt:lpstr>Μηχανισμός δράσης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Κατηγορίες με βάση τη διάρκεια δράσης</vt:lpstr>
      <vt:lpstr>Βαρβιτουρικά</vt:lpstr>
      <vt:lpstr>Παρουσίαση του PowerPoint</vt:lpstr>
      <vt:lpstr>Παρουσίαση του PowerPoint</vt:lpstr>
      <vt:lpstr>Παρουσίαση του PowerPoint</vt:lpstr>
      <vt:lpstr>Παρουσίαση του PowerPoint</vt:lpstr>
      <vt:lpstr>Κλινικές Χρήσεις των Βαρβιτουρικών</vt:lpstr>
      <vt:lpstr>Σύγκριση με Βενζοδιαζεπίνες</vt:lpstr>
      <vt:lpstr>Άλλα αγχολυτικά φάρμακα</vt:lpstr>
      <vt:lpstr>Παρουσίαση του PowerPoint</vt:lpstr>
      <vt:lpstr>Παρουσίαση του PowerPoint</vt:lpstr>
      <vt:lpstr>Βουσπιρόνη</vt:lpstr>
      <vt:lpstr>Παρουσίαση του PowerPoint</vt:lpstr>
      <vt:lpstr>Παρουσίαση του PowerPoint</vt:lpstr>
      <vt:lpstr>Παρουσίαση του PowerPoint</vt:lpstr>
      <vt:lpstr>Παρενέργειες</vt:lpstr>
      <vt:lpstr>Παρουσίαση του PowerPoint</vt:lpstr>
      <vt:lpstr>Ερωτήσεις Σωστού-Λάθους</vt:lpstr>
      <vt:lpstr>Παρουσίαση του PowerPoint</vt:lpstr>
      <vt:lpstr>Παρουσίαση του PowerPoint</vt:lpstr>
      <vt:lpstr>Παρουσίαση του PowerPoint</vt:lpstr>
      <vt:lpstr>Περιπτώσεις στο Φαρμακείο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Chasapladaki</dc:creator>
  <cp:lastModifiedBy>Maria Chasapladaki</cp:lastModifiedBy>
  <cp:revision>4</cp:revision>
  <dcterms:created xsi:type="dcterms:W3CDTF">2025-03-08T22:12:19Z</dcterms:created>
  <dcterms:modified xsi:type="dcterms:W3CDTF">2025-03-12T05:42:35Z</dcterms:modified>
</cp:coreProperties>
</file>