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77" r:id="rId6"/>
    <p:sldId id="275" r:id="rId7"/>
    <p:sldId id="278" r:id="rId8"/>
    <p:sldId id="279" r:id="rId9"/>
    <p:sldId id="264" r:id="rId10"/>
    <p:sldId id="260" r:id="rId11"/>
    <p:sldId id="262" r:id="rId12"/>
    <p:sldId id="26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E7A09-334D-4E6E-BFB9-453D9BBF081D}" type="datetimeFigureOut">
              <a:rPr lang="el-GR" smtClean="0"/>
              <a:pPr/>
              <a:t>28/3/2025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3BE01-9005-4C35-8206-172596A0BA6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LeJ_hwECf4" TargetMode="External"/><Relationship Id="rId2" Type="http://schemas.openxmlformats.org/officeDocument/2006/relationships/hyperlink" Target="https://www.youtube.com/watch?v=XyZff4XdZ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gqOUH0CIE7U" TargetMode="External"/><Relationship Id="rId5" Type="http://schemas.openxmlformats.org/officeDocument/2006/relationships/hyperlink" Target="https://www.youtube.com/watch?v=OAUdUyGPPRg" TargetMode="External"/><Relationship Id="rId4" Type="http://schemas.openxmlformats.org/officeDocument/2006/relationships/hyperlink" Target="https://www.youtube.com/watch?v=ABWiffGgHkw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XyZff4XdZ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>
            <a:normAutofit/>
          </a:bodyPr>
          <a:lstStyle/>
          <a:p>
            <a:r>
              <a:rPr lang="el-GR" sz="3200" b="1" dirty="0" err="1">
                <a:solidFill>
                  <a:schemeClr val="accent5">
                    <a:lumMod val="50000"/>
                  </a:schemeClr>
                </a:solidFill>
              </a:rPr>
              <a:t>Πελματογράφημα</a:t>
            </a:r>
            <a:r>
              <a:rPr lang="el-GR" sz="3200" b="1" dirty="0">
                <a:solidFill>
                  <a:schemeClr val="accent5">
                    <a:lumMod val="50000"/>
                  </a:schemeClr>
                </a:solidFill>
              </a:rPr>
              <a:t> (ποσοτική ανάλυση)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908720"/>
            <a:ext cx="8712968" cy="450195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l-GR" dirty="0" err="1"/>
              <a:t>Tο</a:t>
            </a:r>
            <a:r>
              <a:rPr lang="el-GR" dirty="0"/>
              <a:t> </a:t>
            </a:r>
            <a:r>
              <a:rPr lang="el-GR" dirty="0" err="1"/>
              <a:t>πελματογράφημα</a:t>
            </a:r>
            <a:r>
              <a:rPr lang="el-GR" dirty="0"/>
              <a:t> είναι μια εξέταση που </a:t>
            </a:r>
            <a:r>
              <a:rPr lang="el-GR" b="1" dirty="0"/>
              <a:t>αναλύει την κατανομή των πιέσεων κατά τη στάση και τη βάδιση</a:t>
            </a:r>
            <a:r>
              <a:rPr lang="el-GR" dirty="0"/>
              <a:t>, αποτυπώνοντας ψηφιακά τη μορφολογία του πέλματός μας. Δίνει πολύτιμες πληροφορίες για τις παθήσεις των κάτω άκρων. Ο </a:t>
            </a:r>
            <a:r>
              <a:rPr lang="el-GR" b="1" dirty="0" err="1"/>
              <a:t>πελματογράφος</a:t>
            </a:r>
            <a:r>
              <a:rPr lang="el-GR" dirty="0"/>
              <a:t> είναι μια </a:t>
            </a:r>
            <a:r>
              <a:rPr lang="el-GR" b="1" dirty="0"/>
              <a:t>συσκευή με χιλιάδες αισθητήρες, οι οποίοι καταγράφουν τις πιέσεις </a:t>
            </a:r>
            <a:r>
              <a:rPr lang="el-GR" dirty="0"/>
              <a:t>που ασκούνται σε κάθε σημείο του πέλματος, όταν αυτό βρίσκεται σε επαφή με την επιφάνειά της. </a:t>
            </a:r>
          </a:p>
          <a:p>
            <a:pPr>
              <a:lnSpc>
                <a:spcPct val="150000"/>
              </a:lnSpc>
              <a:buNone/>
            </a:pPr>
            <a:endParaRPr lang="el-GR" dirty="0"/>
          </a:p>
          <a:p>
            <a:pPr>
              <a:lnSpc>
                <a:spcPct val="150000"/>
              </a:lnSpc>
            </a:pPr>
            <a:r>
              <a:rPr lang="el-GR" b="1" dirty="0" err="1"/>
              <a:t>Mε</a:t>
            </a:r>
            <a:r>
              <a:rPr lang="el-GR" b="1" dirty="0"/>
              <a:t> τη συσκευή είναι συνδεδεμένος ένας ηλεκτρονικός υπολογιστής</a:t>
            </a:r>
            <a:r>
              <a:rPr lang="el-GR" dirty="0"/>
              <a:t>, ο οποίος συλλέγει, επεξεργάζεται και αναλύει τις συγκεκριμένες πληροφορίες. </a:t>
            </a:r>
          </a:p>
        </p:txBody>
      </p:sp>
      <p:pic>
        <p:nvPicPr>
          <p:cNvPr id="4" name="3 - Εικόνα" descr="πελματογραφημ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869160"/>
            <a:ext cx="2880320" cy="171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675724"/>
            <a:ext cx="7739019" cy="924475"/>
          </a:xfrm>
        </p:spPr>
        <p:txBody>
          <a:bodyPr>
            <a:normAutofit/>
          </a:bodyPr>
          <a:lstStyle/>
          <a:p>
            <a:r>
              <a:rPr lang="el-GR" sz="3600" dirty="0"/>
              <a:t>Το </a:t>
            </a:r>
            <a:r>
              <a:rPr lang="el-GR" sz="3600" dirty="0" err="1"/>
              <a:t>πελματογράφημα</a:t>
            </a:r>
            <a:r>
              <a:rPr lang="el-GR" sz="3600" dirty="0"/>
              <a:t> ενδείκνυται για: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600199"/>
            <a:ext cx="8208912" cy="485313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/>
              <a:t>• Παθήσεις των πελμάτων (πλατυποδία, </a:t>
            </a:r>
            <a:r>
              <a:rPr lang="el-GR" dirty="0" err="1"/>
              <a:t>κοιλοποδία</a:t>
            </a:r>
            <a:r>
              <a:rPr lang="el-GR" dirty="0"/>
              <a:t>, ραιβοποδία, προβλήματα στα μετατάρσια, πελματιαία </a:t>
            </a:r>
            <a:r>
              <a:rPr lang="el-GR" dirty="0" err="1"/>
              <a:t>απονευρωσίτιδα</a:t>
            </a:r>
            <a:r>
              <a:rPr lang="el-GR" dirty="0"/>
              <a:t>, άκανθα πτέρνας). </a:t>
            </a:r>
          </a:p>
          <a:p>
            <a:pPr>
              <a:buNone/>
            </a:pPr>
            <a:r>
              <a:rPr lang="el-GR" dirty="0"/>
              <a:t>• </a:t>
            </a:r>
            <a:r>
              <a:rPr lang="el-GR" dirty="0" err="1"/>
              <a:t>Aρθρίτιδα</a:t>
            </a:r>
            <a:r>
              <a:rPr lang="el-GR" dirty="0"/>
              <a:t> ( οστεοαρθρίτιδα γονάτων, ισχίων, σπονδυλικής στήλης.</a:t>
            </a:r>
          </a:p>
          <a:p>
            <a:pPr>
              <a:buNone/>
            </a:pPr>
            <a:r>
              <a:rPr lang="el-GR" dirty="0"/>
              <a:t>• Πόνους στη μέση κατά τη διάρκεια της εγκυμοσύνης ή μετά τον τοκετό. </a:t>
            </a:r>
          </a:p>
          <a:p>
            <a:pPr>
              <a:buNone/>
            </a:pPr>
            <a:r>
              <a:rPr lang="el-GR" dirty="0"/>
              <a:t>• Παθήσεις σπονδυλικής στήλης (Σκολίωση, κήλη μεσοσπονδυλίου δίσκου)</a:t>
            </a:r>
          </a:p>
          <a:p>
            <a:pPr>
              <a:buNone/>
            </a:pPr>
            <a:r>
              <a:rPr lang="el-GR" dirty="0"/>
              <a:t>• Προβλήματα στα κάτω άκρα λόγω σακχαρώδους διαβήτη.</a:t>
            </a:r>
          </a:p>
          <a:p>
            <a:pPr>
              <a:buNone/>
            </a:pPr>
            <a:r>
              <a:rPr lang="el-GR" dirty="0"/>
              <a:t>• Σοβαρά διαστρέμματα, κατάγματα των κάτω άκρων και της λεκάνης. </a:t>
            </a:r>
          </a:p>
          <a:p>
            <a:pPr>
              <a:buNone/>
            </a:pPr>
            <a:r>
              <a:rPr lang="el-GR" dirty="0"/>
              <a:t>• </a:t>
            </a:r>
            <a:r>
              <a:rPr lang="el-GR" dirty="0" err="1"/>
              <a:t>Aδύναμο</a:t>
            </a:r>
            <a:r>
              <a:rPr lang="el-GR" dirty="0"/>
              <a:t> μυϊκό σύστημα. </a:t>
            </a:r>
          </a:p>
          <a:p>
            <a:pPr>
              <a:buNone/>
            </a:pPr>
            <a:r>
              <a:rPr lang="el-GR" dirty="0"/>
              <a:t>• </a:t>
            </a:r>
            <a:r>
              <a:rPr lang="el-GR" dirty="0" err="1"/>
              <a:t>Aνισοσκελία</a:t>
            </a:r>
            <a:endParaRPr lang="el-GR" dirty="0"/>
          </a:p>
          <a:p>
            <a:r>
              <a:rPr lang="el-GR" dirty="0"/>
              <a:t>Κάλους</a:t>
            </a:r>
          </a:p>
          <a:p>
            <a:r>
              <a:rPr lang="el-GR" dirty="0"/>
              <a:t>Παθήσεις των γονάτων (</a:t>
            </a:r>
            <a:r>
              <a:rPr lang="el-GR" dirty="0" err="1"/>
              <a:t>χονδροπάθεια</a:t>
            </a:r>
            <a:r>
              <a:rPr lang="el-GR" dirty="0"/>
              <a:t> επιγονατίδας)</a:t>
            </a:r>
          </a:p>
        </p:txBody>
      </p:sp>
    </p:spTree>
    <p:extLst>
      <p:ext uri="{BB962C8B-B14F-4D97-AF65-F5344CB8AC3E}">
        <p14:creationId xmlns:p14="http://schemas.microsoft.com/office/powerpoint/2010/main" val="115142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Παρακολουθείστε τα βίντεο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https://www.youtube.com/watch?v=XyZff4XdZdE</a:t>
            </a:r>
            <a:endParaRPr lang="el-GR" dirty="0"/>
          </a:p>
          <a:p>
            <a:r>
              <a:rPr lang="en-US" dirty="0">
                <a:hlinkClick r:id="rId3"/>
              </a:rPr>
              <a:t>https://www.youtube.com/watch?v=3LeJ_hwECf4</a:t>
            </a:r>
            <a:endParaRPr lang="el-GR" dirty="0"/>
          </a:p>
          <a:p>
            <a:r>
              <a:rPr lang="en-US" dirty="0">
                <a:hlinkClick r:id="rId4"/>
              </a:rPr>
              <a:t>https://www.youtube.com/watch?v=ABWiffGgHkw</a:t>
            </a:r>
            <a:endParaRPr lang="el-GR" dirty="0"/>
          </a:p>
          <a:p>
            <a:r>
              <a:rPr lang="en-US" dirty="0">
                <a:hlinkClick r:id="rId5"/>
              </a:rPr>
              <a:t>https://www.youtube.com/watch?v=OAUdUyGPPRg</a:t>
            </a:r>
            <a:endParaRPr lang="el-GR" dirty="0"/>
          </a:p>
          <a:p>
            <a:r>
              <a:rPr lang="en-US" dirty="0">
                <a:hlinkClick r:id="rId6"/>
              </a:rPr>
              <a:t>https://www.youtube.com/watch?v=gqOUH0CIE7U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1"/>
            <a:ext cx="7628384" cy="692696"/>
          </a:xfrm>
        </p:spPr>
        <p:txBody>
          <a:bodyPr>
            <a:normAutofit/>
          </a:bodyPr>
          <a:lstStyle/>
          <a:p>
            <a:r>
              <a:rPr lang="el-GR" sz="2800" dirty="0"/>
              <a:t>Ερωτήσεις κατανόησης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20880" cy="5184576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Τι είναι το </a:t>
            </a:r>
            <a:r>
              <a:rPr lang="el-GR" sz="2000" dirty="0" err="1">
                <a:solidFill>
                  <a:schemeClr val="tx1"/>
                </a:solidFill>
              </a:rPr>
              <a:t>πελματογράφημα</a:t>
            </a:r>
            <a:r>
              <a:rPr lang="el-GR" sz="2000" dirty="0">
                <a:solidFill>
                  <a:schemeClr val="tx1"/>
                </a:solidFill>
              </a:rPr>
              <a:t>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Τι είναι ο </a:t>
            </a:r>
            <a:r>
              <a:rPr lang="el-GR" sz="2000" dirty="0" err="1">
                <a:solidFill>
                  <a:schemeClr val="tx1"/>
                </a:solidFill>
              </a:rPr>
              <a:t>πελματογράφος</a:t>
            </a:r>
            <a:r>
              <a:rPr lang="el-GR" sz="2000" dirty="0">
                <a:solidFill>
                  <a:schemeClr val="tx1"/>
                </a:solidFill>
              </a:rPr>
              <a:t>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Ποια είδη πιέσεων μετράει ο πελματογράφος; Με ποιον τρόπο γίνεται η ανάλυση των αποτελεσμάτων;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Πως μπορούν χρησιμοποιηθούν τα αποτελέσματα από το </a:t>
            </a:r>
            <a:r>
              <a:rPr lang="el-GR" sz="2000" dirty="0" err="1">
                <a:solidFill>
                  <a:schemeClr val="tx1"/>
                </a:solidFill>
              </a:rPr>
              <a:t>πελματογράφημα</a:t>
            </a:r>
            <a:r>
              <a:rPr lang="el-GR" sz="2000" dirty="0">
                <a:solidFill>
                  <a:schemeClr val="tx1"/>
                </a:solidFill>
              </a:rPr>
              <a:t>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Αναφέρετε 4 περιπτώσεις στις οποίες ενδείκνυται το πελματογράφημα.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Τι είναι τα ορθωτικά πέλματα;  </a:t>
            </a:r>
          </a:p>
          <a:p>
            <a:pPr marL="257175" indent="-257175" algn="l"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Ποιος είναι  ο ρόλος τους;</a:t>
            </a:r>
          </a:p>
          <a:p>
            <a:pPr marL="257175" indent="-257175" algn="l"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Πόσα είδη γνωρίζετε; </a:t>
            </a:r>
          </a:p>
          <a:p>
            <a:pPr marL="257175" indent="-257175" algn="l">
              <a:buAutoNum type="arabicPeriod"/>
            </a:pPr>
            <a:r>
              <a:rPr lang="el-GR" sz="2000" dirty="0">
                <a:solidFill>
                  <a:schemeClr val="tx1"/>
                </a:solidFill>
              </a:rPr>
              <a:t>Ποια είναι τα πλεονεκτήματα και μειονεκτήματα κάθε είδους;</a:t>
            </a:r>
          </a:p>
          <a:p>
            <a:pPr marL="257175" indent="-257175" algn="l">
              <a:buAutoNum type="arabicPeriod"/>
            </a:pPr>
            <a:endParaRPr lang="el-GR" sz="14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endParaRPr lang="el-GR" sz="2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endParaRPr lang="el-G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3D9BA-4C16-41B4-8EF4-306B0D4D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 fontScale="90000"/>
          </a:bodyPr>
          <a:lstStyle/>
          <a:p>
            <a:r>
              <a:rPr lang="el-GR" sz="3100" dirty="0"/>
              <a:t>Μέθοδοι πελματογραφήματος-Συλλογή δεδομένων </a:t>
            </a:r>
            <a:r>
              <a:rPr lang="en-US" sz="2200" dirty="0">
                <a:hlinkClick r:id="rId2"/>
              </a:rPr>
              <a:t>https://www.youtube.com/watch?v=XyZff4XdZdE</a:t>
            </a:r>
            <a:br>
              <a:rPr lang="el-GR" sz="2200" dirty="0"/>
            </a:br>
            <a:endParaRPr lang="el-GR" sz="2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A238A89-1940-4BA0-9271-8F5C90D257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5424" y="4296656"/>
            <a:ext cx="5075810" cy="20620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50EF18-04F3-4AE1-88CB-593D779A7E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5322" y="4071998"/>
            <a:ext cx="3352800" cy="25113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5CDC75-089C-4740-8BC0-0C784AFC8A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424" y="1281572"/>
            <a:ext cx="4675396" cy="26514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43461D-3832-41E9-A7C2-04E1172B98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8722" y="1207354"/>
            <a:ext cx="4110789" cy="258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33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836712"/>
            <a:ext cx="8507288" cy="528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7030A0"/>
                </a:solidFill>
              </a:rPr>
              <a:t>H μέτρηση των πιέσεων είναι δύο τύπων: </a:t>
            </a:r>
          </a:p>
          <a:p>
            <a:pPr>
              <a:buNone/>
            </a:pPr>
            <a:endParaRPr lang="el-GR" dirty="0">
              <a:solidFill>
                <a:srgbClr val="7030A0"/>
              </a:solidFill>
            </a:endParaRPr>
          </a:p>
          <a:p>
            <a:r>
              <a:rPr lang="el-GR" b="1" dirty="0">
                <a:solidFill>
                  <a:srgbClr val="7030A0"/>
                </a:solidFill>
              </a:rPr>
              <a:t>Δυναμική</a:t>
            </a:r>
            <a:r>
              <a:rPr lang="el-GR" dirty="0">
                <a:solidFill>
                  <a:srgbClr val="7030A0"/>
                </a:solidFill>
              </a:rPr>
              <a:t>. Την στιγμή της επαφής του ποδιού κατά το βάδισμα πάνω στον </a:t>
            </a:r>
            <a:r>
              <a:rPr lang="el-GR" dirty="0" err="1">
                <a:solidFill>
                  <a:srgbClr val="7030A0"/>
                </a:solidFill>
              </a:rPr>
              <a:t>πελματογράφο</a:t>
            </a:r>
            <a:r>
              <a:rPr lang="el-GR" dirty="0">
                <a:solidFill>
                  <a:srgbClr val="7030A0"/>
                </a:solidFill>
              </a:rPr>
              <a:t>, καταγράφονται οι επιμέρους πιέσεις, καθώς και η συνισταμένη των πιέσεων που δέχεται το πέλμα. 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l-GR" b="1" dirty="0">
                <a:solidFill>
                  <a:srgbClr val="7030A0"/>
                </a:solidFill>
              </a:rPr>
              <a:t>Στατική</a:t>
            </a:r>
            <a:r>
              <a:rPr lang="el-GR" dirty="0">
                <a:solidFill>
                  <a:srgbClr val="7030A0"/>
                </a:solidFill>
              </a:rPr>
              <a:t>. Όταν ο εξεταζόμενος είναι σε όρθια, ήρεμη στάση πάνω στη συσκευή, καταγράφεται και γίνεται επεξεργασία των πιέσεων που δέχεται το πέλμα με μοναδική φόρτιση το βάρος του σώματος. </a:t>
            </a:r>
          </a:p>
        </p:txBody>
      </p:sp>
    </p:spTree>
    <p:extLst>
      <p:ext uri="{BB962C8B-B14F-4D97-AF65-F5344CB8AC3E}">
        <p14:creationId xmlns:p14="http://schemas.microsoft.com/office/powerpoint/2010/main" val="218804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476672"/>
            <a:ext cx="8712968" cy="60486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sz="3800" b="1" dirty="0"/>
              <a:t>Τα αποτελέσματα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sz="3800" dirty="0"/>
              <a:t>H ανάλυση των μετρήσεων γίνεται από τον υπολογιστή και η τελική τους αξιολόγηση από τον ειδικό, ο οποίος, εάν το κρίνει απαραίτητο, συστήνει τη χρήση </a:t>
            </a:r>
            <a:r>
              <a:rPr lang="el-GR" sz="3800" b="1" dirty="0" err="1"/>
              <a:t>ορθωτικών</a:t>
            </a:r>
            <a:r>
              <a:rPr lang="el-GR" sz="3800" b="1" dirty="0"/>
              <a:t> πελμάτων</a:t>
            </a:r>
            <a:r>
              <a:rPr lang="el-GR" sz="3800" dirty="0"/>
              <a:t>, τα οποία θα κατασκευαστούν </a:t>
            </a:r>
            <a:r>
              <a:rPr lang="el-GR" sz="3800" b="1" dirty="0"/>
              <a:t>εξατομικευμένα </a:t>
            </a:r>
            <a:r>
              <a:rPr lang="el-GR" sz="3800" dirty="0"/>
              <a:t>με βάση το </a:t>
            </a:r>
            <a:r>
              <a:rPr lang="el-GR" sz="3800" dirty="0" err="1"/>
              <a:t>πελματογράφημα</a:t>
            </a:r>
            <a:r>
              <a:rPr lang="el-GR" sz="3800" dirty="0"/>
              <a:t> του εκάστοτε εξεταζόμενου. </a:t>
            </a:r>
          </a:p>
          <a:p>
            <a:endParaRPr lang="el-GR" sz="3800" dirty="0"/>
          </a:p>
          <a:p>
            <a:pPr marL="0" indent="0">
              <a:buNone/>
            </a:pPr>
            <a:r>
              <a:rPr lang="el-GR" sz="3800" b="1" dirty="0">
                <a:solidFill>
                  <a:srgbClr val="7030A0"/>
                </a:solidFill>
              </a:rPr>
              <a:t>Ποιο είναι το όφελος;</a:t>
            </a:r>
          </a:p>
          <a:p>
            <a:pPr marL="0" indent="0">
              <a:buNone/>
            </a:pPr>
            <a:endParaRPr lang="el-GR" sz="38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l-GR" sz="3800" dirty="0">
                <a:solidFill>
                  <a:srgbClr val="7030A0"/>
                </a:solidFill>
              </a:rPr>
              <a:t>Τα ορθωτικά πέλματα: </a:t>
            </a:r>
          </a:p>
          <a:p>
            <a:r>
              <a:rPr lang="el-GR" sz="3800" dirty="0">
                <a:solidFill>
                  <a:srgbClr val="7030A0"/>
                </a:solidFill>
              </a:rPr>
              <a:t>Διορθώνουν τις όποιες δυσμορφίες του πέλματος  </a:t>
            </a:r>
          </a:p>
          <a:p>
            <a:r>
              <a:rPr lang="el-GR" sz="3800" dirty="0">
                <a:solidFill>
                  <a:srgbClr val="7030A0"/>
                </a:solidFill>
              </a:rPr>
              <a:t>Προσφέρουν καλύτερη απορρόφηση των κραδασμών για τις αρθρώσεις των κάτω άκρων και του κορμού.</a:t>
            </a:r>
          </a:p>
          <a:p>
            <a:r>
              <a:rPr lang="el-GR" sz="3800" dirty="0">
                <a:solidFill>
                  <a:srgbClr val="7030A0"/>
                </a:solidFill>
              </a:rPr>
              <a:t>Υποστηρίζουντις δομές του πέλματος όπως η καμάρα</a:t>
            </a:r>
          </a:p>
          <a:p>
            <a:r>
              <a:rPr lang="el-GR" sz="3800" dirty="0">
                <a:solidFill>
                  <a:srgbClr val="7030A0"/>
                </a:solidFill>
              </a:rPr>
              <a:t>Ανακουφίζουν από τον πόνο</a:t>
            </a:r>
          </a:p>
          <a:p>
            <a:r>
              <a:rPr lang="el-GR" sz="3800" dirty="0">
                <a:solidFill>
                  <a:srgbClr val="7030A0"/>
                </a:solidFill>
              </a:rPr>
              <a:t>Ελαττώνουν τη μυϊκή κούραση, λόγω καλύτερης στάσης σώματος </a:t>
            </a:r>
          </a:p>
          <a:p>
            <a:r>
              <a:rPr lang="el-GR" sz="3800" dirty="0">
                <a:solidFill>
                  <a:srgbClr val="7030A0"/>
                </a:solidFill>
              </a:rPr>
              <a:t>Εξισορροπούν τη κατανομή των δυνάμεων που ασκούνται κατά τη βάδιση</a:t>
            </a:r>
          </a:p>
        </p:txBody>
      </p:sp>
    </p:spTree>
    <p:extLst>
      <p:ext uri="{BB962C8B-B14F-4D97-AF65-F5344CB8AC3E}">
        <p14:creationId xmlns:p14="http://schemas.microsoft.com/office/powerpoint/2010/main" val="249725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B2BB9-7EE9-4699-9E68-E6329AB9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000" dirty="0">
                <a:solidFill>
                  <a:srgbClr val="4BACC6">
                    <a:lumMod val="50000"/>
                  </a:srgbClr>
                </a:solidFill>
                <a:latin typeface="Calibri"/>
              </a:rPr>
              <a:t>ΟΡΘΩΤΙΚΑ ΠΕΛΜΑΤΑ</a:t>
            </a:r>
            <a:endParaRPr lang="el-GR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C84EC-D262-4C1B-97F8-DEBA82E8E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pPr marL="257175" indent="-257175" defTabSz="685800">
              <a:defRPr/>
            </a:pPr>
            <a:r>
              <a:rPr lang="el-GR" sz="1800" dirty="0">
                <a:solidFill>
                  <a:prstClr val="black"/>
                </a:solidFill>
                <a:latin typeface="Calibri"/>
              </a:rPr>
              <a:t>Τα ορθωτικά πέλματα είναι ορθοπεδικές κατασκευές που εφαρμόζονται εσωτερικά των υποδημάτων για θεραπευτικούς σκοπούς. </a:t>
            </a:r>
          </a:p>
          <a:p>
            <a:pPr marL="0" indent="0" defTabSz="685800">
              <a:buNone/>
              <a:defRPr/>
            </a:pPr>
            <a:endParaRPr lang="el-GR" sz="1800" dirty="0">
              <a:solidFill>
                <a:prstClr val="black"/>
              </a:solidFill>
              <a:latin typeface="Calibri"/>
            </a:endParaRPr>
          </a:p>
          <a:p>
            <a:pPr marL="0" indent="0" defTabSz="685800">
              <a:buNone/>
              <a:defRPr/>
            </a:pPr>
            <a:r>
              <a:rPr lang="el-GR" sz="1800" b="1" dirty="0">
                <a:solidFill>
                  <a:srgbClr val="7030A0"/>
                </a:solidFill>
                <a:latin typeface="Calibri"/>
              </a:rPr>
              <a:t>Ο ρόλος των ορθωτικών πελμάτων</a:t>
            </a:r>
            <a:r>
              <a:rPr lang="el-GR" sz="1800" b="1" dirty="0">
                <a:solidFill>
                  <a:prstClr val="black"/>
                </a:solidFill>
                <a:latin typeface="Calibri"/>
              </a:rPr>
              <a:t>:</a:t>
            </a:r>
            <a:endParaRPr kumimoji="0" lang="el-GR" sz="21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1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Διορθώνουν τις όποιες δυσμορφίες του πέλματος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1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Προσφέρουν καλύτερη απορρόφηση των κραδασμών για τις αρθρώσεις των κάτω άκρων και του κορμού.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1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Υποστηρίζουντις δομές του πέλματος όπως η καμάρα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1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Ανακουφίζουν από τον πόνο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1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Ελαττώνουν τη μυϊκή κούραση, λόγω καλύτερης στάσης σώματος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1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Εξισορροπούν τη κατανομή των δυνάμεων που ασκούνται κατά τη βάδιση</a:t>
            </a:r>
          </a:p>
          <a:p>
            <a:pPr marL="257175" indent="-257175" defTabSz="685800">
              <a:defRPr/>
            </a:pPr>
            <a:endParaRPr lang="el-GR" sz="1800" b="1" dirty="0">
              <a:solidFill>
                <a:prstClr val="black"/>
              </a:solidFill>
              <a:latin typeface="Calibri"/>
            </a:endParaRPr>
          </a:p>
          <a:p>
            <a:pPr marL="257175" indent="-257175" defTabSz="685800">
              <a:defRPr/>
            </a:pPr>
            <a:r>
              <a:rPr lang="el-GR" sz="1800" dirty="0">
                <a:solidFill>
                  <a:prstClr val="black"/>
                </a:solidFill>
                <a:latin typeface="Calibri"/>
              </a:rPr>
              <a:t>Στις περισσότερες παθολογικές καταστάσεις του κάτω άκρου, ο πόνος είναι μηχανικής αιτιολογίας και οφείλεται στη μη φυσιολογική ευθυγράμμιση του κάτω άκρου.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212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5678388" cy="421556"/>
          </a:xfrm>
        </p:spPr>
        <p:txBody>
          <a:bodyPr>
            <a:noAutofit/>
          </a:bodyPr>
          <a:lstStyle/>
          <a:p>
            <a:r>
              <a:rPr lang="el-GR" sz="2700" dirty="0">
                <a:solidFill>
                  <a:schemeClr val="accent5">
                    <a:lumMod val="50000"/>
                  </a:schemeClr>
                </a:solidFill>
              </a:rPr>
              <a:t>ΟΡΘΩΤΙΚΑ ΠΕΛΜΑΤΑ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90949" y="1612631"/>
            <a:ext cx="6068291" cy="36327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l-GR" sz="3300" dirty="0"/>
          </a:p>
          <a:p>
            <a:r>
              <a:rPr lang="el-GR" sz="3300" b="1" dirty="0"/>
              <a:t>Η χρήση των ορθωτικών πελμάτων επικεντρώνεται στα εμβιομηχανικά ελλείμματα του ασθενή παρέχοντας μια νέα μηχανική θέση στον άκρο πόδα</a:t>
            </a:r>
            <a:r>
              <a:rPr lang="el-GR" sz="3300" dirty="0"/>
              <a:t>, πιο λειτουργική για το κάτω άκρο, η οποία ανακουφίζει άμεσα από τον πόνο και εξυπηρετεί τις εξατομικευμένες ανάγκες του ασθενή. </a:t>
            </a:r>
          </a:p>
          <a:p>
            <a:pPr marL="0" indent="0">
              <a:buNone/>
            </a:pPr>
            <a:endParaRPr lang="el-GR" sz="3300" dirty="0"/>
          </a:p>
          <a:p>
            <a:r>
              <a:rPr lang="el-GR" sz="3300" dirty="0"/>
              <a:t>Η εφαρμογή των </a:t>
            </a:r>
            <a:r>
              <a:rPr lang="el-GR" sz="3300" dirty="0" err="1"/>
              <a:t>ορθωτικών</a:t>
            </a:r>
            <a:r>
              <a:rPr lang="el-GR" sz="3300" dirty="0"/>
              <a:t> πελμάτων έρχεται να συμπληρώσει την αποκατάσταση μεγιστοποιώντας τα οφέλη από την εφαρμογή άλλων θεραπειών. </a:t>
            </a:r>
          </a:p>
          <a:p>
            <a:endParaRPr lang="el-GR" sz="2850" dirty="0"/>
          </a:p>
          <a:p>
            <a:pPr>
              <a:buNone/>
            </a:pPr>
            <a:endParaRPr lang="el-GR" sz="2850" dirty="0"/>
          </a:p>
          <a:p>
            <a:endParaRPr lang="el-GR" sz="28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3852" y="2021032"/>
            <a:ext cx="3689220" cy="3855051"/>
          </a:xfrm>
        </p:spPr>
        <p:txBody>
          <a:bodyPr>
            <a:normAutofit/>
          </a:bodyPr>
          <a:lstStyle/>
          <a:p>
            <a:r>
              <a:rPr lang="el-GR" sz="1800" b="1" dirty="0">
                <a:solidFill>
                  <a:srgbClr val="7030A0"/>
                </a:solidFill>
              </a:rPr>
              <a:t>Τα </a:t>
            </a:r>
            <a:r>
              <a:rPr lang="el-GR" sz="1800" b="1" dirty="0" err="1">
                <a:solidFill>
                  <a:srgbClr val="7030A0"/>
                </a:solidFill>
              </a:rPr>
              <a:t>ορθωτικά</a:t>
            </a:r>
            <a:r>
              <a:rPr lang="el-GR" sz="1800" b="1" dirty="0">
                <a:solidFill>
                  <a:srgbClr val="7030A0"/>
                </a:solidFill>
              </a:rPr>
              <a:t> πέλματα του έσω υποδήματος </a:t>
            </a:r>
            <a:r>
              <a:rPr lang="el-GR" sz="1800" dirty="0">
                <a:solidFill>
                  <a:srgbClr val="7030A0"/>
                </a:solidFill>
              </a:rPr>
              <a:t>δημιουργούνται για το </a:t>
            </a:r>
            <a:r>
              <a:rPr lang="el-GR" sz="1800" b="1" dirty="0">
                <a:solidFill>
                  <a:srgbClr val="7030A0"/>
                </a:solidFill>
              </a:rPr>
              <a:t>κάθε άτομο ξεχωριστά</a:t>
            </a:r>
            <a:r>
              <a:rPr lang="el-GR" sz="1800" dirty="0">
                <a:solidFill>
                  <a:srgbClr val="7030A0"/>
                </a:solidFill>
              </a:rPr>
              <a:t>, σύμφωνα με τα </a:t>
            </a:r>
            <a:r>
              <a:rPr lang="el-GR" sz="1800" b="1" dirty="0">
                <a:solidFill>
                  <a:srgbClr val="7030A0"/>
                </a:solidFill>
              </a:rPr>
              <a:t>εξατομικευμένα </a:t>
            </a:r>
            <a:r>
              <a:rPr lang="el-GR" sz="1800" dirty="0">
                <a:solidFill>
                  <a:srgbClr val="7030A0"/>
                </a:solidFill>
              </a:rPr>
              <a:t>χαρακτηριστικά του πέλματός του. Συνήθως έχουν </a:t>
            </a:r>
            <a:r>
              <a:rPr lang="el-GR" sz="1800" b="1" dirty="0">
                <a:solidFill>
                  <a:srgbClr val="7030A0"/>
                </a:solidFill>
              </a:rPr>
              <a:t>υψηλό κόστος</a:t>
            </a:r>
            <a:r>
              <a:rPr lang="el-GR" sz="1800" dirty="0"/>
              <a:t>, ωστόσο έχουν τη δυνατότητά να προσαρμόζονται τέλεια στο εκάστοτε πέλμα και προσφέρουν μεγαλύτερη ανακούφιση στα σημεία πίεσης και μεγαλύτερη υποστήριξη στα σημεία που χρειάζονται.</a:t>
            </a:r>
          </a:p>
          <a:p>
            <a:pPr>
              <a:buNone/>
            </a:pPr>
            <a:endParaRPr lang="el-GR" sz="1800" dirty="0"/>
          </a:p>
          <a:p>
            <a:pPr marL="0" indent="0">
              <a:buNone/>
            </a:pPr>
            <a:endParaRPr lang="el-GR" sz="1800" dirty="0"/>
          </a:p>
          <a:p>
            <a:pPr>
              <a:buNone/>
            </a:pPr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C42316-C789-4801-83CF-88393DA55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786" y="988319"/>
            <a:ext cx="3598531" cy="1285875"/>
          </a:xfrm>
          <a:prstGeom prst="rect">
            <a:avLst/>
          </a:prstGeom>
        </p:spPr>
      </p:pic>
      <p:pic>
        <p:nvPicPr>
          <p:cNvPr id="1026" name="Picture 2" descr="Ορθωτικά Πέλματα - Κέντρο Ποδολογίας Καλαμάτας">
            <a:extLst>
              <a:ext uri="{FF2B5EF4-FFF2-40B4-BE49-F238E27FC236}">
                <a16:creationId xmlns:a16="http://schemas.microsoft.com/office/drawing/2014/main" id="{294CF9DB-EC03-4CAA-BB10-C01288CF9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704" y="4214050"/>
            <a:ext cx="2439908" cy="156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Ορθωτικά Πέλματα - Scoliosis SLC">
            <a:extLst>
              <a:ext uri="{FF2B5EF4-FFF2-40B4-BE49-F238E27FC236}">
                <a16:creationId xmlns:a16="http://schemas.microsoft.com/office/drawing/2014/main" id="{CF07C2D0-B007-4EA0-A112-FD79767AA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14" y="2462657"/>
            <a:ext cx="2348666" cy="156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ΟΡΘΩΤΙΚΑ-ΜΙΑ ΔΙΑΦΟΡΕΤΙΚΗ ΠΡΟΣΕΓΓΙΣΗ - Laertion">
            <a:extLst>
              <a:ext uri="{FF2B5EF4-FFF2-40B4-BE49-F238E27FC236}">
                <a16:creationId xmlns:a16="http://schemas.microsoft.com/office/drawing/2014/main" id="{BD21F487-EC72-4D4D-9319-9DFFC2A9A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072" y="2462657"/>
            <a:ext cx="1818410" cy="156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336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A08D-9368-4C47-8C1C-F79AF1394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692" y="1480705"/>
            <a:ext cx="2763982" cy="3223022"/>
          </a:xfrm>
        </p:spPr>
        <p:txBody>
          <a:bodyPr/>
          <a:lstStyle/>
          <a:p>
            <a:pPr marL="257175" indent="-257175" defTabSz="685800">
              <a:defRPr/>
            </a:pPr>
            <a:r>
              <a:rPr lang="el-GR" sz="1800" dirty="0">
                <a:solidFill>
                  <a:srgbClr val="7030A0"/>
                </a:solidFill>
                <a:latin typeface="Calibri"/>
              </a:rPr>
              <a:t>Στο εμπόριο συναντάμε και </a:t>
            </a:r>
            <a:r>
              <a:rPr lang="el-GR" sz="1800" b="1" dirty="0">
                <a:solidFill>
                  <a:srgbClr val="7030A0"/>
                </a:solidFill>
                <a:latin typeface="Calibri"/>
              </a:rPr>
              <a:t>τυποποιημένα</a:t>
            </a:r>
            <a:r>
              <a:rPr lang="el-GR" sz="1800" dirty="0">
                <a:solidFill>
                  <a:srgbClr val="7030A0"/>
                </a:solidFill>
                <a:latin typeface="Calibri"/>
              </a:rPr>
              <a:t> ορθωτικά πέλματα (πιο οικονομικά) που στοχεύουν στην αποφόρτιση των πελμάτων από συχνές παθήσεις του άκρου ποδός, χωρίς ωστόσο να είναι πάντα αποτελεσματικά.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7650BE-6C3C-4FEA-BEAE-5734A124753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20993" y="1560525"/>
            <a:ext cx="6042454" cy="322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9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09C3-685A-B3C0-C8DC-382FD7F3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5F3-B3A2-BEFC-CDC9-608D4E41F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386356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770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Θέμα του Office</vt:lpstr>
      <vt:lpstr>Πελματογράφημα (ποσοτική ανάλυση)</vt:lpstr>
      <vt:lpstr>Μέθοδοι πελματογραφήματος-Συλλογή δεδομένων https://www.youtube.com/watch?v=XyZff4XdZdE </vt:lpstr>
      <vt:lpstr>PowerPoint Presentation</vt:lpstr>
      <vt:lpstr>PowerPoint Presentation</vt:lpstr>
      <vt:lpstr>ΟΡΘΩΤΙΚΑ ΠΕΛΜΑΤΑ</vt:lpstr>
      <vt:lpstr>ΟΡΘΩΤΙΚΑ ΠΕΛΜΑΤΑ</vt:lpstr>
      <vt:lpstr>PowerPoint Presentation</vt:lpstr>
      <vt:lpstr>PowerPoint Presentation</vt:lpstr>
      <vt:lpstr>PowerPoint Presentation</vt:lpstr>
      <vt:lpstr>Το πελματογράφημα ενδείκνυται για: </vt:lpstr>
      <vt:lpstr>Παρακολουθείστε τα βίντεο</vt:lpstr>
      <vt:lpstr>Ερωτήσεις κατανόησης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 Glaros</dc:creator>
  <cp:lastModifiedBy>Ευτυχία Γ</cp:lastModifiedBy>
  <cp:revision>21</cp:revision>
  <dcterms:created xsi:type="dcterms:W3CDTF">2019-03-26T14:05:37Z</dcterms:created>
  <dcterms:modified xsi:type="dcterms:W3CDTF">2025-03-28T12:17:48Z</dcterms:modified>
</cp:coreProperties>
</file>