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2" r:id="rId4"/>
    <p:sldId id="259" r:id="rId5"/>
    <p:sldId id="265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0810-D8E2-4CE2-A6A2-ABA42EEC0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5AAA4A-C54E-4CB0-B2E6-BDCA5B503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E9450-AFB9-4832-97B0-3BB6E7A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48CD3-1C27-4F91-B404-2BD72C76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73B42-4AFF-43B5-BD24-57E390C9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33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9221A-EA38-40CA-AA94-6C71EB91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3FD66-F985-4C30-841C-E813C5E65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F010B-F54B-4465-A4E7-DB0D9839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2FCA4-D6FF-47EF-A984-777B3BEC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F9D84-B7D3-4E11-94D8-0063EE3D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24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62EB2-396F-488A-996F-3BA306B91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4EF39-A398-41D5-9DF6-87CCABC9E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29F67-3B37-4EF9-9144-67251C38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91413-F31A-442B-80F6-3581866A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BE612-AC40-40A6-9313-B519564A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2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136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2239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84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0866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4756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702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457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206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50DC-D605-4416-8687-334A10A90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9EC7B-422A-4A43-97F5-7CA6E319A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7145-9E37-4580-B378-8E810B55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8ECEE-5B8B-4B69-94FB-33C49B01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6934-811A-485D-BFCE-DCAE036D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313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588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734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45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34E0-462F-4537-83AD-551E8A7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A56AD-08C6-4C92-ACAB-4F6786B43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92F20-73BF-47E3-AEE0-194A3689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3573E-510B-4376-8F66-026209E1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58ECB-4B4A-4EC3-8A0C-291B3AF5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47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DBA4E-5863-47B7-8552-6D07C01B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4D45-39A8-487C-BA67-A62ED3C1B7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B3A1F-E90B-4FB1-9D53-451F6DB7E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4F23B-FB47-4859-B689-3207E4B1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BB35-C909-494F-9A28-47118C91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8697E-E547-4A78-A920-BB28F16F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79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0F792-D4FA-43EA-8C03-2495C482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69231-6830-4283-959D-33A9CDF8F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3EB6E-4470-4B5F-A1C9-10D7AEC67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71863-50E7-479A-A5F5-9C1928ADB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33D2CA-4230-48BB-8FD7-B25A2F41A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58251-51DA-48A7-A544-0C03FE7C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1E62D-EB44-4C05-B49E-5F5F5456F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FABAE-0483-4F5F-A4A3-F344DC19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5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A7C63-FCF7-4BB5-8FA2-3E45FB5BB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D6F90-0D59-4AB3-A3D9-97D137E7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FE278-0644-4FEA-AE07-E9C57BE0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1D072-58CD-4701-B5AE-7F65F2CE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477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8837E-58C3-4AB9-A5AD-9AEFAC93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2AB25-3C39-4ACC-A3C4-0160456E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787C2-44FA-4CA9-A680-1388689B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60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F8669-F369-4165-AC41-13EB0BC6F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7E24-9B74-43D2-80D2-8DDCAD4BA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E7890-B2BB-4B53-AB2A-A6BFEB3F5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D8A98-CB8E-4390-8FC7-11B5A81E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AE6A9-B6AD-4671-AD64-C0399906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CD643-E1E3-49BD-AA78-74EBAA73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3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CFFB7-98DA-47D1-B58A-C014483F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C9F6B-27A4-4E33-AD30-FCAF06F89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C0A76-4C92-4638-8664-7F6FB2733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C3549-AC4B-48AC-B7DF-04E28FF1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D116A-8F93-41BC-81F0-A8458636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5E462-D5AA-4809-BBA0-28703FC6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231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551808-5639-4D3B-9B4C-07AD36F1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12428-4986-43FD-87A8-7B74F96FA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2BEC0-E0FB-41AA-8821-2B1EDDA71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6E699-397A-4183-8484-236B08C68B03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13532-FEA7-48BC-9797-AAD22293C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C48E-7C47-41BC-81EB-2ED2D1A42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34A2C-6BAA-40C1-BF3E-73D5BB4B21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66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97FE1-667F-419C-8CF3-CC280BD9F1F4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16FD0-FA18-49B7-A1DC-CE3CA06875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805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55032" y="692697"/>
            <a:ext cx="8712968" cy="924475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Μέθοδοι</a:t>
            </a:r>
            <a:r>
              <a:rPr lang="el-GR" b="1" dirty="0">
                <a:solidFill>
                  <a:schemeClr val="accent5">
                    <a:lumMod val="50000"/>
                  </a:schemeClr>
                </a:solidFill>
              </a:rPr>
              <a:t> ποιοτικής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ανάλυσης βάδισης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91544" y="2996952"/>
            <a:ext cx="7992888" cy="3168352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7030A0"/>
                </a:solidFill>
              </a:rPr>
              <a:t>Αναλυτική καταχώρηση του </a:t>
            </a:r>
            <a:r>
              <a:rPr lang="el-GR" sz="2000" b="1" dirty="0">
                <a:solidFill>
                  <a:srgbClr val="7030A0"/>
                </a:solidFill>
              </a:rPr>
              <a:t>ιατρικού ιστορικού </a:t>
            </a:r>
            <a:r>
              <a:rPr lang="el-GR" sz="2000" dirty="0">
                <a:solidFill>
                  <a:srgbClr val="7030A0"/>
                </a:solidFill>
              </a:rPr>
              <a:t>των ασθενών (συλλέγουμε προσωπικά στοιχεία, στοιχεία ιατρικών θεμάτων, εμφάνιση/εξέλιξη πόνου-ενόχλησης) </a:t>
            </a:r>
          </a:p>
          <a:p>
            <a:r>
              <a:rPr lang="el-GR" sz="2000" b="1" dirty="0">
                <a:solidFill>
                  <a:srgbClr val="7030A0"/>
                </a:solidFill>
              </a:rPr>
              <a:t> Παρατήρηση </a:t>
            </a:r>
            <a:r>
              <a:rPr lang="el-GR" sz="2000" dirty="0">
                <a:solidFill>
                  <a:srgbClr val="7030A0"/>
                </a:solidFill>
              </a:rPr>
              <a:t>κατά τη στάση και τη βάδιση</a:t>
            </a:r>
          </a:p>
          <a:p>
            <a:r>
              <a:rPr lang="el-GR" sz="2000" dirty="0"/>
              <a:t>Αξιολόγηση του </a:t>
            </a:r>
            <a:r>
              <a:rPr lang="el-GR" sz="2000" b="1" dirty="0"/>
              <a:t>παθητικού εύρους κίνησης </a:t>
            </a:r>
            <a:r>
              <a:rPr lang="el-GR" sz="2000" dirty="0"/>
              <a:t>των κάτω άκρων, της </a:t>
            </a:r>
            <a:r>
              <a:rPr lang="el-GR" sz="2000" b="1" dirty="0"/>
              <a:t>µ</a:t>
            </a:r>
            <a:r>
              <a:rPr lang="el-GR" sz="2000" b="1" dirty="0" err="1"/>
              <a:t>υϊκής</a:t>
            </a:r>
            <a:r>
              <a:rPr lang="el-GR" sz="2000" b="1" dirty="0"/>
              <a:t> </a:t>
            </a:r>
            <a:r>
              <a:rPr lang="el-GR" sz="2000" b="1" dirty="0" err="1"/>
              <a:t>δύναµης</a:t>
            </a:r>
            <a:r>
              <a:rPr lang="el-GR" sz="2000" b="1" dirty="0"/>
              <a:t> </a:t>
            </a:r>
            <a:r>
              <a:rPr lang="el-GR" sz="2000" dirty="0"/>
              <a:t>και του </a:t>
            </a:r>
            <a:r>
              <a:rPr lang="el-GR" sz="2000" b="1" dirty="0"/>
              <a:t>µ</a:t>
            </a:r>
            <a:r>
              <a:rPr lang="el-GR" sz="2000" b="1" dirty="0" err="1"/>
              <a:t>υϊκού</a:t>
            </a:r>
            <a:r>
              <a:rPr lang="el-GR" sz="2000" b="1" dirty="0"/>
              <a:t> τόνου</a:t>
            </a:r>
            <a:r>
              <a:rPr lang="el-GR" sz="2000" dirty="0"/>
              <a:t>, </a:t>
            </a:r>
          </a:p>
          <a:p>
            <a:r>
              <a:rPr lang="el-GR" sz="2000" dirty="0">
                <a:solidFill>
                  <a:srgbClr val="7030A0"/>
                </a:solidFill>
              </a:rPr>
              <a:t>Οστικές αλλοιώσεις ή </a:t>
            </a:r>
            <a:r>
              <a:rPr lang="el-GR" sz="2000" b="1" dirty="0">
                <a:solidFill>
                  <a:srgbClr val="7030A0"/>
                </a:solidFill>
              </a:rPr>
              <a:t>παραμορφώσεις των οστών</a:t>
            </a:r>
          </a:p>
          <a:p>
            <a:r>
              <a:rPr lang="el-GR" sz="2000" b="1" dirty="0"/>
              <a:t>Νευρολογικά σημεία</a:t>
            </a:r>
            <a:r>
              <a:rPr lang="el-GR" sz="2000" dirty="0"/>
              <a:t> (αντανακλαστικά, μουδιάσματα, πόνος, αίσθημα καψίματος)</a:t>
            </a: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135560" y="1844825"/>
            <a:ext cx="777686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l-GR" sz="2000" dirty="0">
                <a:solidFill>
                  <a:srgbClr val="7030A0"/>
                </a:solidFill>
                <a:latin typeface="Calibri"/>
              </a:rPr>
              <a:t>Είναι η αξιολόγηση που προκύπτει από την </a:t>
            </a:r>
            <a:r>
              <a:rPr lang="el-GR" sz="2000" b="1" dirty="0">
                <a:solidFill>
                  <a:srgbClr val="7030A0"/>
                </a:solidFill>
                <a:latin typeface="Calibri"/>
              </a:rPr>
              <a:t>παρατήρηση- την κλινική εξέταση.</a:t>
            </a:r>
          </a:p>
        </p:txBody>
      </p:sp>
    </p:spTree>
    <p:extLst>
      <p:ext uri="{BB962C8B-B14F-4D97-AF65-F5344CB8AC3E}">
        <p14:creationId xmlns:p14="http://schemas.microsoft.com/office/powerpoint/2010/main" val="4167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79576" y="404665"/>
            <a:ext cx="7414592" cy="1226567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Μέθοδοι </a:t>
            </a:r>
            <a:r>
              <a:rPr lang="el-GR" b="1" dirty="0">
                <a:solidFill>
                  <a:schemeClr val="accent5">
                    <a:lumMod val="50000"/>
                  </a:schemeClr>
                </a:solidFill>
              </a:rPr>
              <a:t>ποσοτικής </a:t>
            </a:r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ανάλυσης βάδισης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063552" y="2276872"/>
            <a:ext cx="7120880" cy="2016224"/>
          </a:xfrm>
        </p:spPr>
        <p:txBody>
          <a:bodyPr/>
          <a:lstStyle/>
          <a:p>
            <a:pPr lvl="0" algn="l">
              <a:buFont typeface="Wingdings" pitchFamily="2" charset="2"/>
              <a:buChar char="q"/>
            </a:pPr>
            <a:r>
              <a:rPr lang="el-GR" sz="2000" dirty="0">
                <a:solidFill>
                  <a:srgbClr val="7030A0"/>
                </a:solidFill>
              </a:rPr>
              <a:t>Είναι η αξιολόγηση που προκύπτει από τη </a:t>
            </a:r>
            <a:r>
              <a:rPr lang="el-GR" sz="2000" b="1" dirty="0">
                <a:solidFill>
                  <a:srgbClr val="7030A0"/>
                </a:solidFill>
              </a:rPr>
              <a:t>συλλογή μετρήσιμων δεδομένων </a:t>
            </a:r>
            <a:r>
              <a:rPr lang="el-GR" sz="2000" dirty="0">
                <a:solidFill>
                  <a:srgbClr val="7030A0"/>
                </a:solidFill>
              </a:rPr>
              <a:t>με τη χρήση κατάλληλου εξοπλισμού- συσκευών.</a:t>
            </a:r>
          </a:p>
          <a:p>
            <a:pPr lvl="0" algn="l">
              <a:buFont typeface="Wingdings" pitchFamily="2" charset="2"/>
              <a:buChar char="q"/>
            </a:pPr>
            <a:endParaRPr lang="el-GR" sz="2000" dirty="0">
              <a:solidFill>
                <a:srgbClr val="7030A0"/>
              </a:solidFill>
            </a:endParaRPr>
          </a:p>
          <a:p>
            <a:pPr lvl="0" algn="l"/>
            <a:r>
              <a:rPr lang="el-GR" sz="2000" dirty="0">
                <a:solidFill>
                  <a:srgbClr val="7030A0"/>
                </a:solidFill>
              </a:rPr>
              <a:t>Τα δεδομένα αυτά μπορεί να είναι διαγράμματα, αριθμητικές τιμές 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5" y="188641"/>
            <a:ext cx="8856984" cy="924475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chemeClr val="accent5">
                    <a:lumMod val="50000"/>
                  </a:schemeClr>
                </a:solidFill>
              </a:rPr>
              <a:t>Μέσα και μέθοδοι ποσοτικής ανάλυσης βαδίσματος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4" t="14691" r="27981" b="10000"/>
          <a:stretch/>
        </p:blipFill>
        <p:spPr bwMode="auto">
          <a:xfrm>
            <a:off x="2063552" y="1052736"/>
            <a:ext cx="791851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99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Ερωτήσεις κατανόησης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l-GR" sz="2000" dirty="0"/>
              <a:t>Τι είναι η ποιοτική ανάλυση κίνησης και τι περιλαμβάνει;</a:t>
            </a:r>
          </a:p>
          <a:p>
            <a:pPr>
              <a:buAutoNum type="arabicPeriod"/>
            </a:pPr>
            <a:r>
              <a:rPr lang="el-GR" sz="2000"/>
              <a:t>Τι είναι </a:t>
            </a:r>
            <a:r>
              <a:rPr lang="el-GR" sz="2000" dirty="0"/>
              <a:t>η ποσοτική ανάλυση κίνησης και τι περιλαμβάνει;</a:t>
            </a:r>
          </a:p>
          <a:p>
            <a:pPr>
              <a:buAutoNum type="arabicPeriod"/>
            </a:pPr>
            <a:endParaRPr lang="el-GR" sz="1400" dirty="0"/>
          </a:p>
          <a:p>
            <a:pPr>
              <a:buAutoNum type="arabicPeriod"/>
            </a:pPr>
            <a:endParaRPr lang="el-G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143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Θέμα του Office</vt:lpstr>
      <vt:lpstr>Μέθοδοι ποιοτικής ανάλυσης βάδισης</vt:lpstr>
      <vt:lpstr>Μέθοδοι ποσοτικής ανάλυσης βάδισης</vt:lpstr>
      <vt:lpstr>Μέσα και μέθοδοι ποσοτικής ανάλυσης βαδίσματος</vt:lpstr>
      <vt:lpstr>Ερωτήσεις κατανόησης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Μέσα και μέθοδοι ποσοτικής ανάλυσης βαδίσματος</dc:title>
  <dc:creator>Ευτυχία Γ</dc:creator>
  <cp:lastModifiedBy>Ευτυχία Γ</cp:lastModifiedBy>
  <cp:revision>7</cp:revision>
  <dcterms:created xsi:type="dcterms:W3CDTF">2020-06-04T09:53:05Z</dcterms:created>
  <dcterms:modified xsi:type="dcterms:W3CDTF">2025-03-28T11:55:35Z</dcterms:modified>
</cp:coreProperties>
</file>