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D288-D1E4-4164-B9C0-BD2CB67863D6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EBBA-633E-4221-891B-0C8DBEA67EC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572375" cy="1152128"/>
          </a:xfrm>
        </p:spPr>
        <p:txBody>
          <a:bodyPr/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Κύκλος βάδισης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5516" y="3068960"/>
            <a:ext cx="8712968" cy="3439833"/>
          </a:xfrm>
        </p:spPr>
        <p:txBody>
          <a:bodyPr>
            <a:normAutofit fontScale="70000" lnSpcReduction="20000"/>
          </a:bodyPr>
          <a:lstStyle/>
          <a:p>
            <a:r>
              <a:rPr lang="el-GR" sz="2900" b="1" dirty="0">
                <a:solidFill>
                  <a:schemeClr val="tx1"/>
                </a:solidFill>
              </a:rPr>
              <a:t>Ένας πλήρης κύκλος βάδισης ξεκινά όταν η πτέρνα το ενός ποδιού ακουμπήσει στο έδαφος και ολοκληρώνεται όταν η πτέρνα του ίδιου ποδιού έρθει ξανά σε επαφή με το έδαφος.</a:t>
            </a:r>
          </a:p>
          <a:p>
            <a:endParaRPr lang="el-GR" sz="2400" b="1" dirty="0">
              <a:solidFill>
                <a:schemeClr val="tx1"/>
              </a:solidFill>
            </a:endParaRPr>
          </a:p>
          <a:p>
            <a:r>
              <a:rPr lang="el-GR" sz="2400" b="1" dirty="0">
                <a:solidFill>
                  <a:schemeClr val="tx1"/>
                </a:solidFill>
              </a:rPr>
              <a:t>Φάση στήριξης του ποδιού </a:t>
            </a:r>
            <a:r>
              <a:rPr lang="el-GR" dirty="0">
                <a:solidFill>
                  <a:schemeClr val="tx1"/>
                </a:solidFill>
              </a:rPr>
              <a:t>(ακουμπάει έστω και λίγο στο έδαφος)</a:t>
            </a:r>
          </a:p>
          <a:p>
            <a:r>
              <a:rPr lang="el-GR" dirty="0">
                <a:solidFill>
                  <a:schemeClr val="tx1"/>
                </a:solidFill>
              </a:rPr>
              <a:t>Αποτελεί περίπου το </a:t>
            </a:r>
            <a:r>
              <a:rPr lang="el-GR" b="1" dirty="0">
                <a:solidFill>
                  <a:schemeClr val="tx1"/>
                </a:solidFill>
              </a:rPr>
              <a:t>60%</a:t>
            </a:r>
            <a:r>
              <a:rPr lang="el-GR" dirty="0">
                <a:solidFill>
                  <a:schemeClr val="tx1"/>
                </a:solidFill>
              </a:rPr>
              <a:t> της διάρκειας του </a:t>
            </a:r>
            <a:r>
              <a:rPr lang="el-GR" dirty="0" err="1">
                <a:solidFill>
                  <a:schemeClr val="tx1"/>
                </a:solidFill>
              </a:rPr>
              <a:t>κύκλου…το</a:t>
            </a:r>
            <a:r>
              <a:rPr lang="el-GR" dirty="0">
                <a:solidFill>
                  <a:schemeClr val="tx1"/>
                </a:solidFill>
              </a:rPr>
              <a:t> ποσοστό διάρκειας μειώνεται όταν τρέχουμε…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r>
              <a:rPr lang="el-GR" sz="2400" b="1" dirty="0">
                <a:solidFill>
                  <a:schemeClr val="tx1"/>
                </a:solidFill>
              </a:rPr>
              <a:t>Φάση αιώρησης του ποδιού </a:t>
            </a:r>
            <a:r>
              <a:rPr lang="el-GR" dirty="0">
                <a:solidFill>
                  <a:schemeClr val="tx1"/>
                </a:solidFill>
              </a:rPr>
              <a:t>(δεν βρίσκεται σε καμία επαφή με το έδαφος)</a:t>
            </a:r>
          </a:p>
          <a:p>
            <a:r>
              <a:rPr lang="el-GR" dirty="0">
                <a:solidFill>
                  <a:schemeClr val="tx1"/>
                </a:solidFill>
              </a:rPr>
              <a:t>Αποτελεί περίπου το </a:t>
            </a:r>
            <a:r>
              <a:rPr lang="el-GR" b="1" dirty="0">
                <a:solidFill>
                  <a:schemeClr val="tx1"/>
                </a:solidFill>
              </a:rPr>
              <a:t>40%</a:t>
            </a:r>
            <a:r>
              <a:rPr lang="el-GR" dirty="0">
                <a:solidFill>
                  <a:schemeClr val="tx1"/>
                </a:solidFill>
              </a:rPr>
              <a:t> της διάρκειας του </a:t>
            </a:r>
            <a:r>
              <a:rPr lang="el-GR" dirty="0" err="1">
                <a:solidFill>
                  <a:schemeClr val="tx1"/>
                </a:solidFill>
              </a:rPr>
              <a:t>κύκλου…το</a:t>
            </a:r>
            <a:r>
              <a:rPr lang="el-GR" dirty="0">
                <a:solidFill>
                  <a:schemeClr val="tx1"/>
                </a:solidFill>
              </a:rPr>
              <a:t> ποσοστό διάρκειας αυξάνεται όταν τρέχουμε…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 bwMode="auto">
          <a:xfrm>
            <a:off x="1043608" y="1196752"/>
            <a:ext cx="6696744" cy="133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492896"/>
            <a:ext cx="81813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050" dirty="0"/>
          </a:p>
          <a:p>
            <a:r>
              <a:rPr lang="el-GR" sz="1050" dirty="0"/>
              <a:t> •ΠΑΤΗΜΑ ΠΤΕΡΝΑΣ •ΠΑΤΗΜΑ ΠΕΛΜΑΤΟΣ -ΜΕΣΗ ΣΤΑΣΗ•ΠΡΟΩΘΗΣΗ </a:t>
            </a:r>
            <a:r>
              <a:rPr lang="el-GR" sz="1050" b="1" dirty="0"/>
              <a:t>/</a:t>
            </a:r>
            <a:r>
              <a:rPr lang="el-GR" sz="1050" dirty="0"/>
              <a:t> •ΕΠΙΤΑΧΥΝΣΗ •ΜΕΣΗ ΑΙΩΡΗΣΗ •ΕΠΙΒΡΑΔΥΝΣΗ </a:t>
            </a:r>
          </a:p>
        </p:txBody>
      </p:sp>
    </p:spTree>
    <p:extLst>
      <p:ext uri="{BB962C8B-B14F-4D97-AF65-F5344CB8AC3E}">
        <p14:creationId xmlns:p14="http://schemas.microsoft.com/office/powerpoint/2010/main" val="31449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572375" cy="158417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5">
                    <a:lumMod val="50000"/>
                  </a:schemeClr>
                </a:solidFill>
              </a:rPr>
              <a:t>Ρυθμός βάδισης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424936" cy="244827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</a:rPr>
              <a:t>Συνήθως βαδίζουμε 90 – 120 βήματα / </a:t>
            </a:r>
            <a:r>
              <a:rPr lang="en-US" sz="1800" dirty="0">
                <a:solidFill>
                  <a:schemeClr val="tx1"/>
                </a:solidFill>
              </a:rPr>
              <a:t>min</a:t>
            </a:r>
            <a:r>
              <a:rPr lang="el-GR" sz="1800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l-GR" sz="18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</a:rPr>
              <a:t> Ο μέσος ενήλικας διανύει  4-5</a:t>
            </a:r>
            <a:r>
              <a:rPr lang="en-US" sz="1800" dirty="0">
                <a:solidFill>
                  <a:schemeClr val="tx1"/>
                </a:solidFill>
              </a:rPr>
              <a:t>km </a:t>
            </a:r>
            <a:r>
              <a:rPr lang="el-GR" sz="1800" dirty="0">
                <a:solidFill>
                  <a:schemeClr val="tx1"/>
                </a:solidFill>
              </a:rPr>
              <a:t>σε 1ώρα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</a:rPr>
              <a:t>Ανώμαλη – ολισθηρή επιφάνεια μειώνει το ρυθμό - αυξάνει την κατανάλωση ενέργειας.</a:t>
            </a:r>
          </a:p>
          <a:p>
            <a:pPr algn="l"/>
            <a:r>
              <a:rPr lang="el-GR" sz="1800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l-GR" sz="1800" b="1" dirty="0">
                <a:solidFill>
                  <a:schemeClr val="tx1"/>
                </a:solidFill>
              </a:rPr>
              <a:t>Πόνος – αστάθεια – κόπωση – ηλικία και πλεονάζον σωματικό βάρος, αυξάνουν την κατανάλωση ενέργειας (</a:t>
            </a:r>
            <a:r>
              <a:rPr lang="en-US" sz="1800" b="1" dirty="0">
                <a:solidFill>
                  <a:schemeClr val="tx1"/>
                </a:solidFill>
              </a:rPr>
              <a:t>kcal/h), </a:t>
            </a:r>
            <a:r>
              <a:rPr lang="el-GR" sz="1800" b="1" dirty="0">
                <a:solidFill>
                  <a:schemeClr val="tx1"/>
                </a:solidFill>
              </a:rPr>
              <a:t>κατά τη βάδιση.</a:t>
            </a:r>
          </a:p>
        </p:txBody>
      </p:sp>
    </p:spTree>
    <p:extLst>
      <p:ext uri="{BB962C8B-B14F-4D97-AF65-F5344CB8AC3E}">
        <p14:creationId xmlns:p14="http://schemas.microsoft.com/office/powerpoint/2010/main" val="26397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572375" cy="2219691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5">
                    <a:lumMod val="50000"/>
                  </a:schemeClr>
                </a:solidFill>
              </a:rPr>
              <a:t>Προβλήματα κατά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l-GR" sz="4000" dirty="0">
                <a:solidFill>
                  <a:schemeClr val="accent5">
                    <a:lumMod val="50000"/>
                  </a:schemeClr>
                </a:solidFill>
              </a:rPr>
              <a:t> τη βάδιση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861498" cy="151216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l-GR" dirty="0">
                <a:solidFill>
                  <a:srgbClr val="7030A0"/>
                </a:solidFill>
              </a:rPr>
              <a:t>Σε επώδυνες καταστάσεις, στο σκέλος που πάσχει,</a:t>
            </a:r>
          </a:p>
          <a:p>
            <a:pPr algn="l"/>
            <a:r>
              <a:rPr lang="el-GR" dirty="0">
                <a:solidFill>
                  <a:srgbClr val="7030A0"/>
                </a:solidFill>
              </a:rPr>
              <a:t>παρατηρείται</a:t>
            </a:r>
            <a:r>
              <a:rPr lang="en-US" dirty="0">
                <a:solidFill>
                  <a:srgbClr val="7030A0"/>
                </a:solidFill>
              </a:rPr>
              <a:t>:</a:t>
            </a:r>
            <a:endParaRPr lang="el-GR" dirty="0">
              <a:solidFill>
                <a:srgbClr val="7030A0"/>
              </a:solidFill>
            </a:endParaRPr>
          </a:p>
          <a:p>
            <a:pPr algn="l"/>
            <a:endParaRPr lang="el-GR" sz="800" dirty="0">
              <a:solidFill>
                <a:srgbClr val="7030A0"/>
              </a:solidFill>
            </a:endParaRPr>
          </a:p>
          <a:p>
            <a:pPr algn="l"/>
            <a:r>
              <a:rPr lang="el-GR" b="1" dirty="0">
                <a:solidFill>
                  <a:srgbClr val="7030A0"/>
                </a:solidFill>
              </a:rPr>
              <a:t>Μείωση </a:t>
            </a:r>
            <a:r>
              <a:rPr lang="el-GR" dirty="0">
                <a:solidFill>
                  <a:srgbClr val="7030A0"/>
                </a:solidFill>
              </a:rPr>
              <a:t>του χρόνου </a:t>
            </a:r>
            <a:r>
              <a:rPr lang="el-GR" u="sng" dirty="0">
                <a:solidFill>
                  <a:srgbClr val="7030A0"/>
                </a:solidFill>
              </a:rPr>
              <a:t>της φάσης στήριξης </a:t>
            </a:r>
            <a:r>
              <a:rPr lang="el-GR" dirty="0">
                <a:solidFill>
                  <a:srgbClr val="7030A0"/>
                </a:solidFill>
              </a:rPr>
              <a:t>&amp;</a:t>
            </a:r>
          </a:p>
          <a:p>
            <a:pPr algn="l"/>
            <a:r>
              <a:rPr lang="el-GR" b="1" dirty="0">
                <a:solidFill>
                  <a:srgbClr val="7030A0"/>
                </a:solidFill>
              </a:rPr>
              <a:t>Αύξηση</a:t>
            </a:r>
            <a:r>
              <a:rPr lang="el-GR" dirty="0">
                <a:solidFill>
                  <a:srgbClr val="7030A0"/>
                </a:solidFill>
              </a:rPr>
              <a:t> της </a:t>
            </a:r>
            <a:r>
              <a:rPr lang="el-GR" u="sng" dirty="0">
                <a:solidFill>
                  <a:srgbClr val="7030A0"/>
                </a:solidFill>
              </a:rPr>
              <a:t>φάσης αιώρησης</a:t>
            </a:r>
            <a:r>
              <a:rPr lang="el-GR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11073"/>
          <a:stretch/>
        </p:blipFill>
        <p:spPr bwMode="auto">
          <a:xfrm>
            <a:off x="6444208" y="1340768"/>
            <a:ext cx="225856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0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DEA8-A013-9131-128C-352AD45A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κατανόησης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57E2B-631A-FA62-BA1B-B433A8077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Τι είναι ο κύκλος βάδισης;</a:t>
            </a:r>
          </a:p>
          <a:p>
            <a:r>
              <a:rPr lang="el-GR" dirty="0"/>
              <a:t>Από ποιες φάσεις αποτελείται; Και τι διάρκεια έχει η κάθε φάση;</a:t>
            </a:r>
          </a:p>
          <a:p>
            <a:r>
              <a:rPr lang="el-GR" dirty="0"/>
              <a:t>Από ποιες μικρότερες φάσεις αποτελείται η φάση στήριξης και η φάση αιώρησης;</a:t>
            </a:r>
          </a:p>
          <a:p>
            <a:r>
              <a:rPr lang="el-GR" dirty="0"/>
              <a:t>Ποιες παραμέτρους εξετάζουμε κατά τη βάδιση;</a:t>
            </a:r>
          </a:p>
          <a:p>
            <a:r>
              <a:rPr lang="el-GR"/>
              <a:t>Τι προβλημα προκύπτει κατά</a:t>
            </a:r>
            <a:br>
              <a:rPr lang="el-GR"/>
            </a:br>
            <a:r>
              <a:rPr lang="el-GR"/>
              <a:t> τη βάδιση όταν υπάρχει πόνος στο ένα άκρο;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814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572375" cy="992889"/>
          </a:xfrm>
        </p:spPr>
        <p:txBody>
          <a:bodyPr/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Φάση στήριξης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39012" y="2132856"/>
            <a:ext cx="8253468" cy="3744416"/>
          </a:xfrm>
        </p:spPr>
        <p:txBody>
          <a:bodyPr>
            <a:noAutofit/>
          </a:bodyPr>
          <a:lstStyle/>
          <a:p>
            <a:pPr marL="285750" indent="-2857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Ακούμπισμα πτέρνας «αρχική επαφή», Πλήρη επαφή πτέρνας</a:t>
            </a:r>
          </a:p>
          <a:p>
            <a:pPr algn="l">
              <a:buClr>
                <a:schemeClr val="tx2"/>
              </a:buClr>
            </a:pPr>
            <a:endParaRPr lang="el-GR" sz="2000" dirty="0">
              <a:solidFill>
                <a:schemeClr val="tx1"/>
              </a:solidFill>
            </a:endParaRPr>
          </a:p>
          <a:p>
            <a:pPr marL="285750" indent="-2857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Πάτημα πέλματος</a:t>
            </a:r>
          </a:p>
          <a:p>
            <a:pPr algn="l">
              <a:buClr>
                <a:schemeClr val="tx2"/>
              </a:buClr>
            </a:pPr>
            <a:endParaRPr lang="el-GR" sz="2000" dirty="0">
              <a:solidFill>
                <a:schemeClr val="tx1"/>
              </a:solidFill>
            </a:endParaRPr>
          </a:p>
          <a:p>
            <a:pPr marL="285750" indent="-2857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Μέση φάση στήριξης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l-GR" sz="2000" dirty="0">
                <a:solidFill>
                  <a:schemeClr val="tx1"/>
                </a:solidFill>
              </a:rPr>
              <a:t>πατάει όλο το πέλμα στο έδαφος και παίρνει το βάρος του σώματος</a:t>
            </a:r>
          </a:p>
          <a:p>
            <a:pPr marL="285750" indent="-285750" algn="l">
              <a:buClr>
                <a:schemeClr val="tx2"/>
              </a:buClr>
              <a:buFont typeface="Arial" pitchFamily="34" charset="0"/>
              <a:buChar char="•"/>
            </a:pPr>
            <a:endParaRPr lang="el-GR" sz="2000" dirty="0">
              <a:solidFill>
                <a:schemeClr val="tx1"/>
              </a:solidFill>
            </a:endParaRPr>
          </a:p>
          <a:p>
            <a:pPr marL="285750" indent="-2857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Ανύψωση πτέρνας και πάτημα στα δάκτυλα-</a:t>
            </a:r>
          </a:p>
          <a:p>
            <a:pPr marL="285750" indent="-285750" algn="l">
              <a:buClr>
                <a:schemeClr val="tx2"/>
              </a:buClr>
            </a:pPr>
            <a:r>
              <a:rPr lang="el-GR" sz="2000" dirty="0">
                <a:solidFill>
                  <a:schemeClr val="tx1"/>
                </a:solidFill>
              </a:rPr>
              <a:t>     Ανύψωση δακτύλων </a:t>
            </a:r>
            <a:r>
              <a:rPr lang="en-US" sz="2000" dirty="0">
                <a:solidFill>
                  <a:schemeClr val="tx1"/>
                </a:solidFill>
              </a:rPr>
              <a:t>&gt;&gt;&gt;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προώθηση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endParaRPr lang="el-GR" sz="20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endParaRPr lang="el-GR" sz="2000" dirty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r="86339" b="9091"/>
          <a:stretch/>
        </p:blipFill>
        <p:spPr bwMode="auto">
          <a:xfrm>
            <a:off x="7828787" y="2054076"/>
            <a:ext cx="638951" cy="82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r="73943" b="8127"/>
          <a:stretch/>
        </p:blipFill>
        <p:spPr bwMode="auto">
          <a:xfrm>
            <a:off x="5652120" y="2629551"/>
            <a:ext cx="576988" cy="100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5" t="14255" r="63137" b="9149"/>
          <a:stretch/>
        </p:blipFill>
        <p:spPr bwMode="auto">
          <a:xfrm>
            <a:off x="8315366" y="3393582"/>
            <a:ext cx="548612" cy="100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8" t="10170" r="50000" b="9149"/>
          <a:stretch/>
        </p:blipFill>
        <p:spPr bwMode="auto">
          <a:xfrm>
            <a:off x="6372200" y="4581128"/>
            <a:ext cx="705035" cy="101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772816"/>
            <a:ext cx="10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ΣΤΑΔΙΑ</a:t>
            </a:r>
            <a:r>
              <a:rPr lang="en-US" dirty="0"/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0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72375" cy="1512167"/>
          </a:xfrm>
        </p:spPr>
        <p:txBody>
          <a:bodyPr/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Φάση αιώρησης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21538" cy="388843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Επιτάχυνσης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Μέσης αιώρησης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Επιβράδυνσης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10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ΣΤΑΔΙΑ</a:t>
            </a:r>
            <a:r>
              <a:rPr lang="en-US" dirty="0"/>
              <a:t>: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9" t="4554" r="28451" b="10681"/>
          <a:stretch/>
        </p:blipFill>
        <p:spPr bwMode="auto">
          <a:xfrm>
            <a:off x="3059832" y="1844824"/>
            <a:ext cx="792088" cy="107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5" r="20014" b="9659"/>
          <a:stretch/>
        </p:blipFill>
        <p:spPr bwMode="auto">
          <a:xfrm>
            <a:off x="4067944" y="3356992"/>
            <a:ext cx="576064" cy="115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8" t="4554" r="5762" b="13735"/>
          <a:stretch/>
        </p:blipFill>
        <p:spPr bwMode="auto">
          <a:xfrm>
            <a:off x="4067944" y="5157192"/>
            <a:ext cx="716302" cy="90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8002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5">
                    <a:lumMod val="50000"/>
                  </a:schemeClr>
                </a:solidFill>
              </a:rPr>
              <a:t>Παράμετροι που εξετάζουμε κατά τη βάδιση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l-G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19672" y="2060848"/>
            <a:ext cx="6192688" cy="3168352"/>
          </a:xfrm>
        </p:spPr>
        <p:txBody>
          <a:bodyPr>
            <a:normAutofit fontScale="70000" lnSpcReduction="20000"/>
          </a:bodyPr>
          <a:lstStyle/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>
                <a:solidFill>
                  <a:srgbClr val="7030A0"/>
                </a:solidFill>
              </a:rPr>
              <a:t>Πλάτος βάσης (άνοιγμα της βάσης στήριξης)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>
                <a:solidFill>
                  <a:srgbClr val="7030A0"/>
                </a:solidFill>
              </a:rPr>
              <a:t>Μήκος βήματος / ΔΙΑΣΚΕΛΙΣΜΟΥ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>
                <a:solidFill>
                  <a:srgbClr val="7030A0"/>
                </a:solidFill>
              </a:rPr>
              <a:t>Κέντρο βάρους σώματος 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>
                <a:solidFill>
                  <a:srgbClr val="7030A0"/>
                </a:solidFill>
              </a:rPr>
              <a:t>Κάμψη γόνατος 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>
                <a:solidFill>
                  <a:srgbClr val="7030A0"/>
                </a:solidFill>
              </a:rPr>
              <a:t>Πλάγια κλίση λεκάνης - κορμού 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>
                <a:solidFill>
                  <a:srgbClr val="7030A0"/>
                </a:solidFill>
              </a:rPr>
              <a:t>Στροφή λεκάνης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>
                <a:solidFill>
                  <a:srgbClr val="7030A0"/>
                </a:solidFill>
              </a:rPr>
              <a:t>Ρυθμός βάδισης </a:t>
            </a:r>
          </a:p>
        </p:txBody>
      </p:sp>
    </p:spTree>
    <p:extLst>
      <p:ext uri="{BB962C8B-B14F-4D97-AF65-F5344CB8AC3E}">
        <p14:creationId xmlns:p14="http://schemas.microsoft.com/office/powerpoint/2010/main" val="42659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r="12671"/>
          <a:stretch/>
        </p:blipFill>
        <p:spPr bwMode="auto">
          <a:xfrm>
            <a:off x="6660232" y="1484784"/>
            <a:ext cx="213055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4437112"/>
            <a:ext cx="1656183" cy="720080"/>
          </a:xfrm>
        </p:spPr>
        <p:txBody>
          <a:bodyPr>
            <a:noAutofit/>
          </a:bodyPr>
          <a:lstStyle/>
          <a:p>
            <a:pPr algn="l"/>
            <a:r>
              <a:rPr lang="el-GR" sz="1600" dirty="0"/>
              <a:t>[Μήκος βήματος]</a:t>
            </a:r>
            <a:br>
              <a:rPr lang="el-GR" sz="1600" dirty="0"/>
            </a:br>
            <a:endParaRPr lang="el-GR" sz="1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7572376" cy="955565"/>
          </a:xfrm>
        </p:spPr>
        <p:txBody>
          <a:bodyPr>
            <a:normAutofit lnSpcReduction="10000"/>
          </a:bodyPr>
          <a:lstStyle/>
          <a:p>
            <a:pPr algn="l"/>
            <a:r>
              <a:rPr lang="el-GR" dirty="0">
                <a:solidFill>
                  <a:schemeClr val="tx1"/>
                </a:solidFill>
              </a:rPr>
              <a:t>Αύξηση πλάτους σε αστάθειες </a:t>
            </a:r>
          </a:p>
          <a:p>
            <a:pPr algn="l"/>
            <a:r>
              <a:rPr lang="el-GR" sz="2400" dirty="0">
                <a:solidFill>
                  <a:schemeClr val="tx1"/>
                </a:solidFill>
              </a:rPr>
              <a:t>(ΑΕΕ – ζάλη – διαταραχές αισθητικότητας πέλματος)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000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52400" y="341041"/>
            <a:ext cx="8640959" cy="1143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Μήκος βήματος/διασκελισμού</a:t>
            </a:r>
            <a:r>
              <a:rPr lang="el-GR" sz="3200" dirty="0">
                <a:solidFill>
                  <a:schemeClr val="accent5">
                    <a:lumMod val="50000"/>
                  </a:schemeClr>
                </a:solidFill>
              </a:rPr>
              <a:t> -Πλάτος βάσης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611560" y="4869160"/>
            <a:ext cx="29523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Μήκος  διασκελισμού] </a:t>
            </a: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323528" y="5849888"/>
            <a:ext cx="59766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Παίρνουμε πάντα σαν σημείο αναφοράς την πτέρνα</a:t>
            </a:r>
            <a:b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804248" y="5877272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/>
              <a:t>Πλάτος βάσης </a:t>
            </a:r>
          </a:p>
        </p:txBody>
      </p:sp>
    </p:spTree>
    <p:extLst>
      <p:ext uri="{BB962C8B-B14F-4D97-AF65-F5344CB8AC3E}">
        <p14:creationId xmlns:p14="http://schemas.microsoft.com/office/powerpoint/2010/main" val="30203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572375" cy="144016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5">
                    <a:lumMod val="50000"/>
                  </a:schemeClr>
                </a:solidFill>
              </a:rPr>
              <a:t>Κέντρο βάρους σώματος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7572376" cy="1176273"/>
          </a:xfrm>
        </p:spPr>
        <p:txBody>
          <a:bodyPr>
            <a:normAutofit fontScale="77500" lnSpcReduction="20000"/>
          </a:bodyPr>
          <a:lstStyle/>
          <a:p>
            <a:pPr algn="l">
              <a:spcAft>
                <a:spcPts val="1200"/>
              </a:spcAft>
            </a:pPr>
            <a:r>
              <a:rPr lang="el-GR" dirty="0">
                <a:solidFill>
                  <a:schemeClr val="tx1"/>
                </a:solidFill>
              </a:rPr>
              <a:t>Βρίσκεται περίπου 2</a:t>
            </a:r>
            <a:r>
              <a:rPr lang="en-US" dirty="0">
                <a:solidFill>
                  <a:schemeClr val="tx1"/>
                </a:solidFill>
              </a:rPr>
              <a:t>cm </a:t>
            </a:r>
            <a:r>
              <a:rPr lang="el-GR" dirty="0">
                <a:solidFill>
                  <a:schemeClr val="tx1"/>
                </a:solidFill>
              </a:rPr>
              <a:t>μπροστά από Ι</a:t>
            </a:r>
            <a:r>
              <a:rPr lang="el-GR" sz="1200" dirty="0">
                <a:solidFill>
                  <a:schemeClr val="tx1"/>
                </a:solidFill>
              </a:rPr>
              <a:t>2</a:t>
            </a:r>
            <a:r>
              <a:rPr lang="el-GR" dirty="0">
                <a:solidFill>
                  <a:schemeClr val="tx1"/>
                </a:solidFill>
              </a:rPr>
              <a:t> σπόνδυλο</a:t>
            </a:r>
          </a:p>
          <a:p>
            <a:pPr algn="l">
              <a:spcAft>
                <a:spcPts val="1200"/>
              </a:spcAft>
            </a:pPr>
            <a:r>
              <a:rPr lang="el-GR" dirty="0">
                <a:solidFill>
                  <a:schemeClr val="tx1"/>
                </a:solidFill>
              </a:rPr>
              <a:t>Κατά τη βάδιση </a:t>
            </a:r>
            <a:r>
              <a:rPr lang="el-GR" b="1" dirty="0">
                <a:solidFill>
                  <a:schemeClr val="tx1"/>
                </a:solidFill>
              </a:rPr>
              <a:t>μετατοπίζεται κατακόρυφα </a:t>
            </a:r>
            <a:r>
              <a:rPr lang="el-GR" dirty="0">
                <a:solidFill>
                  <a:schemeClr val="tx1"/>
                </a:solidFill>
              </a:rPr>
              <a:t>έως 5</a:t>
            </a:r>
            <a:r>
              <a:rPr lang="en-US" dirty="0">
                <a:solidFill>
                  <a:schemeClr val="tx1"/>
                </a:solidFill>
              </a:rPr>
              <a:t>cm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5702" r="8212" b="17254"/>
          <a:stretch/>
        </p:blipFill>
        <p:spPr bwMode="auto">
          <a:xfrm>
            <a:off x="2627784" y="3789040"/>
            <a:ext cx="2816352" cy="251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2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226567"/>
          </a:xfrm>
        </p:spPr>
        <p:txBody>
          <a:bodyPr/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Κάμψη γόνατος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6400800" cy="4464496"/>
          </a:xfrm>
        </p:spPr>
        <p:txBody>
          <a:bodyPr/>
          <a:lstStyle/>
          <a:p>
            <a:pPr algn="l"/>
            <a:r>
              <a:rPr lang="el-GR" dirty="0">
                <a:solidFill>
                  <a:schemeClr val="tx1"/>
                </a:solidFill>
              </a:rPr>
              <a:t>Πάντα σε κάμψη</a:t>
            </a:r>
            <a:r>
              <a:rPr lang="el-GR" b="1" dirty="0">
                <a:solidFill>
                  <a:schemeClr val="tx1"/>
                </a:solidFill>
              </a:rPr>
              <a:t> εκτός </a:t>
            </a:r>
            <a:r>
              <a:rPr lang="el-GR" dirty="0">
                <a:solidFill>
                  <a:schemeClr val="tx1"/>
                </a:solidFill>
              </a:rPr>
              <a:t>από το πρώτη επαφή της πτέρνας με το έδαφος όπου είναι σε </a:t>
            </a:r>
            <a:r>
              <a:rPr lang="el-GR" u="sng" dirty="0">
                <a:solidFill>
                  <a:schemeClr val="tx1"/>
                </a:solidFill>
              </a:rPr>
              <a:t>πλήρη έκταση </a:t>
            </a:r>
            <a:endParaRPr lang="en-US" u="sng" dirty="0">
              <a:solidFill>
                <a:schemeClr val="tx1"/>
              </a:solidFill>
            </a:endParaRPr>
          </a:p>
          <a:p>
            <a:pPr algn="l"/>
            <a:endParaRPr lang="en-US" u="sng" dirty="0">
              <a:solidFill>
                <a:schemeClr val="tx1"/>
              </a:solidFill>
            </a:endParaRPr>
          </a:p>
          <a:p>
            <a:pPr algn="l"/>
            <a:r>
              <a:rPr lang="en-US" u="sng" dirty="0">
                <a:solidFill>
                  <a:schemeClr val="tx1"/>
                </a:solidFill>
              </a:rPr>
              <a:t>https://www.youtube.com/watch?v=QAnEhz6Eqn4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2533" r="32666" b="10001"/>
          <a:stretch/>
        </p:blipFill>
        <p:spPr bwMode="auto">
          <a:xfrm>
            <a:off x="7380312" y="1556792"/>
            <a:ext cx="1154430" cy="299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4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484784"/>
            <a:ext cx="31337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332656"/>
            <a:ext cx="8856983" cy="99288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5">
                    <a:lumMod val="50000"/>
                  </a:schemeClr>
                </a:solidFill>
              </a:rPr>
              <a:t>Πλάγια κλίση λεκάνης - κορμού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005514" cy="295232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</a:rPr>
              <a:t>2,5 εκ πλάγια μετατόπιση κέντρου βάρους </a:t>
            </a:r>
          </a:p>
          <a:p>
            <a:pPr algn="l"/>
            <a:r>
              <a:rPr lang="el-GR" sz="2400" b="1" dirty="0">
                <a:solidFill>
                  <a:srgbClr val="000000"/>
                </a:solidFill>
              </a:rPr>
              <a:t>προς το σκέλος </a:t>
            </a:r>
            <a:r>
              <a:rPr lang="el-GR" sz="2400" dirty="0">
                <a:solidFill>
                  <a:srgbClr val="000000"/>
                </a:solidFill>
              </a:rPr>
              <a:t>που στηρίζει το σώμα.</a:t>
            </a:r>
          </a:p>
          <a:p>
            <a:pPr algn="l"/>
            <a:endParaRPr lang="el-GR" sz="2400" dirty="0">
              <a:solidFill>
                <a:srgbClr val="0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</a:rPr>
              <a:t>σε αδυναμία των απαγωγών του ισχίου 4˚ πλάγια κλίση λεκάνης (πτώση της λεκάνης </a:t>
            </a:r>
            <a:r>
              <a:rPr lang="el-GR" sz="2400" dirty="0" err="1">
                <a:solidFill>
                  <a:srgbClr val="000000"/>
                </a:solidFill>
              </a:rPr>
              <a:t>αντίπλευρα</a:t>
            </a:r>
            <a:r>
              <a:rPr lang="el-GR" sz="2400" dirty="0">
                <a:solidFill>
                  <a:srgbClr val="000000"/>
                </a:solidFill>
              </a:rPr>
              <a:t>) προς το </a:t>
            </a:r>
          </a:p>
          <a:p>
            <a:pPr algn="l"/>
            <a:r>
              <a:rPr lang="el-GR" sz="2400" dirty="0">
                <a:solidFill>
                  <a:srgbClr val="000000"/>
                </a:solidFill>
              </a:rPr>
              <a:t>αιωρούμενο σκέλος.</a:t>
            </a:r>
          </a:p>
        </p:txBody>
      </p:sp>
    </p:spTree>
    <p:extLst>
      <p:ext uri="{BB962C8B-B14F-4D97-AF65-F5344CB8AC3E}">
        <p14:creationId xmlns:p14="http://schemas.microsoft.com/office/powerpoint/2010/main" val="28796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13" y="1916832"/>
            <a:ext cx="28479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572375" cy="1496945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5">
                    <a:lumMod val="50000"/>
                  </a:schemeClr>
                </a:solidFill>
              </a:rPr>
              <a:t>Στροφή λεκάνης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6552728" cy="1584176"/>
          </a:xfrm>
        </p:spPr>
        <p:txBody>
          <a:bodyPr>
            <a:noAutofit/>
          </a:bodyPr>
          <a:lstStyle/>
          <a:p>
            <a:pPr algn="l"/>
            <a:r>
              <a:rPr lang="el-GR" sz="2000" dirty="0">
                <a:solidFill>
                  <a:schemeClr val="tx1"/>
                </a:solidFill>
              </a:rPr>
              <a:t>Κατά τη βάδιση, </a:t>
            </a:r>
            <a:r>
              <a:rPr lang="el-GR" sz="2000" b="1" dirty="0">
                <a:solidFill>
                  <a:schemeClr val="tx1"/>
                </a:solidFill>
              </a:rPr>
              <a:t>το κέντρο βάρους- η γραμμή βαρύτητας μετατοπίζεται προς 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το σκέλος που στηρίζει το σώμα</a:t>
            </a:r>
            <a:r>
              <a:rPr lang="el-GR" sz="20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l-GR" sz="2000" dirty="0">
              <a:solidFill>
                <a:schemeClr val="tx1"/>
              </a:solidFill>
            </a:endParaRPr>
          </a:p>
          <a:p>
            <a:pPr algn="l"/>
            <a:r>
              <a:rPr lang="el-GR" sz="2000" dirty="0">
                <a:solidFill>
                  <a:schemeClr val="tx1"/>
                </a:solidFill>
              </a:rPr>
              <a:t>Παρατηρείται μείωση / κατάργηση της στροφής της</a:t>
            </a:r>
          </a:p>
          <a:p>
            <a:pPr algn="l"/>
            <a:r>
              <a:rPr lang="el-GR" sz="2000" dirty="0">
                <a:solidFill>
                  <a:schemeClr val="tx1"/>
                </a:solidFill>
              </a:rPr>
              <a:t>λεκάνης, σε δύσκαμπτα ή επώδυνα ισχία</a:t>
            </a:r>
          </a:p>
        </p:txBody>
      </p:sp>
    </p:spTree>
    <p:extLst>
      <p:ext uri="{BB962C8B-B14F-4D97-AF65-F5344CB8AC3E}">
        <p14:creationId xmlns:p14="http://schemas.microsoft.com/office/powerpoint/2010/main" val="10704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507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Θέμα του Office</vt:lpstr>
      <vt:lpstr>Κύκλος βάδισης</vt:lpstr>
      <vt:lpstr>Φάση στήριξης</vt:lpstr>
      <vt:lpstr>Φάση αιώρησης</vt:lpstr>
      <vt:lpstr>Παράμετροι που εξετάζουμε κατά τη βάδιση:</vt:lpstr>
      <vt:lpstr>[Μήκος βήματος] </vt:lpstr>
      <vt:lpstr>Κέντρο βάρους σώματος</vt:lpstr>
      <vt:lpstr>Κάμψη γόνατος </vt:lpstr>
      <vt:lpstr>Πλάγια κλίση λεκάνης - κορμού </vt:lpstr>
      <vt:lpstr>Στροφή λεκάνης </vt:lpstr>
      <vt:lpstr>Ρυθμός βάδισης </vt:lpstr>
      <vt:lpstr>Προβλήματα κατά  τη βάδιση </vt:lpstr>
      <vt:lpstr>Ερωτήσεις κατανόησης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Κύκλος βάδισης</dc:title>
  <dc:creator>George Glaros</dc:creator>
  <cp:lastModifiedBy>Ευτυχία Γ</cp:lastModifiedBy>
  <cp:revision>11</cp:revision>
  <dcterms:created xsi:type="dcterms:W3CDTF">2019-01-19T17:57:26Z</dcterms:created>
  <dcterms:modified xsi:type="dcterms:W3CDTF">2025-03-28T12:40:58Z</dcterms:modified>
</cp:coreProperties>
</file>