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5"/>
  </p:notesMasterIdLst>
  <p:sldIdLst>
    <p:sldId id="258" r:id="rId3"/>
    <p:sldId id="299" r:id="rId4"/>
    <p:sldId id="263" r:id="rId5"/>
    <p:sldId id="261" r:id="rId6"/>
    <p:sldId id="308" r:id="rId7"/>
    <p:sldId id="302" r:id="rId8"/>
    <p:sldId id="307" r:id="rId9"/>
    <p:sldId id="304" r:id="rId10"/>
    <p:sldId id="306" r:id="rId11"/>
    <p:sldId id="257" r:id="rId12"/>
    <p:sldId id="310" r:id="rId13"/>
    <p:sldId id="311"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5B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0" autoAdjust="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2BB69F-7677-488C-8033-D323ED881B33}" type="datetimeFigureOut">
              <a:rPr lang="el-GR" smtClean="0"/>
              <a:pPr/>
              <a:t>28/3/2025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1324C3-D97B-45ED-86A2-82901E7ABB71}" type="slidenum">
              <a:rPr lang="el-GR" smtClean="0"/>
              <a:pPr/>
              <a:t>‹#›</a:t>
            </a:fld>
            <a:endParaRPr lang="el-GR"/>
          </a:p>
        </p:txBody>
      </p:sp>
    </p:spTree>
    <p:extLst>
      <p:ext uri="{BB962C8B-B14F-4D97-AF65-F5344CB8AC3E}">
        <p14:creationId xmlns:p14="http://schemas.microsoft.com/office/powerpoint/2010/main" val="1102333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Ορθογώνιο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8" name="Ορθογώνιο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ctrTitle"/>
          </p:nvPr>
        </p:nvSpPr>
        <p:spPr>
          <a:xfrm>
            <a:off x="828675" y="2292095"/>
            <a:ext cx="7572375" cy="2219691"/>
          </a:xfrm>
        </p:spPr>
        <p:txBody>
          <a:bodyPr rtlCol="0" anchor="ctr">
            <a:normAutofit/>
          </a:bodyPr>
          <a:lstStyle>
            <a:lvl1pPr algn="l" rtl="0">
              <a:defRPr sz="4400" cap="all" baseline="0"/>
            </a:lvl1pPr>
          </a:lstStyle>
          <a:p>
            <a:pPr rtl="0"/>
            <a:r>
              <a:rPr lang="el-GR"/>
              <a:t>Kλικ για επεξεργασία του τίτλου</a:t>
            </a:r>
            <a:endParaRPr lang="el-GR" noProof="0" dirty="0"/>
          </a:p>
        </p:txBody>
      </p:sp>
      <p:sp>
        <p:nvSpPr>
          <p:cNvPr id="3" name="Υπότιτλος 2"/>
          <p:cNvSpPr>
            <a:spLocks noGrp="1"/>
          </p:cNvSpPr>
          <p:nvPr>
            <p:ph type="subTitle" idx="1"/>
          </p:nvPr>
        </p:nvSpPr>
        <p:spPr>
          <a:xfrm>
            <a:off x="828674" y="4511785"/>
            <a:ext cx="7572376"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l-GR" noProof="0"/>
              <a:t>Κάντε κλικ για να επεξεργαστείτε τον υπότιτλο του υποδείγματος</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2342CEA3-3058-4D43-AE35-B3DA76CB4003}" type="datetimeFigureOut">
              <a:rPr lang="el-GR" smtClean="0"/>
              <a:pPr/>
              <a:t>28/3/2025</a:t>
            </a:fld>
            <a:endParaRPr lang="el-GR"/>
          </a:p>
        </p:txBody>
      </p:sp>
      <p:sp>
        <p:nvSpPr>
          <p:cNvPr id="5" name="Σύμβολο κράτησης θέσης υποσέλιδου 4"/>
          <p:cNvSpPr>
            <a:spLocks noGrp="1"/>
          </p:cNvSpPr>
          <p:nvPr>
            <p:ph type="ftr" sz="quarter" idx="11"/>
          </p:nvPr>
        </p:nvSpPr>
        <p:spPr/>
        <p:txBody>
          <a:bodyPr rtlCol="0"/>
          <a:lstStyle/>
          <a:p>
            <a:endParaRPr lang="el-GR"/>
          </a:p>
        </p:txBody>
      </p:sp>
      <p:sp>
        <p:nvSpPr>
          <p:cNvPr id="6" name="Σύμβολο κράτησης θέσης αριθμού διαφάνειας 5"/>
          <p:cNvSpPr>
            <a:spLocks noGrp="1"/>
          </p:cNvSpPr>
          <p:nvPr>
            <p:ph type="sldNum" sz="quarter" idx="12"/>
          </p:nvPr>
        </p:nvSpPr>
        <p:spPr/>
        <p:txBody>
          <a:bodyPr rtlCol="0"/>
          <a:lstStyle/>
          <a:p>
            <a:fld id="{D3F1D1C4-C2D9-4231-9FB2-B2D9D97AA41D}" type="slidenum">
              <a:rPr lang="el-GR" smtClean="0"/>
              <a:pPr/>
              <a:t>‹#›</a:t>
            </a:fld>
            <a:endParaRPr lang="el-GR"/>
          </a:p>
        </p:txBody>
      </p:sp>
      <p:pic>
        <p:nvPicPr>
          <p:cNvPr id="11" name="Εικόνα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3334" y="0"/>
            <a:ext cx="1310643"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lstStyle>
            <a:lvl1pPr algn="l" rtl="0">
              <a:defRPr sz="3200"/>
            </a:lvl1pPr>
          </a:lstStyle>
          <a:p>
            <a:pPr rtl="0"/>
            <a:r>
              <a:rPr lang="el-GR"/>
              <a:t>Kλικ για επεξεργασία του τίτλου</a:t>
            </a:r>
            <a:endParaRPr lang="el-GR" noProof="0" dirty="0"/>
          </a:p>
        </p:txBody>
      </p:sp>
      <p:sp>
        <p:nvSpPr>
          <p:cNvPr id="3" name="Σύμβολο κράτησης θέσης εικόνας 2"/>
          <p:cNvSpPr>
            <a:spLocks noGrp="1"/>
          </p:cNvSpPr>
          <p:nvPr>
            <p:ph type="pic" idx="1"/>
          </p:nvPr>
        </p:nvSpPr>
        <p:spPr>
          <a:xfrm>
            <a:off x="3491003" y="1600200"/>
            <a:ext cx="4823184"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noProof="0"/>
              <a:t>Κάντε κλικ στο εικονίδιο για να προσθέσετε μια εικόνα</a:t>
            </a:r>
            <a:endParaRPr lang="el-GR" noProof="0" dirty="0"/>
          </a:p>
        </p:txBody>
      </p:sp>
      <p:sp>
        <p:nvSpPr>
          <p:cNvPr id="4" name="Σύμβολο κράτησης θέσης κειμένου 3"/>
          <p:cNvSpPr>
            <a:spLocks noGrp="1"/>
          </p:cNvSpPr>
          <p:nvPr>
            <p:ph type="body" sz="half" idx="2"/>
          </p:nvPr>
        </p:nvSpPr>
        <p:spPr>
          <a:xfrm>
            <a:off x="828675" y="1600200"/>
            <a:ext cx="2547747"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noProof="0"/>
              <a:t>Kλικ για επεξεργασία των στυλ του υποδείγματος</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2342CEA3-3058-4D43-AE35-B3DA76CB4003}" type="datetimeFigureOut">
              <a:rPr lang="el-GR" smtClean="0"/>
              <a:pPr/>
              <a:t>28/3/2025</a:t>
            </a:fld>
            <a:endParaRPr lang="el-GR"/>
          </a:p>
        </p:txBody>
      </p:sp>
      <p:sp>
        <p:nvSpPr>
          <p:cNvPr id="6" name="Σύμβολο κράτησης θέσης υποσέλιδου 5"/>
          <p:cNvSpPr>
            <a:spLocks noGrp="1"/>
          </p:cNvSpPr>
          <p:nvPr>
            <p:ph type="ftr" sz="quarter" idx="11"/>
          </p:nvPr>
        </p:nvSpPr>
        <p:spPr/>
        <p:txBody>
          <a:bodyPr rtlCol="0"/>
          <a:lstStyle/>
          <a:p>
            <a:endParaRPr lang="el-GR"/>
          </a:p>
        </p:txBody>
      </p:sp>
      <p:sp>
        <p:nvSpPr>
          <p:cNvPr id="7" name="Σύμβολο κράτησης θέσης αριθμού διαφάνειας 6"/>
          <p:cNvSpPr>
            <a:spLocks noGrp="1"/>
          </p:cNvSpPr>
          <p:nvPr>
            <p:ph type="sldNum" sz="quarter" idx="12"/>
          </p:nvPr>
        </p:nvSpPr>
        <p:spPr/>
        <p:txBody>
          <a:bodyPr rtlCol="0"/>
          <a:lstStyle/>
          <a:p>
            <a:fld id="{D3F1D1C4-C2D9-4231-9FB2-B2D9D97AA41D}" type="slidenum">
              <a:rPr lang="el-GR" smtClean="0"/>
              <a:pPr/>
              <a:t>‹#›</a:t>
            </a:fld>
            <a:endParaRPr lang="el-G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Kλικ για επεξεργασία του τίτλου</a:t>
            </a:r>
            <a:endParaRPr lang="el-GR" noProof="0"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noProof="0"/>
              <a:t>Kλικ για επεξεργασία των στυλ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2342CEA3-3058-4D43-AE35-B3DA76CB4003}" type="datetimeFigureOut">
              <a:rPr lang="el-GR" smtClean="0"/>
              <a:pPr/>
              <a:t>28/3/2025</a:t>
            </a:fld>
            <a:endParaRPr lang="el-GR"/>
          </a:p>
        </p:txBody>
      </p:sp>
      <p:sp>
        <p:nvSpPr>
          <p:cNvPr id="5" name="Σύμβολο κράτησης θέσης υποσέλιδου 4"/>
          <p:cNvSpPr>
            <a:spLocks noGrp="1"/>
          </p:cNvSpPr>
          <p:nvPr>
            <p:ph type="ftr" sz="quarter" idx="11"/>
          </p:nvPr>
        </p:nvSpPr>
        <p:spPr/>
        <p:txBody>
          <a:bodyPr rtlCol="0"/>
          <a:lstStyle/>
          <a:p>
            <a:endParaRPr lang="el-GR"/>
          </a:p>
        </p:txBody>
      </p:sp>
      <p:sp>
        <p:nvSpPr>
          <p:cNvPr id="6" name="Σύμβολο κράτησης θέσης αριθμού διαφάνειας 5"/>
          <p:cNvSpPr>
            <a:spLocks noGrp="1"/>
          </p:cNvSpPr>
          <p:nvPr>
            <p:ph type="sldNum" sz="quarter" idx="12"/>
          </p:nvPr>
        </p:nvSpPr>
        <p:spPr/>
        <p:txBody>
          <a:bodyPr rtlCol="0"/>
          <a:lstStyle/>
          <a:p>
            <a:fld id="{D3F1D1C4-C2D9-4231-9FB2-B2D9D97AA41D}" type="slidenum">
              <a:rPr lang="el-GR" smtClean="0"/>
              <a:pPr/>
              <a:t>‹#›</a:t>
            </a:fld>
            <a:endParaRPr lang="el-G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7029450" y="365125"/>
            <a:ext cx="1285875" cy="5811838"/>
          </a:xfrm>
        </p:spPr>
        <p:txBody>
          <a:bodyPr vert="eaVert" rtlCol="0"/>
          <a:lstStyle>
            <a:lvl1pPr rtl="0">
              <a:defRPr/>
            </a:lvl1pPr>
          </a:lstStyle>
          <a:p>
            <a:pPr rtl="0"/>
            <a:r>
              <a:rPr lang="el-GR"/>
              <a:t>Kλικ για επεξεργασία του τίτλου</a:t>
            </a:r>
            <a:endParaRPr lang="el-GR" noProof="0" dirty="0"/>
          </a:p>
        </p:txBody>
      </p:sp>
      <p:sp>
        <p:nvSpPr>
          <p:cNvPr id="3" name="Σύμβολο κράτησης θέσης κατακόρυφου κειμένου 2"/>
          <p:cNvSpPr>
            <a:spLocks noGrp="1"/>
          </p:cNvSpPr>
          <p:nvPr>
            <p:ph type="body" orient="vert" idx="1"/>
          </p:nvPr>
        </p:nvSpPr>
        <p:spPr>
          <a:xfrm>
            <a:off x="828675" y="365125"/>
            <a:ext cx="6074172" cy="5811838"/>
          </a:xfrm>
        </p:spPr>
        <p:txBody>
          <a:bodyPr vert="eaVert" rtlCol="0"/>
          <a:lstStyle/>
          <a:p>
            <a:pPr lvl="0" rtl="0"/>
            <a:r>
              <a:rPr lang="el-GR" noProof="0"/>
              <a:t>Kλικ για επεξεργασία των στυλ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2342CEA3-3058-4D43-AE35-B3DA76CB4003}" type="datetimeFigureOut">
              <a:rPr lang="el-GR" smtClean="0"/>
              <a:pPr/>
              <a:t>28/3/2025</a:t>
            </a:fld>
            <a:endParaRPr lang="el-GR"/>
          </a:p>
        </p:txBody>
      </p:sp>
      <p:sp>
        <p:nvSpPr>
          <p:cNvPr id="5" name="Σύμβολο κράτησης θέσης υποσέλιδου 4"/>
          <p:cNvSpPr>
            <a:spLocks noGrp="1"/>
          </p:cNvSpPr>
          <p:nvPr>
            <p:ph type="ftr" sz="quarter" idx="11"/>
          </p:nvPr>
        </p:nvSpPr>
        <p:spPr/>
        <p:txBody>
          <a:bodyPr rtlCol="0"/>
          <a:lstStyle/>
          <a:p>
            <a:endParaRPr lang="el-GR"/>
          </a:p>
        </p:txBody>
      </p:sp>
      <p:sp>
        <p:nvSpPr>
          <p:cNvPr id="6" name="Σύμβολο κράτησης θέσης αριθμού διαφάνειας 5"/>
          <p:cNvSpPr>
            <a:spLocks noGrp="1"/>
          </p:cNvSpPr>
          <p:nvPr>
            <p:ph type="sldNum" sz="quarter" idx="12"/>
          </p:nvPr>
        </p:nvSpPr>
        <p:spPr/>
        <p:txBody>
          <a:bodyPr rtlCol="0"/>
          <a:lstStyle/>
          <a:p>
            <a:fld id="{D3F1D1C4-C2D9-4231-9FB2-B2D9D97AA41D}" type="slidenum">
              <a:rPr lang="el-GR" smtClean="0"/>
              <a:pPr/>
              <a:t>‹#›</a:t>
            </a:fld>
            <a:endParaRPr lang="el-GR"/>
          </a:p>
        </p:txBody>
      </p:sp>
      <p:grpSp>
        <p:nvGrpSpPr>
          <p:cNvPr id="7" name="Ομάδα 6"/>
          <p:cNvGrpSpPr/>
          <p:nvPr/>
        </p:nvGrpSpPr>
        <p:grpSpPr>
          <a:xfrm rot="5400000">
            <a:off x="4181447" y="3239394"/>
            <a:ext cx="5632704" cy="63302"/>
            <a:chOff x="1073150" y="1219201"/>
            <a:chExt cx="10058400" cy="63125"/>
          </a:xfrm>
        </p:grpSpPr>
        <p:cxnSp>
          <p:nvCxnSpPr>
            <p:cNvPr id="8" name="Ευθεία γραμμή σύνδεσης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91B97FE1-667F-419C-8CF3-CC280BD9F1F4}" type="datetimeFigureOut">
              <a:rPr lang="el-GR" smtClean="0"/>
              <a:pPr/>
              <a:t>28/3/2025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2616FD0-FA18-49B7-A1DC-CE3CA068753A}" type="slidenum">
              <a:rPr lang="el-GR" smtClean="0"/>
              <a:pPr/>
              <a:t>‹#›</a:t>
            </a:fld>
            <a:endParaRPr lang="el-GR"/>
          </a:p>
        </p:txBody>
      </p:sp>
    </p:spTree>
    <p:extLst>
      <p:ext uri="{BB962C8B-B14F-4D97-AF65-F5344CB8AC3E}">
        <p14:creationId xmlns:p14="http://schemas.microsoft.com/office/powerpoint/2010/main" val="2820363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91B97FE1-667F-419C-8CF3-CC280BD9F1F4}" type="datetimeFigureOut">
              <a:rPr lang="el-GR" smtClean="0"/>
              <a:pPr/>
              <a:t>28/3/2025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2616FD0-FA18-49B7-A1DC-CE3CA068753A}" type="slidenum">
              <a:rPr lang="el-GR" smtClean="0"/>
              <a:pPr/>
              <a:t>‹#›</a:t>
            </a:fld>
            <a:endParaRPr lang="el-GR"/>
          </a:p>
        </p:txBody>
      </p:sp>
    </p:spTree>
    <p:extLst>
      <p:ext uri="{BB962C8B-B14F-4D97-AF65-F5344CB8AC3E}">
        <p14:creationId xmlns:p14="http://schemas.microsoft.com/office/powerpoint/2010/main" val="3280547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1B97FE1-667F-419C-8CF3-CC280BD9F1F4}" type="datetimeFigureOut">
              <a:rPr lang="el-GR" smtClean="0"/>
              <a:pPr/>
              <a:t>28/3/2025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2616FD0-FA18-49B7-A1DC-CE3CA068753A}" type="slidenum">
              <a:rPr lang="el-GR" smtClean="0"/>
              <a:pPr/>
              <a:t>‹#›</a:t>
            </a:fld>
            <a:endParaRPr lang="el-GR"/>
          </a:p>
        </p:txBody>
      </p:sp>
    </p:spTree>
    <p:extLst>
      <p:ext uri="{BB962C8B-B14F-4D97-AF65-F5344CB8AC3E}">
        <p14:creationId xmlns:p14="http://schemas.microsoft.com/office/powerpoint/2010/main" val="1766192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91B97FE1-667F-419C-8CF3-CC280BD9F1F4}" type="datetimeFigureOut">
              <a:rPr lang="el-GR" smtClean="0"/>
              <a:pPr/>
              <a:t>28/3/2025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2616FD0-FA18-49B7-A1DC-CE3CA068753A}" type="slidenum">
              <a:rPr lang="el-GR" smtClean="0"/>
              <a:pPr/>
              <a:t>‹#›</a:t>
            </a:fld>
            <a:endParaRPr lang="el-GR"/>
          </a:p>
        </p:txBody>
      </p:sp>
    </p:spTree>
    <p:extLst>
      <p:ext uri="{BB962C8B-B14F-4D97-AF65-F5344CB8AC3E}">
        <p14:creationId xmlns:p14="http://schemas.microsoft.com/office/powerpoint/2010/main" val="2918807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91B97FE1-667F-419C-8CF3-CC280BD9F1F4}" type="datetimeFigureOut">
              <a:rPr lang="el-GR" smtClean="0"/>
              <a:pPr/>
              <a:t>28/3/2025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2616FD0-FA18-49B7-A1DC-CE3CA068753A}" type="slidenum">
              <a:rPr lang="el-GR" smtClean="0"/>
              <a:pPr/>
              <a:t>‹#›</a:t>
            </a:fld>
            <a:endParaRPr lang="el-GR"/>
          </a:p>
        </p:txBody>
      </p:sp>
    </p:spTree>
    <p:extLst>
      <p:ext uri="{BB962C8B-B14F-4D97-AF65-F5344CB8AC3E}">
        <p14:creationId xmlns:p14="http://schemas.microsoft.com/office/powerpoint/2010/main" val="1177099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91B97FE1-667F-419C-8CF3-CC280BD9F1F4}" type="datetimeFigureOut">
              <a:rPr lang="el-GR" smtClean="0"/>
              <a:pPr/>
              <a:t>28/3/2025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2616FD0-FA18-49B7-A1DC-CE3CA068753A}" type="slidenum">
              <a:rPr lang="el-GR" smtClean="0"/>
              <a:pPr/>
              <a:t>‹#›</a:t>
            </a:fld>
            <a:endParaRPr lang="el-GR"/>
          </a:p>
        </p:txBody>
      </p:sp>
    </p:spTree>
    <p:extLst>
      <p:ext uri="{BB962C8B-B14F-4D97-AF65-F5344CB8AC3E}">
        <p14:creationId xmlns:p14="http://schemas.microsoft.com/office/powerpoint/2010/main" val="4049644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1B97FE1-667F-419C-8CF3-CC280BD9F1F4}" type="datetimeFigureOut">
              <a:rPr lang="el-GR" smtClean="0"/>
              <a:pPr/>
              <a:t>28/3/2025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2616FD0-FA18-49B7-A1DC-CE3CA068753A}" type="slidenum">
              <a:rPr lang="el-GR" smtClean="0"/>
              <a:pPr/>
              <a:t>‹#›</a:t>
            </a:fld>
            <a:endParaRPr lang="el-GR"/>
          </a:p>
        </p:txBody>
      </p:sp>
    </p:spTree>
    <p:extLst>
      <p:ext uri="{BB962C8B-B14F-4D97-AF65-F5344CB8AC3E}">
        <p14:creationId xmlns:p14="http://schemas.microsoft.com/office/powerpoint/2010/main" val="240925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Kλικ για επεξεργασία του τίτλου</a:t>
            </a:r>
            <a:endParaRPr lang="el-GR" noProof="0" dirty="0"/>
          </a:p>
        </p:txBody>
      </p:sp>
      <p:sp>
        <p:nvSpPr>
          <p:cNvPr id="3" name="Σύμβολο κράτησης θέσης περιεχομένου 2"/>
          <p:cNvSpPr>
            <a:spLocks noGrp="1"/>
          </p:cNvSpPr>
          <p:nvPr>
            <p:ph idx="1"/>
          </p:nvPr>
        </p:nvSpPr>
        <p:spPr/>
        <p:txBody>
          <a:bodyPr rtlCol="0"/>
          <a:lstStyle/>
          <a:p>
            <a:pPr lvl="0" rtl="0"/>
            <a:r>
              <a:rPr lang="el-GR" noProof="0"/>
              <a:t>Kλικ για επεξεργασία των στυλ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2342CEA3-3058-4D43-AE35-B3DA76CB4003}" type="datetimeFigureOut">
              <a:rPr lang="el-GR" smtClean="0"/>
              <a:pPr/>
              <a:t>28/3/2025</a:t>
            </a:fld>
            <a:endParaRPr lang="el-GR"/>
          </a:p>
        </p:txBody>
      </p:sp>
      <p:sp>
        <p:nvSpPr>
          <p:cNvPr id="5" name="Σύμβολο κράτησης θέσης υποσέλιδου 4"/>
          <p:cNvSpPr>
            <a:spLocks noGrp="1"/>
          </p:cNvSpPr>
          <p:nvPr>
            <p:ph type="ftr" sz="quarter" idx="11"/>
          </p:nvPr>
        </p:nvSpPr>
        <p:spPr/>
        <p:txBody>
          <a:bodyPr rtlCol="0"/>
          <a:lstStyle/>
          <a:p>
            <a:endParaRPr lang="el-GR"/>
          </a:p>
        </p:txBody>
      </p:sp>
      <p:sp>
        <p:nvSpPr>
          <p:cNvPr id="6" name="Σύμβολο κράτησης θέσης αριθμού διαφάνειας 5"/>
          <p:cNvSpPr>
            <a:spLocks noGrp="1"/>
          </p:cNvSpPr>
          <p:nvPr>
            <p:ph type="sldNum" sz="quarter" idx="12"/>
          </p:nvPr>
        </p:nvSpPr>
        <p:spPr/>
        <p:txBody>
          <a:bodyPr rtlCol="0"/>
          <a:lstStyle/>
          <a:p>
            <a:fld id="{D3F1D1C4-C2D9-4231-9FB2-B2D9D97AA41D}" type="slidenum">
              <a:rPr lang="el-GR" smtClean="0"/>
              <a:pPr/>
              <a:t>‹#›</a:t>
            </a:fld>
            <a:endParaRPr lang="el-G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1B97FE1-667F-419C-8CF3-CC280BD9F1F4}" type="datetimeFigureOut">
              <a:rPr lang="el-GR" smtClean="0"/>
              <a:pPr/>
              <a:t>28/3/2025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2616FD0-FA18-49B7-A1DC-CE3CA068753A}" type="slidenum">
              <a:rPr lang="el-GR" smtClean="0"/>
              <a:pPr/>
              <a:t>‹#›</a:t>
            </a:fld>
            <a:endParaRPr lang="el-GR"/>
          </a:p>
        </p:txBody>
      </p:sp>
    </p:spTree>
    <p:extLst>
      <p:ext uri="{BB962C8B-B14F-4D97-AF65-F5344CB8AC3E}">
        <p14:creationId xmlns:p14="http://schemas.microsoft.com/office/powerpoint/2010/main" val="1098100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1B97FE1-667F-419C-8CF3-CC280BD9F1F4}" type="datetimeFigureOut">
              <a:rPr lang="el-GR" smtClean="0"/>
              <a:pPr/>
              <a:t>28/3/2025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2616FD0-FA18-49B7-A1DC-CE3CA068753A}" type="slidenum">
              <a:rPr lang="el-GR" smtClean="0"/>
              <a:pPr/>
              <a:t>‹#›</a:t>
            </a:fld>
            <a:endParaRPr lang="el-GR"/>
          </a:p>
        </p:txBody>
      </p:sp>
    </p:spTree>
    <p:extLst>
      <p:ext uri="{BB962C8B-B14F-4D97-AF65-F5344CB8AC3E}">
        <p14:creationId xmlns:p14="http://schemas.microsoft.com/office/powerpoint/2010/main" val="700579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91B97FE1-667F-419C-8CF3-CC280BD9F1F4}" type="datetimeFigureOut">
              <a:rPr lang="el-GR" smtClean="0"/>
              <a:pPr/>
              <a:t>28/3/2025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2616FD0-FA18-49B7-A1DC-CE3CA068753A}" type="slidenum">
              <a:rPr lang="el-GR" smtClean="0"/>
              <a:pPr/>
              <a:t>‹#›</a:t>
            </a:fld>
            <a:endParaRPr lang="el-GR"/>
          </a:p>
        </p:txBody>
      </p:sp>
    </p:spTree>
    <p:extLst>
      <p:ext uri="{BB962C8B-B14F-4D97-AF65-F5344CB8AC3E}">
        <p14:creationId xmlns:p14="http://schemas.microsoft.com/office/powerpoint/2010/main" val="2869950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91B97FE1-667F-419C-8CF3-CC280BD9F1F4}" type="datetimeFigureOut">
              <a:rPr lang="el-GR" smtClean="0"/>
              <a:pPr/>
              <a:t>28/3/2025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2616FD0-FA18-49B7-A1DC-CE3CA068753A}" type="slidenum">
              <a:rPr lang="el-GR" smtClean="0"/>
              <a:pPr/>
              <a:t>‹#›</a:t>
            </a:fld>
            <a:endParaRPr lang="el-GR"/>
          </a:p>
        </p:txBody>
      </p:sp>
    </p:spTree>
    <p:extLst>
      <p:ext uri="{BB962C8B-B14F-4D97-AF65-F5344CB8AC3E}">
        <p14:creationId xmlns:p14="http://schemas.microsoft.com/office/powerpoint/2010/main" val="1072399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Διαφάνεια τίτλου με εικόνα">
    <p:spTree>
      <p:nvGrpSpPr>
        <p:cNvPr id="1" name=""/>
        <p:cNvGrpSpPr/>
        <p:nvPr/>
      </p:nvGrpSpPr>
      <p:grpSpPr>
        <a:xfrm>
          <a:off x="0" y="0"/>
          <a:ext cx="0" cy="0"/>
          <a:chOff x="0" y="0"/>
          <a:chExt cx="0" cy="0"/>
        </a:xfrm>
      </p:grpSpPr>
      <p:grpSp>
        <p:nvGrpSpPr>
          <p:cNvPr id="4" name="Ομάδα 12"/>
          <p:cNvGrpSpPr/>
          <p:nvPr/>
        </p:nvGrpSpPr>
        <p:grpSpPr>
          <a:xfrm rot="10800000">
            <a:off x="0" y="5645511"/>
            <a:ext cx="9144000" cy="63125"/>
            <a:chOff x="507492" y="1501519"/>
            <a:chExt cx="8129016" cy="63125"/>
          </a:xfrm>
        </p:grpSpPr>
        <p:cxnSp>
          <p:nvCxnSpPr>
            <p:cNvPr id="17" name="Ευθεία γραμμή σύνδεσης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5" name="Ομάδα 13"/>
          <p:cNvGrpSpPr/>
          <p:nvPr/>
        </p:nvGrpSpPr>
        <p:grpSpPr>
          <a:xfrm>
            <a:off x="0" y="1143001"/>
            <a:ext cx="9144000" cy="63125"/>
            <a:chOff x="507492" y="1501519"/>
            <a:chExt cx="8129016" cy="63125"/>
          </a:xfrm>
        </p:grpSpPr>
        <p:cxnSp>
          <p:nvCxnSpPr>
            <p:cNvPr id="15" name="Ευθεία γραμμή σύνδεσης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Ορθογώνιο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8" name="Ορθογώνιο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ctrTitle"/>
          </p:nvPr>
        </p:nvSpPr>
        <p:spPr>
          <a:xfrm>
            <a:off x="828675" y="2292095"/>
            <a:ext cx="4300538" cy="2219691"/>
          </a:xfrm>
        </p:spPr>
        <p:txBody>
          <a:bodyPr rtlCol="0" anchor="ctr">
            <a:normAutofit/>
          </a:bodyPr>
          <a:lstStyle>
            <a:lvl1pPr algn="l" rtl="0">
              <a:defRPr sz="4400" cap="all" baseline="0"/>
            </a:lvl1pPr>
          </a:lstStyle>
          <a:p>
            <a:pPr rtl="0"/>
            <a:r>
              <a:rPr lang="el-GR"/>
              <a:t>Kλικ για επεξεργασία του τίτλου</a:t>
            </a:r>
            <a:endParaRPr lang="el-GR" noProof="0" dirty="0"/>
          </a:p>
        </p:txBody>
      </p:sp>
      <p:sp>
        <p:nvSpPr>
          <p:cNvPr id="3" name="Υπότιτλος 2"/>
          <p:cNvSpPr>
            <a:spLocks noGrp="1"/>
          </p:cNvSpPr>
          <p:nvPr>
            <p:ph type="subTitle" idx="1"/>
          </p:nvPr>
        </p:nvSpPr>
        <p:spPr>
          <a:xfrm>
            <a:off x="828675" y="4511785"/>
            <a:ext cx="4300538"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l-GR" noProof="0"/>
              <a:t>Κάντε κλικ για να επεξεργαστείτε τον υπότιτλο του υποδείγματος</a:t>
            </a:r>
            <a:endParaRPr lang="el-GR" noProof="0" dirty="0"/>
          </a:p>
        </p:txBody>
      </p:sp>
      <p:pic>
        <p:nvPicPr>
          <p:cNvPr id="10" name="Εικόνα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4410" y="0"/>
            <a:ext cx="1310643" cy="2292094"/>
          </a:xfrm>
          <a:prstGeom prst="rect">
            <a:avLst/>
          </a:prstGeom>
        </p:spPr>
      </p:pic>
      <p:sp>
        <p:nvSpPr>
          <p:cNvPr id="11" name="Σύμβολο κράτησης θέσης εικόνας 10"/>
          <p:cNvSpPr>
            <a:spLocks noGrp="1"/>
          </p:cNvSpPr>
          <p:nvPr>
            <p:ph type="pic" sz="quarter" idx="13"/>
          </p:nvPr>
        </p:nvSpPr>
        <p:spPr>
          <a:xfrm>
            <a:off x="5235798" y="1310656"/>
            <a:ext cx="3908203" cy="4208604"/>
          </a:xfrm>
          <a:solidFill>
            <a:schemeClr val="tx1">
              <a:lumMod val="20000"/>
              <a:lumOff val="80000"/>
            </a:schemeClr>
          </a:solidFill>
        </p:spPr>
        <p:txBody>
          <a:bodyPr tIns="1005840" rtlCol="0"/>
          <a:lstStyle>
            <a:lvl1pPr marL="0" indent="0" algn="ctr" rtl="0">
              <a:buNone/>
              <a:defRPr/>
            </a:lvl1pPr>
          </a:lstStyle>
          <a:p>
            <a:pPr rtl="0"/>
            <a:r>
              <a:rPr lang="el-GR" noProof="0"/>
              <a:t>Κάντε κλικ στο εικονίδιο για να προσθέσετε μια εικόνα</a:t>
            </a:r>
            <a:endParaRPr lang="el-GR" noProof="0" dirty="0"/>
          </a:p>
        </p:txBody>
      </p:sp>
      <p:sp>
        <p:nvSpPr>
          <p:cNvPr id="19" name="Κείμενο οδηγιών"/>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el-GR" sz="1200" b="1" i="1" noProof="0" dirty="0">
                <a:latin typeface="Arial" pitchFamily="34" charset="0"/>
                <a:cs typeface="Arial" pitchFamily="34" charset="0"/>
              </a:rPr>
              <a:t>ΣΗΜΕΙΩΣΗ:</a:t>
            </a:r>
          </a:p>
          <a:p>
            <a:pPr rtl="0"/>
            <a:r>
              <a:rPr lang="el-GR" sz="1200" i="1" noProof="0" dirty="0">
                <a:latin typeface="Arial" pitchFamily="34" charset="0"/>
                <a:cs typeface="Arial" pitchFamily="34" charset="0"/>
              </a:rPr>
              <a:t>Για να αλλάξετε την εικόνα σε αυτή τη διαφάνεια, επιλέξτε την εικόνα και διαγράψτε τη. Στη συνέχεια, κάντε κλικ στο εικονίδιο "Εικόνες" στο σύμβολο κράτησης θέσης για να εισαγάγετε τη δική σας εικόνα.</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Ομάδα 7"/>
          <p:cNvGrpSpPr/>
          <p:nvPr/>
        </p:nvGrpSpPr>
        <p:grpSpPr>
          <a:xfrm>
            <a:off x="0" y="2514601"/>
            <a:ext cx="9144000" cy="3194035"/>
            <a:chOff x="647402" y="2514600"/>
            <a:chExt cx="10838688" cy="3194035"/>
          </a:xfrm>
        </p:grpSpPr>
        <p:grpSp>
          <p:nvGrpSpPr>
            <p:cNvPr id="9" name="Ομάδα 8"/>
            <p:cNvGrpSpPr/>
            <p:nvPr/>
          </p:nvGrpSpPr>
          <p:grpSpPr>
            <a:xfrm>
              <a:off x="647402" y="2514600"/>
              <a:ext cx="10838688" cy="63125"/>
              <a:chOff x="507492" y="1501519"/>
              <a:chExt cx="8129016" cy="63125"/>
            </a:xfrm>
          </p:grpSpPr>
          <p:cxnSp>
            <p:nvCxnSpPr>
              <p:cNvPr id="14" name="Ευθεία γραμμή σύνδεσης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Ορθογώνιο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nvGrpSpPr>
            <p:cNvPr id="11" name="Ομάδα 10"/>
            <p:cNvGrpSpPr/>
            <p:nvPr/>
          </p:nvGrpSpPr>
          <p:grpSpPr>
            <a:xfrm rot="10800000">
              <a:off x="647402" y="5645510"/>
              <a:ext cx="10838688" cy="63125"/>
              <a:chOff x="507492" y="1501519"/>
              <a:chExt cx="8129016" cy="63125"/>
            </a:xfrm>
          </p:grpSpPr>
          <p:cxnSp>
            <p:nvCxnSpPr>
              <p:cNvPr id="12" name="Ευθεία γραμμή σύνδεσης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Τίτλος 1"/>
          <p:cNvSpPr>
            <a:spLocks noGrp="1"/>
          </p:cNvSpPr>
          <p:nvPr>
            <p:ph type="title"/>
          </p:nvPr>
        </p:nvSpPr>
        <p:spPr>
          <a:xfrm>
            <a:off x="828675" y="2971806"/>
            <a:ext cx="7553324" cy="1684150"/>
          </a:xfrm>
        </p:spPr>
        <p:txBody>
          <a:bodyPr rtlCol="0" anchor="ctr">
            <a:normAutofit/>
          </a:bodyPr>
          <a:lstStyle>
            <a:lvl1pPr algn="l" rtl="0">
              <a:defRPr sz="4400" cap="all" baseline="0">
                <a:solidFill>
                  <a:schemeClr val="bg1"/>
                </a:solidFill>
              </a:defRPr>
            </a:lvl1pPr>
          </a:lstStyle>
          <a:p>
            <a:pPr rtl="0"/>
            <a:r>
              <a:rPr lang="el-GR"/>
              <a:t>Kλικ για επεξεργασία του τίτλου</a:t>
            </a:r>
            <a:endParaRPr lang="el-GR" noProof="0" dirty="0"/>
          </a:p>
        </p:txBody>
      </p:sp>
      <p:sp>
        <p:nvSpPr>
          <p:cNvPr id="3" name="Σύμβολο κράτησης θέσης κειμένου 2"/>
          <p:cNvSpPr>
            <a:spLocks noGrp="1"/>
          </p:cNvSpPr>
          <p:nvPr>
            <p:ph type="body" idx="1"/>
          </p:nvPr>
        </p:nvSpPr>
        <p:spPr>
          <a:xfrm>
            <a:off x="828675" y="4655956"/>
            <a:ext cx="7553324"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l-GR" noProof="0"/>
              <a:t>Kλικ για επεξεργασία των στυλ του υποδείγματος</a:t>
            </a:r>
          </a:p>
        </p:txBody>
      </p:sp>
      <p:sp>
        <p:nvSpPr>
          <p:cNvPr id="4" name="Σύμβολο κράτησης θέσης ημερομηνίας 3"/>
          <p:cNvSpPr>
            <a:spLocks noGrp="1"/>
          </p:cNvSpPr>
          <p:nvPr>
            <p:ph type="dt" sz="half" idx="10"/>
          </p:nvPr>
        </p:nvSpPr>
        <p:spPr/>
        <p:txBody>
          <a:bodyPr rtlCol="0"/>
          <a:lstStyle>
            <a:lvl1pPr>
              <a:defRPr/>
            </a:lvl1pPr>
          </a:lstStyle>
          <a:p>
            <a:fld id="{2342CEA3-3058-4D43-AE35-B3DA76CB4003}" type="datetimeFigureOut">
              <a:rPr lang="el-GR" smtClean="0"/>
              <a:pPr/>
              <a:t>28/3/2025</a:t>
            </a:fld>
            <a:endParaRPr lang="el-GR"/>
          </a:p>
        </p:txBody>
      </p:sp>
      <p:sp>
        <p:nvSpPr>
          <p:cNvPr id="5" name="Σύμβολο κράτησης θέσης υποσέλιδου 4"/>
          <p:cNvSpPr>
            <a:spLocks noGrp="1"/>
          </p:cNvSpPr>
          <p:nvPr>
            <p:ph type="ftr" sz="quarter" idx="11"/>
          </p:nvPr>
        </p:nvSpPr>
        <p:spPr/>
        <p:txBody>
          <a:bodyPr rtlCol="0"/>
          <a:lstStyle/>
          <a:p>
            <a:endParaRPr lang="el-GR"/>
          </a:p>
        </p:txBody>
      </p:sp>
      <p:sp>
        <p:nvSpPr>
          <p:cNvPr id="6" name="Σύμβολο κράτησης θέσης αριθμού διαφάνειας 5"/>
          <p:cNvSpPr>
            <a:spLocks noGrp="1"/>
          </p:cNvSpPr>
          <p:nvPr>
            <p:ph type="sldNum" sz="quarter" idx="12"/>
          </p:nvPr>
        </p:nvSpPr>
        <p:spPr/>
        <p:txBody>
          <a:bodyPr rtlCol="0"/>
          <a:lstStyle/>
          <a:p>
            <a:fld id="{D3F1D1C4-C2D9-4231-9FB2-B2D9D97AA41D}" type="slidenum">
              <a:rPr lang="el-GR" smtClean="0"/>
              <a:pPr/>
              <a:t>‹#›</a:t>
            </a:fld>
            <a:endParaRPr lang="el-GR"/>
          </a:p>
        </p:txBody>
      </p:sp>
      <p:pic>
        <p:nvPicPr>
          <p:cNvPr id="7" name="Εικόνα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4410" y="0"/>
            <a:ext cx="1337391"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Kλικ για επεξεργασία του τίτλου</a:t>
            </a:r>
            <a:endParaRPr lang="el-GR" noProof="0" dirty="0"/>
          </a:p>
        </p:txBody>
      </p:sp>
      <p:sp>
        <p:nvSpPr>
          <p:cNvPr id="3" name="Σύμβολο κράτησης θέσης περιεχομένου 2"/>
          <p:cNvSpPr>
            <a:spLocks noGrp="1"/>
          </p:cNvSpPr>
          <p:nvPr>
            <p:ph sz="half" idx="1"/>
          </p:nvPr>
        </p:nvSpPr>
        <p:spPr>
          <a:xfrm>
            <a:off x="828675" y="1600201"/>
            <a:ext cx="3686175"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el-GR" noProof="0"/>
              <a:t>Kλικ για επεξεργασία των στυλ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περιεχομένου 3"/>
          <p:cNvSpPr>
            <a:spLocks noGrp="1"/>
          </p:cNvSpPr>
          <p:nvPr>
            <p:ph sz="half" idx="2"/>
          </p:nvPr>
        </p:nvSpPr>
        <p:spPr>
          <a:xfrm>
            <a:off x="4629150" y="1600201"/>
            <a:ext cx="3686175" cy="4571999"/>
          </a:xfrm>
        </p:spPr>
        <p:txBody>
          <a:bodyPr rtlCol="0"/>
          <a:lstStyle>
            <a:lvl5pPr algn="l" rtl="0">
              <a:defRPr/>
            </a:lvl5pPr>
            <a:lvl6pPr algn="l" rtl="0">
              <a:defRPr/>
            </a:lvl6pPr>
            <a:lvl7pPr algn="l" rtl="0">
              <a:defRPr/>
            </a:lvl7pPr>
            <a:lvl8pPr algn="l" rtl="0">
              <a:defRPr/>
            </a:lvl8pPr>
          </a:lstStyle>
          <a:p>
            <a:pPr lvl="0" rtl="0"/>
            <a:r>
              <a:rPr lang="el-GR" noProof="0"/>
              <a:t>Kλικ για επεξεργασία των στυλ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2342CEA3-3058-4D43-AE35-B3DA76CB4003}" type="datetimeFigureOut">
              <a:rPr lang="el-GR" smtClean="0"/>
              <a:pPr/>
              <a:t>28/3/2025</a:t>
            </a:fld>
            <a:endParaRPr lang="el-GR"/>
          </a:p>
        </p:txBody>
      </p:sp>
      <p:sp>
        <p:nvSpPr>
          <p:cNvPr id="6" name="Σύμβολο κράτησης θέσης υποσέλιδου 5"/>
          <p:cNvSpPr>
            <a:spLocks noGrp="1"/>
          </p:cNvSpPr>
          <p:nvPr>
            <p:ph type="ftr" sz="quarter" idx="11"/>
          </p:nvPr>
        </p:nvSpPr>
        <p:spPr/>
        <p:txBody>
          <a:bodyPr rtlCol="0"/>
          <a:lstStyle/>
          <a:p>
            <a:endParaRPr lang="el-GR"/>
          </a:p>
        </p:txBody>
      </p:sp>
      <p:sp>
        <p:nvSpPr>
          <p:cNvPr id="7" name="Σύμβολο κράτησης θέσης αριθμού διαφάνειας 6"/>
          <p:cNvSpPr>
            <a:spLocks noGrp="1"/>
          </p:cNvSpPr>
          <p:nvPr>
            <p:ph type="sldNum" sz="quarter" idx="12"/>
          </p:nvPr>
        </p:nvSpPr>
        <p:spPr/>
        <p:txBody>
          <a:bodyPr rtlCol="0"/>
          <a:lstStyle/>
          <a:p>
            <a:fld id="{D3F1D1C4-C2D9-4231-9FB2-B2D9D97AA41D}" type="slidenum">
              <a:rPr lang="el-GR" smtClean="0"/>
              <a:pPr/>
              <a:t>‹#›</a:t>
            </a:fld>
            <a:endParaRPr lang="el-G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Kλικ για επεξεργασία του τίτλου</a:t>
            </a:r>
            <a:endParaRPr lang="el-GR" noProof="0" dirty="0"/>
          </a:p>
        </p:txBody>
      </p:sp>
      <p:sp>
        <p:nvSpPr>
          <p:cNvPr id="3" name="Σύμβολο κράτησης θέσης κειμένου 2"/>
          <p:cNvSpPr>
            <a:spLocks noGrp="1"/>
          </p:cNvSpPr>
          <p:nvPr>
            <p:ph type="body" idx="1"/>
          </p:nvPr>
        </p:nvSpPr>
        <p:spPr>
          <a:xfrm>
            <a:off x="828675" y="1600200"/>
            <a:ext cx="3689604"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noProof="0"/>
              <a:t>Kλικ για επεξεργασία των στυλ του υποδείγματος</a:t>
            </a:r>
          </a:p>
        </p:txBody>
      </p:sp>
      <p:sp>
        <p:nvSpPr>
          <p:cNvPr id="4" name="Σύμβολο κράτησης θέσης περιεχομένου 3"/>
          <p:cNvSpPr>
            <a:spLocks noGrp="1"/>
          </p:cNvSpPr>
          <p:nvPr>
            <p:ph sz="half" idx="2"/>
          </p:nvPr>
        </p:nvSpPr>
        <p:spPr>
          <a:xfrm>
            <a:off x="828675" y="2424112"/>
            <a:ext cx="3689604" cy="3748088"/>
          </a:xfrm>
        </p:spPr>
        <p:txBody>
          <a:bodyPr rtlCol="0"/>
          <a:lstStyle/>
          <a:p>
            <a:pPr lvl="0" rtl="0"/>
            <a:r>
              <a:rPr lang="el-GR" noProof="0"/>
              <a:t>Kλικ για επεξεργασία των στυλ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5" name="Σύμβολο κράτησης θέσης κειμένου 4"/>
          <p:cNvSpPr>
            <a:spLocks noGrp="1"/>
          </p:cNvSpPr>
          <p:nvPr>
            <p:ph type="body" sz="quarter" idx="3"/>
          </p:nvPr>
        </p:nvSpPr>
        <p:spPr>
          <a:xfrm>
            <a:off x="4624583" y="1600200"/>
            <a:ext cx="3689604"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noProof="0"/>
              <a:t>Kλικ για επεξεργασία των στυλ του υποδείγματος</a:t>
            </a:r>
          </a:p>
        </p:txBody>
      </p:sp>
      <p:sp>
        <p:nvSpPr>
          <p:cNvPr id="6" name="Σύμβολο κράτησης θέσης περιεχομένου 5"/>
          <p:cNvSpPr>
            <a:spLocks noGrp="1"/>
          </p:cNvSpPr>
          <p:nvPr>
            <p:ph sz="quarter" idx="4"/>
          </p:nvPr>
        </p:nvSpPr>
        <p:spPr>
          <a:xfrm>
            <a:off x="4624583" y="2424112"/>
            <a:ext cx="3689604" cy="3748088"/>
          </a:xfrm>
        </p:spPr>
        <p:txBody>
          <a:bodyPr rtlCol="0"/>
          <a:lstStyle/>
          <a:p>
            <a:pPr lvl="0" rtl="0"/>
            <a:r>
              <a:rPr lang="el-GR" noProof="0"/>
              <a:t>Kλικ για επεξεργασία των στυλ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2342CEA3-3058-4D43-AE35-B3DA76CB4003}" type="datetimeFigureOut">
              <a:rPr lang="el-GR" smtClean="0"/>
              <a:pPr/>
              <a:t>28/3/2025</a:t>
            </a:fld>
            <a:endParaRPr lang="el-GR"/>
          </a:p>
        </p:txBody>
      </p:sp>
      <p:sp>
        <p:nvSpPr>
          <p:cNvPr id="8" name="Σύμβολο κράτησης θέσης υποσέλιδου 7"/>
          <p:cNvSpPr>
            <a:spLocks noGrp="1"/>
          </p:cNvSpPr>
          <p:nvPr>
            <p:ph type="ftr" sz="quarter" idx="11"/>
          </p:nvPr>
        </p:nvSpPr>
        <p:spPr/>
        <p:txBody>
          <a:bodyPr rtlCol="0"/>
          <a:lstStyle/>
          <a:p>
            <a:endParaRPr lang="el-GR"/>
          </a:p>
        </p:txBody>
      </p:sp>
      <p:sp>
        <p:nvSpPr>
          <p:cNvPr id="9" name="Σύμβολο κράτησης θέσης αριθμού διαφάνειας 8"/>
          <p:cNvSpPr>
            <a:spLocks noGrp="1"/>
          </p:cNvSpPr>
          <p:nvPr>
            <p:ph type="sldNum" sz="quarter" idx="12"/>
          </p:nvPr>
        </p:nvSpPr>
        <p:spPr/>
        <p:txBody>
          <a:bodyPr rtlCol="0"/>
          <a:lstStyle/>
          <a:p>
            <a:fld id="{D3F1D1C4-C2D9-4231-9FB2-B2D9D97AA41D}" type="slidenum">
              <a:rPr lang="el-GR" smtClean="0"/>
              <a:pPr/>
              <a:t>‹#›</a:t>
            </a:fld>
            <a:endParaRPr lang="el-G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Kλικ για επεξεργασία του τίτλου</a:t>
            </a:r>
            <a:endParaRPr lang="el-GR" noProof="0"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2342CEA3-3058-4D43-AE35-B3DA76CB4003}" type="datetimeFigureOut">
              <a:rPr lang="el-GR" smtClean="0"/>
              <a:pPr/>
              <a:t>28/3/2025</a:t>
            </a:fld>
            <a:endParaRPr lang="el-GR"/>
          </a:p>
        </p:txBody>
      </p:sp>
      <p:sp>
        <p:nvSpPr>
          <p:cNvPr id="4" name="Σύμβολο κράτησης θέσης υποσέλιδου 3"/>
          <p:cNvSpPr>
            <a:spLocks noGrp="1"/>
          </p:cNvSpPr>
          <p:nvPr>
            <p:ph type="ftr" sz="quarter" idx="11"/>
          </p:nvPr>
        </p:nvSpPr>
        <p:spPr/>
        <p:txBody>
          <a:bodyPr rtlCol="0"/>
          <a:lstStyle/>
          <a:p>
            <a:endParaRPr lang="el-GR"/>
          </a:p>
        </p:txBody>
      </p:sp>
      <p:sp>
        <p:nvSpPr>
          <p:cNvPr id="5" name="Σύμβολο κράτησης θέσης αριθμού διαφάνειας 4"/>
          <p:cNvSpPr>
            <a:spLocks noGrp="1"/>
          </p:cNvSpPr>
          <p:nvPr>
            <p:ph type="sldNum" sz="quarter" idx="12"/>
          </p:nvPr>
        </p:nvSpPr>
        <p:spPr/>
        <p:txBody>
          <a:bodyPr rtlCol="0"/>
          <a:lstStyle/>
          <a:p>
            <a:fld id="{D3F1D1C4-C2D9-4231-9FB2-B2D9D97AA41D}" type="slidenum">
              <a:rPr lang="el-GR" smtClean="0"/>
              <a:pPr/>
              <a:t>‹#›</a:t>
            </a:fld>
            <a:endParaRPr lang="el-G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rtlCol="0"/>
          <a:lstStyle>
            <a:lvl1pPr>
              <a:defRPr/>
            </a:lvl1pPr>
          </a:lstStyle>
          <a:p>
            <a:fld id="{2342CEA3-3058-4D43-AE35-B3DA76CB4003}" type="datetimeFigureOut">
              <a:rPr lang="el-GR" smtClean="0"/>
              <a:pPr/>
              <a:t>28/3/2025</a:t>
            </a:fld>
            <a:endParaRPr lang="el-GR"/>
          </a:p>
        </p:txBody>
      </p:sp>
      <p:sp>
        <p:nvSpPr>
          <p:cNvPr id="3" name="Σύμβολο κράτησης θέσης υποσέλιδου 2"/>
          <p:cNvSpPr>
            <a:spLocks noGrp="1"/>
          </p:cNvSpPr>
          <p:nvPr>
            <p:ph type="ftr" sz="quarter" idx="11"/>
          </p:nvPr>
        </p:nvSpPr>
        <p:spPr/>
        <p:txBody>
          <a:bodyPr rtlCol="0"/>
          <a:lstStyle/>
          <a:p>
            <a:endParaRPr lang="el-GR"/>
          </a:p>
        </p:txBody>
      </p:sp>
      <p:sp>
        <p:nvSpPr>
          <p:cNvPr id="4" name="Σύμβολο κράτησης θέσης αριθμού διαφάνειας 3"/>
          <p:cNvSpPr>
            <a:spLocks noGrp="1"/>
          </p:cNvSpPr>
          <p:nvPr>
            <p:ph type="sldNum" sz="quarter" idx="12"/>
          </p:nvPr>
        </p:nvSpPr>
        <p:spPr/>
        <p:txBody>
          <a:bodyPr rtlCol="0"/>
          <a:lstStyle/>
          <a:p>
            <a:fld id="{D3F1D1C4-C2D9-4231-9FB2-B2D9D97AA41D}" type="slidenum">
              <a:rPr lang="el-GR" smtClean="0"/>
              <a:pPr/>
              <a:t>‹#›</a:t>
            </a:fld>
            <a:endParaRPr lang="el-G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lstStyle>
            <a:lvl1pPr algn="l" rtl="0">
              <a:defRPr sz="3200"/>
            </a:lvl1pPr>
          </a:lstStyle>
          <a:p>
            <a:pPr rtl="0"/>
            <a:r>
              <a:rPr lang="el-GR"/>
              <a:t>Kλικ για επεξεργασία του τίτλου</a:t>
            </a:r>
            <a:endParaRPr lang="el-GR" noProof="0" dirty="0"/>
          </a:p>
        </p:txBody>
      </p:sp>
      <p:sp>
        <p:nvSpPr>
          <p:cNvPr id="3" name="Σύμβολο κράτησης θέσης περιεχομένου 2"/>
          <p:cNvSpPr>
            <a:spLocks noGrp="1"/>
          </p:cNvSpPr>
          <p:nvPr>
            <p:ph idx="1"/>
          </p:nvPr>
        </p:nvSpPr>
        <p:spPr>
          <a:xfrm>
            <a:off x="4231386" y="1600200"/>
            <a:ext cx="4083939"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noProof="0"/>
              <a:t>Kλικ για επεξεργασία των στυλ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κειμένου 3"/>
          <p:cNvSpPr>
            <a:spLocks noGrp="1"/>
          </p:cNvSpPr>
          <p:nvPr>
            <p:ph type="body" sz="half" idx="2"/>
          </p:nvPr>
        </p:nvSpPr>
        <p:spPr>
          <a:xfrm>
            <a:off x="828675" y="1600200"/>
            <a:ext cx="3288411"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noProof="0"/>
              <a:t>Kλικ για επεξεργασία των στυλ του υποδείγματος</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2342CEA3-3058-4D43-AE35-B3DA76CB4003}" type="datetimeFigureOut">
              <a:rPr lang="el-GR" smtClean="0"/>
              <a:pPr/>
              <a:t>28/3/2025</a:t>
            </a:fld>
            <a:endParaRPr lang="el-GR"/>
          </a:p>
        </p:txBody>
      </p:sp>
      <p:sp>
        <p:nvSpPr>
          <p:cNvPr id="6" name="Σύμβολο κράτησης θέσης υποσέλιδου 5"/>
          <p:cNvSpPr>
            <a:spLocks noGrp="1"/>
          </p:cNvSpPr>
          <p:nvPr>
            <p:ph type="ftr" sz="quarter" idx="11"/>
          </p:nvPr>
        </p:nvSpPr>
        <p:spPr/>
        <p:txBody>
          <a:bodyPr rtlCol="0"/>
          <a:lstStyle/>
          <a:p>
            <a:endParaRPr lang="el-GR"/>
          </a:p>
        </p:txBody>
      </p:sp>
      <p:sp>
        <p:nvSpPr>
          <p:cNvPr id="7" name="Σύμβολο κράτησης θέσης αριθμού διαφάνειας 6"/>
          <p:cNvSpPr>
            <a:spLocks noGrp="1"/>
          </p:cNvSpPr>
          <p:nvPr>
            <p:ph type="sldNum" sz="quarter" idx="12"/>
          </p:nvPr>
        </p:nvSpPr>
        <p:spPr/>
        <p:txBody>
          <a:bodyPr rtlCol="0"/>
          <a:lstStyle/>
          <a:p>
            <a:fld id="{D3F1D1C4-C2D9-4231-9FB2-B2D9D97AA41D}" type="slidenum">
              <a:rPr lang="el-GR" smtClean="0"/>
              <a:pPr/>
              <a:t>‹#›</a:t>
            </a:fld>
            <a:endParaRPr lang="el-G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828675" y="76200"/>
            <a:ext cx="7485512" cy="1096962"/>
          </a:xfrm>
          <a:prstGeom prst="rect">
            <a:avLst/>
          </a:prstGeom>
        </p:spPr>
        <p:txBody>
          <a:bodyPr vert="horz" lIns="0" tIns="45720" rIns="0" bIns="45720" rtlCol="0" anchor="b">
            <a:normAutofit/>
          </a:bodyPr>
          <a:lstStyle/>
          <a:p>
            <a:pPr rtl="0"/>
            <a:r>
              <a:rPr lang="el-GR" dirty="0"/>
              <a:t>Στυλ κύριου τίτλου</a:t>
            </a:r>
            <a:endParaRPr lang="el-GR" noProof="0" dirty="0"/>
          </a:p>
        </p:txBody>
      </p:sp>
      <p:sp>
        <p:nvSpPr>
          <p:cNvPr id="3" name="Σύμβολο κράτησης θέσης κειμένου 2"/>
          <p:cNvSpPr>
            <a:spLocks noGrp="1"/>
          </p:cNvSpPr>
          <p:nvPr>
            <p:ph type="body" idx="1"/>
          </p:nvPr>
        </p:nvSpPr>
        <p:spPr>
          <a:xfrm>
            <a:off x="828675" y="1600200"/>
            <a:ext cx="7486650" cy="4572000"/>
          </a:xfrm>
          <a:prstGeom prst="rect">
            <a:avLst/>
          </a:prstGeom>
        </p:spPr>
        <p:txBody>
          <a:bodyPr vert="horz" lIns="0" tIns="45720" rIns="0" bIns="45720" rtlCol="0">
            <a:normAutofit/>
          </a:body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a:p>
            <a:pPr lvl="5" rtl="0"/>
            <a:r>
              <a:rPr lang="el-GR" noProof="0" dirty="0"/>
              <a:t>Έκτου επιπέδου</a:t>
            </a:r>
          </a:p>
          <a:p>
            <a:pPr lvl="6" rtl="0"/>
            <a:r>
              <a:rPr lang="el-GR" noProof="0" dirty="0"/>
              <a:t>Έβδομου επιπέδου</a:t>
            </a:r>
          </a:p>
          <a:p>
            <a:pPr lvl="7" rtl="0"/>
            <a:r>
              <a:rPr lang="el-GR" noProof="0" dirty="0"/>
              <a:t>Όγδοου επιπέδου</a:t>
            </a:r>
          </a:p>
          <a:p>
            <a:pPr lvl="8" rtl="0"/>
            <a:r>
              <a:rPr lang="el-GR" noProof="0" dirty="0"/>
              <a:t>Ένατου επιπέδου</a:t>
            </a:r>
          </a:p>
        </p:txBody>
      </p:sp>
      <p:sp>
        <p:nvSpPr>
          <p:cNvPr id="4" name="Σύμβολο κράτησης θέσης ημερομηνίας 3"/>
          <p:cNvSpPr>
            <a:spLocks noGrp="1"/>
          </p:cNvSpPr>
          <p:nvPr>
            <p:ph type="dt" sz="half" idx="2"/>
          </p:nvPr>
        </p:nvSpPr>
        <p:spPr>
          <a:xfrm>
            <a:off x="828675" y="6356352"/>
            <a:ext cx="137216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2342CEA3-3058-4D43-AE35-B3DA76CB4003}" type="datetimeFigureOut">
              <a:rPr lang="el-GR" smtClean="0"/>
              <a:pPr/>
              <a:t>28/3/2025</a:t>
            </a:fld>
            <a:endParaRPr lang="el-GR"/>
          </a:p>
        </p:txBody>
      </p:sp>
      <p:sp>
        <p:nvSpPr>
          <p:cNvPr id="5" name="Σύμβολο κράτησης θέσης υποσέλιδου 4"/>
          <p:cNvSpPr>
            <a:spLocks noGrp="1"/>
          </p:cNvSpPr>
          <p:nvPr>
            <p:ph type="ftr" sz="quarter" idx="3"/>
          </p:nvPr>
        </p:nvSpPr>
        <p:spPr>
          <a:xfrm>
            <a:off x="2200844" y="6356350"/>
            <a:ext cx="474231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endParaRPr lang="el-GR"/>
          </a:p>
        </p:txBody>
      </p:sp>
      <p:sp>
        <p:nvSpPr>
          <p:cNvPr id="6" name="Σύμβολο κράτησης θέσης αριθμού διαφάνειας 5"/>
          <p:cNvSpPr>
            <a:spLocks noGrp="1"/>
          </p:cNvSpPr>
          <p:nvPr>
            <p:ph type="sldNum" sz="quarter" idx="4"/>
          </p:nvPr>
        </p:nvSpPr>
        <p:spPr>
          <a:xfrm>
            <a:off x="6942587" y="6356352"/>
            <a:ext cx="13716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D3F1D1C4-C2D9-4231-9FB2-B2D9D97AA41D}" type="slidenum">
              <a:rPr lang="el-GR" smtClean="0"/>
              <a:pPr/>
              <a:t>‹#›</a:t>
            </a:fld>
            <a:endParaRPr lang="el-GR"/>
          </a:p>
        </p:txBody>
      </p:sp>
      <p:grpSp>
        <p:nvGrpSpPr>
          <p:cNvPr id="7" name="Ομάδα 14"/>
          <p:cNvGrpSpPr/>
          <p:nvPr/>
        </p:nvGrpSpPr>
        <p:grpSpPr>
          <a:xfrm>
            <a:off x="827532" y="1219202"/>
            <a:ext cx="7488936" cy="84403"/>
            <a:chOff x="1073150" y="1219201"/>
            <a:chExt cx="10058400" cy="63125"/>
          </a:xfrm>
        </p:grpSpPr>
        <p:cxnSp>
          <p:nvCxnSpPr>
            <p:cNvPr id="13" name="Ευθεία γραμμή σύνδεσης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97FE1-667F-419C-8CF3-CC280BD9F1F4}" type="datetimeFigureOut">
              <a:rPr lang="el-GR" smtClean="0"/>
              <a:pPr/>
              <a:t>28/3/2025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616FD0-FA18-49B7-A1DC-CE3CA068753A}" type="slidenum">
              <a:rPr lang="el-GR" smtClean="0"/>
              <a:pPr/>
              <a:t>‹#›</a:t>
            </a:fld>
            <a:endParaRPr lang="el-GR"/>
          </a:p>
        </p:txBody>
      </p:sp>
    </p:spTree>
    <p:extLst>
      <p:ext uri="{BB962C8B-B14F-4D97-AF65-F5344CB8AC3E}">
        <p14:creationId xmlns:p14="http://schemas.microsoft.com/office/powerpoint/2010/main" val="32496359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commons.wikimedia.org/w/index.php?title=User:Osteomyoamare&amp;action=edit&amp;redlink=1" TargetMode="External"/><Relationship Id="rId3" Type="http://schemas.openxmlformats.org/officeDocument/2006/relationships/hyperlink" Target="http://commons.wikimedia.org/wiki/File:Anatomical_Sagittal_Plane-en.svg" TargetMode="External"/><Relationship Id="rId7" Type="http://schemas.openxmlformats.org/officeDocument/2006/relationships/hyperlink" Target="http://commons.wikimedia.org/wiki/File:Transverse.png"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commons.wikimedia.org/wiki/File:Plano_anatomico_Frontal.svg" TargetMode="External"/><Relationship Id="rId5" Type="http://schemas.openxmlformats.org/officeDocument/2006/relationships/hyperlink" Target="http://creativecommons.org/licenses/by-sa/3.0/deed.en" TargetMode="External"/><Relationship Id="rId10" Type="http://schemas.openxmlformats.org/officeDocument/2006/relationships/image" Target="../media/image5.png"/><Relationship Id="rId4" Type="http://schemas.openxmlformats.org/officeDocument/2006/relationships/hyperlink" Target="http://commons.wikimedia.org/wiki/User:Edoarado" TargetMode="External"/><Relationship Id="rId9" Type="http://schemas.openxmlformats.org/officeDocument/2006/relationships/hyperlink" Target="http://creativecommons.org/licenses/by/3.0/deed.e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Επίπεδα κίνησης</a:t>
            </a:r>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556792"/>
            <a:ext cx="3198766" cy="2952328"/>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
        <p:nvSpPr>
          <p:cNvPr id="6" name="Rectangle 6"/>
          <p:cNvSpPr/>
          <p:nvPr/>
        </p:nvSpPr>
        <p:spPr>
          <a:xfrm>
            <a:off x="662771" y="4509120"/>
            <a:ext cx="2232248" cy="646331"/>
          </a:xfrm>
          <a:prstGeom prst="rect">
            <a:avLst/>
          </a:prstGeom>
        </p:spPr>
        <p:txBody>
          <a:bodyPr wrap="square">
            <a:spAutoFit/>
          </a:bodyPr>
          <a:lstStyle/>
          <a:p>
            <a:pPr algn="ctr"/>
            <a:r>
              <a:rPr lang="en-US" sz="1200" dirty="0">
                <a:solidFill>
                  <a:schemeClr val="tx1">
                    <a:lumMod val="65000"/>
                    <a:lumOff val="35000"/>
                  </a:schemeClr>
                </a:solidFill>
                <a:latin typeface="+mn-lt"/>
              </a:rPr>
              <a:t>“</a:t>
            </a:r>
            <a:r>
              <a:rPr lang="en-US" sz="1200" dirty="0">
                <a:latin typeface="+mn-lt"/>
                <a:hlinkClick r:id="rId3"/>
              </a:rPr>
              <a:t>Anatomical Sagittal Plane-en</a:t>
            </a:r>
            <a:r>
              <a:rPr lang="en-US" sz="1200" dirty="0">
                <a:solidFill>
                  <a:schemeClr val="tx1">
                    <a:lumMod val="65000"/>
                    <a:lumOff val="35000"/>
                  </a:schemeClr>
                </a:solidFill>
                <a:latin typeface="+mn-lt"/>
              </a:rPr>
              <a:t>”,  </a:t>
            </a:r>
            <a:r>
              <a:rPr lang="el-GR" sz="1200" dirty="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Edoarado</a:t>
            </a:r>
            <a:r>
              <a:rPr lang="el-GR" sz="1200" dirty="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5"/>
              </a:rPr>
              <a:t>CC BY-SA 3.0</a:t>
            </a:r>
            <a:endParaRPr lang="en-US" sz="1200" dirty="0">
              <a:solidFill>
                <a:schemeClr val="tx1">
                  <a:lumMod val="65000"/>
                  <a:lumOff val="35000"/>
                </a:schemeClr>
              </a:solidFill>
              <a:latin typeface="+mn-lt"/>
            </a:endParaRPr>
          </a:p>
        </p:txBody>
      </p:sp>
      <p:pic>
        <p:nvPicPr>
          <p:cNvPr id="7" name="Εικόνα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2171" y="1583998"/>
            <a:ext cx="1675779" cy="2952328"/>
          </a:xfrm>
          <a:prstGeom prst="rect">
            <a:avLst/>
          </a:prstGeom>
        </p:spPr>
      </p:pic>
      <p:sp>
        <p:nvSpPr>
          <p:cNvPr id="8" name="Rectangle 6"/>
          <p:cNvSpPr/>
          <p:nvPr/>
        </p:nvSpPr>
        <p:spPr>
          <a:xfrm>
            <a:off x="3583302" y="4509120"/>
            <a:ext cx="2232248" cy="646331"/>
          </a:xfrm>
          <a:prstGeom prst="rect">
            <a:avLst/>
          </a:prstGeom>
        </p:spPr>
        <p:txBody>
          <a:bodyPr wrap="square">
            <a:spAutoFit/>
          </a:bodyPr>
          <a:lstStyle/>
          <a:p>
            <a:pPr algn="ctr"/>
            <a:r>
              <a:rPr lang="en-US" sz="1200" dirty="0">
                <a:solidFill>
                  <a:schemeClr val="tx1">
                    <a:lumMod val="65000"/>
                    <a:lumOff val="35000"/>
                  </a:schemeClr>
                </a:solidFill>
                <a:latin typeface="+mn-lt"/>
              </a:rPr>
              <a:t>“</a:t>
            </a:r>
            <a:r>
              <a:rPr lang="en-US" sz="1200" dirty="0">
                <a:latin typeface="+mn-lt"/>
                <a:hlinkClick r:id="rId7"/>
              </a:rPr>
              <a:t>Transverse</a:t>
            </a:r>
            <a:r>
              <a:rPr lang="en-US" sz="1200" dirty="0">
                <a:solidFill>
                  <a:schemeClr val="tx1">
                    <a:lumMod val="65000"/>
                    <a:lumOff val="35000"/>
                  </a:schemeClr>
                </a:solidFill>
                <a:latin typeface="+mn-lt"/>
              </a:rPr>
              <a:t>”,  </a:t>
            </a:r>
            <a:r>
              <a:rPr lang="el-GR" sz="1200" dirty="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8"/>
              </a:rPr>
              <a:t>Osteomyoamare</a:t>
            </a:r>
            <a:r>
              <a:rPr lang="el-GR" sz="1200" dirty="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9"/>
              </a:rPr>
              <a:t>CC BY 3.0</a:t>
            </a:r>
            <a:endParaRPr lang="en-US" sz="1200" dirty="0">
              <a:solidFill>
                <a:schemeClr val="tx1">
                  <a:lumMod val="65000"/>
                  <a:lumOff val="35000"/>
                </a:schemeClr>
              </a:solidFill>
              <a:latin typeface="+mn-lt"/>
            </a:endParaRPr>
          </a:p>
        </p:txBody>
      </p:sp>
      <p:pic>
        <p:nvPicPr>
          <p:cNvPr id="9" name="Εικόνα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03917" y="1618059"/>
            <a:ext cx="2634820" cy="2497460"/>
          </a:xfrm>
          <a:prstGeom prst="rect">
            <a:avLst/>
          </a:prstGeom>
        </p:spPr>
      </p:pic>
      <p:sp>
        <p:nvSpPr>
          <p:cNvPr id="10" name="Rectangle 6"/>
          <p:cNvSpPr/>
          <p:nvPr/>
        </p:nvSpPr>
        <p:spPr>
          <a:xfrm>
            <a:off x="6103917" y="4509119"/>
            <a:ext cx="2232248" cy="646331"/>
          </a:xfrm>
          <a:prstGeom prst="rect">
            <a:avLst/>
          </a:prstGeom>
        </p:spPr>
        <p:txBody>
          <a:bodyPr wrap="square">
            <a:spAutoFit/>
          </a:bodyPr>
          <a:lstStyle/>
          <a:p>
            <a:pPr algn="ctr"/>
            <a:r>
              <a:rPr lang="en-US" sz="1200" dirty="0">
                <a:solidFill>
                  <a:schemeClr val="tx1">
                    <a:lumMod val="65000"/>
                    <a:lumOff val="35000"/>
                  </a:schemeClr>
                </a:solidFill>
                <a:latin typeface="+mn-lt"/>
              </a:rPr>
              <a:t>“</a:t>
            </a:r>
            <a:r>
              <a:rPr lang="en-US" sz="1200" dirty="0">
                <a:latin typeface="+mn-lt"/>
                <a:hlinkClick r:id="rId11"/>
              </a:rPr>
              <a:t>Plano anatomico Frontal</a:t>
            </a:r>
            <a:r>
              <a:rPr lang="en-US" sz="1200" dirty="0">
                <a:solidFill>
                  <a:schemeClr val="tx1">
                    <a:lumMod val="65000"/>
                    <a:lumOff val="35000"/>
                  </a:schemeClr>
                </a:solidFill>
                <a:latin typeface="+mn-lt"/>
              </a:rPr>
              <a:t>”, </a:t>
            </a:r>
            <a:r>
              <a:rPr lang="el-GR" sz="1200" dirty="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Edoarado</a:t>
            </a:r>
            <a:r>
              <a:rPr lang="el-GR" sz="1200" dirty="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5"/>
              </a:rPr>
              <a:t>CC BY-SA 3.0</a:t>
            </a:r>
            <a:endParaRPr lang="en-US" sz="1200" dirty="0">
              <a:solidFill>
                <a:schemeClr val="tx1">
                  <a:lumMod val="65000"/>
                  <a:lumOff val="35000"/>
                </a:schemeClr>
              </a:solidFill>
              <a:latin typeface="+mn-lt"/>
            </a:endParaRPr>
          </a:p>
        </p:txBody>
      </p:sp>
      <p:sp>
        <p:nvSpPr>
          <p:cNvPr id="11" name="TextBox 10"/>
          <p:cNvSpPr txBox="1"/>
          <p:nvPr/>
        </p:nvSpPr>
        <p:spPr>
          <a:xfrm>
            <a:off x="662771" y="5373216"/>
            <a:ext cx="2242858" cy="430887"/>
          </a:xfrm>
          <a:prstGeom prst="rect">
            <a:avLst/>
          </a:prstGeom>
          <a:noFill/>
        </p:spPr>
        <p:txBody>
          <a:bodyPr wrap="none" rtlCol="0">
            <a:spAutoFit/>
          </a:bodyPr>
          <a:lstStyle/>
          <a:p>
            <a:r>
              <a:rPr lang="el-GR" sz="2200" dirty="0">
                <a:latin typeface="+mn-lt"/>
              </a:rPr>
              <a:t>Οβελιαίο επίπεδο</a:t>
            </a:r>
          </a:p>
        </p:txBody>
      </p:sp>
      <p:sp>
        <p:nvSpPr>
          <p:cNvPr id="12" name="TextBox 11"/>
          <p:cNvSpPr txBox="1"/>
          <p:nvPr/>
        </p:nvSpPr>
        <p:spPr>
          <a:xfrm>
            <a:off x="3549490" y="5373215"/>
            <a:ext cx="2305183" cy="430887"/>
          </a:xfrm>
          <a:prstGeom prst="rect">
            <a:avLst/>
          </a:prstGeom>
          <a:noFill/>
        </p:spPr>
        <p:txBody>
          <a:bodyPr wrap="none" rtlCol="0">
            <a:spAutoFit/>
          </a:bodyPr>
          <a:lstStyle/>
          <a:p>
            <a:r>
              <a:rPr lang="el-GR" sz="2200" dirty="0">
                <a:latin typeface="+mn-lt"/>
              </a:rPr>
              <a:t>Εγκάρσιο επίπεδο</a:t>
            </a:r>
          </a:p>
        </p:txBody>
      </p:sp>
      <p:sp>
        <p:nvSpPr>
          <p:cNvPr id="13" name="TextBox 12"/>
          <p:cNvSpPr txBox="1"/>
          <p:nvPr/>
        </p:nvSpPr>
        <p:spPr>
          <a:xfrm>
            <a:off x="6299898" y="5373215"/>
            <a:ext cx="2542427" cy="430887"/>
          </a:xfrm>
          <a:prstGeom prst="rect">
            <a:avLst/>
          </a:prstGeom>
          <a:noFill/>
        </p:spPr>
        <p:txBody>
          <a:bodyPr wrap="none" rtlCol="0">
            <a:spAutoFit/>
          </a:bodyPr>
          <a:lstStyle/>
          <a:p>
            <a:r>
              <a:rPr lang="el-GR" sz="2200" dirty="0">
                <a:latin typeface="+mn-lt"/>
              </a:rPr>
              <a:t>Μετωπιαίο επίπεδο</a:t>
            </a:r>
          </a:p>
        </p:txBody>
      </p:sp>
    </p:spTree>
    <p:extLst>
      <p:ext uri="{BB962C8B-B14F-4D97-AF65-F5344CB8AC3E}">
        <p14:creationId xmlns:p14="http://schemas.microsoft.com/office/powerpoint/2010/main" val="154228579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accent5">
                    <a:lumMod val="50000"/>
                  </a:schemeClr>
                </a:solidFill>
              </a:rPr>
              <a:t>ΙΣΟΡΡΟΠΙΑ</a:t>
            </a:r>
          </a:p>
        </p:txBody>
      </p:sp>
      <p:sp>
        <p:nvSpPr>
          <p:cNvPr id="3" name="Θέση περιεχομένου 2"/>
          <p:cNvSpPr>
            <a:spLocks noGrp="1"/>
          </p:cNvSpPr>
          <p:nvPr>
            <p:ph idx="1"/>
          </p:nvPr>
        </p:nvSpPr>
        <p:spPr>
          <a:xfrm>
            <a:off x="457200" y="1268760"/>
            <a:ext cx="8219255" cy="5184575"/>
          </a:xfrm>
        </p:spPr>
        <p:txBody>
          <a:bodyPr>
            <a:normAutofit fontScale="47500" lnSpcReduction="20000"/>
          </a:bodyPr>
          <a:lstStyle/>
          <a:p>
            <a:pPr>
              <a:lnSpc>
                <a:spcPct val="150000"/>
              </a:lnSpc>
            </a:pPr>
            <a:r>
              <a:rPr lang="el-GR" sz="3800" b="1" dirty="0">
                <a:solidFill>
                  <a:srgbClr val="7030A0"/>
                </a:solidFill>
              </a:rPr>
              <a:t>Ισορροπία</a:t>
            </a:r>
            <a:r>
              <a:rPr lang="el-GR" sz="3800" dirty="0">
                <a:solidFill>
                  <a:srgbClr val="7030A0"/>
                </a:solidFill>
              </a:rPr>
              <a:t> είναι μια σύνθετη διαδικασία </a:t>
            </a:r>
            <a:r>
              <a:rPr lang="el-GR" sz="3800" dirty="0"/>
              <a:t>που περιλαμβάνει τη λήψη και οργάνωση (στον εγκέφαλο) αισθητικών ερεθισμάτων από το νευρομυϊκό σύστημα. Τα ερεθίσματα προέρχονται τόσο από το εξωτερικό, όσο και από το εσωτερικό περιβάλλον του ανθρώπινου σώματος έχοντας ως στόχο την επίτευξη ενός σκοπού που απαιτεί σωστή στάση σώματος. Δηλαδή τη διατήρηση μιας θέσης ή εκτέλεσης μιας κίνηση ενάντια στη βαρύτητα με την κατάλληλη ευθυγράμμιση όλων των αρθρώσεων και όλων των επιμέρους τμημάτων του σώματος. </a:t>
            </a:r>
          </a:p>
          <a:p>
            <a:pPr marL="0" indent="0">
              <a:lnSpc>
                <a:spcPct val="150000"/>
              </a:lnSpc>
              <a:buNone/>
            </a:pPr>
            <a:endParaRPr lang="el-GR" dirty="0"/>
          </a:p>
          <a:p>
            <a:pPr>
              <a:lnSpc>
                <a:spcPct val="150000"/>
              </a:lnSpc>
            </a:pPr>
            <a:r>
              <a:rPr lang="el-GR" sz="3800" dirty="0"/>
              <a:t>Διατηρώντας καλή ισορροπία ένα σώμα, επιτυγχάνει τη διατήρηση της θέσης του ή την εκτέλεση μιας κίνησης σε ένα συγκεκριμένο χώρο, με συγκεκριμένο σκοπό.</a:t>
            </a:r>
          </a:p>
          <a:p>
            <a:pPr marL="0" indent="0">
              <a:lnSpc>
                <a:spcPct val="150000"/>
              </a:lnSpc>
              <a:buNone/>
            </a:pPr>
            <a:endParaRPr lang="el-GR" sz="3800" dirty="0"/>
          </a:p>
          <a:p>
            <a:pPr>
              <a:lnSpc>
                <a:spcPct val="150000"/>
              </a:lnSpc>
            </a:pPr>
            <a:r>
              <a:rPr lang="el-GR" sz="3800" dirty="0"/>
              <a:t>Η ΚΑΛΗ ΙΣΟΡΡΟΠΙΑ ΠΑΝΤΑ ΑΨΗΦΑ ΤΗ ΒΑΡΥΤΗΤΑ ΕΛΕΓΧΟΜΕΝΑ</a:t>
            </a:r>
          </a:p>
        </p:txBody>
      </p:sp>
    </p:spTree>
    <p:extLst>
      <p:ext uri="{BB962C8B-B14F-4D97-AF65-F5344CB8AC3E}">
        <p14:creationId xmlns:p14="http://schemas.microsoft.com/office/powerpoint/2010/main" val="3770461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6B6995-AB4B-4216-B691-2758F287D84F}"/>
              </a:ext>
            </a:extLst>
          </p:cNvPr>
          <p:cNvPicPr>
            <a:picLocks noChangeAspect="1"/>
          </p:cNvPicPr>
          <p:nvPr/>
        </p:nvPicPr>
        <p:blipFill>
          <a:blip r:embed="rId2"/>
          <a:stretch>
            <a:fillRect/>
          </a:stretch>
        </p:blipFill>
        <p:spPr>
          <a:xfrm>
            <a:off x="6134241" y="662990"/>
            <a:ext cx="2681089" cy="2766010"/>
          </a:xfrm>
          <a:prstGeom prst="rect">
            <a:avLst/>
          </a:prstGeom>
        </p:spPr>
      </p:pic>
      <p:sp>
        <p:nvSpPr>
          <p:cNvPr id="3" name="Θέση περιεχομένου 2"/>
          <p:cNvSpPr>
            <a:spLocks noGrp="1"/>
          </p:cNvSpPr>
          <p:nvPr>
            <p:ph idx="1"/>
          </p:nvPr>
        </p:nvSpPr>
        <p:spPr>
          <a:xfrm>
            <a:off x="251520" y="260648"/>
            <a:ext cx="8568952" cy="6480720"/>
          </a:xfrm>
        </p:spPr>
        <p:txBody>
          <a:bodyPr>
            <a:noAutofit/>
          </a:bodyPr>
          <a:lstStyle/>
          <a:p>
            <a:pPr>
              <a:buFont typeface="Wingdings" panose="05000000000000000000" pitchFamily="2" charset="2"/>
              <a:buChar char="q"/>
            </a:pPr>
            <a:r>
              <a:rPr lang="el-GR" sz="2200" dirty="0">
                <a:solidFill>
                  <a:srgbClr val="7030A0"/>
                </a:solidFill>
              </a:rPr>
              <a:t>Συνεργάζονται πολλά συστήματα για την επίτευξη της ισορροπίας</a:t>
            </a:r>
          </a:p>
          <a:p>
            <a:r>
              <a:rPr lang="el-GR" sz="2200" dirty="0">
                <a:solidFill>
                  <a:srgbClr val="7030A0"/>
                </a:solidFill>
              </a:rPr>
              <a:t>το νευρικό</a:t>
            </a:r>
          </a:p>
          <a:p>
            <a:r>
              <a:rPr lang="el-GR" sz="2200" dirty="0">
                <a:solidFill>
                  <a:srgbClr val="7030A0"/>
                </a:solidFill>
              </a:rPr>
              <a:t>το μυοσκελετικό </a:t>
            </a:r>
          </a:p>
          <a:p>
            <a:r>
              <a:rPr lang="el-GR" sz="2200" dirty="0">
                <a:solidFill>
                  <a:srgbClr val="7030A0"/>
                </a:solidFill>
              </a:rPr>
              <a:t>το αισθητικό (το οποίο περιλαμβάνει το οπτικό, </a:t>
            </a:r>
          </a:p>
          <a:p>
            <a:pPr marL="0" indent="0">
              <a:buNone/>
            </a:pPr>
            <a:r>
              <a:rPr lang="el-GR" sz="2200" dirty="0">
                <a:solidFill>
                  <a:srgbClr val="7030A0"/>
                </a:solidFill>
              </a:rPr>
              <a:t>το αιθουσαίο και το σωματοαισθητικό)</a:t>
            </a:r>
          </a:p>
          <a:p>
            <a:endParaRPr lang="el-GR" sz="2200" dirty="0">
              <a:solidFill>
                <a:srgbClr val="7030A0"/>
              </a:solidFill>
            </a:endParaRPr>
          </a:p>
          <a:p>
            <a:pPr>
              <a:buFont typeface="Wingdings" panose="05000000000000000000" pitchFamily="2" charset="2"/>
              <a:buChar char="q"/>
            </a:pPr>
            <a:r>
              <a:rPr lang="el-GR" sz="2200" dirty="0">
                <a:solidFill>
                  <a:srgbClr val="7030A0"/>
                </a:solidFill>
              </a:rPr>
              <a:t>Η ισορροπία διακρίνεται σε</a:t>
            </a:r>
            <a:r>
              <a:rPr lang="en-US" sz="2200" dirty="0">
                <a:solidFill>
                  <a:srgbClr val="7030A0"/>
                </a:solidFill>
              </a:rPr>
              <a:t>:</a:t>
            </a:r>
            <a:r>
              <a:rPr lang="el-GR" sz="2200" dirty="0">
                <a:solidFill>
                  <a:srgbClr val="7030A0"/>
                </a:solidFill>
              </a:rPr>
              <a:t> </a:t>
            </a:r>
          </a:p>
          <a:p>
            <a:pPr marL="0" indent="0">
              <a:buNone/>
            </a:pPr>
            <a:endParaRPr lang="en-US" sz="2200" dirty="0">
              <a:solidFill>
                <a:srgbClr val="7030A0"/>
              </a:solidFill>
            </a:endParaRPr>
          </a:p>
          <a:p>
            <a:pPr marL="0" indent="0">
              <a:buNone/>
            </a:pPr>
            <a:r>
              <a:rPr lang="el-GR" sz="2200" b="1" dirty="0">
                <a:solidFill>
                  <a:srgbClr val="7030A0"/>
                </a:solidFill>
              </a:rPr>
              <a:t>Στατική</a:t>
            </a:r>
            <a:r>
              <a:rPr lang="en-US" sz="2200" b="1" dirty="0">
                <a:solidFill>
                  <a:srgbClr val="7030A0"/>
                </a:solidFill>
              </a:rPr>
              <a:t>:</a:t>
            </a:r>
            <a:r>
              <a:rPr lang="el-GR" sz="2200" dirty="0">
                <a:solidFill>
                  <a:srgbClr val="7030A0"/>
                </a:solidFill>
              </a:rPr>
              <a:t> η οποία παρουσιάζεται κατά την ήρεμη όρθια στάση ή την καθιστή και </a:t>
            </a:r>
            <a:endParaRPr lang="en-US" sz="2200" dirty="0">
              <a:solidFill>
                <a:srgbClr val="7030A0"/>
              </a:solidFill>
            </a:endParaRPr>
          </a:p>
          <a:p>
            <a:pPr marL="0" indent="0">
              <a:buNone/>
            </a:pPr>
            <a:r>
              <a:rPr lang="el-GR" sz="2200" b="1" dirty="0">
                <a:solidFill>
                  <a:srgbClr val="7030A0"/>
                </a:solidFill>
              </a:rPr>
              <a:t>Δυναμική</a:t>
            </a:r>
            <a:r>
              <a:rPr lang="en-US" sz="2200" b="1" dirty="0">
                <a:solidFill>
                  <a:srgbClr val="7030A0"/>
                </a:solidFill>
              </a:rPr>
              <a:t>:</a:t>
            </a:r>
            <a:r>
              <a:rPr lang="el-GR" sz="2200" dirty="0">
                <a:solidFill>
                  <a:srgbClr val="7030A0"/>
                </a:solidFill>
              </a:rPr>
              <a:t> η οποία προσδιορίζει την ισορροπία ενός σώματος, όταν το κέντρο βάρους του και η βάση στήριξής του κινούνται. </a:t>
            </a:r>
          </a:p>
          <a:p>
            <a:pPr marL="0" indent="0">
              <a:buNone/>
            </a:pPr>
            <a:r>
              <a:rPr lang="el-GR" sz="2200" dirty="0">
                <a:solidFill>
                  <a:srgbClr val="7030A0"/>
                </a:solidFill>
              </a:rPr>
              <a:t>Π.χ</a:t>
            </a:r>
            <a:r>
              <a:rPr lang="en-US" sz="2200" dirty="0">
                <a:solidFill>
                  <a:srgbClr val="7030A0"/>
                </a:solidFill>
              </a:rPr>
              <a:t>:</a:t>
            </a:r>
            <a:r>
              <a:rPr lang="el-GR" sz="2200" dirty="0">
                <a:solidFill>
                  <a:srgbClr val="7030A0"/>
                </a:solidFill>
              </a:rPr>
              <a:t> βάδιση ή όταν από την όρθια θέση ερχόμαστε στην καθιστή, ή όταν κάποιο σκέλος του σώματος κινείται.</a:t>
            </a:r>
          </a:p>
        </p:txBody>
      </p:sp>
    </p:spTree>
    <p:extLst>
      <p:ext uri="{BB962C8B-B14F-4D97-AF65-F5344CB8AC3E}">
        <p14:creationId xmlns:p14="http://schemas.microsoft.com/office/powerpoint/2010/main" val="692817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DF15E-78A2-D147-D16D-AEDC3697C81F}"/>
              </a:ext>
            </a:extLst>
          </p:cNvPr>
          <p:cNvSpPr>
            <a:spLocks noGrp="1"/>
          </p:cNvSpPr>
          <p:nvPr>
            <p:ph type="title"/>
          </p:nvPr>
        </p:nvSpPr>
        <p:spPr/>
        <p:txBody>
          <a:bodyPr/>
          <a:lstStyle/>
          <a:p>
            <a:r>
              <a:rPr lang="el-GR"/>
              <a:t>Ερωτήσεις κατανόησης</a:t>
            </a:r>
          </a:p>
        </p:txBody>
      </p:sp>
      <p:sp>
        <p:nvSpPr>
          <p:cNvPr id="3" name="Content Placeholder 2">
            <a:extLst>
              <a:ext uri="{FF2B5EF4-FFF2-40B4-BE49-F238E27FC236}">
                <a16:creationId xmlns:a16="http://schemas.microsoft.com/office/drawing/2014/main" id="{C449278D-AAAD-3A64-FCEB-4ED929F9217F}"/>
              </a:ext>
            </a:extLst>
          </p:cNvPr>
          <p:cNvSpPr>
            <a:spLocks noGrp="1"/>
          </p:cNvSpPr>
          <p:nvPr>
            <p:ph idx="1"/>
          </p:nvPr>
        </p:nvSpPr>
        <p:spPr/>
        <p:txBody>
          <a:bodyPr/>
          <a:lstStyle/>
          <a:p>
            <a:r>
              <a:rPr lang="el-GR" dirty="0"/>
              <a:t>Τι είναι η ισορροπία;</a:t>
            </a:r>
          </a:p>
          <a:p>
            <a:r>
              <a:rPr lang="el-GR" dirty="0"/>
              <a:t>Ποια συστήματα συνεργάζονται για την επίτευξη της ισορροπίας;</a:t>
            </a:r>
          </a:p>
          <a:p>
            <a:r>
              <a:rPr lang="el-GR" dirty="0"/>
              <a:t>Πόσα είδη ισορροπίας εχουμε;</a:t>
            </a:r>
          </a:p>
          <a:p>
            <a:r>
              <a:rPr lang="el-GR" dirty="0"/>
              <a:t>Τι είναι η βάση στήριξης, το κέντρο βάρους και η γραμμη της βαρύτητας;</a:t>
            </a:r>
          </a:p>
          <a:p>
            <a:r>
              <a:rPr lang="el-GR" dirty="0"/>
              <a:t>Πως συνδέονται τα παραπάνω με την ισορροπία;</a:t>
            </a:r>
          </a:p>
          <a:p>
            <a:endParaRPr lang="el-GR" dirty="0"/>
          </a:p>
          <a:p>
            <a:endParaRPr lang="el-GR" dirty="0"/>
          </a:p>
        </p:txBody>
      </p:sp>
    </p:spTree>
    <p:extLst>
      <p:ext uri="{BB962C8B-B14F-4D97-AF65-F5344CB8AC3E}">
        <p14:creationId xmlns:p14="http://schemas.microsoft.com/office/powerpoint/2010/main" val="85626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a:t>Επίπεδα κίνησης</a:t>
            </a:r>
          </a:p>
        </p:txBody>
      </p:sp>
      <p:pic>
        <p:nvPicPr>
          <p:cNvPr id="7" name="6 - Θέση περιεχομένου" descr="Βασικοί+άξονες+κίνησης..jpg"/>
          <p:cNvPicPr>
            <a:picLocks noGrp="1" noChangeAspect="1"/>
          </p:cNvPicPr>
          <p:nvPr>
            <p:ph sz="half" idx="1"/>
          </p:nvPr>
        </p:nvPicPr>
        <p:blipFill>
          <a:blip r:embed="rId2" cstate="print"/>
          <a:stretch>
            <a:fillRect/>
          </a:stretch>
        </p:blipFill>
        <p:spPr>
          <a:xfrm>
            <a:off x="467544" y="1916832"/>
            <a:ext cx="4248471" cy="3930526"/>
          </a:xfrm>
        </p:spPr>
      </p:pic>
      <p:pic>
        <p:nvPicPr>
          <p:cNvPr id="8" name="7 - Θέση περιεχομένου" descr="Τα+επίπεδα+της+κίνησης+Μετωπιαίο+(Coronal+Plane)_+Είναι+ένα+κάθετο.jpg"/>
          <p:cNvPicPr>
            <a:picLocks noGrp="1" noChangeAspect="1"/>
          </p:cNvPicPr>
          <p:nvPr>
            <p:ph sz="half" idx="2"/>
          </p:nvPr>
        </p:nvPicPr>
        <p:blipFill>
          <a:blip r:embed="rId3" cstate="print"/>
          <a:stretch>
            <a:fillRect/>
          </a:stretch>
        </p:blipFill>
        <p:spPr>
          <a:xfrm>
            <a:off x="4777580" y="2060849"/>
            <a:ext cx="4128459" cy="3096344"/>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20a.jpg"/>
          <p:cNvPicPr>
            <a:picLocks noChangeAspect="1"/>
          </p:cNvPicPr>
          <p:nvPr/>
        </p:nvPicPr>
        <p:blipFill>
          <a:blip r:embed="rId2" cstate="print">
            <a:clrChange>
              <a:clrFrom>
                <a:srgbClr val="FEFEFE"/>
              </a:clrFrom>
              <a:clrTo>
                <a:srgbClr val="FEFEFE">
                  <a:alpha val="0"/>
                </a:srgbClr>
              </a:clrTo>
            </a:clrChange>
          </a:blip>
          <a:stretch>
            <a:fillRect/>
          </a:stretch>
        </p:blipFill>
        <p:spPr>
          <a:xfrm>
            <a:off x="1259631" y="1556792"/>
            <a:ext cx="7107335" cy="42196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395536" y="2276872"/>
            <a:ext cx="8280920" cy="3478511"/>
          </a:xfrm>
        </p:spPr>
        <p:txBody>
          <a:bodyPr>
            <a:normAutofit/>
          </a:bodyPr>
          <a:lstStyle/>
          <a:p>
            <a:r>
              <a:rPr lang="el-GR" sz="3200" b="1" dirty="0"/>
              <a:t>Οβελιαίος ή </a:t>
            </a:r>
            <a:r>
              <a:rPr lang="el-GR" sz="3200" b="1" dirty="0" err="1"/>
              <a:t>Προσθιοπίσθιος</a:t>
            </a:r>
            <a:r>
              <a:rPr lang="el-GR" sz="3200" b="1" dirty="0"/>
              <a:t> άξονας: </a:t>
            </a:r>
          </a:p>
          <a:p>
            <a:r>
              <a:rPr lang="el-GR" sz="2400" dirty="0"/>
              <a:t>Ο άξονας αυτός τέμνει κάθετα το μετωπιαίο επίπεδο. </a:t>
            </a:r>
          </a:p>
          <a:p>
            <a:endParaRPr lang="el-GR" sz="3200" dirty="0"/>
          </a:p>
          <a:p>
            <a:r>
              <a:rPr lang="el-GR" sz="3200" b="1" dirty="0"/>
              <a:t>Μετωπιαίος άξονας: </a:t>
            </a:r>
          </a:p>
          <a:p>
            <a:r>
              <a:rPr lang="el-GR" sz="2400" dirty="0"/>
              <a:t>Ο άξονας τέμνει κάθετα το οβελιαίο επίπεδο.</a:t>
            </a:r>
          </a:p>
          <a:p>
            <a:endParaRPr lang="el-GR" sz="3200" dirty="0"/>
          </a:p>
          <a:p>
            <a:r>
              <a:rPr lang="el-GR" sz="3200" b="1" dirty="0"/>
              <a:t>Κατακόρυφος άξονας: </a:t>
            </a:r>
          </a:p>
          <a:p>
            <a:r>
              <a:rPr lang="el-GR" sz="2400" dirty="0"/>
              <a:t>Ο άξονας αυτός τέμνει κάθετα το εγκάρσιο επίπεδο.</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9FA59-B85A-8ADC-8063-AC9E4DE2CAEC}"/>
              </a:ext>
            </a:extLst>
          </p:cNvPr>
          <p:cNvSpPr>
            <a:spLocks noGrp="1"/>
          </p:cNvSpPr>
          <p:nvPr>
            <p:ph type="title"/>
          </p:nvPr>
        </p:nvSpPr>
        <p:spPr/>
        <p:txBody>
          <a:bodyPr/>
          <a:lstStyle/>
          <a:p>
            <a:r>
              <a:rPr lang="el-GR" dirty="0"/>
              <a:t>Κινήσεις αρθρώσεων κάτω άκρου</a:t>
            </a:r>
          </a:p>
        </p:txBody>
      </p:sp>
      <p:graphicFrame>
        <p:nvGraphicFramePr>
          <p:cNvPr id="4" name="Content Placeholder 3">
            <a:extLst>
              <a:ext uri="{FF2B5EF4-FFF2-40B4-BE49-F238E27FC236}">
                <a16:creationId xmlns:a16="http://schemas.microsoft.com/office/drawing/2014/main" id="{131DB745-D6E7-894B-3CB7-C153344E6D5C}"/>
              </a:ext>
            </a:extLst>
          </p:cNvPr>
          <p:cNvGraphicFramePr>
            <a:graphicFrameLocks noGrp="1"/>
          </p:cNvGraphicFramePr>
          <p:nvPr>
            <p:ph idx="1"/>
            <p:extLst>
              <p:ext uri="{D42A27DB-BD31-4B8C-83A1-F6EECF244321}">
                <p14:modId xmlns:p14="http://schemas.microsoft.com/office/powerpoint/2010/main" val="1633178060"/>
              </p:ext>
            </p:extLst>
          </p:nvPr>
        </p:nvGraphicFramePr>
        <p:xfrm>
          <a:off x="828675" y="1628800"/>
          <a:ext cx="5989320" cy="2565400"/>
        </p:xfrm>
        <a:graphic>
          <a:graphicData uri="http://schemas.openxmlformats.org/drawingml/2006/table">
            <a:tbl>
              <a:tblPr firstRow="1" bandRow="1">
                <a:tableStyleId>{5940675A-B579-460E-94D1-54222C63F5DA}</a:tableStyleId>
              </a:tblPr>
              <a:tblGrid>
                <a:gridCol w="1497330">
                  <a:extLst>
                    <a:ext uri="{9D8B030D-6E8A-4147-A177-3AD203B41FA5}">
                      <a16:colId xmlns:a16="http://schemas.microsoft.com/office/drawing/2014/main" val="837166939"/>
                    </a:ext>
                  </a:extLst>
                </a:gridCol>
                <a:gridCol w="1497330">
                  <a:extLst>
                    <a:ext uri="{9D8B030D-6E8A-4147-A177-3AD203B41FA5}">
                      <a16:colId xmlns:a16="http://schemas.microsoft.com/office/drawing/2014/main" val="2147946468"/>
                    </a:ext>
                  </a:extLst>
                </a:gridCol>
                <a:gridCol w="1497330">
                  <a:extLst>
                    <a:ext uri="{9D8B030D-6E8A-4147-A177-3AD203B41FA5}">
                      <a16:colId xmlns:a16="http://schemas.microsoft.com/office/drawing/2014/main" val="4192351542"/>
                    </a:ext>
                  </a:extLst>
                </a:gridCol>
                <a:gridCol w="1497330">
                  <a:extLst>
                    <a:ext uri="{9D8B030D-6E8A-4147-A177-3AD203B41FA5}">
                      <a16:colId xmlns:a16="http://schemas.microsoft.com/office/drawing/2014/main" val="3221590181"/>
                    </a:ext>
                  </a:extLst>
                </a:gridCol>
              </a:tblGrid>
              <a:tr h="370840">
                <a:tc>
                  <a:txBody>
                    <a:bodyPr/>
                    <a:lstStyle/>
                    <a:p>
                      <a:endParaRPr lang="el-GR" dirty="0"/>
                    </a:p>
                  </a:txBody>
                  <a:tcPr/>
                </a:tc>
                <a:tc>
                  <a:txBody>
                    <a:bodyPr/>
                    <a:lstStyle/>
                    <a:p>
                      <a:r>
                        <a:rPr lang="el-GR" b="1" dirty="0"/>
                        <a:t>ΟΒΕΛΙΑΙΟ</a:t>
                      </a:r>
                    </a:p>
                  </a:txBody>
                  <a:tcPr>
                    <a:solidFill>
                      <a:srgbClr val="92D050"/>
                    </a:solidFill>
                  </a:tcPr>
                </a:tc>
                <a:tc>
                  <a:txBody>
                    <a:bodyPr/>
                    <a:lstStyle/>
                    <a:p>
                      <a:r>
                        <a:rPr lang="el-GR" b="1" dirty="0"/>
                        <a:t>ΜΕΤΩΠΙΑΙΟ</a:t>
                      </a:r>
                    </a:p>
                  </a:txBody>
                  <a:tcPr>
                    <a:solidFill>
                      <a:srgbClr val="92D050"/>
                    </a:solidFill>
                  </a:tcPr>
                </a:tc>
                <a:tc>
                  <a:txBody>
                    <a:bodyPr/>
                    <a:lstStyle/>
                    <a:p>
                      <a:r>
                        <a:rPr lang="el-GR" b="1" dirty="0"/>
                        <a:t>ΕΓΚΑΡΣΙΟ</a:t>
                      </a:r>
                    </a:p>
                  </a:txBody>
                  <a:tcPr>
                    <a:solidFill>
                      <a:srgbClr val="92D050"/>
                    </a:solidFill>
                  </a:tcPr>
                </a:tc>
                <a:extLst>
                  <a:ext uri="{0D108BD9-81ED-4DB2-BD59-A6C34878D82A}">
                    <a16:rowId xmlns:a16="http://schemas.microsoft.com/office/drawing/2014/main" val="1410459353"/>
                  </a:ext>
                </a:extLst>
              </a:tr>
              <a:tr h="370840">
                <a:tc>
                  <a:txBody>
                    <a:bodyPr/>
                    <a:lstStyle/>
                    <a:p>
                      <a:r>
                        <a:rPr lang="el-GR" b="1" dirty="0"/>
                        <a:t>ΙΣΧΙΟ</a:t>
                      </a:r>
                    </a:p>
                  </a:txBody>
                  <a:tcPr>
                    <a:solidFill>
                      <a:srgbClr val="00B0F0"/>
                    </a:solidFill>
                  </a:tcPr>
                </a:tc>
                <a:tc>
                  <a:txBody>
                    <a:bodyPr/>
                    <a:lstStyle/>
                    <a:p>
                      <a:r>
                        <a:rPr lang="el-GR" dirty="0"/>
                        <a:t>Κάμψη/</a:t>
                      </a:r>
                    </a:p>
                    <a:p>
                      <a:r>
                        <a:rPr lang="el-GR" dirty="0"/>
                        <a:t>έκταση</a:t>
                      </a:r>
                    </a:p>
                  </a:txBody>
                  <a:tcPr/>
                </a:tc>
                <a:tc>
                  <a:txBody>
                    <a:bodyPr/>
                    <a:lstStyle/>
                    <a:p>
                      <a:r>
                        <a:rPr lang="el-GR" dirty="0"/>
                        <a:t>Απαγωγή προσαγωγή</a:t>
                      </a:r>
                    </a:p>
                  </a:txBody>
                  <a:tcPr/>
                </a:tc>
                <a:tc>
                  <a:txBody>
                    <a:bodyPr/>
                    <a:lstStyle/>
                    <a:p>
                      <a:r>
                        <a:rPr lang="el-GR" dirty="0"/>
                        <a:t>Έσω/ έξω στροφή</a:t>
                      </a:r>
                    </a:p>
                  </a:txBody>
                  <a:tcPr/>
                </a:tc>
                <a:extLst>
                  <a:ext uri="{0D108BD9-81ED-4DB2-BD59-A6C34878D82A}">
                    <a16:rowId xmlns:a16="http://schemas.microsoft.com/office/drawing/2014/main" val="2867668933"/>
                  </a:ext>
                </a:extLst>
              </a:tr>
              <a:tr h="370840">
                <a:tc>
                  <a:txBody>
                    <a:bodyPr/>
                    <a:lstStyle/>
                    <a:p>
                      <a:r>
                        <a:rPr lang="el-GR" b="1" dirty="0"/>
                        <a:t>ΓΟΝΑΤΟ</a:t>
                      </a:r>
                    </a:p>
                  </a:txBody>
                  <a:tcPr>
                    <a:solidFill>
                      <a:srgbClr val="00B0F0"/>
                    </a:solidFill>
                  </a:tcPr>
                </a:tc>
                <a:tc>
                  <a:txBody>
                    <a:bodyPr/>
                    <a:lstStyle/>
                    <a:p>
                      <a:r>
                        <a:rPr lang="el-GR" dirty="0"/>
                        <a:t>Κάμψη/ έκταση</a:t>
                      </a: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3614037250"/>
                  </a:ext>
                </a:extLst>
              </a:tr>
              <a:tr h="370840">
                <a:tc>
                  <a:txBody>
                    <a:bodyPr/>
                    <a:lstStyle/>
                    <a:p>
                      <a:r>
                        <a:rPr lang="el-GR" b="1" dirty="0"/>
                        <a:t>ΠΟΔΟΚΝΗΜΙΚΗ</a:t>
                      </a:r>
                    </a:p>
                  </a:txBody>
                  <a:tcPr>
                    <a:solidFill>
                      <a:srgbClr val="00B0F0"/>
                    </a:solidFill>
                  </a:tcPr>
                </a:tc>
                <a:tc>
                  <a:txBody>
                    <a:bodyPr/>
                    <a:lstStyle/>
                    <a:p>
                      <a:r>
                        <a:rPr lang="el-GR" dirty="0"/>
                        <a:t>Πελματιαία/ ραχιαία κάμψη</a:t>
                      </a:r>
                    </a:p>
                  </a:txBody>
                  <a:tcPr/>
                </a:tc>
                <a:tc>
                  <a:txBody>
                    <a:bodyPr/>
                    <a:lstStyle/>
                    <a:p>
                      <a:r>
                        <a:rPr lang="el-GR" dirty="0"/>
                        <a:t>Ανάσπαση έσω/έξω χείλους</a:t>
                      </a:r>
                    </a:p>
                  </a:txBody>
                  <a:tcPr/>
                </a:tc>
                <a:tc>
                  <a:txBody>
                    <a:bodyPr/>
                    <a:lstStyle/>
                    <a:p>
                      <a:endParaRPr lang="el-GR" dirty="0"/>
                    </a:p>
                  </a:txBody>
                  <a:tcPr/>
                </a:tc>
                <a:extLst>
                  <a:ext uri="{0D108BD9-81ED-4DB2-BD59-A6C34878D82A}">
                    <a16:rowId xmlns:a16="http://schemas.microsoft.com/office/drawing/2014/main" val="3196879553"/>
                  </a:ext>
                </a:extLst>
              </a:tr>
            </a:tbl>
          </a:graphicData>
        </a:graphic>
      </p:graphicFrame>
    </p:spTree>
    <p:extLst>
      <p:ext uri="{BB962C8B-B14F-4D97-AF65-F5344CB8AC3E}">
        <p14:creationId xmlns:p14="http://schemas.microsoft.com/office/powerpoint/2010/main" val="51081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260648"/>
            <a:ext cx="7342587" cy="768498"/>
          </a:xfrm>
        </p:spPr>
        <p:txBody>
          <a:bodyPr/>
          <a:lstStyle/>
          <a:p>
            <a:r>
              <a:rPr lang="el-GR" dirty="0">
                <a:solidFill>
                  <a:srgbClr val="395B53"/>
                </a:solidFill>
                <a:latin typeface="Calibri" panose="020F0502020204030204" pitchFamily="34" charset="0"/>
                <a:cs typeface="Calibri" panose="020F0502020204030204" pitchFamily="34" charset="0"/>
              </a:rPr>
              <a:t>Αρχές Ισορροπίας</a:t>
            </a:r>
          </a:p>
        </p:txBody>
      </p:sp>
      <p:sp>
        <p:nvSpPr>
          <p:cNvPr id="3" name="2 - Θέση περιεχομένου"/>
          <p:cNvSpPr>
            <a:spLocks noGrp="1"/>
          </p:cNvSpPr>
          <p:nvPr>
            <p:ph idx="1"/>
          </p:nvPr>
        </p:nvSpPr>
        <p:spPr>
          <a:xfrm>
            <a:off x="395536" y="1340768"/>
            <a:ext cx="8352928" cy="5112568"/>
          </a:xfrm>
        </p:spPr>
        <p:txBody>
          <a:bodyPr>
            <a:normAutofit fontScale="92500" lnSpcReduction="10000"/>
          </a:bodyPr>
          <a:lstStyle/>
          <a:p>
            <a:pPr marL="457200" indent="-457200">
              <a:buNone/>
            </a:pPr>
            <a:r>
              <a:rPr lang="el-GR" b="1" dirty="0">
                <a:solidFill>
                  <a:srgbClr val="395B53"/>
                </a:solidFill>
                <a:latin typeface="Calibri" pitchFamily="34" charset="0"/>
                <a:cs typeface="Calibri" pitchFamily="34" charset="0"/>
              </a:rPr>
              <a:t>Βαρύτητα</a:t>
            </a:r>
            <a:r>
              <a:rPr lang="el-GR" dirty="0">
                <a:latin typeface="Calibri" pitchFamily="34" charset="0"/>
                <a:cs typeface="Calibri" pitchFamily="34" charset="0"/>
              </a:rPr>
              <a:t>: </a:t>
            </a:r>
            <a:r>
              <a:rPr lang="el-GR" dirty="0"/>
              <a:t>Η </a:t>
            </a:r>
            <a:r>
              <a:rPr lang="el-GR" dirty="0">
                <a:latin typeface="Calibri" pitchFamily="34" charset="0"/>
                <a:cs typeface="Calibri" pitchFamily="34" charset="0"/>
              </a:rPr>
              <a:t>ιδιότητα των υλικών σωμάτων να έλκονται από τη γη. Η δύναμη της γης να έλκει κάθε σώμα προς το κέντρο της. Τα πράγματα βρίσκονται γύρω μας σε τάξη λόγω της παγκόσμιας βαρύτητας, η οποία</a:t>
            </a:r>
            <a:r>
              <a:rPr lang="en-US" dirty="0">
                <a:latin typeface="Calibri" pitchFamily="34" charset="0"/>
                <a:cs typeface="Calibri" pitchFamily="34" charset="0"/>
              </a:rPr>
              <a:t> </a:t>
            </a:r>
            <a:r>
              <a:rPr lang="el-GR" dirty="0">
                <a:latin typeface="Calibri" pitchFamily="34" charset="0"/>
                <a:cs typeface="Calibri" pitchFamily="34" charset="0"/>
              </a:rPr>
              <a:t>επηρεάζει όλα τα σώματα και τις κινήσεις τους.</a:t>
            </a:r>
          </a:p>
          <a:p>
            <a:pPr marL="457200" indent="-457200">
              <a:buNone/>
            </a:pPr>
            <a:r>
              <a:rPr lang="el-GR" b="1" dirty="0">
                <a:solidFill>
                  <a:srgbClr val="395B53"/>
                </a:solidFill>
                <a:latin typeface="Calibri" pitchFamily="34" charset="0"/>
                <a:cs typeface="Calibri" pitchFamily="34" charset="0"/>
              </a:rPr>
              <a:t>Κέντρο βάρους</a:t>
            </a:r>
            <a:r>
              <a:rPr lang="el-GR" dirty="0">
                <a:latin typeface="Calibri" pitchFamily="34" charset="0"/>
                <a:cs typeface="Calibri" pitchFamily="34" charset="0"/>
              </a:rPr>
              <a:t>: Το σημείο ενός σώματος στο οποίο εφαρμόζεται η συνισταμένη όλων των δυνάμεων που ενεργούν σε αυτό.</a:t>
            </a:r>
          </a:p>
          <a:p>
            <a:pPr marL="457200" indent="-457200">
              <a:buNone/>
            </a:pPr>
            <a:r>
              <a:rPr lang="el-GR" dirty="0">
                <a:latin typeface="Calibri" pitchFamily="34" charset="0"/>
                <a:cs typeface="Calibri" pitchFamily="34" charset="0"/>
              </a:rPr>
              <a:t>Το κέντρο βάρους των σωμάτων έχει τη δυνατότητα να μετατοπίζεται κατά την κίνησή τους προκειμένου το σώμα να μπορεί να διατηρεί την ισορροπία του στο χώρο καθ’ όλη τη διάρκεια της κίνησής του. (πχ. Όταν χορεύουμε, το κέντρο βάρους μετατοπίζεται για να μη χαθεί η ισορροπία μας και πέσουμε). Στο ανθρώπινο σώμα </a:t>
            </a:r>
            <a:r>
              <a:rPr lang="el-GR" b="1" dirty="0">
                <a:latin typeface="Calibri" pitchFamily="34" charset="0"/>
                <a:cs typeface="Calibri" pitchFamily="34" charset="0"/>
              </a:rPr>
              <a:t>στην όρθια στάση </a:t>
            </a:r>
            <a:r>
              <a:rPr lang="el-GR" dirty="0">
                <a:latin typeface="Calibri" pitchFamily="34" charset="0"/>
                <a:cs typeface="Calibri" pitchFamily="34" charset="0"/>
              </a:rPr>
              <a:t>βρίσκεται στο 53% -57% του ύψους του ατόμου (περίπου στο ύψος του αφαλού).</a:t>
            </a:r>
          </a:p>
          <a:p>
            <a:pPr marL="457200" indent="-457200">
              <a:buNone/>
            </a:pPr>
            <a:r>
              <a:rPr lang="el-GR" dirty="0">
                <a:latin typeface="Calibri" pitchFamily="34" charset="0"/>
                <a:cs typeface="Calibri" pitchFamily="34" charset="0"/>
              </a:rPr>
              <a:t>Η δύναμη της βαρύτητας ενεργεί στο </a:t>
            </a:r>
            <a:r>
              <a:rPr lang="el-GR" b="1" dirty="0">
                <a:latin typeface="Calibri" pitchFamily="34" charset="0"/>
                <a:cs typeface="Calibri" pitchFamily="34" charset="0"/>
              </a:rPr>
              <a:t>κέντρο βάρος του σώματος</a:t>
            </a:r>
            <a:r>
              <a:rPr lang="el-GR" dirty="0">
                <a:latin typeface="Calibri" pitchFamily="34" charset="0"/>
                <a:cs typeface="Calibri" pitchFamily="34" charset="0"/>
              </a:rPr>
              <a:t>, το οποίο χαρακτηρίζεται και ως </a:t>
            </a:r>
            <a:r>
              <a:rPr lang="el-GR" b="1" dirty="0">
                <a:latin typeface="Calibri" pitchFamily="34" charset="0"/>
                <a:cs typeface="Calibri" pitchFamily="34" charset="0"/>
              </a:rPr>
              <a:t>σημείο ισορροπίας του σώματος</a:t>
            </a:r>
            <a:r>
              <a:rPr lang="el-GR" dirty="0">
                <a:latin typeface="Calibri" pitchFamily="34" charset="0"/>
                <a:cs typeface="Calibri" pitchFamily="34" charset="0"/>
              </a:rPr>
              <a:t>.</a:t>
            </a:r>
          </a:p>
          <a:p>
            <a:pPr>
              <a:buFont typeface="Arial" panose="020B0604020202020204" pitchFamily="34" charset="0"/>
              <a:buChar char="•"/>
            </a:pPr>
            <a:r>
              <a:rPr lang="el-GR" dirty="0">
                <a:solidFill>
                  <a:srgbClr val="7030A0"/>
                </a:solidFill>
                <a:latin typeface="Calibri" pitchFamily="34" charset="0"/>
                <a:cs typeface="Calibri" pitchFamily="34" charset="0"/>
              </a:rPr>
              <a:t>Όσο πιο χαμηλά βρίσκεται το </a:t>
            </a:r>
            <a:r>
              <a:rPr lang="el-GR" b="1" dirty="0">
                <a:solidFill>
                  <a:srgbClr val="7030A0"/>
                </a:solidFill>
                <a:latin typeface="Calibri" pitchFamily="34" charset="0"/>
                <a:cs typeface="Calibri" pitchFamily="34" charset="0"/>
              </a:rPr>
              <a:t>κέντρο βάρους </a:t>
            </a:r>
            <a:r>
              <a:rPr lang="el-GR" dirty="0">
                <a:solidFill>
                  <a:srgbClr val="7030A0"/>
                </a:solidFill>
                <a:latin typeface="Calibri" pitchFamily="34" charset="0"/>
                <a:cs typeface="Calibri" pitchFamily="34" charset="0"/>
              </a:rPr>
              <a:t>ενος σώματος τόσο καλύτερη είναι και η ισορροπία του.</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slide_24.jpg"/>
          <p:cNvPicPr>
            <a:picLocks noGrp="1" noChangeAspect="1"/>
          </p:cNvPicPr>
          <p:nvPr>
            <p:ph idx="1"/>
          </p:nvPr>
        </p:nvPicPr>
        <p:blipFill>
          <a:blip r:embed="rId2" cstate="print"/>
          <a:stretch>
            <a:fillRect/>
          </a:stretch>
        </p:blipFill>
        <p:spPr>
          <a:xfrm>
            <a:off x="1115616" y="1412776"/>
            <a:ext cx="6912768" cy="51845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395B53"/>
                </a:solidFill>
              </a:rPr>
              <a:t>Αρχές Ισορροπίας</a:t>
            </a:r>
            <a:endParaRPr lang="el-GR" dirty="0"/>
          </a:p>
        </p:txBody>
      </p:sp>
      <p:sp>
        <p:nvSpPr>
          <p:cNvPr id="3" name="2 - Θέση περιεχομένου"/>
          <p:cNvSpPr>
            <a:spLocks noGrp="1"/>
          </p:cNvSpPr>
          <p:nvPr>
            <p:ph idx="1"/>
          </p:nvPr>
        </p:nvSpPr>
        <p:spPr/>
        <p:txBody>
          <a:bodyPr/>
          <a:lstStyle/>
          <a:p>
            <a:r>
              <a:rPr lang="el-GR" b="1" dirty="0">
                <a:solidFill>
                  <a:srgbClr val="395B53"/>
                </a:solidFill>
                <a:latin typeface="Calibri" pitchFamily="34" charset="0"/>
                <a:cs typeface="Calibri" pitchFamily="34" charset="0"/>
              </a:rPr>
              <a:t>Γραμμή βαρύτητας</a:t>
            </a:r>
            <a:r>
              <a:rPr lang="el-GR" dirty="0">
                <a:latin typeface="Calibri" pitchFamily="34" charset="0"/>
                <a:cs typeface="Calibri" pitchFamily="34" charset="0"/>
              </a:rPr>
              <a:t>: Η νοητή κατακόρυφη γραμμή που διέρχεται από το κέντρο βάρους ενός σώματος</a:t>
            </a:r>
            <a:r>
              <a:rPr lang="el-GR" dirty="0"/>
              <a:t>.</a:t>
            </a:r>
          </a:p>
          <a:p>
            <a:endParaRPr lang="el-GR" dirty="0"/>
          </a:p>
          <a:p>
            <a:pPr>
              <a:buNone/>
            </a:pPr>
            <a:endParaRPr lang="el-GR" dirty="0"/>
          </a:p>
          <a:p>
            <a:pPr>
              <a:buNone/>
            </a:pPr>
            <a:endParaRPr lang="el-GR" dirty="0"/>
          </a:p>
          <a:p>
            <a:pPr>
              <a:buNone/>
            </a:pPr>
            <a:endParaRPr lang="el-GR" dirty="0"/>
          </a:p>
          <a:p>
            <a:pPr>
              <a:buNone/>
            </a:pPr>
            <a:endParaRPr lang="el-GR" dirty="0"/>
          </a:p>
        </p:txBody>
      </p:sp>
      <p:pic>
        <p:nvPicPr>
          <p:cNvPr id="4" name="3 - Εικόνα" descr="slide_26.jpg"/>
          <p:cNvPicPr>
            <a:picLocks noChangeAspect="1"/>
          </p:cNvPicPr>
          <p:nvPr/>
        </p:nvPicPr>
        <p:blipFill>
          <a:blip r:embed="rId2" cstate="print"/>
          <a:stretch>
            <a:fillRect/>
          </a:stretch>
        </p:blipFill>
        <p:spPr>
          <a:xfrm>
            <a:off x="299525" y="2708920"/>
            <a:ext cx="3840427" cy="2880320"/>
          </a:xfrm>
          <a:prstGeom prst="rect">
            <a:avLst/>
          </a:prstGeom>
        </p:spPr>
      </p:pic>
      <p:pic>
        <p:nvPicPr>
          <p:cNvPr id="5" name="4 - Εικόνα" descr="Ιδανική+στάση_+‘ιδανική’+σπονδυλική+ευθυγράμμιση.jpg"/>
          <p:cNvPicPr>
            <a:picLocks noChangeAspect="1"/>
          </p:cNvPicPr>
          <p:nvPr/>
        </p:nvPicPr>
        <p:blipFill>
          <a:blip r:embed="rId3" cstate="print"/>
          <a:stretch>
            <a:fillRect/>
          </a:stretch>
        </p:blipFill>
        <p:spPr>
          <a:xfrm>
            <a:off x="4884036" y="2348880"/>
            <a:ext cx="3840426" cy="28803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395B53"/>
                </a:solidFill>
              </a:rPr>
              <a:t>Αρχές Ισορροπίας</a:t>
            </a:r>
            <a:endParaRPr lang="el-GR" dirty="0"/>
          </a:p>
        </p:txBody>
      </p:sp>
      <p:sp>
        <p:nvSpPr>
          <p:cNvPr id="3" name="2 - Θέση περιεχομένου"/>
          <p:cNvSpPr>
            <a:spLocks noGrp="1"/>
          </p:cNvSpPr>
          <p:nvPr>
            <p:ph idx="1"/>
          </p:nvPr>
        </p:nvSpPr>
        <p:spPr/>
        <p:txBody>
          <a:bodyPr/>
          <a:lstStyle/>
          <a:p>
            <a:r>
              <a:rPr lang="el-GR" b="1" dirty="0">
                <a:solidFill>
                  <a:srgbClr val="395B53"/>
                </a:solidFill>
                <a:latin typeface="Calibri" pitchFamily="34" charset="0"/>
                <a:cs typeface="Calibri" pitchFamily="34" charset="0"/>
              </a:rPr>
              <a:t>Βάση στήριξης</a:t>
            </a:r>
            <a:r>
              <a:rPr lang="el-GR" dirty="0">
                <a:latin typeface="Calibri" pitchFamily="34" charset="0"/>
                <a:cs typeface="Calibri" pitchFamily="34" charset="0"/>
              </a:rPr>
              <a:t>: Η επιφάνεια η οποία περικλείεται από ευθείες που ενώνουν τα σημεία στήριξης ενός σώματος το οποίο βρίσκεται σε ένα οριζόντιο επίπεδο.</a:t>
            </a:r>
          </a:p>
          <a:p>
            <a:pPr>
              <a:buFont typeface="Wingdings" pitchFamily="2" charset="2"/>
              <a:buChar char="q"/>
            </a:pPr>
            <a:r>
              <a:rPr lang="el-GR" dirty="0">
                <a:solidFill>
                  <a:srgbClr val="7030A0"/>
                </a:solidFill>
                <a:latin typeface="Calibri" pitchFamily="34" charset="0"/>
                <a:cs typeface="Calibri" pitchFamily="34" charset="0"/>
              </a:rPr>
              <a:t>Ένα σώμα ισορροπεί όταν η </a:t>
            </a:r>
            <a:r>
              <a:rPr lang="el-GR" b="1" dirty="0">
                <a:solidFill>
                  <a:srgbClr val="7030A0"/>
                </a:solidFill>
                <a:latin typeface="Calibri" pitchFamily="34" charset="0"/>
                <a:cs typeface="Calibri" pitchFamily="34" charset="0"/>
              </a:rPr>
              <a:t>γραμμή βαρύτητας </a:t>
            </a:r>
            <a:r>
              <a:rPr lang="el-GR" dirty="0">
                <a:solidFill>
                  <a:srgbClr val="7030A0"/>
                </a:solidFill>
                <a:latin typeface="Calibri" pitchFamily="34" charset="0"/>
                <a:cs typeface="Calibri" pitchFamily="34" charset="0"/>
              </a:rPr>
              <a:t>Βρίσκεται μέσα στη βάση στήριξης του. Αν δεν συμβαίνει αυτό , ανατρέπεται.</a:t>
            </a:r>
            <a:endParaRPr lang="en-US" dirty="0">
              <a:solidFill>
                <a:srgbClr val="7030A0"/>
              </a:solidFill>
              <a:latin typeface="Calibri" pitchFamily="34" charset="0"/>
              <a:cs typeface="Calibri" pitchFamily="34" charset="0"/>
            </a:endParaRPr>
          </a:p>
          <a:p>
            <a:pPr>
              <a:buFont typeface="Wingdings" pitchFamily="2" charset="2"/>
              <a:buChar char="q"/>
            </a:pPr>
            <a:r>
              <a:rPr lang="el-GR" dirty="0">
                <a:solidFill>
                  <a:srgbClr val="7030A0"/>
                </a:solidFill>
                <a:latin typeface="Calibri" pitchFamily="34" charset="0"/>
                <a:cs typeface="Calibri" pitchFamily="34" charset="0"/>
              </a:rPr>
              <a:t>Όσο μεγαλύτερη είναι η </a:t>
            </a:r>
            <a:r>
              <a:rPr lang="el-GR" b="1" dirty="0">
                <a:solidFill>
                  <a:srgbClr val="7030A0"/>
                </a:solidFill>
                <a:latin typeface="Calibri" pitchFamily="34" charset="0"/>
                <a:cs typeface="Calibri" pitchFamily="34" charset="0"/>
              </a:rPr>
              <a:t>βάση στήριξης </a:t>
            </a:r>
            <a:r>
              <a:rPr lang="el-GR" dirty="0">
                <a:solidFill>
                  <a:srgbClr val="7030A0"/>
                </a:solidFill>
                <a:latin typeface="Calibri" pitchFamily="34" charset="0"/>
                <a:cs typeface="Calibri" pitchFamily="34" charset="0"/>
              </a:rPr>
              <a:t>ενός σώματος τόσο καλύτερη είναι κ η ισορροπία του.</a:t>
            </a:r>
          </a:p>
        </p:txBody>
      </p:sp>
      <p:pic>
        <p:nvPicPr>
          <p:cNvPr id="4" name="3 - Εικόνα" descr="images (9).jpg"/>
          <p:cNvPicPr>
            <a:picLocks noChangeAspect="1"/>
          </p:cNvPicPr>
          <p:nvPr/>
        </p:nvPicPr>
        <p:blipFill>
          <a:blip r:embed="rId2" cstate="print"/>
          <a:stretch>
            <a:fillRect/>
          </a:stretch>
        </p:blipFill>
        <p:spPr>
          <a:xfrm>
            <a:off x="323528" y="4293096"/>
            <a:ext cx="4389060" cy="2016224"/>
          </a:xfrm>
          <a:prstGeom prst="rect">
            <a:avLst/>
          </a:prstGeom>
        </p:spPr>
      </p:pic>
      <p:pic>
        <p:nvPicPr>
          <p:cNvPr id="5" name="4 - Εικόνα" descr="images (8).jpg"/>
          <p:cNvPicPr>
            <a:picLocks noChangeAspect="1"/>
          </p:cNvPicPr>
          <p:nvPr/>
        </p:nvPicPr>
        <p:blipFill>
          <a:blip r:embed="rId3" cstate="print"/>
          <a:stretch>
            <a:fillRect/>
          </a:stretch>
        </p:blipFill>
        <p:spPr>
          <a:xfrm>
            <a:off x="5292080" y="3833664"/>
            <a:ext cx="3024336" cy="30243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Ακαδημαϊκή βιβλιογραφία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46_TF03431380_TF03431380" id="{856076FB-12A4-41CA-A0E0-E0A93572E056}" vid="{AE29B9E4-3226-42B4-A682-6BC5B733C8E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tf03431380</Template>
  <TotalTime>1745</TotalTime>
  <Words>635</Words>
  <Application>Microsoft Office PowerPoint</Application>
  <PresentationFormat>On-screen Show (4:3)</PresentationFormat>
  <Paragraphs>69</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Euphemia</vt:lpstr>
      <vt:lpstr>Plantagenet Cherokee</vt:lpstr>
      <vt:lpstr>Wingdings</vt:lpstr>
      <vt:lpstr>Ακαδημαϊκή βιβλιογραφία 16x9</vt:lpstr>
      <vt:lpstr>Θέμα του Office</vt:lpstr>
      <vt:lpstr>Επίπεδα κίνησης</vt:lpstr>
      <vt:lpstr>Επίπεδα κίνησης</vt:lpstr>
      <vt:lpstr>PowerPoint Presentation</vt:lpstr>
      <vt:lpstr>PowerPoint Presentation</vt:lpstr>
      <vt:lpstr>Κινήσεις αρθρώσεων κάτω άκρου</vt:lpstr>
      <vt:lpstr>Αρχές Ισορροπίας</vt:lpstr>
      <vt:lpstr>PowerPoint Presentation</vt:lpstr>
      <vt:lpstr>Αρχές Ισορροπίας</vt:lpstr>
      <vt:lpstr>Αρχές Ισορροπίας</vt:lpstr>
      <vt:lpstr>ΙΣΟΡΡΟΠΙΑ</vt:lpstr>
      <vt:lpstr>PowerPoint Presentation</vt:lpstr>
      <vt:lpstr>Ερωτήσεις κατανόησης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Απεικονιση &amp; αναλυση     βαδισησ</dc:title>
  <dc:creator>maria</dc:creator>
  <cp:lastModifiedBy>Ευτυχία Γ</cp:lastModifiedBy>
  <cp:revision>93</cp:revision>
  <dcterms:created xsi:type="dcterms:W3CDTF">2017-10-11T19:46:09Z</dcterms:created>
  <dcterms:modified xsi:type="dcterms:W3CDTF">2025-03-28T12:33:55Z</dcterms:modified>
</cp:coreProperties>
</file>