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544" r:id="rId3"/>
    <p:sldId id="257" r:id="rId4"/>
    <p:sldId id="258" r:id="rId5"/>
    <p:sldId id="259" r:id="rId6"/>
    <p:sldId id="260" r:id="rId7"/>
    <p:sldId id="261" r:id="rId8"/>
    <p:sldId id="262" r:id="rId9"/>
    <p:sldId id="263" r:id="rId10"/>
    <p:sldId id="264" r:id="rId11"/>
    <p:sldId id="265" r:id="rId12"/>
    <p:sldId id="270" r:id="rId13"/>
    <p:sldId id="271" r:id="rId14"/>
    <p:sldId id="268" r:id="rId15"/>
    <p:sldId id="546" r:id="rId16"/>
    <p:sldId id="279" r:id="rId17"/>
    <p:sldId id="280" r:id="rId18"/>
    <p:sldId id="281" r:id="rId19"/>
    <p:sldId id="282" r:id="rId20"/>
    <p:sldId id="283" r:id="rId21"/>
    <p:sldId id="272" r:id="rId22"/>
    <p:sldId id="475" r:id="rId23"/>
    <p:sldId id="476" r:id="rId24"/>
    <p:sldId id="266" r:id="rId25"/>
    <p:sldId id="267" r:id="rId26"/>
    <p:sldId id="277" r:id="rId27"/>
    <p:sldId id="278" r:id="rId28"/>
    <p:sldId id="284" r:id="rId29"/>
    <p:sldId id="285" r:id="rId30"/>
    <p:sldId id="286" r:id="rId31"/>
    <p:sldId id="287" r:id="rId32"/>
    <p:sldId id="288" r:id="rId33"/>
    <p:sldId id="289" r:id="rId34"/>
    <p:sldId id="290" r:id="rId35"/>
    <p:sldId id="477" r:id="rId36"/>
    <p:sldId id="478" r:id="rId37"/>
    <p:sldId id="479" r:id="rId38"/>
    <p:sldId id="480" r:id="rId39"/>
    <p:sldId id="306" r:id="rId40"/>
    <p:sldId id="307" r:id="rId41"/>
    <p:sldId id="308" r:id="rId42"/>
    <p:sldId id="309" r:id="rId43"/>
    <p:sldId id="310" r:id="rId44"/>
    <p:sldId id="481" r:id="rId45"/>
    <p:sldId id="311" r:id="rId46"/>
    <p:sldId id="312" r:id="rId47"/>
    <p:sldId id="313" r:id="rId48"/>
    <p:sldId id="345" r:id="rId49"/>
    <p:sldId id="346" r:id="rId50"/>
    <p:sldId id="348" r:id="rId51"/>
    <p:sldId id="349" r:id="rId52"/>
    <p:sldId id="350" r:id="rId53"/>
    <p:sldId id="351" r:id="rId54"/>
    <p:sldId id="365" r:id="rId55"/>
    <p:sldId id="366" r:id="rId56"/>
    <p:sldId id="367" r:id="rId57"/>
    <p:sldId id="413" r:id="rId58"/>
    <p:sldId id="368" r:id="rId59"/>
    <p:sldId id="352" r:id="rId60"/>
    <p:sldId id="353" r:id="rId61"/>
    <p:sldId id="354" r:id="rId62"/>
    <p:sldId id="355" r:id="rId63"/>
    <p:sldId id="356" r:id="rId64"/>
    <p:sldId id="357" r:id="rId65"/>
    <p:sldId id="358" r:id="rId66"/>
    <p:sldId id="359" r:id="rId67"/>
    <p:sldId id="360" r:id="rId68"/>
    <p:sldId id="361" r:id="rId69"/>
    <p:sldId id="369" r:id="rId70"/>
    <p:sldId id="370" r:id="rId71"/>
    <p:sldId id="371" r:id="rId72"/>
    <p:sldId id="372" r:id="rId73"/>
    <p:sldId id="373" r:id="rId74"/>
    <p:sldId id="374" r:id="rId75"/>
    <p:sldId id="375" r:id="rId76"/>
    <p:sldId id="376" r:id="rId77"/>
    <p:sldId id="377" r:id="rId78"/>
    <p:sldId id="378" r:id="rId79"/>
    <p:sldId id="379" r:id="rId80"/>
    <p:sldId id="380" r:id="rId81"/>
    <p:sldId id="382" r:id="rId82"/>
    <p:sldId id="381" r:id="rId83"/>
    <p:sldId id="383" r:id="rId84"/>
    <p:sldId id="384" r:id="rId85"/>
    <p:sldId id="385" r:id="rId86"/>
    <p:sldId id="386" r:id="rId87"/>
    <p:sldId id="387" r:id="rId88"/>
    <p:sldId id="388" r:id="rId89"/>
    <p:sldId id="389" r:id="rId90"/>
    <p:sldId id="390" r:id="rId91"/>
    <p:sldId id="391" r:id="rId92"/>
    <p:sldId id="392" r:id="rId93"/>
    <p:sldId id="393" r:id="rId94"/>
    <p:sldId id="394" r:id="rId95"/>
    <p:sldId id="395" r:id="rId96"/>
    <p:sldId id="396" r:id="rId97"/>
    <p:sldId id="397" r:id="rId98"/>
    <p:sldId id="398" r:id="rId99"/>
    <p:sldId id="399" r:id="rId100"/>
    <p:sldId id="400" r:id="rId101"/>
    <p:sldId id="401" r:id="rId102"/>
    <p:sldId id="402" r:id="rId103"/>
    <p:sldId id="403" r:id="rId104"/>
    <p:sldId id="404" r:id="rId105"/>
    <p:sldId id="405" r:id="rId106"/>
    <p:sldId id="406" r:id="rId107"/>
    <p:sldId id="407" r:id="rId108"/>
    <p:sldId id="408" r:id="rId109"/>
    <p:sldId id="409" r:id="rId110"/>
    <p:sldId id="410" r:id="rId111"/>
    <p:sldId id="411" r:id="rId112"/>
    <p:sldId id="412" r:id="rId113"/>
    <p:sldId id="414" r:id="rId114"/>
    <p:sldId id="531" r:id="rId115"/>
    <p:sldId id="532" r:id="rId116"/>
    <p:sldId id="415" r:id="rId117"/>
    <p:sldId id="417" r:id="rId118"/>
    <p:sldId id="418" r:id="rId119"/>
    <p:sldId id="533" r:id="rId120"/>
    <p:sldId id="534" r:id="rId121"/>
    <p:sldId id="535" r:id="rId122"/>
    <p:sldId id="419" r:id="rId123"/>
    <p:sldId id="423" r:id="rId124"/>
    <p:sldId id="424" r:id="rId125"/>
    <p:sldId id="425" r:id="rId126"/>
    <p:sldId id="426" r:id="rId127"/>
    <p:sldId id="427" r:id="rId128"/>
    <p:sldId id="428" r:id="rId129"/>
    <p:sldId id="429" r:id="rId130"/>
    <p:sldId id="430" r:id="rId131"/>
    <p:sldId id="431" r:id="rId132"/>
    <p:sldId id="432" r:id="rId133"/>
    <p:sldId id="433" r:id="rId134"/>
    <p:sldId id="434" r:id="rId135"/>
    <p:sldId id="536" r:id="rId136"/>
    <p:sldId id="537" r:id="rId137"/>
    <p:sldId id="435" r:id="rId138"/>
    <p:sldId id="436" r:id="rId139"/>
    <p:sldId id="437" r:id="rId140"/>
    <p:sldId id="438" r:id="rId141"/>
    <p:sldId id="439" r:id="rId142"/>
    <p:sldId id="440" r:id="rId143"/>
    <p:sldId id="441" r:id="rId144"/>
    <p:sldId id="442" r:id="rId145"/>
    <p:sldId id="443" r:id="rId146"/>
    <p:sldId id="552" r:id="rId147"/>
    <p:sldId id="553" r:id="rId148"/>
    <p:sldId id="556" r:id="rId149"/>
    <p:sldId id="554" r:id="rId150"/>
    <p:sldId id="557" r:id="rId151"/>
    <p:sldId id="444" r:id="rId152"/>
    <p:sldId id="445" r:id="rId153"/>
    <p:sldId id="452" r:id="rId154"/>
    <p:sldId id="464" r:id="rId155"/>
    <p:sldId id="466" r:id="rId156"/>
    <p:sldId id="467" r:id="rId157"/>
    <p:sldId id="468" r:id="rId158"/>
    <p:sldId id="469" r:id="rId159"/>
    <p:sldId id="470" r:id="rId160"/>
    <p:sldId id="471" r:id="rId161"/>
    <p:sldId id="472" r:id="rId162"/>
    <p:sldId id="456" r:id="rId163"/>
    <p:sldId id="457" r:id="rId164"/>
    <p:sldId id="458" r:id="rId165"/>
    <p:sldId id="474" r:id="rId166"/>
    <p:sldId id="459" r:id="rId167"/>
    <p:sldId id="460" r:id="rId168"/>
    <p:sldId id="473" r:id="rId169"/>
    <p:sldId id="483" r:id="rId170"/>
    <p:sldId id="484" r:id="rId171"/>
    <p:sldId id="485" r:id="rId172"/>
    <p:sldId id="486" r:id="rId173"/>
    <p:sldId id="487" r:id="rId174"/>
    <p:sldId id="488" r:id="rId175"/>
    <p:sldId id="489" r:id="rId176"/>
    <p:sldId id="504" r:id="rId177"/>
    <p:sldId id="496" r:id="rId178"/>
    <p:sldId id="502" r:id="rId179"/>
    <p:sldId id="505" r:id="rId180"/>
    <p:sldId id="503" r:id="rId181"/>
    <p:sldId id="490" r:id="rId182"/>
    <p:sldId id="538" r:id="rId183"/>
    <p:sldId id="491" r:id="rId184"/>
    <p:sldId id="498" r:id="rId185"/>
    <p:sldId id="527" r:id="rId186"/>
    <p:sldId id="508" r:id="rId187"/>
    <p:sldId id="492" r:id="rId188"/>
    <p:sldId id="493" r:id="rId189"/>
    <p:sldId id="529" r:id="rId190"/>
    <p:sldId id="530" r:id="rId191"/>
    <p:sldId id="526" r:id="rId192"/>
    <p:sldId id="494" r:id="rId193"/>
    <p:sldId id="528" r:id="rId194"/>
    <p:sldId id="495" r:id="rId195"/>
    <p:sldId id="539" r:id="rId196"/>
    <p:sldId id="541" r:id="rId197"/>
    <p:sldId id="547" r:id="rId198"/>
    <p:sldId id="548" r:id="rId199"/>
    <p:sldId id="549" r:id="rId200"/>
    <p:sldId id="550" r:id="rId201"/>
    <p:sldId id="551" r:id="rId202"/>
    <p:sldId id="500" r:id="rId203"/>
    <p:sldId id="501" r:id="rId204"/>
    <p:sldId id="540" r:id="rId205"/>
    <p:sldId id="542" r:id="rId206"/>
    <p:sldId id="507" r:id="rId207"/>
    <p:sldId id="512" r:id="rId208"/>
    <p:sldId id="509" r:id="rId209"/>
    <p:sldId id="510" r:id="rId210"/>
    <p:sldId id="513" r:id="rId211"/>
    <p:sldId id="514" r:id="rId212"/>
    <p:sldId id="515" r:id="rId213"/>
    <p:sldId id="516" r:id="rId214"/>
    <p:sldId id="519" r:id="rId215"/>
    <p:sldId id="543" r:id="rId216"/>
    <p:sldId id="522" r:id="rId217"/>
    <p:sldId id="523" r:id="rId218"/>
    <p:sldId id="524" r:id="rId219"/>
    <p:sldId id="525" r:id="rId220"/>
    <p:sldId id="482" r:id="rId2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presProps" Target="pres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viewProps" Target="viewProp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theme" Target="theme/theme1.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3/9/2025</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3/9/2025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3/9/2025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3/9/2025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3/9/2025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2" Type="http://schemas.openxmlformats.org/officeDocument/2006/relationships/hyperlink" Target="https://www.lawspot.gr/node/22939" TargetMode="External"/><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3" Type="http://schemas.openxmlformats.org/officeDocument/2006/relationships/hyperlink" Target="https://www.taxheaven.gr/laws/law/index/law/29" TargetMode="External"/><Relationship Id="rId2" Type="http://schemas.openxmlformats.org/officeDocument/2006/relationships/hyperlink" Target="https://www.taxheaven.gr/laws/view/index/law/3190/year/1955/article/2" TargetMode="External"/><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3" Type="http://schemas.openxmlformats.org/officeDocument/2006/relationships/hyperlink" Target="https://www.taxheaven.gr/laws/law/index/law/29" TargetMode="External"/><Relationship Id="rId2" Type="http://schemas.openxmlformats.org/officeDocument/2006/relationships/hyperlink" Target="https://www.taxheaven.gr/laws/view/index/law/3190/year/1955/article/4" TargetMode="External"/><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3" Type="http://schemas.openxmlformats.org/officeDocument/2006/relationships/hyperlink" Target="https://www.taxheaven.gr/laws/law/index/law/29" TargetMode="External"/><Relationship Id="rId2" Type="http://schemas.openxmlformats.org/officeDocument/2006/relationships/hyperlink" Target="https://www.taxheaven.gr/laws/view/index/law/3190/year/1955/article/6" TargetMode="External"/><Relationship Id="rId1" Type="http://schemas.openxmlformats.org/officeDocument/2006/relationships/slideLayout" Target="../slideLayouts/slideLayout7.xml"/><Relationship Id="rId5" Type="http://schemas.openxmlformats.org/officeDocument/2006/relationships/hyperlink" Target="https://www.taxheaven.gr/laws/law/index/law/789" TargetMode="External"/><Relationship Id="rId4" Type="http://schemas.openxmlformats.org/officeDocument/2006/relationships/hyperlink" Target="https://www.taxheaven.gr/laws/view/index/law/4441/year/2016/article/9"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3" Type="http://schemas.openxmlformats.org/officeDocument/2006/relationships/hyperlink" Target="https://www.taxheaven.gr/laws/law/index/law/29" TargetMode="External"/><Relationship Id="rId2" Type="http://schemas.openxmlformats.org/officeDocument/2006/relationships/hyperlink" Target="https://www.taxheaven.gr/laws/view/index/law/3190/year/1955/article/6" TargetMode="External"/><Relationship Id="rId1" Type="http://schemas.openxmlformats.org/officeDocument/2006/relationships/slideLayout" Target="../slideLayouts/slideLayout7.xml"/><Relationship Id="rId5" Type="http://schemas.openxmlformats.org/officeDocument/2006/relationships/hyperlink" Target="https://www.taxheaven.gr/laws/law/index/law/145" TargetMode="External"/><Relationship Id="rId4" Type="http://schemas.openxmlformats.org/officeDocument/2006/relationships/hyperlink" Target="https://www.taxheaven.gr/laws/view/index/law/3419/year/2005/article/15"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www.taxheaven.gr/laws/law/index/law/29" TargetMode="External"/><Relationship Id="rId2" Type="http://schemas.openxmlformats.org/officeDocument/2006/relationships/hyperlink" Target="https://www.taxheaven.gr/laws/view/index/law/3190/year/1955/article/8" TargetMode="External"/><Relationship Id="rId1" Type="http://schemas.openxmlformats.org/officeDocument/2006/relationships/slideLayout" Target="../slideLayouts/slideLayout7.xml"/><Relationship Id="rId4" Type="http://schemas.openxmlformats.org/officeDocument/2006/relationships/hyperlink" Target="https://www.taxheaven.gr/laws/law/index/law/145" TargetMode="External"/></Relationships>
</file>

<file path=ppt/slides/_rels/slide122.xml.rels><?xml version="1.0" encoding="UTF-8" standalone="yes"?>
<Relationships xmlns="http://schemas.openxmlformats.org/package/2006/relationships"><Relationship Id="rId3" Type="http://schemas.openxmlformats.org/officeDocument/2006/relationships/hyperlink" Target="https://www.taxheaven.gr/laws/law/index/law/29" TargetMode="External"/><Relationship Id="rId2" Type="http://schemas.openxmlformats.org/officeDocument/2006/relationships/hyperlink" Target="https://www.taxheaven.gr/laws/view/index/law/3190/year/1955/article/44" TargetMode="External"/><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2" Type="http://schemas.openxmlformats.org/officeDocument/2006/relationships/hyperlink" Target="https://www.taxheaven.gr/laws/law/index/law/789" TargetMode="External"/><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2" Type="http://schemas.openxmlformats.org/officeDocument/2006/relationships/hyperlink" Target="https://www.taxheaven.gr/laws/circular/view/id/30265" TargetMode="External"/><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2" Type="http://schemas.openxmlformats.org/officeDocument/2006/relationships/hyperlink" Target="https://www.kepea.gr/uplds/file/2021/4808_2021.pdf" TargetMode="External"/><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0.xml.rels><?xml version="1.0" encoding="UTF-8" standalone="yes"?>
<Relationships xmlns="http://schemas.openxmlformats.org/package/2006/relationships"><Relationship Id="rId3" Type="http://schemas.openxmlformats.org/officeDocument/2006/relationships/hyperlink" Target="https://www.kepea.gr/" TargetMode="External"/><Relationship Id="rId2" Type="http://schemas.openxmlformats.org/officeDocument/2006/relationships/hyperlink" Target="http://www.lawspot.gr/"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hyperlink" Target="https://www.e-forosimv.gr/details.asp?ID=53629&amp;cat=17" TargetMode="Externa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ΔΙΚΑΙΟ ΙΙ</a:t>
            </a:r>
            <a:endParaRPr lang="en-US" dirty="0"/>
          </a:p>
        </p:txBody>
      </p:sp>
    </p:spTree>
    <p:extLst>
      <p:ext uri="{BB962C8B-B14F-4D97-AF65-F5344CB8AC3E}">
        <p14:creationId xmlns:p14="http://schemas.microsoft.com/office/powerpoint/2010/main" val="2294803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7944" y="139337"/>
            <a:ext cx="11051176" cy="7478970"/>
          </a:xfrm>
          <a:prstGeom prst="rect">
            <a:avLst/>
          </a:prstGeom>
          <a:noFill/>
        </p:spPr>
        <p:txBody>
          <a:bodyPr wrap="square" rtlCol="0">
            <a:spAutoFit/>
          </a:bodyPr>
          <a:lstStyle/>
          <a:p>
            <a:pPr algn="just"/>
            <a:r>
              <a:rPr lang="el-GR" sz="2400" b="1" dirty="0">
                <a:solidFill>
                  <a:srgbClr val="0070C0"/>
                </a:solidFill>
              </a:rPr>
              <a:t>Σύσταση της Ο.Ε. Διατυπώσεις</a:t>
            </a:r>
          </a:p>
          <a:p>
            <a:pPr algn="just"/>
            <a:r>
              <a:rPr lang="el-GR" sz="2400" dirty="0">
                <a:solidFill>
                  <a:srgbClr val="0070C0"/>
                </a:solidFill>
              </a:rPr>
              <a:t>Η Ο.Ε. αποτελεί νομικό πρόσωπο, η σύσταση της οποίας αποδεικνύεται από έγγραφο που ονομάζεται καταστατικό.</a:t>
            </a:r>
          </a:p>
          <a:p>
            <a:pPr algn="just"/>
            <a:r>
              <a:rPr lang="el-GR" sz="2400" dirty="0">
                <a:solidFill>
                  <a:srgbClr val="0070C0"/>
                </a:solidFill>
              </a:rPr>
              <a:t>Το καταστατικό μπορεί να είναι ιδιωτικό ή συμβολαιογραφικό έγγραφο (περίπτωση εισφοράς περιουσιακού στοιχείου που πρέπει να αποτιμηθεί π.χ. ακίνητα).</a:t>
            </a:r>
          </a:p>
          <a:p>
            <a:pPr algn="just"/>
            <a:r>
              <a:rPr lang="el-GR" sz="2400" dirty="0">
                <a:solidFill>
                  <a:srgbClr val="0070C0"/>
                </a:solidFill>
              </a:rPr>
              <a:t>Το καταστατικό της Ομόρρυθμης Εταιρείας πρέπει να αναφέρει την επωνυμία της εταιρείας, την έδρα της, τον σκοπό της , την διάρκεια της, το κεφάλαιο και τις μερίδες συμμετοχής του κάθε </a:t>
            </a:r>
            <a:r>
              <a:rPr lang="el-GR" sz="2400" dirty="0" smtClean="0">
                <a:solidFill>
                  <a:srgbClr val="0070C0"/>
                </a:solidFill>
              </a:rPr>
              <a:t>συνεταίρου. Η </a:t>
            </a:r>
            <a:r>
              <a:rPr lang="el-GR" sz="2400" dirty="0">
                <a:solidFill>
                  <a:srgbClr val="0070C0"/>
                </a:solidFill>
              </a:rPr>
              <a:t>επωνυμία της Ο.Ε. δημιουργείται από το όνομα ενός ή περισσοτέρων εταίρων</a:t>
            </a:r>
            <a:r>
              <a:rPr lang="el-GR" sz="2400" dirty="0" smtClean="0">
                <a:solidFill>
                  <a:srgbClr val="0070C0"/>
                </a:solidFill>
              </a:rPr>
              <a:t>.</a:t>
            </a:r>
          </a:p>
          <a:p>
            <a:pPr algn="just"/>
            <a:endParaRPr lang="el-GR" sz="2400" dirty="0">
              <a:solidFill>
                <a:srgbClr val="0070C0"/>
              </a:solidFill>
            </a:endParaRPr>
          </a:p>
          <a:p>
            <a:pPr algn="just"/>
            <a:r>
              <a:rPr lang="el-GR" sz="2400" dirty="0">
                <a:solidFill>
                  <a:srgbClr val="0070C0"/>
                </a:solidFill>
              </a:rPr>
              <a:t>Στο καταστατικό μπορεί να αναφέρεται : </a:t>
            </a:r>
          </a:p>
          <a:p>
            <a:pPr algn="just"/>
            <a:r>
              <a:rPr lang="el-GR" sz="2400" dirty="0">
                <a:solidFill>
                  <a:srgbClr val="0070C0"/>
                </a:solidFill>
              </a:rPr>
              <a:t>- Η δυνατότητα εκχώρησης των εταιρικών μερίδων </a:t>
            </a:r>
          </a:p>
          <a:p>
            <a:pPr algn="just"/>
            <a:r>
              <a:rPr lang="el-GR" sz="2400" dirty="0">
                <a:solidFill>
                  <a:srgbClr val="0070C0"/>
                </a:solidFill>
              </a:rPr>
              <a:t>- Η δυνατότητα και οι όροι χορήγησης δανείων της εταιρείας στους εταίρους και αντίθετα </a:t>
            </a:r>
          </a:p>
          <a:p>
            <a:pPr algn="just"/>
            <a:r>
              <a:rPr lang="el-GR" sz="2400" dirty="0" smtClean="0">
                <a:solidFill>
                  <a:srgbClr val="0070C0"/>
                </a:solidFill>
              </a:rPr>
              <a:t>- Η </a:t>
            </a:r>
            <a:r>
              <a:rPr lang="el-GR" sz="2400" dirty="0">
                <a:solidFill>
                  <a:srgbClr val="0070C0"/>
                </a:solidFill>
              </a:rPr>
              <a:t>δυνατότητα και τα όρια ατομικών απολήψεων των εταίρων έναντι μελλοντικών κερδών. </a:t>
            </a:r>
          </a:p>
          <a:p>
            <a:pPr algn="just"/>
            <a:r>
              <a:rPr lang="el-GR" sz="2400" dirty="0">
                <a:solidFill>
                  <a:srgbClr val="0070C0"/>
                </a:solidFill>
              </a:rPr>
              <a:t>- Οι όροι της διαχείρισης π.χ. θα διοικείται από τον Α &amp; Β, καθώς και ο τρόπος διαχείρισης. </a:t>
            </a:r>
          </a:p>
          <a:p>
            <a:pPr algn="just"/>
            <a:r>
              <a:rPr lang="el-GR" sz="2400" dirty="0" smtClean="0">
                <a:solidFill>
                  <a:srgbClr val="0070C0"/>
                </a:solidFill>
              </a:rPr>
              <a:t>. </a:t>
            </a:r>
            <a:endParaRPr lang="el-GR" sz="2400" dirty="0">
              <a:solidFill>
                <a:srgbClr val="0070C0"/>
              </a:solidFill>
            </a:endParaRPr>
          </a:p>
          <a:p>
            <a:pPr algn="just"/>
            <a:endParaRPr lang="en-US" sz="2400" dirty="0">
              <a:solidFill>
                <a:srgbClr val="0070C0"/>
              </a:solidFill>
            </a:endParaRPr>
          </a:p>
        </p:txBody>
      </p:sp>
    </p:spTree>
    <p:extLst>
      <p:ext uri="{BB962C8B-B14F-4D97-AF65-F5344CB8AC3E}">
        <p14:creationId xmlns:p14="http://schemas.microsoft.com/office/powerpoint/2010/main" val="297127173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6983" y="200297"/>
            <a:ext cx="11077303" cy="6740307"/>
          </a:xfrm>
          <a:prstGeom prst="rect">
            <a:avLst/>
          </a:prstGeom>
          <a:noFill/>
        </p:spPr>
        <p:txBody>
          <a:bodyPr wrap="square" rtlCol="0">
            <a:spAutoFit/>
          </a:bodyPr>
          <a:lstStyle/>
          <a:p>
            <a:pPr lvl="0" algn="just"/>
            <a:r>
              <a:rPr lang="el-GR" sz="2400" b="1" dirty="0">
                <a:solidFill>
                  <a:srgbClr val="0070C0"/>
                </a:solidFill>
              </a:rPr>
              <a:t>7.</a:t>
            </a:r>
            <a:r>
              <a:rPr lang="el-GR" sz="2400" dirty="0">
                <a:solidFill>
                  <a:srgbClr val="0070C0"/>
                </a:solidFill>
              </a:rPr>
              <a:t> Κάθε έτος οι εκκαθαριστές συντάσσουν ενδιάμεσες χρηματοοικονομικές καταστάσεις, οι οποίες υποβάλλονται στη γενική συνέλευση των μετόχων με έκθεση των αιτίων, τα οποία παρεμπόδισαν το τέλος της εκκαθάρισης. Οι ενδιάμεσες χρηματοοικονομικές καταστάσεις υποβάλλονται σε δημοσιότητα. Επίσης, συντάσσονται χρηματοοικονομικές καταστάσεις πέρατος της εκκαθάρισης, οι οποίες εγκρίνονται από τη γενική συνέλευση και υποβάλλονται σε δημοσιότητα. Η γενική συνέλευση αποφασίζει και περί της έγκρισης του συνολικού έργου των εκκαθαριστών και περί της απαλλαγής των ελεγκτών.</a:t>
            </a:r>
          </a:p>
          <a:p>
            <a:pPr lvl="0" algn="just"/>
            <a:r>
              <a:rPr lang="el-GR" sz="2400" b="1" dirty="0">
                <a:solidFill>
                  <a:srgbClr val="0070C0"/>
                </a:solidFill>
              </a:rPr>
              <a:t>8</a:t>
            </a:r>
            <a:r>
              <a:rPr lang="el-GR" sz="2400" dirty="0">
                <a:solidFill>
                  <a:srgbClr val="0070C0"/>
                </a:solidFill>
              </a:rPr>
              <a:t>. Με βάση τις εγκεκριμένες χρηματοοικονομικές καταστάσεις πέρατος της εκκαθάρισης οι εκκαθαριστές διανέμουν το προϊόν της εκκαθάρισης στους μετόχους, σύμφωνα με τα δικαιώματα τούτων. Αν συμφωνούν όλοι οι μέτοχοι, η διανομή μπορεί να γίνει και με αυτούσια απόδοση σ’ αυτούς των περιουσιακών στοιχείων της εταιρείας</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Άρθρο 170</a:t>
            </a:r>
            <a:endParaRPr lang="el-GR" sz="2400" dirty="0">
              <a:solidFill>
                <a:srgbClr val="0070C0"/>
              </a:solidFill>
            </a:endParaRPr>
          </a:p>
          <a:p>
            <a:pPr algn="just"/>
            <a:r>
              <a:rPr lang="el-GR" sz="2400" b="1" dirty="0">
                <a:solidFill>
                  <a:srgbClr val="0070C0"/>
                </a:solidFill>
              </a:rPr>
              <a:t>Διαγραφή της εταιρείας</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.Με το πέρας της εκκαθάρισης, ο εκκαθαριστής μεριμνά για τη διαγραφή της εταιρείας από το Γ.Ε.ΜΗ. </a:t>
            </a:r>
          </a:p>
        </p:txBody>
      </p:sp>
    </p:spTree>
    <p:extLst>
      <p:ext uri="{BB962C8B-B14F-4D97-AF65-F5344CB8AC3E}">
        <p14:creationId xmlns:p14="http://schemas.microsoft.com/office/powerpoint/2010/main" val="11258757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314" y="148045"/>
            <a:ext cx="11251475" cy="6370975"/>
          </a:xfrm>
          <a:prstGeom prst="rect">
            <a:avLst/>
          </a:prstGeom>
          <a:noFill/>
        </p:spPr>
        <p:txBody>
          <a:bodyPr wrap="square" rtlCol="0">
            <a:spAutoFit/>
          </a:bodyPr>
          <a:lstStyle/>
          <a:p>
            <a:pPr lvl="0" algn="just"/>
            <a:r>
              <a:rPr lang="el-GR" sz="2400" b="1" dirty="0">
                <a:solidFill>
                  <a:srgbClr val="0070C0"/>
                </a:solidFill>
              </a:rPr>
              <a:t>2</a:t>
            </a:r>
            <a:r>
              <a:rPr lang="el-GR" sz="2400" dirty="0">
                <a:solidFill>
                  <a:srgbClr val="0070C0"/>
                </a:solidFill>
              </a:rPr>
              <a:t>. Η εκκαθάριση τεκμαίρεται ότι περατώθηκε, αν παρέλθουν πέντε (5) έτη από την έναρξή της.</a:t>
            </a:r>
          </a:p>
          <a:p>
            <a:pPr lvl="0" algn="just"/>
            <a:r>
              <a:rPr lang="el-GR" sz="2400" b="1" dirty="0">
                <a:solidFill>
                  <a:srgbClr val="0070C0"/>
                </a:solidFill>
              </a:rPr>
              <a:t>3</a:t>
            </a:r>
            <a:r>
              <a:rPr lang="el-GR" sz="2400" dirty="0">
                <a:solidFill>
                  <a:srgbClr val="0070C0"/>
                </a:solidFill>
              </a:rPr>
              <a:t>. Τα βιβλία και τα έγγραφα της εταιρείας φυλάσσονται για δέκα (10) έτη από τον τελευταίο διατελέσαντα εκκαθαριστή ή πρόσωπο που θα ορίσει το δικαστήριο δικάζοντας με τη διαδικασία της εκούσιας διαδικασίας, με την επιφύλαξη ειδικών φορολογικών ή λογιστικών διατάξεων</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Ελεγκτές </a:t>
            </a:r>
            <a:endParaRPr lang="el-GR" sz="2400" dirty="0">
              <a:solidFill>
                <a:srgbClr val="0070C0"/>
              </a:solidFill>
            </a:endParaRPr>
          </a:p>
          <a:p>
            <a:pPr algn="just"/>
            <a:r>
              <a:rPr lang="el-GR" sz="2400" dirty="0">
                <a:solidFill>
                  <a:srgbClr val="0070C0"/>
                </a:solidFill>
              </a:rPr>
              <a:t>Για να μπορεί η Γενική Συνέλευση να λάβει, έγκυρα, οποιαδήποτε απόφαση για το περιεχόμενο των λογιστικών καταστάσεων, η τακτική Γενική Συνέλευση των μετόχων οφείλει να διορίσει τουλάχιστον 2 ελεγκτές. </a:t>
            </a:r>
          </a:p>
          <a:p>
            <a:pPr algn="just"/>
            <a:r>
              <a:rPr lang="el-GR" sz="2400" dirty="0">
                <a:solidFill>
                  <a:srgbClr val="0070C0"/>
                </a:solidFill>
              </a:rPr>
              <a:t>Οι βασικές αρμοδιότητες των ελεγκτών, επιγραμματικά, είναι: </a:t>
            </a:r>
          </a:p>
          <a:p>
            <a:pPr algn="just"/>
            <a:r>
              <a:rPr lang="el-GR" sz="2400" dirty="0">
                <a:solidFill>
                  <a:srgbClr val="0070C0"/>
                </a:solidFill>
              </a:rPr>
              <a:t>• Να παρακολουθούν τη λογιστική και διαχειριστική κατάσταση της </a:t>
            </a:r>
          </a:p>
          <a:p>
            <a:pPr algn="just"/>
            <a:r>
              <a:rPr lang="el-GR" sz="2400" dirty="0">
                <a:solidFill>
                  <a:srgbClr val="0070C0"/>
                </a:solidFill>
              </a:rPr>
              <a:t>εταιρίας καθ’ όλη τη διάρκεια της χρήσης. </a:t>
            </a:r>
          </a:p>
          <a:p>
            <a:pPr algn="just"/>
            <a:r>
              <a:rPr lang="el-GR" sz="2400" dirty="0">
                <a:solidFill>
                  <a:srgbClr val="0070C0"/>
                </a:solidFill>
              </a:rPr>
              <a:t>• Οφείλουν να κάνουν τις αναγκαίες υποδείξεις στο ΔΣ και σε περιπτώσεις που διαπιστώνουν </a:t>
            </a:r>
            <a:r>
              <a:rPr lang="el-GR" sz="2400" dirty="0" smtClean="0">
                <a:solidFill>
                  <a:srgbClr val="0070C0"/>
                </a:solidFill>
              </a:rPr>
              <a:t>παραβάσεις </a:t>
            </a:r>
            <a:endParaRPr lang="el-GR" sz="2400" dirty="0">
              <a:solidFill>
                <a:srgbClr val="0070C0"/>
              </a:solidFill>
            </a:endParaRPr>
          </a:p>
          <a:p>
            <a:pPr algn="just"/>
            <a:r>
              <a:rPr lang="el-GR" sz="2400" dirty="0" smtClean="0">
                <a:solidFill>
                  <a:srgbClr val="0070C0"/>
                </a:solidFill>
              </a:rPr>
              <a:t> </a:t>
            </a:r>
            <a:endParaRPr lang="el-GR" sz="2400" dirty="0">
              <a:solidFill>
                <a:srgbClr val="0070C0"/>
              </a:solidFill>
            </a:endParaRPr>
          </a:p>
        </p:txBody>
      </p:sp>
    </p:spTree>
    <p:extLst>
      <p:ext uri="{BB962C8B-B14F-4D97-AF65-F5344CB8AC3E}">
        <p14:creationId xmlns:p14="http://schemas.microsoft.com/office/powerpoint/2010/main" val="79593513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3440" y="139336"/>
            <a:ext cx="11146971" cy="4893647"/>
          </a:xfrm>
          <a:prstGeom prst="rect">
            <a:avLst/>
          </a:prstGeom>
          <a:noFill/>
        </p:spPr>
        <p:txBody>
          <a:bodyPr wrap="square" rtlCol="0">
            <a:spAutoFit/>
          </a:bodyPr>
          <a:lstStyle/>
          <a:p>
            <a:pPr lvl="0" algn="just"/>
            <a:r>
              <a:rPr lang="el-GR" sz="2400" dirty="0">
                <a:solidFill>
                  <a:srgbClr val="0070C0"/>
                </a:solidFill>
              </a:rPr>
              <a:t>Οι εταιρίες εκλέγουν δύο ελεγκτές όταν υπερβαίνουν σε δύο συνεχείς οικονομικές χρήσεις </a:t>
            </a:r>
          </a:p>
          <a:p>
            <a:pPr lvl="0" algn="just"/>
            <a:r>
              <a:rPr lang="el-GR" sz="2400" dirty="0">
                <a:solidFill>
                  <a:srgbClr val="0070C0"/>
                </a:solidFill>
              </a:rPr>
              <a:t>τα αριθμητικά όρια των δύο από τα παρακάτω τρία κριτήρια : </a:t>
            </a:r>
          </a:p>
          <a:p>
            <a:pPr lvl="0" algn="just"/>
            <a:r>
              <a:rPr lang="el-GR" sz="2400" dirty="0">
                <a:solidFill>
                  <a:srgbClr val="0070C0"/>
                </a:solidFill>
              </a:rPr>
              <a:t>1. Σύνολο ενεργητικού € 1.500.000 </a:t>
            </a:r>
          </a:p>
          <a:p>
            <a:pPr lvl="0" algn="just"/>
            <a:r>
              <a:rPr lang="el-GR" sz="2400" dirty="0">
                <a:solidFill>
                  <a:srgbClr val="0070C0"/>
                </a:solidFill>
              </a:rPr>
              <a:t>2. Καθαρός κύκλος εργασιών € 3.000.000 </a:t>
            </a:r>
          </a:p>
          <a:p>
            <a:pPr lvl="0" algn="just"/>
            <a:r>
              <a:rPr lang="el-GR" sz="2400" dirty="0">
                <a:solidFill>
                  <a:srgbClr val="0070C0"/>
                </a:solidFill>
              </a:rPr>
              <a:t>3. Μέσος όρος (Μ.Ο.) προσωπικού κατά τη διάρκεια της χρήσης τουλάχιστον 50 άτομα• </a:t>
            </a:r>
          </a:p>
          <a:p>
            <a:pPr lvl="0" algn="just"/>
            <a:r>
              <a:rPr lang="el-GR" sz="2400" dirty="0">
                <a:solidFill>
                  <a:srgbClr val="0070C0"/>
                </a:solidFill>
              </a:rPr>
              <a:t>Να ελέγξουν τον Ισολογισμό τέλους και την Κατάσταση Αποτελεσμάτων Χρήσης και να υποβάλλουν έκθεση με τα πορίσματα του ελέγχου τους στη Γενική Συνέλευση. </a:t>
            </a:r>
          </a:p>
          <a:p>
            <a:pPr lvl="0" algn="just"/>
            <a:r>
              <a:rPr lang="el-GR" sz="2400" dirty="0">
                <a:solidFill>
                  <a:srgbClr val="0070C0"/>
                </a:solidFill>
              </a:rPr>
              <a:t>Για κάθε πταίσμα τους, οι ελεγκτές ευθύνονται και υποχρεούνται να αποζημιώσουν την εταιρία. Οποιαδήποτε αξίωση της εταιρίας έναντι των ελεγκτών παύει να υφίσταται μετά από 2 χρόνια. </a:t>
            </a:r>
          </a:p>
          <a:p>
            <a:pPr lvl="0" algn="just"/>
            <a:endParaRPr lang="el-GR" sz="2400" dirty="0">
              <a:solidFill>
                <a:srgbClr val="0070C0"/>
              </a:solidFill>
            </a:endParaRPr>
          </a:p>
        </p:txBody>
      </p:sp>
    </p:spTree>
    <p:extLst>
      <p:ext uri="{BB962C8B-B14F-4D97-AF65-F5344CB8AC3E}">
        <p14:creationId xmlns:p14="http://schemas.microsoft.com/office/powerpoint/2010/main" val="45923442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9567" y="139337"/>
            <a:ext cx="11112136" cy="6001643"/>
          </a:xfrm>
          <a:prstGeom prst="rect">
            <a:avLst/>
          </a:prstGeom>
          <a:noFill/>
        </p:spPr>
        <p:txBody>
          <a:bodyPr wrap="square" rtlCol="0">
            <a:spAutoFit/>
          </a:bodyPr>
          <a:lstStyle/>
          <a:p>
            <a:pPr algn="just"/>
            <a:r>
              <a:rPr lang="el-GR" sz="2400" b="1" dirty="0">
                <a:solidFill>
                  <a:srgbClr val="0070C0"/>
                </a:solidFill>
              </a:rPr>
              <a:t>Οι διάφορες κατηγορίες των Μετοχών </a:t>
            </a:r>
            <a:endParaRPr lang="el-GR" sz="2400" dirty="0">
              <a:solidFill>
                <a:srgbClr val="0070C0"/>
              </a:solidFill>
            </a:endParaRPr>
          </a:p>
          <a:p>
            <a:pPr algn="just"/>
            <a:r>
              <a:rPr lang="el-GR" sz="2400" dirty="0">
                <a:solidFill>
                  <a:srgbClr val="0070C0"/>
                </a:solidFill>
              </a:rPr>
              <a:t>Το μετοχικό κεφάλαιο της Α.Ε. διαιρείται σε μικρά, ίσα μεταξύ τους μερίδια, τις μετοχές . Η διαίρεση αυτή, μεταξύ άλλων, διευκολύνει τη συγκέντρωση του κεφαλαίου, τη διανομή των κερδών και την ψηφοφορία στις γενικές συνελεύσεις των μετόχων. Έτσι η Α.Ε., κατά το χρόνο σύστασής της, έχει τόση περιουσία, όση σχεδόν και το καταβλημένο μετοχικό της κεφάλαιο, το οποίο έχει </a:t>
            </a:r>
            <a:r>
              <a:rPr lang="el-GR" sz="2400" dirty="0" err="1">
                <a:solidFill>
                  <a:srgbClr val="0070C0"/>
                </a:solidFill>
              </a:rPr>
              <a:t>κατατμηθεί</a:t>
            </a:r>
            <a:r>
              <a:rPr lang="el-GR" sz="2400" dirty="0">
                <a:solidFill>
                  <a:srgbClr val="0070C0"/>
                </a:solidFill>
              </a:rPr>
              <a:t> σε μετοχές. </a:t>
            </a:r>
          </a:p>
          <a:p>
            <a:pPr algn="just"/>
            <a:r>
              <a:rPr lang="el-GR" sz="2400" dirty="0">
                <a:solidFill>
                  <a:srgbClr val="0070C0"/>
                </a:solidFill>
              </a:rPr>
              <a:t>Η μετοχή αποτελεί έγγραφο τίτλο (αξιόγραφο), και η κατοχή της δίνει στο μέτοχο (στον κάτοχο δηλαδή της μετοχής), αναλογικά με τον αριθμό των </a:t>
            </a:r>
          </a:p>
          <a:p>
            <a:pPr algn="just"/>
            <a:r>
              <a:rPr lang="el-GR" sz="2400" dirty="0">
                <a:solidFill>
                  <a:srgbClr val="0070C0"/>
                </a:solidFill>
              </a:rPr>
              <a:t>μετοχών που διαθέτει : </a:t>
            </a:r>
          </a:p>
          <a:p>
            <a:pPr algn="just"/>
            <a:r>
              <a:rPr lang="el-GR" sz="2400" dirty="0">
                <a:solidFill>
                  <a:srgbClr val="0070C0"/>
                </a:solidFill>
              </a:rPr>
              <a:t>Δικαιώματα συμμετοχής στη Διοίκηση : όπως, δικαίωμα παράστασης, έκφρασης και ψήφου στη γενική συνέλευση της εταιρίας. </a:t>
            </a:r>
          </a:p>
          <a:p>
            <a:pPr algn="just"/>
            <a:r>
              <a:rPr lang="el-GR" sz="2400" dirty="0">
                <a:solidFill>
                  <a:srgbClr val="0070C0"/>
                </a:solidFill>
              </a:rPr>
              <a:t>Δικαιώματα Περιουσιακής φύσεως : όπως, δικαίωμα συμμετοχής στην διανομή των κερδών και συμμετοχής στο προϊόν της εκκαθάρισης. </a:t>
            </a:r>
          </a:p>
          <a:p>
            <a:pPr algn="just"/>
            <a:r>
              <a:rPr lang="el-GR" sz="2400" dirty="0" err="1">
                <a:solidFill>
                  <a:srgbClr val="0070C0"/>
                </a:solidFill>
              </a:rPr>
              <a:t>Διασφαλιστικά</a:t>
            </a:r>
            <a:r>
              <a:rPr lang="el-GR" sz="2400" dirty="0">
                <a:solidFill>
                  <a:srgbClr val="0070C0"/>
                </a:solidFill>
              </a:rPr>
              <a:t> Δικαιώματα του μετόχου : όπως, το δικαίωμα προτιμήσεως των παλαιών μετόχων σε κάθε νέα έκδοση μετοχών, και το δικαίωμα της ελεύθερης μεταβίβασης των μετοχών. </a:t>
            </a:r>
            <a:endParaRPr lang="en-US" sz="2400" dirty="0">
              <a:solidFill>
                <a:srgbClr val="0070C0"/>
              </a:solidFill>
            </a:endParaRPr>
          </a:p>
        </p:txBody>
      </p:sp>
    </p:spTree>
    <p:extLst>
      <p:ext uri="{BB962C8B-B14F-4D97-AF65-F5344CB8AC3E}">
        <p14:creationId xmlns:p14="http://schemas.microsoft.com/office/powerpoint/2010/main" val="307720683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8606" y="156753"/>
            <a:ext cx="11251473" cy="5632311"/>
          </a:xfrm>
          <a:prstGeom prst="rect">
            <a:avLst/>
          </a:prstGeom>
          <a:noFill/>
        </p:spPr>
        <p:txBody>
          <a:bodyPr wrap="square" rtlCol="0">
            <a:spAutoFit/>
          </a:bodyPr>
          <a:lstStyle/>
          <a:p>
            <a:pPr algn="just"/>
            <a:r>
              <a:rPr lang="el-GR" sz="2400" dirty="0">
                <a:solidFill>
                  <a:srgbClr val="0070C0"/>
                </a:solidFill>
              </a:rPr>
              <a:t>Οι μετοχές διακρίνονται σε κατηγορίες βάσει των παρακάτω κριτηρίων : </a:t>
            </a:r>
          </a:p>
          <a:p>
            <a:pPr algn="just"/>
            <a:r>
              <a:rPr lang="el-GR" sz="2400" dirty="0">
                <a:solidFill>
                  <a:srgbClr val="0070C0"/>
                </a:solidFill>
              </a:rPr>
              <a:t>• Τρόπος μεταβίβασης τους. </a:t>
            </a:r>
          </a:p>
          <a:p>
            <a:pPr algn="just"/>
            <a:r>
              <a:rPr lang="el-GR" sz="2400" dirty="0">
                <a:solidFill>
                  <a:srgbClr val="0070C0"/>
                </a:solidFill>
              </a:rPr>
              <a:t>• Δικαιώματα που ενσωματώνονται στις μετοχές. </a:t>
            </a:r>
          </a:p>
          <a:p>
            <a:pPr algn="just"/>
            <a:r>
              <a:rPr lang="el-GR" sz="2400" dirty="0">
                <a:solidFill>
                  <a:srgbClr val="0070C0"/>
                </a:solidFill>
              </a:rPr>
              <a:t>• Τιμή διάθεσης και εκδόσεως . </a:t>
            </a:r>
          </a:p>
          <a:p>
            <a:pPr algn="just"/>
            <a:endParaRPr lang="en-US" sz="2400" dirty="0">
              <a:solidFill>
                <a:srgbClr val="0070C0"/>
              </a:solidFill>
            </a:endParaRPr>
          </a:p>
          <a:p>
            <a:pPr algn="just"/>
            <a:r>
              <a:rPr lang="el-GR" sz="2400" dirty="0">
                <a:solidFill>
                  <a:srgbClr val="0070C0"/>
                </a:solidFill>
              </a:rPr>
              <a:t>Ανάλογα με τον τρόπο μεταβίβασης, οι μετοχές διακρίνονται σε : </a:t>
            </a:r>
            <a:endParaRPr lang="el-GR" sz="2400" dirty="0" smtClean="0">
              <a:solidFill>
                <a:srgbClr val="0070C0"/>
              </a:solidFill>
            </a:endParaRPr>
          </a:p>
          <a:p>
            <a:pPr algn="just"/>
            <a:r>
              <a:rPr lang="el-GR" sz="2400" b="1" dirty="0">
                <a:solidFill>
                  <a:srgbClr val="0070C0"/>
                </a:solidFill>
              </a:rPr>
              <a:t>1. Ονομαστικές </a:t>
            </a:r>
            <a:endParaRPr lang="el-GR" sz="2400" dirty="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Ονομαστικές </a:t>
            </a:r>
            <a:r>
              <a:rPr lang="el-GR" sz="2400" dirty="0">
                <a:solidFill>
                  <a:srgbClr val="0070C0"/>
                </a:solidFill>
              </a:rPr>
              <a:t>μετοχές είναι εκείνες που αναφέρουν τα πλήρη στοιχεία του </a:t>
            </a:r>
            <a:r>
              <a:rPr lang="el-GR" sz="2400" dirty="0" smtClean="0">
                <a:solidFill>
                  <a:srgbClr val="0070C0"/>
                </a:solidFill>
              </a:rPr>
              <a:t>μετόχου </a:t>
            </a:r>
            <a:r>
              <a:rPr lang="el-GR" sz="2400" dirty="0">
                <a:solidFill>
                  <a:srgbClr val="0070C0"/>
                </a:solidFill>
              </a:rPr>
              <a:t>στον τίτλο τους, τα οποία καταγράφονται και στο βιβλίο μετόχων που τηρεί η ΑΕ. </a:t>
            </a:r>
          </a:p>
          <a:p>
            <a:pPr algn="just"/>
            <a:r>
              <a:rPr lang="el-GR" sz="2400" dirty="0">
                <a:solidFill>
                  <a:srgbClr val="0070C0"/>
                </a:solidFill>
              </a:rPr>
              <a:t>Σε περίπτωση μεταβίβασης ονομαστικών μετοχών, που δεν είναι </a:t>
            </a:r>
            <a:r>
              <a:rPr lang="el-GR" sz="2400" dirty="0" smtClean="0">
                <a:solidFill>
                  <a:srgbClr val="0070C0"/>
                </a:solidFill>
              </a:rPr>
              <a:t>εισηγμένες στο </a:t>
            </a:r>
            <a:r>
              <a:rPr lang="el-GR" sz="2400" dirty="0">
                <a:solidFill>
                  <a:srgbClr val="0070C0"/>
                </a:solidFill>
              </a:rPr>
              <a:t>χρηματιστήριο, απαιτείται η εγγραφή σε ειδικό βιβλίο της εταιρίας, το βιβλίο των μετόχων, στο οποίο τίθεται η υπογραφή του μεταβιβάζοντος και του αποκτώντος, καθώς και η ημερομηνία μεταβίβασης. Αμέσως μετά, είτε εκδίδονται νέες μετοχές που δίνονται στο νέο κάτοχο, είτε σημειώνεται η πράξη μεταβίβασης πάνω στις παλιές. </a:t>
            </a:r>
            <a:endParaRPr lang="en-US" sz="2400" dirty="0">
              <a:solidFill>
                <a:srgbClr val="0070C0"/>
              </a:solidFill>
            </a:endParaRPr>
          </a:p>
        </p:txBody>
      </p:sp>
    </p:spTree>
    <p:extLst>
      <p:ext uri="{BB962C8B-B14F-4D97-AF65-F5344CB8AC3E}">
        <p14:creationId xmlns:p14="http://schemas.microsoft.com/office/powerpoint/2010/main" val="31175829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9566" y="113210"/>
            <a:ext cx="11120845" cy="5632311"/>
          </a:xfrm>
          <a:prstGeom prst="rect">
            <a:avLst/>
          </a:prstGeom>
          <a:noFill/>
        </p:spPr>
        <p:txBody>
          <a:bodyPr wrap="square" rtlCol="0">
            <a:spAutoFit/>
          </a:bodyPr>
          <a:lstStyle/>
          <a:p>
            <a:pPr algn="just"/>
            <a:r>
              <a:rPr lang="el-GR" sz="2400" dirty="0">
                <a:solidFill>
                  <a:srgbClr val="0070C0"/>
                </a:solidFill>
              </a:rPr>
              <a:t>Ονομαστικές μετοχές έχουμε υποχρεωτικά στην περίπτωση τμηματικής καταβολής του μετοχικού κεφαλαίου, προκειμένου να γνωρίζει η εταιρία τους υπόχρεους καταβολής, καθώς και σε ειδικές περιπτώσεις εταιριών με αυξημένη ευθύνη όπως επενδυτικές, χρηματιστηριακές εταιρίες κ.λπ. </a:t>
            </a:r>
          </a:p>
          <a:p>
            <a:pPr algn="just"/>
            <a:r>
              <a:rPr lang="el-GR" sz="2400" dirty="0">
                <a:solidFill>
                  <a:srgbClr val="0070C0"/>
                </a:solidFill>
              </a:rPr>
              <a:t>Αντίθετα, για τη μεταβίβαση εισηγμένων στο χρηματιστήριο ονομαστικών μετοχών προβλέπεται ειδική διαδικασία, μέσω του Αποθετηρίου Τίτλων. </a:t>
            </a:r>
          </a:p>
          <a:p>
            <a:pPr algn="just"/>
            <a:r>
              <a:rPr lang="el-GR" sz="2400" dirty="0">
                <a:solidFill>
                  <a:srgbClr val="0070C0"/>
                </a:solidFill>
              </a:rPr>
              <a:t>Τέλος, σύμφωνα με τον Ν. 2190/20, οι τραπεζικές, τηλεπικοινωνιών, ασφαλιστικές, σιδηροδρομικές και αεροπορικές ανώνυμες εταιρίες πρέπει υποχρεωτικά να έχουν ονομαστικές μετοχές. </a:t>
            </a:r>
            <a:endParaRPr lang="el-GR" sz="2400" dirty="0" smtClean="0">
              <a:solidFill>
                <a:srgbClr val="0070C0"/>
              </a:solidFill>
            </a:endParaRPr>
          </a:p>
          <a:p>
            <a:pPr algn="just"/>
            <a:endParaRPr lang="el-GR" sz="2400" dirty="0">
              <a:solidFill>
                <a:srgbClr val="0070C0"/>
              </a:solidFill>
            </a:endParaRPr>
          </a:p>
          <a:p>
            <a:pPr algn="just"/>
            <a:r>
              <a:rPr lang="el-GR" sz="2400" b="1" dirty="0" smtClean="0">
                <a:solidFill>
                  <a:srgbClr val="0070C0"/>
                </a:solidFill>
              </a:rPr>
              <a:t>2.Οι ανώνυμες μετοχές καταργήθηκαν με το νέο νόμο</a:t>
            </a:r>
            <a:r>
              <a:rPr lang="el-GR" sz="2400" dirty="0" smtClean="0">
                <a:solidFill>
                  <a:srgbClr val="0070C0"/>
                </a:solidFill>
              </a:rPr>
              <a:t>.</a:t>
            </a:r>
          </a:p>
          <a:p>
            <a:pPr algn="just"/>
            <a:endParaRPr lang="el-GR" sz="2400" dirty="0">
              <a:solidFill>
                <a:srgbClr val="0070C0"/>
              </a:solidFill>
            </a:endParaRPr>
          </a:p>
          <a:p>
            <a:pPr algn="just"/>
            <a:r>
              <a:rPr lang="el-GR" sz="2400" b="1" dirty="0">
                <a:solidFill>
                  <a:srgbClr val="0070C0"/>
                </a:solidFill>
              </a:rPr>
              <a:t>3. Σε διαταγή </a:t>
            </a:r>
            <a:endParaRPr lang="el-GR" sz="2400" dirty="0">
              <a:solidFill>
                <a:srgbClr val="0070C0"/>
              </a:solidFill>
            </a:endParaRPr>
          </a:p>
          <a:p>
            <a:pPr algn="just"/>
            <a:r>
              <a:rPr lang="el-GR" sz="2400" dirty="0">
                <a:solidFill>
                  <a:srgbClr val="0070C0"/>
                </a:solidFill>
              </a:rPr>
              <a:t>Κατηγορία μετοχών οι οποίες μεταβιβάζονται με οπισθογράφηση. Η συγκεκριμένη κατηγορία μετοχών δεν προβλέπεται από την ελληνική νομοθεσία</a:t>
            </a:r>
            <a:r>
              <a:rPr lang="el-GR" sz="2400" dirty="0" smtClean="0">
                <a:solidFill>
                  <a:srgbClr val="0070C0"/>
                </a:solidFill>
              </a:rPr>
              <a:t>. </a:t>
            </a:r>
            <a:endParaRPr lang="en-US" sz="2400" dirty="0">
              <a:solidFill>
                <a:srgbClr val="0070C0"/>
              </a:solidFill>
            </a:endParaRPr>
          </a:p>
        </p:txBody>
      </p:sp>
    </p:spTree>
    <p:extLst>
      <p:ext uri="{BB962C8B-B14F-4D97-AF65-F5344CB8AC3E}">
        <p14:creationId xmlns:p14="http://schemas.microsoft.com/office/powerpoint/2010/main" val="289280492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0527" y="156754"/>
            <a:ext cx="11146970" cy="6001643"/>
          </a:xfrm>
          <a:prstGeom prst="rect">
            <a:avLst/>
          </a:prstGeom>
          <a:noFill/>
        </p:spPr>
        <p:txBody>
          <a:bodyPr wrap="square" rtlCol="0">
            <a:spAutoFit/>
          </a:bodyPr>
          <a:lstStyle/>
          <a:p>
            <a:pPr algn="just"/>
            <a:r>
              <a:rPr lang="el-GR" sz="2400" b="1" dirty="0">
                <a:solidFill>
                  <a:srgbClr val="0070C0"/>
                </a:solidFill>
              </a:rPr>
              <a:t>Ανάλογα με τα δικαιώματα που παρέχουν οι μετοχές στον κομιστή διακρίνονται σε </a:t>
            </a:r>
            <a:r>
              <a:rPr lang="el-GR" sz="2400" dirty="0">
                <a:solidFill>
                  <a:srgbClr val="0070C0"/>
                </a:solidFill>
              </a:rPr>
              <a:t>: </a:t>
            </a:r>
          </a:p>
          <a:p>
            <a:pPr algn="just"/>
            <a:endParaRPr lang="el-GR" sz="2400" b="1" dirty="0" smtClean="0">
              <a:solidFill>
                <a:srgbClr val="0070C0"/>
              </a:solidFill>
            </a:endParaRPr>
          </a:p>
          <a:p>
            <a:pPr algn="just"/>
            <a:r>
              <a:rPr lang="el-GR" sz="2400" b="1" dirty="0" smtClean="0">
                <a:solidFill>
                  <a:srgbClr val="0070C0"/>
                </a:solidFill>
              </a:rPr>
              <a:t>1</a:t>
            </a:r>
            <a:r>
              <a:rPr lang="el-GR" sz="2400" b="1" dirty="0">
                <a:solidFill>
                  <a:srgbClr val="0070C0"/>
                </a:solidFill>
              </a:rPr>
              <a:t>. Κοινές Μετοχές </a:t>
            </a:r>
            <a:endParaRPr lang="el-GR" sz="2400" dirty="0">
              <a:solidFill>
                <a:srgbClr val="0070C0"/>
              </a:solidFill>
            </a:endParaRPr>
          </a:p>
          <a:p>
            <a:pPr algn="just"/>
            <a:r>
              <a:rPr lang="el-GR" sz="2400" dirty="0">
                <a:solidFill>
                  <a:srgbClr val="0070C0"/>
                </a:solidFill>
              </a:rPr>
              <a:t>Οι κοινές μετοχές ενσωματώνουν όλα τα δικαιώματα, περιουσιακά και διοίκησης που αναφέρθηκαν παραπάνω. </a:t>
            </a:r>
          </a:p>
          <a:p>
            <a:pPr algn="just"/>
            <a:endParaRPr lang="el-GR" sz="2400" b="1" dirty="0" smtClean="0">
              <a:solidFill>
                <a:srgbClr val="0070C0"/>
              </a:solidFill>
            </a:endParaRPr>
          </a:p>
          <a:p>
            <a:pPr algn="just"/>
            <a:r>
              <a:rPr lang="el-GR" sz="2400" b="1" dirty="0" smtClean="0">
                <a:solidFill>
                  <a:srgbClr val="0070C0"/>
                </a:solidFill>
              </a:rPr>
              <a:t>2</a:t>
            </a:r>
            <a:r>
              <a:rPr lang="el-GR" sz="2400" b="1" dirty="0">
                <a:solidFill>
                  <a:srgbClr val="0070C0"/>
                </a:solidFill>
              </a:rPr>
              <a:t>. Προνομιούχες Μετοχές </a:t>
            </a:r>
            <a:endParaRPr lang="el-GR" sz="2400" dirty="0">
              <a:solidFill>
                <a:srgbClr val="0070C0"/>
              </a:solidFill>
            </a:endParaRPr>
          </a:p>
          <a:p>
            <a:pPr algn="just"/>
            <a:r>
              <a:rPr lang="el-GR" sz="2400" dirty="0">
                <a:solidFill>
                  <a:srgbClr val="0070C0"/>
                </a:solidFill>
              </a:rPr>
              <a:t>Οι προνομιούχες μετοχές παρέχουν κάποια ιδιαίτερα δικαιώματα, προνόμια, στους μετόχους σε σχέση με τις κοινές μετοχές, όπως : </a:t>
            </a:r>
          </a:p>
          <a:p>
            <a:pPr algn="just"/>
            <a:r>
              <a:rPr lang="el-GR" sz="2400" dirty="0">
                <a:solidFill>
                  <a:srgbClr val="0070C0"/>
                </a:solidFill>
              </a:rPr>
              <a:t>• Να προηγούνται στην διανομή του πρώτου μερίσματος. </a:t>
            </a:r>
          </a:p>
          <a:p>
            <a:pPr algn="just"/>
            <a:r>
              <a:rPr lang="el-GR" sz="2400" dirty="0">
                <a:solidFill>
                  <a:srgbClr val="0070C0"/>
                </a:solidFill>
              </a:rPr>
              <a:t>• Να προηγούνται στη διανομή του εταιρικού κεφαλαίου κατά τη λύση και εκκαθάριση της εταιρίας. </a:t>
            </a:r>
          </a:p>
          <a:p>
            <a:pPr algn="just"/>
            <a:r>
              <a:rPr lang="el-GR" sz="2400" dirty="0">
                <a:solidFill>
                  <a:srgbClr val="0070C0"/>
                </a:solidFill>
              </a:rPr>
              <a:t>• Να παρέχουν δικαίωμα σωρευτικού μερίσματος. </a:t>
            </a:r>
          </a:p>
          <a:p>
            <a:pPr algn="just"/>
            <a:r>
              <a:rPr lang="el-GR" sz="2400" dirty="0">
                <a:solidFill>
                  <a:srgbClr val="0070C0"/>
                </a:solidFill>
              </a:rPr>
              <a:t>• Σε ενδεχόμενο ανεπαρκών ή και μηδενικών κερδών να παρέχουν στους κατόχους προνομιούχων μετοχών τόκο επί της ονομαστικής τους αξίας. </a:t>
            </a:r>
            <a:endParaRPr lang="el-GR" sz="2400" dirty="0" smtClean="0">
              <a:solidFill>
                <a:srgbClr val="0070C0"/>
              </a:solidFill>
            </a:endParaRPr>
          </a:p>
          <a:p>
            <a:pPr algn="just"/>
            <a:endParaRPr lang="el-GR" sz="2400" dirty="0">
              <a:solidFill>
                <a:srgbClr val="0070C0"/>
              </a:solidFill>
            </a:endParaRPr>
          </a:p>
        </p:txBody>
      </p:sp>
    </p:spTree>
    <p:extLst>
      <p:ext uri="{BB962C8B-B14F-4D97-AF65-F5344CB8AC3E}">
        <p14:creationId xmlns:p14="http://schemas.microsoft.com/office/powerpoint/2010/main" val="30868363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9566" y="148046"/>
            <a:ext cx="11173097" cy="6740307"/>
          </a:xfrm>
          <a:prstGeom prst="rect">
            <a:avLst/>
          </a:prstGeom>
          <a:noFill/>
        </p:spPr>
        <p:txBody>
          <a:bodyPr wrap="square" rtlCol="0">
            <a:spAutoFit/>
          </a:bodyPr>
          <a:lstStyle/>
          <a:p>
            <a:pPr lvl="0" algn="just"/>
            <a:r>
              <a:rPr lang="el-GR" sz="2400" b="1" dirty="0">
                <a:solidFill>
                  <a:srgbClr val="0070C0"/>
                </a:solidFill>
              </a:rPr>
              <a:t>3. Μετοχές Επικαρπίας </a:t>
            </a:r>
            <a:endParaRPr lang="el-GR" sz="2400" dirty="0">
              <a:solidFill>
                <a:srgbClr val="0070C0"/>
              </a:solidFill>
            </a:endParaRPr>
          </a:p>
          <a:p>
            <a:pPr lvl="0" algn="just"/>
            <a:r>
              <a:rPr lang="el-GR" sz="2400" dirty="0">
                <a:solidFill>
                  <a:srgbClr val="0070C0"/>
                </a:solidFill>
              </a:rPr>
              <a:t>Οι μετοχές Επικαρπίας εκδίδονται κατά την απόσβεση του μετοχικού κεφαλαίου και παραδίδονται στους μετόχους των οποίων οι μετοχές αποσβέστηκαν. Η συγκεκριμένη κατηγορία μετοχών εμπεριέχει όλα τα δικαιώματα των κοινών μετοχών, εκτός εκείνων της συμμετοχής στο πρώτο μέρισμα της εταιρίας καθώς και της συμμετοχής στην επιστροφή του μετοχικού κεφαλαίου. </a:t>
            </a:r>
            <a:endParaRPr lang="el-GR" sz="2400" dirty="0" smtClean="0">
              <a:solidFill>
                <a:srgbClr val="0070C0"/>
              </a:solidFill>
            </a:endParaRPr>
          </a:p>
          <a:p>
            <a:pPr lvl="0" algn="just"/>
            <a:endParaRPr lang="el-GR" sz="2400" dirty="0">
              <a:solidFill>
                <a:srgbClr val="0070C0"/>
              </a:solidFill>
            </a:endParaRPr>
          </a:p>
          <a:p>
            <a:pPr algn="just"/>
            <a:r>
              <a:rPr lang="el-GR" sz="2400" b="1" dirty="0">
                <a:solidFill>
                  <a:srgbClr val="0070C0"/>
                </a:solidFill>
              </a:rPr>
              <a:t>Βάσει της τιμής διάθεσης και εκδόσεως </a:t>
            </a:r>
            <a:endParaRPr lang="el-GR" sz="2400" dirty="0">
              <a:solidFill>
                <a:srgbClr val="0070C0"/>
              </a:solidFill>
            </a:endParaRPr>
          </a:p>
          <a:p>
            <a:pPr algn="just"/>
            <a:r>
              <a:rPr lang="el-GR" sz="2400" dirty="0">
                <a:solidFill>
                  <a:srgbClr val="0070C0"/>
                </a:solidFill>
              </a:rPr>
              <a:t>Ανάλογα με την τιμή έκδοσης οι μετοχές διακρίνονται σε : </a:t>
            </a:r>
          </a:p>
          <a:p>
            <a:pPr algn="just"/>
            <a:endParaRPr lang="el-GR" sz="2400" dirty="0" smtClean="0">
              <a:solidFill>
                <a:srgbClr val="0070C0"/>
              </a:solidFill>
            </a:endParaRPr>
          </a:p>
          <a:p>
            <a:pPr algn="just"/>
            <a:r>
              <a:rPr lang="el-GR" sz="2400" dirty="0" smtClean="0">
                <a:solidFill>
                  <a:srgbClr val="0070C0"/>
                </a:solidFill>
              </a:rPr>
              <a:t>1</a:t>
            </a:r>
            <a:r>
              <a:rPr lang="el-GR" sz="2400" dirty="0">
                <a:solidFill>
                  <a:srgbClr val="0070C0"/>
                </a:solidFill>
              </a:rPr>
              <a:t>. Εκδιδόμενες </a:t>
            </a:r>
            <a:r>
              <a:rPr lang="el-GR" sz="2400" b="1" dirty="0">
                <a:solidFill>
                  <a:srgbClr val="0070C0"/>
                </a:solidFill>
              </a:rPr>
              <a:t>στο άρτιο</a:t>
            </a:r>
            <a:r>
              <a:rPr lang="el-GR" sz="2400" dirty="0">
                <a:solidFill>
                  <a:srgbClr val="0070C0"/>
                </a:solidFill>
              </a:rPr>
              <a:t>, όταν η μετοχή διατίθεται σε τιμή ίση με την ονομαστική </a:t>
            </a:r>
          </a:p>
          <a:p>
            <a:pPr algn="just"/>
            <a:r>
              <a:rPr lang="el-GR" sz="2400" dirty="0">
                <a:solidFill>
                  <a:srgbClr val="0070C0"/>
                </a:solidFill>
              </a:rPr>
              <a:t>της αξία. </a:t>
            </a:r>
          </a:p>
          <a:p>
            <a:pPr algn="just"/>
            <a:endParaRPr lang="el-GR" sz="2400" dirty="0" smtClean="0">
              <a:solidFill>
                <a:srgbClr val="0070C0"/>
              </a:solidFill>
            </a:endParaRPr>
          </a:p>
          <a:p>
            <a:pPr algn="just"/>
            <a:r>
              <a:rPr lang="el-GR" sz="2400" dirty="0" smtClean="0">
                <a:solidFill>
                  <a:srgbClr val="0070C0"/>
                </a:solidFill>
              </a:rPr>
              <a:t>2</a:t>
            </a:r>
            <a:r>
              <a:rPr lang="el-GR" sz="2400" dirty="0">
                <a:solidFill>
                  <a:srgbClr val="0070C0"/>
                </a:solidFill>
              </a:rPr>
              <a:t>. Εκδιδόμενες </a:t>
            </a:r>
            <a:r>
              <a:rPr lang="el-GR" sz="2400" b="1" dirty="0">
                <a:solidFill>
                  <a:srgbClr val="0070C0"/>
                </a:solidFill>
              </a:rPr>
              <a:t>υπέρ το άρτιο</a:t>
            </a:r>
            <a:r>
              <a:rPr lang="el-GR" sz="2400" dirty="0">
                <a:solidFill>
                  <a:srgbClr val="0070C0"/>
                </a:solidFill>
              </a:rPr>
              <a:t>, όταν οι μετοχές διατίθενται σε τιμή ανώτερη από την ονομαστική τους αξία. </a:t>
            </a:r>
          </a:p>
          <a:p>
            <a:pPr algn="just"/>
            <a:endParaRPr lang="el-GR" sz="2400" dirty="0" smtClean="0">
              <a:solidFill>
                <a:srgbClr val="0070C0"/>
              </a:solidFill>
            </a:endParaRPr>
          </a:p>
          <a:p>
            <a:pPr algn="just"/>
            <a:r>
              <a:rPr lang="el-GR" sz="2400" dirty="0" smtClean="0">
                <a:solidFill>
                  <a:srgbClr val="0070C0"/>
                </a:solidFill>
              </a:rPr>
              <a:t>3</a:t>
            </a:r>
            <a:r>
              <a:rPr lang="el-GR" sz="2400" dirty="0">
                <a:solidFill>
                  <a:srgbClr val="0070C0"/>
                </a:solidFill>
              </a:rPr>
              <a:t>. Εκδιδόμενες </a:t>
            </a:r>
            <a:r>
              <a:rPr lang="el-GR" sz="2400" b="1" dirty="0">
                <a:solidFill>
                  <a:srgbClr val="0070C0"/>
                </a:solidFill>
              </a:rPr>
              <a:t>υπό το άρτιο</a:t>
            </a:r>
            <a:r>
              <a:rPr lang="el-GR" sz="2400" dirty="0">
                <a:solidFill>
                  <a:srgbClr val="0070C0"/>
                </a:solidFill>
              </a:rPr>
              <a:t>, οι μετοχές διατίθενται σε τιμή μικρότερη από την ονομαστική τους αξία. </a:t>
            </a:r>
          </a:p>
        </p:txBody>
      </p:sp>
    </p:spTree>
    <p:extLst>
      <p:ext uri="{BB962C8B-B14F-4D97-AF65-F5344CB8AC3E}">
        <p14:creationId xmlns:p14="http://schemas.microsoft.com/office/powerpoint/2010/main" val="238810094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2481" y="139337"/>
            <a:ext cx="11199222" cy="6001643"/>
          </a:xfrm>
          <a:prstGeom prst="rect">
            <a:avLst/>
          </a:prstGeom>
          <a:noFill/>
        </p:spPr>
        <p:txBody>
          <a:bodyPr wrap="square" rtlCol="0">
            <a:spAutoFit/>
          </a:bodyPr>
          <a:lstStyle/>
          <a:p>
            <a:pPr algn="just"/>
            <a:r>
              <a:rPr lang="el-GR" sz="2400" b="1" dirty="0">
                <a:solidFill>
                  <a:srgbClr val="0070C0"/>
                </a:solidFill>
              </a:rPr>
              <a:t>Η έννοια της αξίας της μετοχής </a:t>
            </a:r>
            <a:endParaRPr lang="el-GR" sz="2400" dirty="0">
              <a:solidFill>
                <a:srgbClr val="0070C0"/>
              </a:solidFill>
            </a:endParaRPr>
          </a:p>
          <a:p>
            <a:pPr algn="just"/>
            <a:r>
              <a:rPr lang="el-GR" sz="2400" dirty="0">
                <a:solidFill>
                  <a:srgbClr val="0070C0"/>
                </a:solidFill>
              </a:rPr>
              <a:t>Κάθε μετοχή μπορεί να εκφραστεί στην τιμή έκδοσής της, στην ονομαστική, στην λογιστική, ή τη χρηματιστηριακή αξία της. Ειδικότερα: </a:t>
            </a:r>
          </a:p>
          <a:p>
            <a:pPr algn="just"/>
            <a:endParaRPr lang="el-GR" sz="2400" b="1" dirty="0" smtClean="0">
              <a:solidFill>
                <a:srgbClr val="0070C0"/>
              </a:solidFill>
            </a:endParaRPr>
          </a:p>
          <a:p>
            <a:pPr algn="just"/>
            <a:r>
              <a:rPr lang="el-GR" sz="2400" b="1" dirty="0" smtClean="0">
                <a:solidFill>
                  <a:srgbClr val="0070C0"/>
                </a:solidFill>
              </a:rPr>
              <a:t>• </a:t>
            </a:r>
            <a:r>
              <a:rPr lang="el-GR" sz="2400" b="1" dirty="0">
                <a:solidFill>
                  <a:srgbClr val="0070C0"/>
                </a:solidFill>
              </a:rPr>
              <a:t>Τιμή έκδοσης </a:t>
            </a:r>
            <a:endParaRPr lang="el-GR" sz="2400" dirty="0">
              <a:solidFill>
                <a:srgbClr val="0070C0"/>
              </a:solidFill>
            </a:endParaRPr>
          </a:p>
          <a:p>
            <a:pPr algn="just"/>
            <a:r>
              <a:rPr lang="el-GR" sz="2400" dirty="0">
                <a:solidFill>
                  <a:srgbClr val="0070C0"/>
                </a:solidFill>
              </a:rPr>
              <a:t>Η τιμή έκδοσης, όπως </a:t>
            </a:r>
            <a:r>
              <a:rPr lang="el-GR" sz="2400" dirty="0" err="1">
                <a:solidFill>
                  <a:srgbClr val="0070C0"/>
                </a:solidFill>
              </a:rPr>
              <a:t>περιγράφθηκε</a:t>
            </a:r>
            <a:r>
              <a:rPr lang="el-GR" sz="2400" dirty="0">
                <a:solidFill>
                  <a:srgbClr val="0070C0"/>
                </a:solidFill>
              </a:rPr>
              <a:t> παραπάνω, είναι η τιμή στην οποία μια μετοχή διατίθεται, για πρώτη φορά, στους μετόχους και την οποία υποχρεούνται, οι τελευταίοι να καταβάλλουν στην εταιρία. </a:t>
            </a:r>
            <a:endParaRPr lang="el-GR" sz="2400" dirty="0" smtClean="0">
              <a:solidFill>
                <a:srgbClr val="0070C0"/>
              </a:solidFill>
            </a:endParaRPr>
          </a:p>
          <a:p>
            <a:pPr algn="just"/>
            <a:endParaRPr lang="el-GR" sz="2400" dirty="0">
              <a:solidFill>
                <a:srgbClr val="0070C0"/>
              </a:solidFill>
            </a:endParaRPr>
          </a:p>
          <a:p>
            <a:pPr algn="just"/>
            <a:r>
              <a:rPr lang="el-GR" sz="2400" b="1" dirty="0">
                <a:solidFill>
                  <a:srgbClr val="0070C0"/>
                </a:solidFill>
              </a:rPr>
              <a:t>• Ονομαστική Αξία </a:t>
            </a:r>
            <a:endParaRPr lang="el-GR" sz="2400" dirty="0">
              <a:solidFill>
                <a:srgbClr val="0070C0"/>
              </a:solidFill>
            </a:endParaRPr>
          </a:p>
          <a:p>
            <a:pPr algn="just"/>
            <a:r>
              <a:rPr lang="el-GR" sz="2400" dirty="0">
                <a:solidFill>
                  <a:srgbClr val="0070C0"/>
                </a:solidFill>
              </a:rPr>
              <a:t>Ονομαστική αξία μετοχής είναι εκείνη που αναγράφεται και τυπώνεται πάνω στον τίτλο. Η ονομαστική αξία είναι ίση με το πηλίκο του μετοχικού κεφαλαίου προς το συνολικό αριθμό των μετοχών και δεν επιτρέπεται να είναι μικρότερη </a:t>
            </a:r>
            <a:r>
              <a:rPr lang="el-GR" sz="2400" dirty="0" smtClean="0">
                <a:solidFill>
                  <a:srgbClr val="0070C0"/>
                </a:solidFill>
              </a:rPr>
              <a:t>των </a:t>
            </a:r>
            <a:r>
              <a:rPr lang="el-GR" sz="2400" dirty="0">
                <a:solidFill>
                  <a:srgbClr val="0070C0"/>
                </a:solidFill>
              </a:rPr>
              <a:t>€ 0,3 και μεγαλύτερη των € 100. Δηλαδή: </a:t>
            </a:r>
          </a:p>
          <a:p>
            <a:pPr algn="just"/>
            <a:r>
              <a:rPr lang="el-GR" sz="2400" dirty="0">
                <a:solidFill>
                  <a:srgbClr val="0070C0"/>
                </a:solidFill>
              </a:rPr>
              <a:t>Ονομαστική Αξία = Μετοχικό Κεφάλαιο </a:t>
            </a:r>
          </a:p>
          <a:p>
            <a:pPr algn="just"/>
            <a:r>
              <a:rPr lang="el-GR" sz="2400" dirty="0">
                <a:solidFill>
                  <a:srgbClr val="0070C0"/>
                </a:solidFill>
              </a:rPr>
              <a:t>0,3 ≤Ο.Α.≤100 Συνολικός Αριθμός Μετοχών </a:t>
            </a:r>
            <a:endParaRPr lang="en-US" sz="2400" dirty="0">
              <a:solidFill>
                <a:srgbClr val="0070C0"/>
              </a:solidFill>
            </a:endParaRPr>
          </a:p>
        </p:txBody>
      </p:sp>
    </p:spTree>
    <p:extLst>
      <p:ext uri="{BB962C8B-B14F-4D97-AF65-F5344CB8AC3E}">
        <p14:creationId xmlns:p14="http://schemas.microsoft.com/office/powerpoint/2010/main" val="187185559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2149" y="174171"/>
            <a:ext cx="11094720" cy="6370975"/>
          </a:xfrm>
          <a:prstGeom prst="rect">
            <a:avLst/>
          </a:prstGeom>
          <a:noFill/>
        </p:spPr>
        <p:txBody>
          <a:bodyPr wrap="square" rtlCol="0">
            <a:spAutoFit/>
          </a:bodyPr>
          <a:lstStyle/>
          <a:p>
            <a:pPr algn="just"/>
            <a:r>
              <a:rPr lang="el-GR" sz="2400" b="1" dirty="0">
                <a:solidFill>
                  <a:srgbClr val="0070C0"/>
                </a:solidFill>
              </a:rPr>
              <a:t>• Εσωτερική ή Λογιστική Αξία </a:t>
            </a:r>
            <a:endParaRPr lang="el-GR" sz="2400" dirty="0">
              <a:solidFill>
                <a:srgbClr val="0070C0"/>
              </a:solidFill>
            </a:endParaRPr>
          </a:p>
          <a:p>
            <a:pPr algn="just"/>
            <a:r>
              <a:rPr lang="el-GR" sz="2400" dirty="0">
                <a:solidFill>
                  <a:srgbClr val="0070C0"/>
                </a:solidFill>
              </a:rPr>
              <a:t>Η λογιστική αξία μιας μετοχής ισούται με το πηλίκο της λογιστικής </a:t>
            </a:r>
            <a:r>
              <a:rPr lang="el-GR" sz="2400" dirty="0" err="1">
                <a:solidFill>
                  <a:srgbClr val="0070C0"/>
                </a:solidFill>
              </a:rPr>
              <a:t>καθαρήςθέσης</a:t>
            </a:r>
            <a:r>
              <a:rPr lang="el-GR" sz="2400" dirty="0">
                <a:solidFill>
                  <a:srgbClr val="0070C0"/>
                </a:solidFill>
              </a:rPr>
              <a:t> της εταιρίας προς τον αριθμό των μετοχών. Δηλαδή: Λογιστική Αξία Καθαρής Θέσης Λογιστική Αξία =Συνολικός Αριθμός Μετοχών </a:t>
            </a:r>
          </a:p>
          <a:p>
            <a:pPr algn="just"/>
            <a:r>
              <a:rPr lang="el-GR" sz="2400" b="1" dirty="0">
                <a:solidFill>
                  <a:srgbClr val="0070C0"/>
                </a:solidFill>
              </a:rPr>
              <a:t>• Αγοραία ή Χρηματιστηριακή Αξία </a:t>
            </a:r>
            <a:endParaRPr lang="el-GR" sz="2400" dirty="0">
              <a:solidFill>
                <a:srgbClr val="0070C0"/>
              </a:solidFill>
            </a:endParaRPr>
          </a:p>
          <a:p>
            <a:pPr algn="just"/>
            <a:r>
              <a:rPr lang="el-GR" sz="2400" dirty="0">
                <a:solidFill>
                  <a:srgbClr val="0070C0"/>
                </a:solidFill>
              </a:rPr>
              <a:t>Στην Ελλάδα η νομοθεσία δεν επιτρέπει την έκδοση τέτοιου είδους μετοχών. Η χρηματιστηριακή αξία μιας μετοχής είναι αυτή που διαμορφώνεται στο χρηματιστήριο αξιών λόγω της προσφοράς και ζήτησης της μετοχής. Η χρηματιστηριακή αξία μπορεί να συμπίπτει με την τρέχουσα, σε μια τέλεια αγορά κεφαλαίου υπό συνθήκες ισορροπίας. </a:t>
            </a:r>
            <a:endParaRPr lang="el-GR" sz="2400" dirty="0" smtClean="0">
              <a:solidFill>
                <a:srgbClr val="0070C0"/>
              </a:solidFill>
            </a:endParaRPr>
          </a:p>
          <a:p>
            <a:pPr algn="just"/>
            <a:endParaRPr lang="el-GR" sz="2400" dirty="0">
              <a:solidFill>
                <a:srgbClr val="0070C0"/>
              </a:solidFill>
            </a:endParaRPr>
          </a:p>
          <a:p>
            <a:pPr algn="just"/>
            <a:r>
              <a:rPr lang="el-GR" sz="2400" dirty="0">
                <a:solidFill>
                  <a:srgbClr val="0070C0"/>
                </a:solidFill>
              </a:rPr>
              <a:t>Η διαδικασία απόκτησης ιδίων μετοχών από τις εταιρίες </a:t>
            </a:r>
          </a:p>
          <a:p>
            <a:pPr algn="just"/>
            <a:r>
              <a:rPr lang="el-GR" sz="2400" dirty="0">
                <a:solidFill>
                  <a:srgbClr val="0070C0"/>
                </a:solidFill>
              </a:rPr>
              <a:t>Οι Α.Ε. απαγορεύεται να αποκτήσουν ίδιες μετοχές, είτε άμεσα, είτε έμμεσα(μέσω τρίτου προσώπου που ενεργεί για λογαριασμό τους). Επιπλέον, δεν επιτρέπεται να δεχτούν μετοχές δικές τους ή θυγατρικής εταιρίας, ως ενέχυρο για εξασφάλιση δανείου ή άλλων απαιτήσεών της. Ωστόσο απόκτηση ιδίων μετοχών επιτρέπεται υπό περιορισμούς σύμφωνα με το άρθρο 16 του Ν. </a:t>
            </a:r>
            <a:r>
              <a:rPr lang="en-US" sz="2400" dirty="0" smtClean="0">
                <a:solidFill>
                  <a:srgbClr val="0070C0"/>
                </a:solidFill>
              </a:rPr>
              <a:t>2190/20</a:t>
            </a:r>
            <a:r>
              <a:rPr lang="en-US" sz="2400" dirty="0">
                <a:solidFill>
                  <a:srgbClr val="0070C0"/>
                </a:solidFill>
              </a:rPr>
              <a:t>. </a:t>
            </a:r>
          </a:p>
        </p:txBody>
      </p:sp>
    </p:spTree>
    <p:extLst>
      <p:ext uri="{BB962C8B-B14F-4D97-AF65-F5344CB8AC3E}">
        <p14:creationId xmlns:p14="http://schemas.microsoft.com/office/powerpoint/2010/main" val="1198026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9234" y="165463"/>
            <a:ext cx="11051177" cy="6093976"/>
          </a:xfrm>
          <a:prstGeom prst="rect">
            <a:avLst/>
          </a:prstGeom>
          <a:noFill/>
        </p:spPr>
        <p:txBody>
          <a:bodyPr wrap="square" rtlCol="0">
            <a:spAutoFit/>
          </a:bodyPr>
          <a:lstStyle/>
          <a:p>
            <a:pPr lvl="0" algn="just"/>
            <a:r>
              <a:rPr lang="el-GR" sz="2400" dirty="0">
                <a:solidFill>
                  <a:srgbClr val="0070C0"/>
                </a:solidFill>
              </a:rPr>
              <a:t>- Ο τρόπος της λογιστικής παρακολούθησης των εργασιών της. </a:t>
            </a:r>
          </a:p>
          <a:p>
            <a:pPr lvl="0" algn="just"/>
            <a:r>
              <a:rPr lang="el-GR" sz="2400" dirty="0">
                <a:solidFill>
                  <a:srgbClr val="0070C0"/>
                </a:solidFill>
              </a:rPr>
              <a:t>- Ο τρόπος διάθεσης των αποτελεσμάτων. </a:t>
            </a:r>
          </a:p>
          <a:p>
            <a:pPr lvl="0" algn="just"/>
            <a:r>
              <a:rPr lang="el-GR" sz="2400" dirty="0">
                <a:solidFill>
                  <a:srgbClr val="0070C0"/>
                </a:solidFill>
              </a:rPr>
              <a:t>- Η τροποποίηση του καταστατικού της π.χ. αύξηση κεφαλαίου </a:t>
            </a:r>
          </a:p>
          <a:p>
            <a:pPr marL="342900" lvl="0" indent="-342900" algn="just">
              <a:buFontTx/>
              <a:buChar char="-"/>
            </a:pPr>
            <a:r>
              <a:rPr lang="el-GR" sz="2400" dirty="0" smtClean="0">
                <a:solidFill>
                  <a:srgbClr val="0070C0"/>
                </a:solidFill>
              </a:rPr>
              <a:t>Οι </a:t>
            </a:r>
            <a:r>
              <a:rPr lang="el-GR" sz="2400" dirty="0">
                <a:solidFill>
                  <a:srgbClr val="0070C0"/>
                </a:solidFill>
              </a:rPr>
              <a:t>συνέπειες από το θάνατο ενός </a:t>
            </a:r>
            <a:r>
              <a:rPr lang="el-GR" sz="2400" dirty="0" smtClean="0">
                <a:solidFill>
                  <a:srgbClr val="0070C0"/>
                </a:solidFill>
              </a:rPr>
              <a:t>εταίρου</a:t>
            </a:r>
          </a:p>
          <a:p>
            <a:pPr marL="285750" lvl="0" indent="-285750" algn="just">
              <a:buFontTx/>
              <a:buChar char="-"/>
            </a:pPr>
            <a:r>
              <a:rPr lang="el-GR" sz="2400" dirty="0">
                <a:solidFill>
                  <a:srgbClr val="0070C0"/>
                </a:solidFill>
              </a:rPr>
              <a:t>Ότι έχει σχέση με την διάλυση και εκκαθάριση της εταιρείας</a:t>
            </a:r>
            <a:r>
              <a:rPr lang="el-GR" dirty="0" smtClean="0"/>
              <a:t>.</a:t>
            </a:r>
          </a:p>
          <a:p>
            <a:pPr marL="285750" lvl="0" indent="-285750" algn="just">
              <a:buFontTx/>
              <a:buChar char="-"/>
            </a:pPr>
            <a:endParaRPr lang="el-GR" dirty="0"/>
          </a:p>
          <a:p>
            <a:pPr marL="285750" lvl="0" indent="-285750" algn="just">
              <a:buFontTx/>
              <a:buChar char="-"/>
            </a:pPr>
            <a:endParaRPr lang="el-GR" dirty="0" smtClean="0"/>
          </a:p>
          <a:p>
            <a:pPr marL="285750" lvl="0" indent="-285750" algn="just">
              <a:buFontTx/>
              <a:buChar char="-"/>
            </a:pPr>
            <a:endParaRPr lang="el-GR" dirty="0"/>
          </a:p>
          <a:p>
            <a:pPr marL="285750" lvl="0" indent="-285750" algn="just">
              <a:buFontTx/>
              <a:buChar char="-"/>
            </a:pPr>
            <a:endParaRPr lang="el-GR" dirty="0" smtClean="0"/>
          </a:p>
          <a:p>
            <a:pPr lvl="0" algn="just"/>
            <a:r>
              <a:rPr lang="el-GR" sz="2400" dirty="0">
                <a:solidFill>
                  <a:srgbClr val="0070C0"/>
                </a:solidFill>
              </a:rPr>
              <a:t>Έναρξη Δραστηριότητας </a:t>
            </a:r>
          </a:p>
          <a:p>
            <a:pPr marL="342900" lvl="0" indent="-342900" algn="just">
              <a:buFont typeface="Arial" panose="020B0604020202020204" pitchFamily="34" charset="0"/>
              <a:buChar char="•"/>
            </a:pPr>
            <a:r>
              <a:rPr lang="el-GR" sz="2400" dirty="0">
                <a:solidFill>
                  <a:srgbClr val="0070C0"/>
                </a:solidFill>
              </a:rPr>
              <a:t> </a:t>
            </a:r>
            <a:r>
              <a:rPr lang="el-GR" sz="2400" dirty="0" smtClean="0">
                <a:solidFill>
                  <a:srgbClr val="0070C0"/>
                </a:solidFill>
              </a:rPr>
              <a:t> </a:t>
            </a:r>
            <a:r>
              <a:rPr lang="el-GR" sz="2400" dirty="0">
                <a:solidFill>
                  <a:srgbClr val="0070C0"/>
                </a:solidFill>
              </a:rPr>
              <a:t>Υπεύθυνη δήλωση με την οποία τα μέλη εξουσιοδοτούν την Υπηρεσία Μιας Στάσης (Υ.Μ.Σ) να προβεί σε όλες τις απαραίτητες ενέργειες και να λάβει τα δικαιολογητικά από τις αρχές που είναι αναγκαία για την ίδρυση του νομικού προσώπου. </a:t>
            </a:r>
          </a:p>
          <a:p>
            <a:pPr marL="342900" lvl="0" indent="-342900" algn="just">
              <a:buFont typeface="Arial" panose="020B0604020202020204" pitchFamily="34" charset="0"/>
              <a:buChar char="•"/>
            </a:pPr>
            <a:r>
              <a:rPr lang="el-GR" sz="2400" dirty="0" smtClean="0">
                <a:solidFill>
                  <a:srgbClr val="0070C0"/>
                </a:solidFill>
              </a:rPr>
              <a:t> </a:t>
            </a:r>
            <a:r>
              <a:rPr lang="el-GR" sz="2400" dirty="0">
                <a:solidFill>
                  <a:srgbClr val="0070C0"/>
                </a:solidFill>
              </a:rPr>
              <a:t>Το αρχικό καταστατικό, υπογεγραμμένο από το σύνολο των μελών που απαρτίζουν το υπό ίδρυση νομικό πρόσωπο και θεωρημένο από την αρμόδια ΔΟΥ. </a:t>
            </a:r>
          </a:p>
          <a:p>
            <a:pPr lvl="0" algn="just"/>
            <a:endParaRPr lang="en-US" dirty="0" smtClean="0"/>
          </a:p>
          <a:p>
            <a:pPr lvl="0" algn="just"/>
            <a:endParaRPr lang="el-GR" dirty="0" smtClean="0"/>
          </a:p>
          <a:p>
            <a:pPr lvl="0" algn="just"/>
            <a:endParaRPr lang="en-US" dirty="0"/>
          </a:p>
        </p:txBody>
      </p:sp>
    </p:spTree>
    <p:extLst>
      <p:ext uri="{BB962C8B-B14F-4D97-AF65-F5344CB8AC3E}">
        <p14:creationId xmlns:p14="http://schemas.microsoft.com/office/powerpoint/2010/main" val="176435213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2149" y="60960"/>
            <a:ext cx="11199222" cy="6001643"/>
          </a:xfrm>
          <a:prstGeom prst="rect">
            <a:avLst/>
          </a:prstGeom>
          <a:noFill/>
        </p:spPr>
        <p:txBody>
          <a:bodyPr wrap="square" rtlCol="0">
            <a:spAutoFit/>
          </a:bodyPr>
          <a:lstStyle/>
          <a:p>
            <a:pPr algn="just"/>
            <a:r>
              <a:rPr lang="el-GR" sz="2400" b="1" dirty="0">
                <a:solidFill>
                  <a:srgbClr val="0070C0"/>
                </a:solidFill>
              </a:rPr>
              <a:t>Οι Ιδρυτικοί τίτλοι της Ανώνυμης Εταιρίας </a:t>
            </a:r>
            <a:endParaRPr lang="el-GR" sz="2400" dirty="0">
              <a:solidFill>
                <a:srgbClr val="0070C0"/>
              </a:solidFill>
            </a:endParaRPr>
          </a:p>
          <a:p>
            <a:pPr algn="just"/>
            <a:r>
              <a:rPr lang="el-GR" sz="2400" dirty="0">
                <a:solidFill>
                  <a:srgbClr val="0070C0"/>
                </a:solidFill>
              </a:rPr>
              <a:t>Η Α.Ε., εκτός από τις μετοχές, μπορεί να εκδώσει και ιδρυτικούς τίτλους των οποίων όμως ο αριθμός δεν πρέπει να ξεπερνά το 1/10 του αριθμού </a:t>
            </a:r>
            <a:r>
              <a:rPr lang="el-GR" sz="2400" dirty="0" err="1">
                <a:solidFill>
                  <a:srgbClr val="0070C0"/>
                </a:solidFill>
              </a:rPr>
              <a:t>τωνμετοχών</a:t>
            </a:r>
            <a:r>
              <a:rPr lang="el-GR" sz="2400" dirty="0">
                <a:solidFill>
                  <a:srgbClr val="0070C0"/>
                </a:solidFill>
              </a:rPr>
              <a:t> της. Οι ιδρυτικοί τίτλοι δεν είναι μετοχές, αλλά αξιόγραφα. </a:t>
            </a:r>
          </a:p>
          <a:p>
            <a:pPr algn="just"/>
            <a:r>
              <a:rPr lang="el-GR" sz="2400" dirty="0">
                <a:solidFill>
                  <a:srgbClr val="0070C0"/>
                </a:solidFill>
              </a:rPr>
              <a:t>Παραχωρούνται στους ιδρυτές της Α.Ε., μετόχους ή όχι, και εκδίδονται με τη σύσταση της Α.Ε. ή με την αύξηση κεφαλαίου της. </a:t>
            </a:r>
          </a:p>
          <a:p>
            <a:pPr algn="just"/>
            <a:r>
              <a:rPr lang="el-GR" sz="2400" dirty="0">
                <a:solidFill>
                  <a:srgbClr val="0070C0"/>
                </a:solidFill>
              </a:rPr>
              <a:t>Οι ιδρυτικοί τίτλοι διακρίνονται σε </a:t>
            </a:r>
            <a:r>
              <a:rPr lang="el-GR" sz="2400" b="1" dirty="0">
                <a:solidFill>
                  <a:srgbClr val="0070C0"/>
                </a:solidFill>
              </a:rPr>
              <a:t>κοινούς και εξαιρετικούς </a:t>
            </a:r>
            <a:r>
              <a:rPr lang="el-GR" sz="2400" dirty="0" smtClean="0">
                <a:solidFill>
                  <a:srgbClr val="0070C0"/>
                </a:solidFill>
              </a:rPr>
              <a:t>.</a:t>
            </a:r>
          </a:p>
          <a:p>
            <a:pPr algn="just"/>
            <a:endParaRPr lang="el-GR" sz="2400" dirty="0">
              <a:solidFill>
                <a:srgbClr val="0070C0"/>
              </a:solidFill>
            </a:endParaRPr>
          </a:p>
          <a:p>
            <a:pPr algn="just"/>
            <a:r>
              <a:rPr lang="el-GR" sz="2400" b="1" dirty="0">
                <a:solidFill>
                  <a:srgbClr val="0070C0"/>
                </a:solidFill>
              </a:rPr>
              <a:t>Κοινοί Ιδρυτικοί Τίτλοι </a:t>
            </a:r>
            <a:endParaRPr lang="el-GR" sz="2400" dirty="0">
              <a:solidFill>
                <a:srgbClr val="0070C0"/>
              </a:solidFill>
            </a:endParaRPr>
          </a:p>
          <a:p>
            <a:pPr algn="just"/>
            <a:r>
              <a:rPr lang="el-GR" sz="2400" dirty="0">
                <a:solidFill>
                  <a:srgbClr val="0070C0"/>
                </a:solidFill>
              </a:rPr>
              <a:t>Οι κοινοί ιδρυτικοί τίτλοι χορηγούνται μόνο κατά την ίδρυση της εταιρίας, εφόσον προβλέπεται στο καταστατικό. Παραχωρούνται σε πρόσωπα που βοήθησαν στη σύσταση της εταιρίας, σαν αμοιβή για τις υπηρεσίες τους, τα οποία δεν είναι απαραίτητα μέτοχοι. Οι κοινοί ιδρυτικοί τίτλοι έχουν τα ακόλουθα χαρακτηριστικά: </a:t>
            </a:r>
          </a:p>
          <a:p>
            <a:pPr algn="just"/>
            <a:r>
              <a:rPr lang="el-GR" sz="2400" dirty="0">
                <a:solidFill>
                  <a:srgbClr val="0070C0"/>
                </a:solidFill>
              </a:rPr>
              <a:t>• Εκδίδονται ως ονομαστικοί, χωρίς όμως να έχουν ονομαστική αξία. </a:t>
            </a:r>
          </a:p>
          <a:p>
            <a:pPr algn="just"/>
            <a:r>
              <a:rPr lang="el-GR" sz="2400" dirty="0">
                <a:solidFill>
                  <a:srgbClr val="0070C0"/>
                </a:solidFill>
              </a:rPr>
              <a:t>• Δεν παρέχουν δικαίωμα συμμετοχής στη διοίκηση της εταιρίας. </a:t>
            </a:r>
          </a:p>
          <a:p>
            <a:pPr algn="just"/>
            <a:r>
              <a:rPr lang="el-GR" sz="2400" dirty="0">
                <a:solidFill>
                  <a:srgbClr val="0070C0"/>
                </a:solidFill>
              </a:rPr>
              <a:t>• Δεν παρέχουν δικαίωμα συμμετοχής στο τελικό προϊόν εκκαθάρισης. </a:t>
            </a:r>
          </a:p>
        </p:txBody>
      </p:sp>
    </p:spTree>
    <p:extLst>
      <p:ext uri="{BB962C8B-B14F-4D97-AF65-F5344CB8AC3E}">
        <p14:creationId xmlns:p14="http://schemas.microsoft.com/office/powerpoint/2010/main" val="127701393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9234" y="95794"/>
            <a:ext cx="11086011" cy="6370975"/>
          </a:xfrm>
          <a:prstGeom prst="rect">
            <a:avLst/>
          </a:prstGeom>
          <a:noFill/>
        </p:spPr>
        <p:txBody>
          <a:bodyPr wrap="square" rtlCol="0">
            <a:spAutoFit/>
          </a:bodyPr>
          <a:lstStyle/>
          <a:p>
            <a:pPr lvl="0" algn="just"/>
            <a:r>
              <a:rPr lang="el-GR" sz="2400" dirty="0">
                <a:solidFill>
                  <a:srgbClr val="0070C0"/>
                </a:solidFill>
              </a:rPr>
              <a:t>• Ο αριθμός τους δεν μπορεί να ξεπερνά το 10% των μετοχών της Α.Ε. </a:t>
            </a:r>
            <a:r>
              <a:rPr lang="el-GR" sz="2400" dirty="0" smtClean="0">
                <a:solidFill>
                  <a:srgbClr val="0070C0"/>
                </a:solidFill>
              </a:rPr>
              <a:t>που </a:t>
            </a:r>
            <a:r>
              <a:rPr lang="el-GR" sz="2400" dirty="0">
                <a:solidFill>
                  <a:srgbClr val="0070C0"/>
                </a:solidFill>
              </a:rPr>
              <a:t>εκδίδονται. </a:t>
            </a:r>
          </a:p>
          <a:p>
            <a:pPr lvl="0" algn="just"/>
            <a:r>
              <a:rPr lang="el-GR" sz="2400" dirty="0">
                <a:solidFill>
                  <a:srgbClr val="0070C0"/>
                </a:solidFill>
              </a:rPr>
              <a:t>• Οι κάτοχοι τους δεν συμμετέχουν προνομιακά στη διανομή των </a:t>
            </a:r>
            <a:r>
              <a:rPr lang="el-GR" sz="2400" dirty="0" smtClean="0">
                <a:solidFill>
                  <a:srgbClr val="0070C0"/>
                </a:solidFill>
              </a:rPr>
              <a:t>κερδών</a:t>
            </a:r>
            <a:r>
              <a:rPr lang="el-GR" sz="2400" dirty="0">
                <a:solidFill>
                  <a:srgbClr val="0070C0"/>
                </a:solidFill>
              </a:rPr>
              <a:t>. Παρέχουν δικαίωμα απολήψεως μέχρι 25% των κερδών, </a:t>
            </a:r>
            <a:r>
              <a:rPr lang="el-GR" sz="2400" dirty="0" smtClean="0">
                <a:solidFill>
                  <a:srgbClr val="0070C0"/>
                </a:solidFill>
              </a:rPr>
              <a:t>αφού </a:t>
            </a:r>
            <a:r>
              <a:rPr lang="el-GR" sz="2400" dirty="0">
                <a:solidFill>
                  <a:srgbClr val="0070C0"/>
                </a:solidFill>
              </a:rPr>
              <a:t>αφαιρεθούν το τακτικό απόθεμα και το πρώτο μέρισμα. </a:t>
            </a:r>
          </a:p>
          <a:p>
            <a:pPr lvl="0" algn="just"/>
            <a:r>
              <a:rPr lang="el-GR" sz="2400" dirty="0">
                <a:solidFill>
                  <a:srgbClr val="0070C0"/>
                </a:solidFill>
              </a:rPr>
              <a:t>• Μπορούν να εξαγοραστούν από την Α.Ε. (υπό περιορισμούς) μετά </a:t>
            </a:r>
            <a:r>
              <a:rPr lang="el-GR" sz="2400" dirty="0" smtClean="0">
                <a:solidFill>
                  <a:srgbClr val="0070C0"/>
                </a:solidFill>
              </a:rPr>
              <a:t>την </a:t>
            </a:r>
            <a:r>
              <a:rPr lang="el-GR" sz="2400" dirty="0">
                <a:solidFill>
                  <a:srgbClr val="0070C0"/>
                </a:solidFill>
              </a:rPr>
              <a:t>πάροδο 10 χρόνων. Έπειτα η Α.Ε. μπορεί να τους ακυρώσει. </a:t>
            </a:r>
          </a:p>
          <a:p>
            <a:pPr lvl="0" algn="just"/>
            <a:r>
              <a:rPr lang="el-GR" sz="2400" dirty="0">
                <a:solidFill>
                  <a:srgbClr val="0070C0"/>
                </a:solidFill>
              </a:rPr>
              <a:t>• Δεν μπορούν να μετατραπούν σε μετοχές. </a:t>
            </a:r>
          </a:p>
          <a:p>
            <a:pPr lvl="0" algn="just"/>
            <a:r>
              <a:rPr lang="el-GR" sz="2400" dirty="0">
                <a:solidFill>
                  <a:srgbClr val="0070C0"/>
                </a:solidFill>
              </a:rPr>
              <a:t>• Λογιστικά, παρακολουθούνται με λογαριασμούς τάξεως.  </a:t>
            </a:r>
            <a:endParaRPr lang="el-GR" sz="2400" dirty="0" smtClean="0">
              <a:solidFill>
                <a:srgbClr val="0070C0"/>
              </a:solidFill>
            </a:endParaRPr>
          </a:p>
          <a:p>
            <a:pPr lvl="0" algn="just"/>
            <a:endParaRPr lang="el-GR" sz="2400" dirty="0">
              <a:solidFill>
                <a:srgbClr val="0070C0"/>
              </a:solidFill>
            </a:endParaRPr>
          </a:p>
          <a:p>
            <a:pPr algn="just"/>
            <a:r>
              <a:rPr lang="el-GR" sz="2400" b="1" dirty="0">
                <a:solidFill>
                  <a:srgbClr val="0070C0"/>
                </a:solidFill>
              </a:rPr>
              <a:t>Εξαιρετικοί Ιδρυτικοί Τίτλοι </a:t>
            </a:r>
            <a:endParaRPr lang="el-GR" sz="2400" dirty="0">
              <a:solidFill>
                <a:srgbClr val="0070C0"/>
              </a:solidFill>
            </a:endParaRPr>
          </a:p>
          <a:p>
            <a:pPr algn="just"/>
            <a:r>
              <a:rPr lang="el-GR" sz="2400" dirty="0">
                <a:solidFill>
                  <a:srgbClr val="0070C0"/>
                </a:solidFill>
              </a:rPr>
              <a:t>Οι εξαιρετικοί ιδρυτικοί τίτλοι εκδίδονται όχι μόνο κατά την ίδρυση της εταιρίας, αλλά και στη διάρκεια λειτουργία της. Εκδίδονται και παραχωρούνται σε αντάλλαγμα εισφοράς σε είδος, δηλαδή σε αντάλλαγμα πράγματος ή χρήσης πράγματος. Σε περιπτώσεις που η εισφορά σε είδος δεν μπορεί να αποτιμηθεί σε χρήμα ή οι </a:t>
            </a:r>
            <a:r>
              <a:rPr lang="el-GR" sz="2400" dirty="0" err="1">
                <a:solidFill>
                  <a:srgbClr val="0070C0"/>
                </a:solidFill>
              </a:rPr>
              <a:t>εισφέροντες</a:t>
            </a:r>
            <a:r>
              <a:rPr lang="el-GR" sz="2400" dirty="0">
                <a:solidFill>
                  <a:srgbClr val="0070C0"/>
                </a:solidFill>
              </a:rPr>
              <a:t> δεν επιθυμούν να αποκτήσουν την ιδιότητα του μετόχου, ή τέλος οι λοιποί μέτοχοι δεν επιθυμούν την συμμετοχή αυτών που εισέφεραν σε είδος στην εταιρία. </a:t>
            </a:r>
            <a:endParaRPr lang="en-US" sz="2400" dirty="0">
              <a:solidFill>
                <a:srgbClr val="0070C0"/>
              </a:solidFill>
            </a:endParaRPr>
          </a:p>
        </p:txBody>
      </p:sp>
    </p:spTree>
    <p:extLst>
      <p:ext uri="{BB962C8B-B14F-4D97-AF65-F5344CB8AC3E}">
        <p14:creationId xmlns:p14="http://schemas.microsoft.com/office/powerpoint/2010/main" val="50271977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7943" y="139336"/>
            <a:ext cx="11033759" cy="5632311"/>
          </a:xfrm>
          <a:prstGeom prst="rect">
            <a:avLst/>
          </a:prstGeom>
          <a:noFill/>
        </p:spPr>
        <p:txBody>
          <a:bodyPr wrap="square" rtlCol="0">
            <a:spAutoFit/>
          </a:bodyPr>
          <a:lstStyle/>
          <a:p>
            <a:pPr algn="just"/>
            <a:r>
              <a:rPr lang="el-GR" sz="2400" dirty="0">
                <a:solidFill>
                  <a:srgbClr val="0070C0"/>
                </a:solidFill>
              </a:rPr>
              <a:t>Τα βασικά χαρακτηριστικά των εξαιρετικών ιδρυτικών τίτλων είναι τα παρακάτω: </a:t>
            </a:r>
          </a:p>
          <a:p>
            <a:pPr algn="just"/>
            <a:r>
              <a:rPr lang="el-GR" sz="2400" dirty="0">
                <a:solidFill>
                  <a:srgbClr val="0070C0"/>
                </a:solidFill>
              </a:rPr>
              <a:t>• Ο αριθμός τους είναι απεριόριστος και σύμφωνα με το καταστατικό, </a:t>
            </a:r>
            <a:r>
              <a:rPr lang="el-GR" sz="2400" dirty="0" smtClean="0">
                <a:solidFill>
                  <a:srgbClr val="0070C0"/>
                </a:solidFill>
              </a:rPr>
              <a:t>το ποσοστό </a:t>
            </a:r>
            <a:r>
              <a:rPr lang="el-GR" sz="2400" dirty="0">
                <a:solidFill>
                  <a:srgbClr val="0070C0"/>
                </a:solidFill>
              </a:rPr>
              <a:t>συμμετοχής των εξαιρετικών ιδρυτικών τίτλων στα κέρδη επιτρέπεται να προσδιορίζεται ελεύθερα. </a:t>
            </a:r>
          </a:p>
          <a:p>
            <a:pPr algn="just"/>
            <a:r>
              <a:rPr lang="el-GR" sz="2400" dirty="0">
                <a:solidFill>
                  <a:srgbClr val="0070C0"/>
                </a:solidFill>
              </a:rPr>
              <a:t>• παραχωρούνται σε αντάλλαγμα εισφοράς σε είδος. </a:t>
            </a:r>
          </a:p>
          <a:p>
            <a:pPr algn="just"/>
            <a:r>
              <a:rPr lang="el-GR" sz="2400" dirty="0">
                <a:solidFill>
                  <a:srgbClr val="0070C0"/>
                </a:solidFill>
              </a:rPr>
              <a:t>• Η διάρκεια ζωής τους είναι περιορισμένη και συμβαδίζει με τη διάρκεια ζωής του πράγματος που παραχωρήθηκε. </a:t>
            </a:r>
          </a:p>
          <a:p>
            <a:pPr algn="just"/>
            <a:r>
              <a:rPr lang="el-GR" sz="2400" dirty="0">
                <a:solidFill>
                  <a:srgbClr val="0070C0"/>
                </a:solidFill>
              </a:rPr>
              <a:t>• Μπορούν να μετατραπούν σε μετοχές. </a:t>
            </a:r>
          </a:p>
          <a:p>
            <a:pPr algn="just"/>
            <a:r>
              <a:rPr lang="el-GR" sz="2400" dirty="0">
                <a:solidFill>
                  <a:srgbClr val="0070C0"/>
                </a:solidFill>
              </a:rPr>
              <a:t>• Λογιστικά, παρακολουθούνται με λογαριασμούς τάξεως</a:t>
            </a:r>
            <a:r>
              <a:rPr lang="el-GR" sz="2400" dirty="0" smtClean="0">
                <a:solidFill>
                  <a:srgbClr val="0070C0"/>
                </a:solidFill>
              </a:rPr>
              <a:t>.</a:t>
            </a:r>
          </a:p>
          <a:p>
            <a:pPr algn="just"/>
            <a:endParaRPr lang="el-GR" sz="2400" dirty="0">
              <a:solidFill>
                <a:srgbClr val="0070C0"/>
              </a:solidFill>
            </a:endParaRPr>
          </a:p>
          <a:p>
            <a:pPr algn="just"/>
            <a:r>
              <a:rPr lang="el-GR" sz="2400" b="1" dirty="0">
                <a:solidFill>
                  <a:srgbClr val="0070C0"/>
                </a:solidFill>
              </a:rPr>
              <a:t>Ο λογιστικός χειρισμός των Ιδρυτικών Τίτλων </a:t>
            </a:r>
            <a:endParaRPr lang="el-GR" sz="2400" dirty="0">
              <a:solidFill>
                <a:srgbClr val="0070C0"/>
              </a:solidFill>
            </a:endParaRPr>
          </a:p>
          <a:p>
            <a:pPr algn="just"/>
            <a:r>
              <a:rPr lang="el-GR" sz="2400" dirty="0">
                <a:solidFill>
                  <a:srgbClr val="0070C0"/>
                </a:solidFill>
              </a:rPr>
              <a:t>Οι ιδρυτικοί τίτλοι δεν έχουν ονομαστική αξία αλλά ούτε αντιπροσωπεύουν υποχρέωση της εταιρίας προς τους μετόχους της , μέχρι να ληφθεί η απόφαση της εξαγοράς των. Συνεπώς, η λογιστική παρακολούθηση των ιδρυτικών τίτλων κατά την έκδοση μπορεί να πραγματοποιηθεί μόνο με λογαριασμούς τάξεως. </a:t>
            </a:r>
            <a:r>
              <a:rPr lang="el-GR" sz="2400" dirty="0" smtClean="0">
                <a:solidFill>
                  <a:srgbClr val="0070C0"/>
                </a:solidFill>
              </a:rPr>
              <a:t> </a:t>
            </a:r>
            <a:endParaRPr lang="en-US" sz="2400" dirty="0">
              <a:solidFill>
                <a:srgbClr val="0070C0"/>
              </a:solidFill>
            </a:endParaRPr>
          </a:p>
        </p:txBody>
      </p:sp>
    </p:spTree>
    <p:extLst>
      <p:ext uri="{BB962C8B-B14F-4D97-AF65-F5344CB8AC3E}">
        <p14:creationId xmlns:p14="http://schemas.microsoft.com/office/powerpoint/2010/main" val="371644690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8937" y="0"/>
            <a:ext cx="11349930" cy="7522106"/>
          </a:xfrm>
          <a:prstGeom prst="rect">
            <a:avLst/>
          </a:prstGeom>
        </p:spPr>
        <p:txBody>
          <a:bodyPr wrap="square">
            <a:spAutoFit/>
          </a:bodyPr>
          <a:lstStyle/>
          <a:p>
            <a:pPr algn="just"/>
            <a:r>
              <a:rPr lang="el-GR" sz="2400" b="1" dirty="0">
                <a:solidFill>
                  <a:srgbClr val="0070C0"/>
                </a:solidFill>
                <a:latin typeface="+mj-lt"/>
              </a:rPr>
              <a:t>ΕΤΑΙΡΕΙΑ ΠΕΡΙΟΡΙΣΜΕΝΗΣ ΕΥΘΥΝΗΣ </a:t>
            </a:r>
            <a:endParaRPr lang="el-GR" sz="2400" dirty="0">
              <a:solidFill>
                <a:srgbClr val="0070C0"/>
              </a:solidFill>
              <a:latin typeface="+mj-lt"/>
            </a:endParaRPr>
          </a:p>
          <a:p>
            <a:pPr algn="just"/>
            <a:r>
              <a:rPr lang="el-GR" sz="2400" b="1" dirty="0">
                <a:solidFill>
                  <a:srgbClr val="0070C0"/>
                </a:solidFill>
                <a:latin typeface="+mj-lt"/>
              </a:rPr>
              <a:t>Σύσταση - </a:t>
            </a:r>
            <a:r>
              <a:rPr lang="el-GR" sz="2400" b="1" dirty="0" smtClean="0">
                <a:solidFill>
                  <a:srgbClr val="0070C0"/>
                </a:solidFill>
                <a:latin typeface="+mj-lt"/>
              </a:rPr>
              <a:t>Ίδρυση </a:t>
            </a:r>
            <a:r>
              <a:rPr lang="el-GR" sz="2400" b="1" dirty="0">
                <a:solidFill>
                  <a:srgbClr val="0070C0"/>
                </a:solidFill>
                <a:latin typeface="+mj-lt"/>
              </a:rPr>
              <a:t>ΕΠΕ </a:t>
            </a:r>
            <a:endParaRPr lang="el-GR" sz="2400" dirty="0">
              <a:solidFill>
                <a:srgbClr val="0070C0"/>
              </a:solidFill>
              <a:latin typeface="+mj-lt"/>
            </a:endParaRPr>
          </a:p>
          <a:p>
            <a:pPr algn="just"/>
            <a:r>
              <a:rPr lang="el-GR" sz="2400" b="1" dirty="0">
                <a:solidFill>
                  <a:srgbClr val="0070C0"/>
                </a:solidFill>
                <a:latin typeface="+mj-lt"/>
              </a:rPr>
              <a:t>Προϋποθέσεις ίδρυσης </a:t>
            </a:r>
            <a:endParaRPr lang="el-GR" sz="2400" dirty="0">
              <a:solidFill>
                <a:srgbClr val="0070C0"/>
              </a:solidFill>
              <a:latin typeface="+mj-lt"/>
            </a:endParaRPr>
          </a:p>
          <a:p>
            <a:pPr algn="just"/>
            <a:r>
              <a:rPr lang="el-GR" sz="2400" dirty="0">
                <a:solidFill>
                  <a:srgbClr val="0070C0"/>
                </a:solidFill>
                <a:latin typeface="+mj-lt"/>
              </a:rPr>
              <a:t>Σύμφωνα με το άρθρο 3 του Ν. </a:t>
            </a:r>
            <a:r>
              <a:rPr lang="el-GR" sz="2400" dirty="0" smtClean="0">
                <a:solidFill>
                  <a:srgbClr val="0070C0"/>
                </a:solidFill>
                <a:latin typeface="+mj-lt"/>
              </a:rPr>
              <a:t>3190/19</a:t>
            </a:r>
            <a:r>
              <a:rPr lang="en-US" sz="2400" dirty="0" smtClean="0">
                <a:solidFill>
                  <a:srgbClr val="0070C0"/>
                </a:solidFill>
                <a:latin typeface="+mj-lt"/>
              </a:rPr>
              <a:t>5</a:t>
            </a:r>
            <a:r>
              <a:rPr lang="el-GR" sz="2400" dirty="0" smtClean="0">
                <a:solidFill>
                  <a:srgbClr val="0070C0"/>
                </a:solidFill>
                <a:latin typeface="+mj-lt"/>
              </a:rPr>
              <a:t>5</a:t>
            </a:r>
            <a:r>
              <a:rPr lang="el-GR" sz="2400" dirty="0">
                <a:solidFill>
                  <a:srgbClr val="0070C0"/>
                </a:solidFill>
                <a:latin typeface="+mj-lt"/>
              </a:rPr>
              <a:t>, η εταιρεία περιορισμένης ευθύνης είναι εμπορική, έστω και αν ο σκοπός της δεν είναι εμπορική επιχείρηση. Ωστόσο, απαγορεύεται η άσκηση ορισμένων δραστηριοτήτων, όπως τραπεζικές, ασφαλιστικές, χρηματιστηριακές, διαχείριση χαρτοφυλακίου αξιογράφων, διαχείριση αμοιβαίων κεφαλαίων, χρηματοδοτική μίσθωση, πρακτορεία επιχειρηματικών απαιτήσεων, προώθηση και υλοποίηση επενδύσεων υψηλής τεχνολογίας (μόνο </a:t>
            </a:r>
            <a:r>
              <a:rPr lang="el-GR" sz="2400" dirty="0" err="1">
                <a:solidFill>
                  <a:srgbClr val="0070C0"/>
                </a:solidFill>
                <a:latin typeface="+mj-lt"/>
              </a:rPr>
              <a:t>venture</a:t>
            </a:r>
            <a:r>
              <a:rPr lang="el-GR" sz="2400" dirty="0">
                <a:solidFill>
                  <a:srgbClr val="0070C0"/>
                </a:solidFill>
                <a:latin typeface="+mj-lt"/>
              </a:rPr>
              <a:t> </a:t>
            </a:r>
            <a:r>
              <a:rPr lang="el-GR" sz="2400" dirty="0" err="1">
                <a:solidFill>
                  <a:srgbClr val="0070C0"/>
                </a:solidFill>
                <a:latin typeface="+mj-lt"/>
              </a:rPr>
              <a:t>capital</a:t>
            </a:r>
            <a:r>
              <a:rPr lang="el-GR" sz="2400" dirty="0">
                <a:solidFill>
                  <a:srgbClr val="0070C0"/>
                </a:solidFill>
                <a:latin typeface="+mj-lt"/>
              </a:rPr>
              <a:t>) και αθλητικές δραστηριότητες. </a:t>
            </a:r>
          </a:p>
          <a:p>
            <a:pPr algn="just"/>
            <a:endParaRPr lang="el-GR" dirty="0"/>
          </a:p>
          <a:p>
            <a:pPr algn="just"/>
            <a:r>
              <a:rPr lang="el-GR" sz="2400" dirty="0" smtClean="0">
                <a:solidFill>
                  <a:srgbClr val="0070C0"/>
                </a:solidFill>
              </a:rPr>
              <a:t> </a:t>
            </a:r>
            <a:r>
              <a:rPr lang="el-GR" sz="2400" dirty="0">
                <a:solidFill>
                  <a:srgbClr val="0070C0"/>
                </a:solidFill>
              </a:rPr>
              <a:t>Νόμος </a:t>
            </a:r>
            <a:r>
              <a:rPr lang="el-GR" sz="2400" b="1" dirty="0">
                <a:solidFill>
                  <a:srgbClr val="0070C0"/>
                </a:solidFill>
              </a:rPr>
              <a:t>4541/2018 </a:t>
            </a:r>
            <a:r>
              <a:rPr lang="el-GR" sz="2400" dirty="0">
                <a:solidFill>
                  <a:srgbClr val="0070C0"/>
                </a:solidFill>
              </a:rPr>
              <a:t>για την τροποποίηση του </a:t>
            </a:r>
            <a:r>
              <a:rPr lang="el-GR" sz="2400" dirty="0">
                <a:solidFill>
                  <a:srgbClr val="0070C0"/>
                </a:solidFill>
                <a:hlinkClick r:id="rId2"/>
              </a:rPr>
              <a:t>Ν. 3190/1955</a:t>
            </a:r>
            <a:r>
              <a:rPr lang="el-GR" sz="2400" dirty="0">
                <a:solidFill>
                  <a:srgbClr val="0070C0"/>
                </a:solidFill>
              </a:rPr>
              <a:t> περί Εταιρειών Περιορισμένης Ευθύνης </a:t>
            </a:r>
            <a:endParaRPr lang="el-GR" sz="2400" dirty="0" smtClean="0">
              <a:solidFill>
                <a:srgbClr val="0070C0"/>
              </a:solidFill>
            </a:endParaRPr>
          </a:p>
          <a:p>
            <a:pPr algn="just" fontAlgn="base"/>
            <a:r>
              <a:rPr lang="el-GR" sz="2400" dirty="0">
                <a:solidFill>
                  <a:srgbClr val="0070C0"/>
                </a:solidFill>
              </a:rPr>
              <a:t>Με το νέο </a:t>
            </a:r>
            <a:r>
              <a:rPr lang="el-GR" sz="2400" dirty="0" smtClean="0">
                <a:solidFill>
                  <a:srgbClr val="0070C0"/>
                </a:solidFill>
              </a:rPr>
              <a:t>νόμο προβλέπονται</a:t>
            </a:r>
            <a:r>
              <a:rPr lang="el-GR" sz="2400" dirty="0">
                <a:solidFill>
                  <a:srgbClr val="0070C0"/>
                </a:solidFill>
              </a:rPr>
              <a:t>, µ</a:t>
            </a:r>
            <a:r>
              <a:rPr lang="el-GR" sz="2400" dirty="0" err="1">
                <a:solidFill>
                  <a:srgbClr val="0070C0"/>
                </a:solidFill>
              </a:rPr>
              <a:t>εταξύ</a:t>
            </a:r>
            <a:r>
              <a:rPr lang="el-GR" sz="2400" dirty="0">
                <a:solidFill>
                  <a:srgbClr val="0070C0"/>
                </a:solidFill>
              </a:rPr>
              <a:t> άλλων, τα ακόλουθα:</a:t>
            </a:r>
          </a:p>
          <a:p>
            <a:pPr algn="just" fontAlgn="base"/>
            <a:r>
              <a:rPr lang="el-GR" sz="2400" b="1" dirty="0">
                <a:solidFill>
                  <a:srgbClr val="0070C0"/>
                </a:solidFill>
              </a:rPr>
              <a:t>ΚΕΦΑΛΑΙΟ Α</a:t>
            </a:r>
            <a:endParaRPr lang="el-GR" sz="2400" dirty="0">
              <a:solidFill>
                <a:srgbClr val="0070C0"/>
              </a:solidFill>
            </a:endParaRPr>
          </a:p>
          <a:p>
            <a:pPr algn="just" fontAlgn="base"/>
            <a:r>
              <a:rPr lang="el-GR" sz="2400" dirty="0" err="1" smtClean="0">
                <a:solidFill>
                  <a:srgbClr val="0070C0"/>
                </a:solidFill>
              </a:rPr>
              <a:t>Τροποποιούνται-συµπληρώνονται</a:t>
            </a:r>
            <a:r>
              <a:rPr lang="el-GR" sz="2400" dirty="0" smtClean="0">
                <a:solidFill>
                  <a:srgbClr val="0070C0"/>
                </a:solidFill>
              </a:rPr>
              <a:t> </a:t>
            </a:r>
            <a:r>
              <a:rPr lang="el-GR" sz="2400" dirty="0">
                <a:solidFill>
                  <a:srgbClr val="0070C0"/>
                </a:solidFill>
              </a:rPr>
              <a:t>διατάξεις του ν. 3190/1955 αναφορικά µε τη λειτουργία των Εταιρειών </a:t>
            </a:r>
            <a:r>
              <a:rPr lang="el-GR" sz="2400" dirty="0" err="1">
                <a:solidFill>
                  <a:srgbClr val="0070C0"/>
                </a:solidFill>
              </a:rPr>
              <a:t>Περιορισµένης</a:t>
            </a:r>
            <a:r>
              <a:rPr lang="el-GR" sz="2400" dirty="0">
                <a:solidFill>
                  <a:srgbClr val="0070C0"/>
                </a:solidFill>
              </a:rPr>
              <a:t> Ευθύνης (Ε.Π.Ε.), στα εξής κατά βάση </a:t>
            </a:r>
            <a:r>
              <a:rPr lang="el-GR" sz="2400" dirty="0" err="1">
                <a:solidFill>
                  <a:srgbClr val="0070C0"/>
                </a:solidFill>
              </a:rPr>
              <a:t>σηµεία</a:t>
            </a:r>
            <a:r>
              <a:rPr lang="el-GR" sz="2400" dirty="0">
                <a:solidFill>
                  <a:srgbClr val="0070C0"/>
                </a:solidFill>
              </a:rPr>
              <a:t>:</a:t>
            </a:r>
          </a:p>
          <a:p>
            <a:pPr algn="just" fontAlgn="base"/>
            <a:r>
              <a:rPr lang="el-GR" sz="2400" dirty="0">
                <a:solidFill>
                  <a:srgbClr val="0070C0"/>
                </a:solidFill>
              </a:rPr>
              <a:t>- Ορίζεται ότι η </a:t>
            </a:r>
            <a:r>
              <a:rPr lang="el-GR" sz="2400" dirty="0" err="1">
                <a:solidFill>
                  <a:srgbClr val="0070C0"/>
                </a:solidFill>
              </a:rPr>
              <a:t>ονοµαστική</a:t>
            </a:r>
            <a:r>
              <a:rPr lang="el-GR" sz="2400" dirty="0">
                <a:solidFill>
                  <a:srgbClr val="0070C0"/>
                </a:solidFill>
              </a:rPr>
              <a:t> αξία των εταιρικών µ</a:t>
            </a:r>
            <a:r>
              <a:rPr lang="el-GR" sz="2400" dirty="0" err="1">
                <a:solidFill>
                  <a:srgbClr val="0070C0"/>
                </a:solidFill>
              </a:rPr>
              <a:t>εριδίων</a:t>
            </a:r>
            <a:r>
              <a:rPr lang="el-GR" sz="2400" dirty="0">
                <a:solidFill>
                  <a:srgbClr val="0070C0"/>
                </a:solidFill>
              </a:rPr>
              <a:t> µ</a:t>
            </a:r>
            <a:r>
              <a:rPr lang="el-GR" sz="2400" dirty="0" err="1">
                <a:solidFill>
                  <a:srgbClr val="0070C0"/>
                </a:solidFill>
              </a:rPr>
              <a:t>ίας</a:t>
            </a:r>
            <a:r>
              <a:rPr lang="el-GR" sz="2400" dirty="0">
                <a:solidFill>
                  <a:srgbClr val="0070C0"/>
                </a:solidFill>
              </a:rPr>
              <a:t> Ε.Π.Ε. δεν µ</a:t>
            </a:r>
            <a:r>
              <a:rPr lang="el-GR" sz="2400" dirty="0" err="1">
                <a:solidFill>
                  <a:srgbClr val="0070C0"/>
                </a:solidFill>
              </a:rPr>
              <a:t>πορεί</a:t>
            </a:r>
            <a:r>
              <a:rPr lang="el-GR" sz="2400" dirty="0">
                <a:solidFill>
                  <a:srgbClr val="0070C0"/>
                </a:solidFill>
              </a:rPr>
              <a:t> να είναι µ</a:t>
            </a:r>
            <a:r>
              <a:rPr lang="el-GR" sz="2400" dirty="0" err="1">
                <a:solidFill>
                  <a:srgbClr val="0070C0"/>
                </a:solidFill>
              </a:rPr>
              <a:t>ικρότερη</a:t>
            </a:r>
            <a:r>
              <a:rPr lang="el-GR" sz="2400" dirty="0">
                <a:solidFill>
                  <a:srgbClr val="0070C0"/>
                </a:solidFill>
              </a:rPr>
              <a:t> του ενός (1) ευρώ.</a:t>
            </a:r>
          </a:p>
          <a:p>
            <a:pPr algn="just"/>
            <a:endParaRPr lang="en-US" sz="2400" dirty="0">
              <a:solidFill>
                <a:srgbClr val="0070C0"/>
              </a:solidFill>
              <a:latin typeface="+mj-lt"/>
            </a:endParaRPr>
          </a:p>
        </p:txBody>
      </p:sp>
    </p:spTree>
    <p:extLst>
      <p:ext uri="{BB962C8B-B14F-4D97-AF65-F5344CB8AC3E}">
        <p14:creationId xmlns:p14="http://schemas.microsoft.com/office/powerpoint/2010/main" val="15965712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6354" y="1097280"/>
            <a:ext cx="11338560" cy="4893647"/>
          </a:xfrm>
          <a:prstGeom prst="rect">
            <a:avLst/>
          </a:prstGeom>
        </p:spPr>
        <p:txBody>
          <a:bodyPr wrap="square">
            <a:spAutoFit/>
          </a:bodyPr>
          <a:lstStyle/>
          <a:p>
            <a:pPr algn="just" fontAlgn="base"/>
            <a:r>
              <a:rPr lang="el-GR" sz="2400" dirty="0">
                <a:solidFill>
                  <a:srgbClr val="0070C0"/>
                </a:solidFill>
              </a:rPr>
              <a:t>- Παρέχεται η δυνατότητα σύστασης Ε.Π.Ε. και µε τη χρήση πρότυπου καταστατικού, αντί αποκλειστικά µε </a:t>
            </a:r>
            <a:r>
              <a:rPr lang="el-GR" sz="2400" dirty="0" err="1">
                <a:solidFill>
                  <a:srgbClr val="0070C0"/>
                </a:solidFill>
              </a:rPr>
              <a:t>συµβολαιογραφικό</a:t>
            </a:r>
            <a:r>
              <a:rPr lang="el-GR" sz="2400" dirty="0">
                <a:solidFill>
                  <a:srgbClr val="0070C0"/>
                </a:solidFill>
              </a:rPr>
              <a:t> έγγραφο που ισχύει </a:t>
            </a:r>
            <a:r>
              <a:rPr lang="el-GR" sz="2400" dirty="0" err="1">
                <a:solidFill>
                  <a:srgbClr val="0070C0"/>
                </a:solidFill>
              </a:rPr>
              <a:t>σήµερα</a:t>
            </a:r>
            <a:r>
              <a:rPr lang="el-GR" sz="2400" dirty="0">
                <a:solidFill>
                  <a:srgbClr val="0070C0"/>
                </a:solidFill>
              </a:rPr>
              <a:t>.</a:t>
            </a:r>
          </a:p>
          <a:p>
            <a:pPr algn="just" fontAlgn="base"/>
            <a:r>
              <a:rPr lang="el-GR" sz="2400" dirty="0">
                <a:solidFill>
                  <a:srgbClr val="0070C0"/>
                </a:solidFill>
              </a:rPr>
              <a:t>- Αποσαφηνίζεται ότι η Ε.Π.Ε. αποκτά </a:t>
            </a:r>
            <a:r>
              <a:rPr lang="el-GR" sz="2400" dirty="0" err="1">
                <a:solidFill>
                  <a:srgbClr val="0070C0"/>
                </a:solidFill>
              </a:rPr>
              <a:t>νοµική</a:t>
            </a:r>
            <a:r>
              <a:rPr lang="el-GR" sz="2400" dirty="0">
                <a:solidFill>
                  <a:srgbClr val="0070C0"/>
                </a:solidFill>
              </a:rPr>
              <a:t> προσωπικότητα µόνο µε την εγγραφή της στο Γενικό </a:t>
            </a:r>
            <a:r>
              <a:rPr lang="el-GR" sz="2400" dirty="0" err="1">
                <a:solidFill>
                  <a:srgbClr val="0070C0"/>
                </a:solidFill>
              </a:rPr>
              <a:t>Εµπορικό</a:t>
            </a:r>
            <a:r>
              <a:rPr lang="el-GR" sz="2400" dirty="0">
                <a:solidFill>
                  <a:srgbClr val="0070C0"/>
                </a:solidFill>
              </a:rPr>
              <a:t> Μητρώο (Γ.Ε.ΜΗ.).</a:t>
            </a:r>
          </a:p>
          <a:p>
            <a:pPr algn="just" fontAlgn="base"/>
            <a:r>
              <a:rPr lang="el-GR" sz="2400" dirty="0">
                <a:solidFill>
                  <a:srgbClr val="0070C0"/>
                </a:solidFill>
              </a:rPr>
              <a:t>- </a:t>
            </a:r>
            <a:r>
              <a:rPr lang="el-GR" sz="2400" dirty="0" err="1">
                <a:solidFill>
                  <a:srgbClr val="0070C0"/>
                </a:solidFill>
              </a:rPr>
              <a:t>Εναρµονίζεται</a:t>
            </a:r>
            <a:r>
              <a:rPr lang="el-GR" sz="2400" dirty="0">
                <a:solidFill>
                  <a:srgbClr val="0070C0"/>
                </a:solidFill>
              </a:rPr>
              <a:t> το καθεστώς </a:t>
            </a:r>
            <a:r>
              <a:rPr lang="el-GR" sz="2400" dirty="0" err="1">
                <a:solidFill>
                  <a:srgbClr val="0070C0"/>
                </a:solidFill>
              </a:rPr>
              <a:t>δηµοσιότητας</a:t>
            </a:r>
            <a:r>
              <a:rPr lang="el-GR" sz="2400" dirty="0">
                <a:solidFill>
                  <a:srgbClr val="0070C0"/>
                </a:solidFill>
              </a:rPr>
              <a:t> των Ε.Π.Ε. µε τις διατάξεις του ν. 3419/2005 [καταργείται δηλαδή η </a:t>
            </a:r>
            <a:r>
              <a:rPr lang="el-GR" sz="2400" dirty="0" err="1">
                <a:solidFill>
                  <a:srgbClr val="0070C0"/>
                </a:solidFill>
              </a:rPr>
              <a:t>λεγόµενη</a:t>
            </a:r>
            <a:r>
              <a:rPr lang="el-GR" sz="2400" dirty="0">
                <a:solidFill>
                  <a:srgbClr val="0070C0"/>
                </a:solidFill>
              </a:rPr>
              <a:t> «διπλή» </a:t>
            </a:r>
            <a:r>
              <a:rPr lang="el-GR" sz="2400" dirty="0" err="1">
                <a:solidFill>
                  <a:srgbClr val="0070C0"/>
                </a:solidFill>
              </a:rPr>
              <a:t>δηµοσιότητα</a:t>
            </a:r>
            <a:r>
              <a:rPr lang="el-GR" sz="2400" dirty="0">
                <a:solidFill>
                  <a:srgbClr val="0070C0"/>
                </a:solidFill>
              </a:rPr>
              <a:t> (µ</a:t>
            </a:r>
            <a:r>
              <a:rPr lang="el-GR" sz="2400" dirty="0" err="1">
                <a:solidFill>
                  <a:srgbClr val="0070C0"/>
                </a:solidFill>
              </a:rPr>
              <a:t>ητρώο</a:t>
            </a:r>
            <a:r>
              <a:rPr lang="el-GR" sz="2400" dirty="0">
                <a:solidFill>
                  <a:srgbClr val="0070C0"/>
                </a:solidFill>
              </a:rPr>
              <a:t> Ε.Π.Ε. και </a:t>
            </a:r>
            <a:r>
              <a:rPr lang="el-GR" sz="2400" dirty="0" err="1">
                <a:solidFill>
                  <a:srgbClr val="0070C0"/>
                </a:solidFill>
              </a:rPr>
              <a:t>Εφηµερίδα</a:t>
            </a:r>
            <a:r>
              <a:rPr lang="el-GR" sz="2400" dirty="0">
                <a:solidFill>
                  <a:srgbClr val="0070C0"/>
                </a:solidFill>
              </a:rPr>
              <a:t> της Κυβερνήσεως) που υφίσταται </a:t>
            </a:r>
            <a:r>
              <a:rPr lang="el-GR" sz="2400" dirty="0" err="1">
                <a:solidFill>
                  <a:srgbClr val="0070C0"/>
                </a:solidFill>
              </a:rPr>
              <a:t>σήµερα</a:t>
            </a:r>
            <a:r>
              <a:rPr lang="el-GR" sz="2400" dirty="0">
                <a:solidFill>
                  <a:srgbClr val="0070C0"/>
                </a:solidFill>
              </a:rPr>
              <a:t> και αντικαθίσταται από την ενιαία και </a:t>
            </a:r>
            <a:r>
              <a:rPr lang="el-GR" sz="2400" dirty="0" err="1">
                <a:solidFill>
                  <a:srgbClr val="0070C0"/>
                </a:solidFill>
              </a:rPr>
              <a:t>ολοκληρωµένη</a:t>
            </a:r>
            <a:r>
              <a:rPr lang="el-GR" sz="2400" dirty="0">
                <a:solidFill>
                  <a:srgbClr val="0070C0"/>
                </a:solidFill>
              </a:rPr>
              <a:t> </a:t>
            </a:r>
            <a:r>
              <a:rPr lang="el-GR" sz="2400" dirty="0" err="1">
                <a:solidFill>
                  <a:srgbClr val="0070C0"/>
                </a:solidFill>
              </a:rPr>
              <a:t>δηµοσιότητα</a:t>
            </a:r>
            <a:r>
              <a:rPr lang="el-GR" sz="2400" dirty="0">
                <a:solidFill>
                  <a:srgbClr val="0070C0"/>
                </a:solidFill>
              </a:rPr>
              <a:t> εντός του Γ.Ε.ΜΗ.].</a:t>
            </a:r>
          </a:p>
          <a:p>
            <a:pPr algn="just" fontAlgn="base"/>
            <a:r>
              <a:rPr lang="el-GR" sz="2400" dirty="0">
                <a:solidFill>
                  <a:srgbClr val="0070C0"/>
                </a:solidFill>
              </a:rPr>
              <a:t>- Προστίθεται στις </a:t>
            </a:r>
            <a:r>
              <a:rPr lang="el-GR" sz="2400" dirty="0" err="1">
                <a:solidFill>
                  <a:srgbClr val="0070C0"/>
                </a:solidFill>
              </a:rPr>
              <a:t>αρµοδιότητες</a:t>
            </a:r>
            <a:r>
              <a:rPr lang="el-GR" sz="2400" dirty="0">
                <a:solidFill>
                  <a:srgbClr val="0070C0"/>
                </a:solidFill>
              </a:rPr>
              <a:t> της συνέλευσης των εταίρων Ε.Π.Ε. και η πρόβλεψη περί αναβίωσης της εταιρείας.</a:t>
            </a:r>
          </a:p>
          <a:p>
            <a:pPr algn="just" fontAlgn="base"/>
            <a:r>
              <a:rPr lang="el-GR" sz="2400" dirty="0">
                <a:solidFill>
                  <a:srgbClr val="0070C0"/>
                </a:solidFill>
              </a:rPr>
              <a:t>- </a:t>
            </a:r>
            <a:r>
              <a:rPr lang="el-GR" sz="2400" dirty="0" err="1">
                <a:solidFill>
                  <a:srgbClr val="0070C0"/>
                </a:solidFill>
              </a:rPr>
              <a:t>Επικαιροποιείται</a:t>
            </a:r>
            <a:r>
              <a:rPr lang="el-GR" sz="2400" dirty="0">
                <a:solidFill>
                  <a:srgbClr val="0070C0"/>
                </a:solidFill>
              </a:rPr>
              <a:t> το πλαίσιο σύνταξης, ελέγχου και </a:t>
            </a:r>
            <a:r>
              <a:rPr lang="el-GR" sz="2400" dirty="0" err="1">
                <a:solidFill>
                  <a:srgbClr val="0070C0"/>
                </a:solidFill>
              </a:rPr>
              <a:t>δηµοσίευσης</a:t>
            </a:r>
            <a:r>
              <a:rPr lang="el-GR" sz="2400" dirty="0">
                <a:solidFill>
                  <a:srgbClr val="0070C0"/>
                </a:solidFill>
              </a:rPr>
              <a:t> των </a:t>
            </a:r>
            <a:r>
              <a:rPr lang="el-GR" sz="2400" dirty="0" err="1">
                <a:solidFill>
                  <a:srgbClr val="0070C0"/>
                </a:solidFill>
              </a:rPr>
              <a:t>οικονοµικών</a:t>
            </a:r>
            <a:r>
              <a:rPr lang="el-GR" sz="2400" dirty="0">
                <a:solidFill>
                  <a:srgbClr val="0070C0"/>
                </a:solidFill>
              </a:rPr>
              <a:t> καταστάσεων Ε.Π.Ε. </a:t>
            </a:r>
            <a:r>
              <a:rPr lang="el-GR" sz="2400" dirty="0" err="1">
                <a:solidFill>
                  <a:srgbClr val="0070C0"/>
                </a:solidFill>
              </a:rPr>
              <a:t>εναρµονιζόµενο</a:t>
            </a:r>
            <a:r>
              <a:rPr lang="el-GR" sz="2400" dirty="0">
                <a:solidFill>
                  <a:srgbClr val="0070C0"/>
                </a:solidFill>
              </a:rPr>
              <a:t> µε την ισχύουσα </a:t>
            </a:r>
            <a:r>
              <a:rPr lang="el-GR" sz="2400" dirty="0" err="1">
                <a:solidFill>
                  <a:srgbClr val="0070C0"/>
                </a:solidFill>
              </a:rPr>
              <a:t>νοµοθεσία</a:t>
            </a:r>
            <a:r>
              <a:rPr lang="el-GR" sz="2400" dirty="0">
                <a:solidFill>
                  <a:srgbClr val="0070C0"/>
                </a:solidFill>
              </a:rPr>
              <a:t> και τους </a:t>
            </a:r>
            <a:r>
              <a:rPr lang="el-GR" sz="2400" dirty="0" err="1">
                <a:solidFill>
                  <a:srgbClr val="0070C0"/>
                </a:solidFill>
              </a:rPr>
              <a:t>υφιστάµενους</a:t>
            </a:r>
            <a:r>
              <a:rPr lang="el-GR" sz="2400" dirty="0">
                <a:solidFill>
                  <a:srgbClr val="0070C0"/>
                </a:solidFill>
              </a:rPr>
              <a:t> Ευρωπαϊκούς </a:t>
            </a:r>
            <a:r>
              <a:rPr lang="el-GR" sz="2400" dirty="0" err="1">
                <a:solidFill>
                  <a:srgbClr val="0070C0"/>
                </a:solidFill>
              </a:rPr>
              <a:t>Κανονισµούς</a:t>
            </a:r>
            <a:r>
              <a:rPr lang="el-GR" sz="2400" dirty="0">
                <a:solidFill>
                  <a:srgbClr val="0070C0"/>
                </a:solidFill>
              </a:rPr>
              <a:t>.</a:t>
            </a:r>
            <a:endParaRPr lang="el-GR" sz="2400" b="0" i="0" dirty="0">
              <a:solidFill>
                <a:srgbClr val="0070C0"/>
              </a:solidFill>
              <a:effectLst/>
            </a:endParaRPr>
          </a:p>
        </p:txBody>
      </p:sp>
    </p:spTree>
    <p:extLst>
      <p:ext uri="{BB962C8B-B14F-4D97-AF65-F5344CB8AC3E}">
        <p14:creationId xmlns:p14="http://schemas.microsoft.com/office/powerpoint/2010/main" val="396763170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6651" y="322218"/>
            <a:ext cx="11025052" cy="5632311"/>
          </a:xfrm>
          <a:prstGeom prst="rect">
            <a:avLst/>
          </a:prstGeom>
        </p:spPr>
        <p:txBody>
          <a:bodyPr wrap="square">
            <a:spAutoFit/>
          </a:bodyPr>
          <a:lstStyle/>
          <a:p>
            <a:pPr algn="just" fontAlgn="base"/>
            <a:r>
              <a:rPr lang="el-GR" sz="2400" dirty="0">
                <a:solidFill>
                  <a:srgbClr val="0070C0"/>
                </a:solidFill>
              </a:rPr>
              <a:t>- Παρέχεται η δυνατότητα </a:t>
            </a:r>
            <a:r>
              <a:rPr lang="el-GR" sz="2400" dirty="0" smtClean="0">
                <a:solidFill>
                  <a:srgbClr val="0070C0"/>
                </a:solidFill>
              </a:rPr>
              <a:t>σχηματισμού </a:t>
            </a:r>
            <a:r>
              <a:rPr lang="el-GR" sz="2400" dirty="0">
                <a:solidFill>
                  <a:srgbClr val="0070C0"/>
                </a:solidFill>
              </a:rPr>
              <a:t>πρόσθετων </a:t>
            </a:r>
            <a:r>
              <a:rPr lang="el-GR" sz="2400" dirty="0" smtClean="0">
                <a:solidFill>
                  <a:srgbClr val="0070C0"/>
                </a:solidFill>
              </a:rPr>
              <a:t>αποθεματικών </a:t>
            </a:r>
            <a:r>
              <a:rPr lang="el-GR" sz="2400" dirty="0">
                <a:solidFill>
                  <a:srgbClr val="0070C0"/>
                </a:solidFill>
              </a:rPr>
              <a:t>πέραν του τακτικού που προβλέπεται </a:t>
            </a:r>
            <a:r>
              <a:rPr lang="el-GR" sz="2400" dirty="0" smtClean="0">
                <a:solidFill>
                  <a:srgbClr val="0070C0"/>
                </a:solidFill>
              </a:rPr>
              <a:t>σήμερα.</a:t>
            </a:r>
            <a:endParaRPr lang="el-GR" sz="2400" dirty="0">
              <a:solidFill>
                <a:srgbClr val="0070C0"/>
              </a:solidFill>
            </a:endParaRPr>
          </a:p>
          <a:p>
            <a:pPr algn="just" fontAlgn="base"/>
            <a:r>
              <a:rPr lang="el-GR" sz="2400" dirty="0">
                <a:solidFill>
                  <a:srgbClr val="0070C0"/>
                </a:solidFill>
              </a:rPr>
              <a:t>- Επανακαθορίζονται τα ποσοστά πλειοψηφίας των εταίρων Ε.Π.Ε., </a:t>
            </a:r>
            <a:r>
              <a:rPr lang="el-GR" sz="2400" dirty="0" smtClean="0">
                <a:solidFill>
                  <a:srgbClr val="0070C0"/>
                </a:solidFill>
              </a:rPr>
              <a:t>προκειμένου </a:t>
            </a:r>
            <a:r>
              <a:rPr lang="el-GR" sz="2400" dirty="0">
                <a:solidFill>
                  <a:srgbClr val="0070C0"/>
                </a:solidFill>
              </a:rPr>
              <a:t>η συνέλευση αυτών να αποφασίσει την τροποποίηση της σχετικής εταιρικής </a:t>
            </a:r>
            <a:r>
              <a:rPr lang="el-GR" sz="2400" dirty="0" smtClean="0">
                <a:solidFill>
                  <a:srgbClr val="0070C0"/>
                </a:solidFill>
              </a:rPr>
              <a:t>σύμβασης.</a:t>
            </a:r>
            <a:endParaRPr lang="el-GR" sz="2400" dirty="0">
              <a:solidFill>
                <a:srgbClr val="0070C0"/>
              </a:solidFill>
            </a:endParaRPr>
          </a:p>
          <a:p>
            <a:pPr algn="just" fontAlgn="base"/>
            <a:r>
              <a:rPr lang="el-GR" sz="2400" dirty="0">
                <a:solidFill>
                  <a:srgbClr val="0070C0"/>
                </a:solidFill>
              </a:rPr>
              <a:t>- Αίρεται ο </a:t>
            </a:r>
            <a:r>
              <a:rPr lang="el-GR" sz="2400" dirty="0" err="1">
                <a:solidFill>
                  <a:srgbClr val="0070C0"/>
                </a:solidFill>
              </a:rPr>
              <a:t>περιορισµός</a:t>
            </a:r>
            <a:r>
              <a:rPr lang="el-GR" sz="2400" dirty="0">
                <a:solidFill>
                  <a:srgbClr val="0070C0"/>
                </a:solidFill>
              </a:rPr>
              <a:t> προσυπογραφής του πρακτικού καταγραφής των αποφάσεων του µ</a:t>
            </a:r>
            <a:r>
              <a:rPr lang="el-GR" sz="2400" dirty="0" err="1">
                <a:solidFill>
                  <a:srgbClr val="0070C0"/>
                </a:solidFill>
              </a:rPr>
              <a:t>οναδικού</a:t>
            </a:r>
            <a:r>
              <a:rPr lang="el-GR" sz="2400" dirty="0">
                <a:solidFill>
                  <a:srgbClr val="0070C0"/>
                </a:solidFill>
              </a:rPr>
              <a:t> εταίρου Μονοπρόσωπης Εταιρείας </a:t>
            </a:r>
            <a:r>
              <a:rPr lang="el-GR" sz="2400" dirty="0" smtClean="0">
                <a:solidFill>
                  <a:srgbClr val="0070C0"/>
                </a:solidFill>
              </a:rPr>
              <a:t>Περιορισμένης </a:t>
            </a:r>
            <a:r>
              <a:rPr lang="el-GR" sz="2400" dirty="0">
                <a:solidFill>
                  <a:srgbClr val="0070C0"/>
                </a:solidFill>
              </a:rPr>
              <a:t>Ευθύνης αποκλειστικά από </a:t>
            </a:r>
            <a:r>
              <a:rPr lang="el-GR" sz="2400" dirty="0" err="1">
                <a:solidFill>
                  <a:srgbClr val="0070C0"/>
                </a:solidFill>
              </a:rPr>
              <a:t>συµβολαιογράφο</a:t>
            </a:r>
            <a:r>
              <a:rPr lang="el-GR" sz="2400" dirty="0">
                <a:solidFill>
                  <a:srgbClr val="0070C0"/>
                </a:solidFill>
              </a:rPr>
              <a:t> της έδρας της εταιρείας.</a:t>
            </a:r>
          </a:p>
          <a:p>
            <a:pPr algn="just" fontAlgn="base"/>
            <a:r>
              <a:rPr lang="el-GR" sz="2400" dirty="0">
                <a:solidFill>
                  <a:srgbClr val="0070C0"/>
                </a:solidFill>
              </a:rPr>
              <a:t>- Επανακαθορίζεται το πλαίσιο αναφορικά µε τη διαδικασία διάλυσης και εκκαθάρισης µ</a:t>
            </a:r>
            <a:r>
              <a:rPr lang="el-GR" sz="2400" dirty="0" err="1">
                <a:solidFill>
                  <a:srgbClr val="0070C0"/>
                </a:solidFill>
              </a:rPr>
              <a:t>ίας</a:t>
            </a:r>
            <a:r>
              <a:rPr lang="el-GR" sz="2400" dirty="0">
                <a:solidFill>
                  <a:srgbClr val="0070C0"/>
                </a:solidFill>
              </a:rPr>
              <a:t> Ε.Π.Ε. και εισάγεται η δυνατότητα αναβίωσής της.</a:t>
            </a:r>
          </a:p>
          <a:p>
            <a:pPr algn="just" fontAlgn="base"/>
            <a:r>
              <a:rPr lang="el-GR" sz="2400" dirty="0">
                <a:solidFill>
                  <a:srgbClr val="0070C0"/>
                </a:solidFill>
              </a:rPr>
              <a:t>Ορίζεται το καθεστώς εγκατάστασης </a:t>
            </a:r>
            <a:r>
              <a:rPr lang="el-GR" sz="2400" dirty="0" err="1">
                <a:solidFill>
                  <a:srgbClr val="0070C0"/>
                </a:solidFill>
              </a:rPr>
              <a:t>υποκαταστηµάτων</a:t>
            </a:r>
            <a:r>
              <a:rPr lang="el-GR" sz="2400" dirty="0">
                <a:solidFill>
                  <a:srgbClr val="0070C0"/>
                </a:solidFill>
              </a:rPr>
              <a:t> ή πρακτορείων αλλοδαπών εταιρειών </a:t>
            </a:r>
            <a:r>
              <a:rPr lang="el-GR" sz="2400" dirty="0" err="1">
                <a:solidFill>
                  <a:srgbClr val="0070C0"/>
                </a:solidFill>
              </a:rPr>
              <a:t>περιορισµένης</a:t>
            </a:r>
            <a:r>
              <a:rPr lang="el-GR" sz="2400" dirty="0">
                <a:solidFill>
                  <a:srgbClr val="0070C0"/>
                </a:solidFill>
              </a:rPr>
              <a:t> ευθύνης µε σαφή </a:t>
            </a:r>
            <a:r>
              <a:rPr lang="el-GR" sz="2400" dirty="0" err="1">
                <a:solidFill>
                  <a:srgbClr val="0070C0"/>
                </a:solidFill>
              </a:rPr>
              <a:t>διαχωρισµό</a:t>
            </a:r>
            <a:r>
              <a:rPr lang="el-GR" sz="2400" dirty="0">
                <a:solidFill>
                  <a:srgbClr val="0070C0"/>
                </a:solidFill>
              </a:rPr>
              <a:t> αυτών µε έδρα κράτος - µέλος της Ευρωπαϊκής Ένωσης (Ε.Ε.) ή χώρας του Ευρωπαϊκού </a:t>
            </a:r>
            <a:r>
              <a:rPr lang="el-GR" sz="2400" dirty="0" err="1">
                <a:solidFill>
                  <a:srgbClr val="0070C0"/>
                </a:solidFill>
              </a:rPr>
              <a:t>Οικονοµικού</a:t>
            </a:r>
            <a:r>
              <a:rPr lang="el-GR" sz="2400" dirty="0">
                <a:solidFill>
                  <a:srgbClr val="0070C0"/>
                </a:solidFill>
              </a:rPr>
              <a:t> Χώρου (Ε.Ο.Χ.) από τις αντίστοιχες εταιρείες τρίτης χώρας µε τις πρώτες να µην χρειάζονται, εφεξής, την έκδοση σχετικής «απόφασης εγκατάστασης» από την </a:t>
            </a:r>
            <a:r>
              <a:rPr lang="el-GR" sz="2400" dirty="0" err="1">
                <a:solidFill>
                  <a:srgbClr val="0070C0"/>
                </a:solidFill>
              </a:rPr>
              <a:t>αρµόδια</a:t>
            </a:r>
            <a:r>
              <a:rPr lang="el-GR" sz="2400" dirty="0">
                <a:solidFill>
                  <a:srgbClr val="0070C0"/>
                </a:solidFill>
              </a:rPr>
              <a:t> εποπτική αρχή. (άρθρα 1 - 13)</a:t>
            </a:r>
            <a:endParaRPr lang="el-GR" sz="2400" b="0" i="0" dirty="0">
              <a:solidFill>
                <a:srgbClr val="0070C0"/>
              </a:solidFill>
              <a:effectLst/>
            </a:endParaRPr>
          </a:p>
        </p:txBody>
      </p:sp>
    </p:spTree>
    <p:extLst>
      <p:ext uri="{BB962C8B-B14F-4D97-AF65-F5344CB8AC3E}">
        <p14:creationId xmlns:p14="http://schemas.microsoft.com/office/powerpoint/2010/main" val="365974514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4333" y="101600"/>
            <a:ext cx="11319934" cy="6370975"/>
          </a:xfrm>
          <a:prstGeom prst="rect">
            <a:avLst/>
          </a:prstGeom>
        </p:spPr>
        <p:txBody>
          <a:bodyPr wrap="square">
            <a:spAutoFit/>
          </a:bodyPr>
          <a:lstStyle/>
          <a:p>
            <a:pPr algn="just"/>
            <a:endParaRPr lang="en-US" sz="2400" dirty="0">
              <a:solidFill>
                <a:srgbClr val="0070C0"/>
              </a:solidFill>
              <a:latin typeface="+mj-lt"/>
            </a:endParaRPr>
          </a:p>
          <a:p>
            <a:pPr algn="just"/>
            <a:r>
              <a:rPr lang="el-GR" sz="2400" b="1" dirty="0">
                <a:solidFill>
                  <a:srgbClr val="0070C0"/>
                </a:solidFill>
                <a:latin typeface="+mj-lt"/>
              </a:rPr>
              <a:t>Βασικά χαρακτηριστικά </a:t>
            </a:r>
            <a:endParaRPr lang="el-GR" sz="2400" dirty="0">
              <a:solidFill>
                <a:srgbClr val="0070C0"/>
              </a:solidFill>
              <a:latin typeface="+mj-lt"/>
            </a:endParaRPr>
          </a:p>
          <a:p>
            <a:pPr algn="just"/>
            <a:endParaRPr lang="el-GR" sz="2400" dirty="0" smtClean="0">
              <a:solidFill>
                <a:srgbClr val="0070C0"/>
              </a:solidFill>
            </a:endParaRPr>
          </a:p>
          <a:p>
            <a:pPr algn="just"/>
            <a:r>
              <a:rPr lang="el-GR" sz="2400" dirty="0" smtClean="0">
                <a:solidFill>
                  <a:srgbClr val="0070C0"/>
                </a:solidFill>
              </a:rPr>
              <a:t>-  Αναφορικά </a:t>
            </a:r>
            <a:r>
              <a:rPr lang="el-GR" sz="2400" dirty="0">
                <a:solidFill>
                  <a:srgbClr val="0070C0"/>
                </a:solidFill>
              </a:rPr>
              <a:t>με το </a:t>
            </a:r>
            <a:r>
              <a:rPr lang="el-GR" sz="2400" b="1" dirty="0">
                <a:solidFill>
                  <a:srgbClr val="0070C0"/>
                </a:solidFill>
              </a:rPr>
              <a:t>εταιρικό κεφάλαιο της ΕΠΕ</a:t>
            </a:r>
            <a:r>
              <a:rPr lang="el-GR" sz="2400" dirty="0">
                <a:solidFill>
                  <a:srgbClr val="0070C0"/>
                </a:solidFill>
              </a:rPr>
              <a:t>, </a:t>
            </a:r>
            <a:r>
              <a:rPr lang="el-GR" sz="2400" dirty="0" smtClean="0">
                <a:solidFill>
                  <a:srgbClr val="0070C0"/>
                </a:solidFill>
              </a:rPr>
              <a:t>ο νέος νόμος ορίζει </a:t>
            </a:r>
            <a:r>
              <a:rPr lang="el-GR" sz="2400" dirty="0">
                <a:solidFill>
                  <a:srgbClr val="0070C0"/>
                </a:solidFill>
              </a:rPr>
              <a:t>ότι καθορίζεται από τους εταίρους </a:t>
            </a:r>
            <a:r>
              <a:rPr lang="el-GR" sz="2400" b="1" dirty="0">
                <a:solidFill>
                  <a:srgbClr val="0070C0"/>
                </a:solidFill>
              </a:rPr>
              <a:t>χωρίς περιορισμό </a:t>
            </a:r>
            <a:r>
              <a:rPr lang="el-GR" sz="2400" dirty="0">
                <a:solidFill>
                  <a:srgbClr val="0070C0"/>
                </a:solidFill>
              </a:rPr>
              <a:t>και σχηματίζεται </a:t>
            </a:r>
            <a:r>
              <a:rPr lang="el-GR" sz="2400" b="1" dirty="0">
                <a:solidFill>
                  <a:srgbClr val="0070C0"/>
                </a:solidFill>
              </a:rPr>
              <a:t>είτε από μετρητά, είτε από εισφορές σε είδος,</a:t>
            </a:r>
            <a:r>
              <a:rPr lang="el-GR" sz="2400" dirty="0">
                <a:solidFill>
                  <a:srgbClr val="0070C0"/>
                </a:solidFill>
              </a:rPr>
              <a:t> ενώ τα εταιρικά μερίδια έχουν ονομαστική αξία τουλάχιστον ενός ευρώ. Η ονομαστική αξία είναι ίση για όλα τα εταιρικά μερίδια.</a:t>
            </a:r>
            <a:r>
              <a:rPr lang="el-GR" sz="2400" dirty="0" smtClean="0">
                <a:solidFill>
                  <a:srgbClr val="0070C0"/>
                </a:solidFill>
              </a:rPr>
              <a:t> </a:t>
            </a:r>
          </a:p>
          <a:p>
            <a:pPr algn="just"/>
            <a:endParaRPr lang="el-GR" sz="2400" dirty="0" smtClean="0">
              <a:solidFill>
                <a:srgbClr val="0070C0"/>
              </a:solidFill>
              <a:latin typeface="+mj-lt"/>
            </a:endParaRPr>
          </a:p>
          <a:p>
            <a:pPr algn="just"/>
            <a:r>
              <a:rPr lang="el-GR" sz="2400" dirty="0" smtClean="0">
                <a:solidFill>
                  <a:srgbClr val="0070C0"/>
                </a:solidFill>
                <a:latin typeface="+mj-lt"/>
              </a:rPr>
              <a:t>-   η </a:t>
            </a:r>
            <a:r>
              <a:rPr lang="el-GR" sz="2400" dirty="0">
                <a:solidFill>
                  <a:srgbClr val="0070C0"/>
                </a:solidFill>
                <a:latin typeface="+mj-lt"/>
              </a:rPr>
              <a:t>περιορισμένη ευθύνη των εταίρων, </a:t>
            </a:r>
            <a:endParaRPr lang="en-US" sz="2400" dirty="0" smtClean="0">
              <a:solidFill>
                <a:srgbClr val="0070C0"/>
              </a:solidFill>
              <a:latin typeface="+mj-lt"/>
            </a:endParaRPr>
          </a:p>
          <a:p>
            <a:pPr marL="342900" indent="-342900" algn="just">
              <a:buFontTx/>
              <a:buChar char="-"/>
            </a:pPr>
            <a:endParaRPr lang="el-GR" sz="2400" dirty="0" smtClean="0">
              <a:solidFill>
                <a:srgbClr val="0070C0"/>
              </a:solidFill>
              <a:latin typeface="+mj-lt"/>
            </a:endParaRPr>
          </a:p>
          <a:p>
            <a:pPr marL="342900" indent="-342900" algn="just">
              <a:buFontTx/>
              <a:buChar char="-"/>
            </a:pPr>
            <a:r>
              <a:rPr lang="el-GR" sz="2400" dirty="0" smtClean="0">
                <a:solidFill>
                  <a:srgbClr val="0070C0"/>
                </a:solidFill>
                <a:latin typeface="+mj-lt"/>
              </a:rPr>
              <a:t>η </a:t>
            </a:r>
            <a:r>
              <a:rPr lang="el-GR" sz="2400" dirty="0">
                <a:solidFill>
                  <a:srgbClr val="0070C0"/>
                </a:solidFill>
                <a:latin typeface="+mj-lt"/>
              </a:rPr>
              <a:t>λήψη αποφάσεων κατά πλειοψηφία πλέον του μισού του όλου αριθμού των εταίρων, που εκπροσωπούν πλέον του μισού του όλου εταιρικού κεφαλαίου</a:t>
            </a:r>
            <a:r>
              <a:rPr lang="el-GR" sz="2400" dirty="0" smtClean="0">
                <a:solidFill>
                  <a:srgbClr val="0070C0"/>
                </a:solidFill>
                <a:latin typeface="+mj-lt"/>
              </a:rPr>
              <a:t>,(2/3) </a:t>
            </a:r>
          </a:p>
          <a:p>
            <a:pPr lvl="0" algn="just"/>
            <a:endParaRPr lang="el-GR" sz="2400" dirty="0" smtClean="0">
              <a:solidFill>
                <a:srgbClr val="0070C0"/>
              </a:solidFill>
            </a:endParaRPr>
          </a:p>
          <a:p>
            <a:pPr lvl="0" algn="just"/>
            <a:r>
              <a:rPr lang="el-GR" sz="2400" dirty="0" smtClean="0">
                <a:solidFill>
                  <a:srgbClr val="0070C0"/>
                </a:solidFill>
              </a:rPr>
              <a:t>- η </a:t>
            </a:r>
            <a:r>
              <a:rPr lang="el-GR" sz="2400" dirty="0">
                <a:solidFill>
                  <a:srgbClr val="0070C0"/>
                </a:solidFill>
              </a:rPr>
              <a:t>ύπαρξη δυο οργάνων, δηλαδή της Γενικής Συνέλευσης των εταίρων και του Διαχειριστή ή Διαχειριστών. </a:t>
            </a:r>
            <a:endParaRPr lang="en-US" sz="2400" dirty="0">
              <a:solidFill>
                <a:srgbClr val="0070C0"/>
              </a:solidFill>
            </a:endParaRPr>
          </a:p>
          <a:p>
            <a:pPr lvl="0" algn="just"/>
            <a:endParaRPr lang="en-US" sz="2400" dirty="0">
              <a:solidFill>
                <a:srgbClr val="0070C0"/>
              </a:solidFill>
            </a:endParaRPr>
          </a:p>
          <a:p>
            <a:pPr marL="342900" indent="-342900" algn="just">
              <a:buFontTx/>
              <a:buChar char="-"/>
            </a:pPr>
            <a:endParaRPr lang="en-US" sz="2400" dirty="0">
              <a:solidFill>
                <a:srgbClr val="0070C0"/>
              </a:solidFill>
              <a:latin typeface="+mj-lt"/>
            </a:endParaRPr>
          </a:p>
        </p:txBody>
      </p:sp>
    </p:spTree>
    <p:extLst>
      <p:ext uri="{BB962C8B-B14F-4D97-AF65-F5344CB8AC3E}">
        <p14:creationId xmlns:p14="http://schemas.microsoft.com/office/powerpoint/2010/main" val="274531917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0467" y="177800"/>
            <a:ext cx="11345333" cy="5539978"/>
          </a:xfrm>
          <a:prstGeom prst="rect">
            <a:avLst/>
          </a:prstGeom>
        </p:spPr>
        <p:txBody>
          <a:bodyPr wrap="square">
            <a:spAutoFit/>
          </a:bodyPr>
          <a:lstStyle/>
          <a:p>
            <a:pPr algn="just"/>
            <a:r>
              <a:rPr lang="el-GR" dirty="0"/>
              <a:t> Το </a:t>
            </a:r>
            <a:r>
              <a:rPr lang="el-GR" dirty="0">
                <a:hlinkClick r:id="rId2"/>
              </a:rPr>
              <a:t>άρθρο 2</a:t>
            </a:r>
            <a:r>
              <a:rPr lang="el-GR" dirty="0"/>
              <a:t> του ν. </a:t>
            </a:r>
            <a:r>
              <a:rPr lang="el-GR" dirty="0">
                <a:hlinkClick r:id="rId3"/>
              </a:rPr>
              <a:t>3190/1955</a:t>
            </a:r>
            <a:r>
              <a:rPr lang="el-GR" dirty="0"/>
              <a:t> αντικαθίσταται ως εξής</a:t>
            </a:r>
            <a:r>
              <a:rPr lang="el-GR" dirty="0" smtClean="0"/>
              <a:t>:</a:t>
            </a:r>
          </a:p>
          <a:p>
            <a:pPr algn="just"/>
            <a:r>
              <a:rPr lang="el-GR" sz="2400" dirty="0" smtClean="0">
                <a:solidFill>
                  <a:srgbClr val="0070C0"/>
                </a:solidFill>
              </a:rPr>
              <a:t>Άρθρο2 </a:t>
            </a:r>
            <a:r>
              <a:rPr lang="el-GR" sz="2400" dirty="0">
                <a:solidFill>
                  <a:srgbClr val="0070C0"/>
                </a:solidFill>
              </a:rPr>
              <a:t/>
            </a:r>
            <a:br>
              <a:rPr lang="el-GR" sz="2400" dirty="0">
                <a:solidFill>
                  <a:srgbClr val="0070C0"/>
                </a:solidFill>
              </a:rPr>
            </a:br>
            <a:r>
              <a:rPr lang="el-GR" sz="2400" dirty="0">
                <a:solidFill>
                  <a:srgbClr val="0070C0"/>
                </a:solidFill>
              </a:rPr>
              <a:t>Επωνυμία</a:t>
            </a:r>
            <a:br>
              <a:rPr lang="el-GR" sz="2400" dirty="0">
                <a:solidFill>
                  <a:srgbClr val="0070C0"/>
                </a:solidFill>
              </a:rPr>
            </a:br>
            <a:r>
              <a:rPr lang="el-GR" sz="2400" dirty="0">
                <a:solidFill>
                  <a:srgbClr val="0070C0"/>
                </a:solidFill>
              </a:rPr>
              <a:t>1. Η επωνυμία της εταιρείας περιορισμένης ευθύνης σχηματίζεται είτε από το όνομα ενός ή περισσότερων εταίρων είτε από το αντικείμενο της δραστηριότητας που ασκεί είτε από άλλες λεκτικές ενδείξεις. Η επωνυμία της εταιρείας μπορεί να αποδίδεται ολόκληρη ή εν μέρει με λατινικούς χαρακτήρες.</a:t>
            </a:r>
            <a:br>
              <a:rPr lang="el-GR" sz="2400" dirty="0">
                <a:solidFill>
                  <a:srgbClr val="0070C0"/>
                </a:solidFill>
              </a:rPr>
            </a:br>
            <a:r>
              <a:rPr lang="el-GR" sz="2400" dirty="0">
                <a:solidFill>
                  <a:srgbClr val="0070C0"/>
                </a:solidFill>
              </a:rPr>
              <a:t>2. Στην επωνυμία της εταιρείας περιορισμένης ευθύνης πρέπει να περιέχονται σε κάθε περίπτωση ολογράφως οι λέξεις «Εταιρεία Περιορισμένης Ευθύνης» ή το ακρωνύμιο «Ε.Π.Ε.». Για τις διεθνείς συναλλαγές, οι ανωτέρω λέξεις εκφράζονται ως «</a:t>
            </a:r>
            <a:r>
              <a:rPr lang="el-GR" sz="2400" dirty="0" err="1">
                <a:solidFill>
                  <a:srgbClr val="0070C0"/>
                </a:solidFill>
              </a:rPr>
              <a:t>Limited</a:t>
            </a:r>
            <a:r>
              <a:rPr lang="el-GR" sz="2400" dirty="0">
                <a:solidFill>
                  <a:srgbClr val="0070C0"/>
                </a:solidFill>
              </a:rPr>
              <a:t> </a:t>
            </a:r>
            <a:r>
              <a:rPr lang="el-GR" sz="2400" dirty="0" err="1">
                <a:solidFill>
                  <a:srgbClr val="0070C0"/>
                </a:solidFill>
              </a:rPr>
              <a:t>Liability</a:t>
            </a:r>
            <a:r>
              <a:rPr lang="el-GR" sz="2400" dirty="0">
                <a:solidFill>
                  <a:srgbClr val="0070C0"/>
                </a:solidFill>
              </a:rPr>
              <a:t> </a:t>
            </a:r>
            <a:r>
              <a:rPr lang="el-GR" sz="2400" dirty="0" err="1">
                <a:solidFill>
                  <a:srgbClr val="0070C0"/>
                </a:solidFill>
              </a:rPr>
              <a:t>Company</a:t>
            </a:r>
            <a:r>
              <a:rPr lang="el-GR" sz="2400" dirty="0">
                <a:solidFill>
                  <a:srgbClr val="0070C0"/>
                </a:solidFill>
              </a:rPr>
              <a:t>» και το ακρωνύμιο ως «L.L.C.» ή «LTD».</a:t>
            </a:r>
            <a:br>
              <a:rPr lang="el-GR" sz="2400" dirty="0">
                <a:solidFill>
                  <a:srgbClr val="0070C0"/>
                </a:solidFill>
              </a:rPr>
            </a:br>
            <a:r>
              <a:rPr lang="el-GR" sz="2400" dirty="0">
                <a:solidFill>
                  <a:srgbClr val="0070C0"/>
                </a:solidFill>
              </a:rPr>
              <a:t>3. Αν η εταιρεία είναι μονοπρόσωπη, στην επωνυμία πρέπει να περιέχονται οι λέξεις «Μονοπρόσωπη Εταιρεία Περιορισμένης Ευθύνης» ή «Μονοπρόσωπη Ε.Π.Ε.». Για τις διεθνείς συναλλαγές, οι ανωτέρω λέξεις εκφράζονται ως «</a:t>
            </a:r>
            <a:r>
              <a:rPr lang="el-GR" sz="2400" dirty="0" err="1">
                <a:solidFill>
                  <a:srgbClr val="0070C0"/>
                </a:solidFill>
              </a:rPr>
              <a:t>Single</a:t>
            </a:r>
            <a:r>
              <a:rPr lang="el-GR" sz="2400" dirty="0">
                <a:solidFill>
                  <a:srgbClr val="0070C0"/>
                </a:solidFill>
              </a:rPr>
              <a:t> </a:t>
            </a:r>
            <a:r>
              <a:rPr lang="el-GR" sz="2400" dirty="0" err="1">
                <a:solidFill>
                  <a:srgbClr val="0070C0"/>
                </a:solidFill>
              </a:rPr>
              <a:t>Member</a:t>
            </a:r>
            <a:r>
              <a:rPr lang="el-GR" sz="2400" dirty="0">
                <a:solidFill>
                  <a:srgbClr val="0070C0"/>
                </a:solidFill>
              </a:rPr>
              <a:t> </a:t>
            </a:r>
            <a:r>
              <a:rPr lang="el-GR" sz="2400" dirty="0" err="1">
                <a:solidFill>
                  <a:srgbClr val="0070C0"/>
                </a:solidFill>
              </a:rPr>
              <a:t>Limited</a:t>
            </a:r>
            <a:r>
              <a:rPr lang="el-GR" sz="2400" dirty="0">
                <a:solidFill>
                  <a:srgbClr val="0070C0"/>
                </a:solidFill>
              </a:rPr>
              <a:t> </a:t>
            </a:r>
            <a:r>
              <a:rPr lang="el-GR" sz="2400" dirty="0" err="1">
                <a:solidFill>
                  <a:srgbClr val="0070C0"/>
                </a:solidFill>
              </a:rPr>
              <a:t>Liability</a:t>
            </a:r>
            <a:r>
              <a:rPr lang="el-GR" sz="2400" dirty="0">
                <a:solidFill>
                  <a:srgbClr val="0070C0"/>
                </a:solidFill>
              </a:rPr>
              <a:t> </a:t>
            </a:r>
            <a:r>
              <a:rPr lang="el-GR" sz="2400" dirty="0" err="1">
                <a:solidFill>
                  <a:srgbClr val="0070C0"/>
                </a:solidFill>
              </a:rPr>
              <a:t>Company</a:t>
            </a:r>
            <a:r>
              <a:rPr lang="el-GR" sz="2400" dirty="0">
                <a:solidFill>
                  <a:srgbClr val="0070C0"/>
                </a:solidFill>
              </a:rPr>
              <a:t>» ή «</a:t>
            </a:r>
            <a:r>
              <a:rPr lang="el-GR" sz="2400" dirty="0" err="1">
                <a:solidFill>
                  <a:srgbClr val="0070C0"/>
                </a:solidFill>
              </a:rPr>
              <a:t>Single</a:t>
            </a:r>
            <a:r>
              <a:rPr lang="el-GR" sz="2400" dirty="0">
                <a:solidFill>
                  <a:srgbClr val="0070C0"/>
                </a:solidFill>
              </a:rPr>
              <a:t> </a:t>
            </a:r>
            <a:r>
              <a:rPr lang="el-GR" sz="2400" dirty="0" err="1">
                <a:solidFill>
                  <a:srgbClr val="0070C0"/>
                </a:solidFill>
              </a:rPr>
              <a:t>Member</a:t>
            </a:r>
            <a:r>
              <a:rPr lang="el-GR" sz="2400" dirty="0">
                <a:solidFill>
                  <a:srgbClr val="0070C0"/>
                </a:solidFill>
              </a:rPr>
              <a:t> L.L.C.» ή «</a:t>
            </a:r>
            <a:r>
              <a:rPr lang="el-GR" sz="2400" dirty="0" err="1">
                <a:solidFill>
                  <a:srgbClr val="0070C0"/>
                </a:solidFill>
              </a:rPr>
              <a:t>Single</a:t>
            </a:r>
            <a:r>
              <a:rPr lang="el-GR" sz="2400" dirty="0">
                <a:solidFill>
                  <a:srgbClr val="0070C0"/>
                </a:solidFill>
              </a:rPr>
              <a:t> </a:t>
            </a:r>
            <a:r>
              <a:rPr lang="el-GR" sz="2400" dirty="0" err="1">
                <a:solidFill>
                  <a:srgbClr val="0070C0"/>
                </a:solidFill>
              </a:rPr>
              <a:t>Member</a:t>
            </a:r>
            <a:r>
              <a:rPr lang="el-GR" sz="2400" dirty="0">
                <a:solidFill>
                  <a:srgbClr val="0070C0"/>
                </a:solidFill>
              </a:rPr>
              <a:t> LTD».»</a:t>
            </a:r>
            <a:endParaRPr lang="en-US" sz="2400" b="1" dirty="0">
              <a:solidFill>
                <a:srgbClr val="0070C0"/>
              </a:solidFill>
            </a:endParaRPr>
          </a:p>
        </p:txBody>
      </p:sp>
    </p:spTree>
    <p:extLst>
      <p:ext uri="{BB962C8B-B14F-4D97-AF65-F5344CB8AC3E}">
        <p14:creationId xmlns:p14="http://schemas.microsoft.com/office/powerpoint/2010/main" val="285620888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55133" y="211667"/>
            <a:ext cx="11150600" cy="5447645"/>
          </a:xfrm>
          <a:prstGeom prst="rect">
            <a:avLst/>
          </a:prstGeom>
        </p:spPr>
        <p:txBody>
          <a:bodyPr wrap="square">
            <a:spAutoFit/>
          </a:bodyPr>
          <a:lstStyle/>
          <a:p>
            <a:pPr algn="just"/>
            <a:r>
              <a:rPr lang="el-GR" dirty="0">
                <a:solidFill>
                  <a:srgbClr val="0070C0"/>
                </a:solidFill>
              </a:rPr>
              <a:t>Η παρ. 1 του </a:t>
            </a:r>
            <a:r>
              <a:rPr lang="el-GR" dirty="0">
                <a:solidFill>
                  <a:srgbClr val="0070C0"/>
                </a:solidFill>
                <a:hlinkClick r:id="rId2"/>
              </a:rPr>
              <a:t>άρθρου 4</a:t>
            </a:r>
            <a:r>
              <a:rPr lang="el-GR" dirty="0">
                <a:solidFill>
                  <a:srgbClr val="0070C0"/>
                </a:solidFill>
              </a:rPr>
              <a:t> του ν. </a:t>
            </a:r>
            <a:r>
              <a:rPr lang="el-GR" dirty="0">
                <a:solidFill>
                  <a:srgbClr val="0070C0"/>
                </a:solidFill>
                <a:hlinkClick r:id="rId3"/>
              </a:rPr>
              <a:t>3190/1955</a:t>
            </a:r>
            <a:r>
              <a:rPr lang="el-GR" dirty="0">
                <a:solidFill>
                  <a:srgbClr val="0070C0"/>
                </a:solidFill>
              </a:rPr>
              <a:t> αντικαθίσταται ως εξής:</a:t>
            </a:r>
            <a:r>
              <a:rPr lang="el-GR" sz="2400" dirty="0">
                <a:solidFill>
                  <a:srgbClr val="0070C0"/>
                </a:solidFill>
              </a:rPr>
              <a:t/>
            </a:r>
            <a:br>
              <a:rPr lang="el-GR" sz="2400" dirty="0">
                <a:solidFill>
                  <a:srgbClr val="0070C0"/>
                </a:solidFill>
              </a:rPr>
            </a:br>
            <a:r>
              <a:rPr lang="el-GR" sz="2400" dirty="0">
                <a:solidFill>
                  <a:srgbClr val="0070C0"/>
                </a:solidFill>
              </a:rPr>
              <a:t>«1. Το κεφάλαιο της εταιρείας περιορισμένης ευθύνης καθορίζεται από τους εταίρους χωρίς περιορισμό. Σχηματίζεται είτε από μετρητά είτε από εισφορές σε είδος, σύμφωνα με τις προϋποθέσεις του άρθρου 5</a:t>
            </a:r>
            <a:r>
              <a:rPr lang="el-GR" sz="2400" dirty="0" smtClean="0">
                <a:solidFill>
                  <a:srgbClr val="0070C0"/>
                </a:solidFill>
              </a:rPr>
              <a:t>.»</a:t>
            </a:r>
          </a:p>
          <a:p>
            <a:pPr algn="just"/>
            <a:endParaRPr lang="el-GR" sz="2400" dirty="0">
              <a:solidFill>
                <a:srgbClr val="0070C0"/>
              </a:solidFill>
            </a:endParaRPr>
          </a:p>
          <a:p>
            <a:pPr algn="just"/>
            <a:r>
              <a:rPr lang="el-GR" dirty="0">
                <a:solidFill>
                  <a:srgbClr val="0070C0"/>
                </a:solidFill>
              </a:rPr>
              <a:t>Στο τέλος της παρ. 2 του </a:t>
            </a:r>
            <a:r>
              <a:rPr lang="el-GR" dirty="0">
                <a:solidFill>
                  <a:srgbClr val="0070C0"/>
                </a:solidFill>
                <a:hlinkClick r:id="rId2"/>
              </a:rPr>
              <a:t>άρθρου 4</a:t>
            </a:r>
            <a:r>
              <a:rPr lang="el-GR" dirty="0">
                <a:solidFill>
                  <a:srgbClr val="0070C0"/>
                </a:solidFill>
              </a:rPr>
              <a:t> του ν. </a:t>
            </a:r>
            <a:r>
              <a:rPr lang="el-GR" dirty="0">
                <a:solidFill>
                  <a:srgbClr val="0070C0"/>
                </a:solidFill>
                <a:hlinkClick r:id="rId3"/>
              </a:rPr>
              <a:t>3190/1955</a:t>
            </a:r>
            <a:r>
              <a:rPr lang="el-GR" dirty="0">
                <a:solidFill>
                  <a:srgbClr val="0070C0"/>
                </a:solidFill>
              </a:rPr>
              <a:t> προστίθενται εδάφια ως εξής:</a:t>
            </a:r>
            <a:r>
              <a:rPr lang="el-GR" sz="2400" dirty="0">
                <a:solidFill>
                  <a:srgbClr val="0070C0"/>
                </a:solidFill>
              </a:rPr>
              <a:t/>
            </a:r>
            <a:br>
              <a:rPr lang="el-GR" sz="2400" dirty="0">
                <a:solidFill>
                  <a:srgbClr val="0070C0"/>
                </a:solidFill>
              </a:rPr>
            </a:br>
            <a:r>
              <a:rPr lang="el-GR" sz="2400" dirty="0">
                <a:solidFill>
                  <a:srgbClr val="0070C0"/>
                </a:solidFill>
              </a:rPr>
              <a:t>«Τα εταιρικά μερίδια έχουν ονομαστική αξία ενός (1) τουλάχιστον ευρώ. Η ονομαστική αξία είναι ίση για όλα τα εταιρικά μερίδια.»</a:t>
            </a:r>
            <a:endParaRPr lang="el-GR" sz="2400" dirty="0" smtClean="0">
              <a:solidFill>
                <a:srgbClr val="0070C0"/>
              </a:solidFill>
            </a:endParaRPr>
          </a:p>
          <a:p>
            <a:pPr algn="just"/>
            <a:endParaRPr lang="el-GR" sz="2400" b="1" dirty="0" smtClean="0">
              <a:solidFill>
                <a:srgbClr val="0070C0"/>
              </a:solidFill>
              <a:latin typeface="+mj-lt"/>
            </a:endParaRPr>
          </a:p>
          <a:p>
            <a:pPr algn="just"/>
            <a:r>
              <a:rPr lang="el-GR" dirty="0"/>
              <a:t> </a:t>
            </a:r>
            <a:r>
              <a:rPr lang="el-GR" dirty="0">
                <a:solidFill>
                  <a:srgbClr val="0070C0"/>
                </a:solidFill>
              </a:rPr>
              <a:t>Οι παράγραφοι 4 και 5 του άρθρου 4 του ν. 3190/ 1955 αντικαθίστανται ως εξής:</a:t>
            </a:r>
            <a:br>
              <a:rPr lang="el-GR" dirty="0">
                <a:solidFill>
                  <a:srgbClr val="0070C0"/>
                </a:solidFill>
              </a:rPr>
            </a:br>
            <a:r>
              <a:rPr lang="el-GR" sz="2400" dirty="0">
                <a:solidFill>
                  <a:srgbClr val="0070C0"/>
                </a:solidFill>
              </a:rPr>
              <a:t>«4. Σε περίπτωση αύξησης ή μείωσης του εταιρικού κεφαλαίου, αυξάνονται ή μειώνονται αναλόγως τα ποσά των παραγράφων 2 και 3.</a:t>
            </a:r>
            <a:br>
              <a:rPr lang="el-GR" sz="2400" dirty="0">
                <a:solidFill>
                  <a:srgbClr val="0070C0"/>
                </a:solidFill>
              </a:rPr>
            </a:br>
            <a:r>
              <a:rPr lang="el-GR" sz="2400" dirty="0">
                <a:solidFill>
                  <a:srgbClr val="0070C0"/>
                </a:solidFill>
              </a:rPr>
              <a:t>5. Σε κάθε έντυπο της εταιρείας υποχρεωτικά αναφέρονται η επωνυμία, το εταιρικό κεφάλαιο, ο αριθμός Γ.Ε.ΜΗ., η έδρα της εταιρείας, καθώς και αν βρίσκεται υπό εκκαθάριση.»</a:t>
            </a:r>
            <a:endParaRPr lang="en-US" sz="2400" b="1" dirty="0">
              <a:solidFill>
                <a:srgbClr val="0070C0"/>
              </a:solidFill>
              <a:latin typeface="+mj-lt"/>
            </a:endParaRPr>
          </a:p>
        </p:txBody>
      </p:sp>
    </p:spTree>
    <p:extLst>
      <p:ext uri="{BB962C8B-B14F-4D97-AF65-F5344CB8AC3E}">
        <p14:creationId xmlns:p14="http://schemas.microsoft.com/office/powerpoint/2010/main" val="17064037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7645" y="0"/>
            <a:ext cx="11434355" cy="6093976"/>
          </a:xfrm>
          <a:prstGeom prst="rect">
            <a:avLst/>
          </a:prstGeom>
        </p:spPr>
        <p:txBody>
          <a:bodyPr wrap="square">
            <a:spAutoFit/>
          </a:bodyPr>
          <a:lstStyle/>
          <a:p>
            <a:pPr algn="just"/>
            <a:r>
              <a:rPr lang="el-GR" dirty="0">
                <a:solidFill>
                  <a:srgbClr val="0070C0"/>
                </a:solidFill>
              </a:rPr>
              <a:t>«</a:t>
            </a:r>
            <a:r>
              <a:rPr lang="el-GR" dirty="0" smtClean="0">
                <a:solidFill>
                  <a:srgbClr val="0070C0"/>
                </a:solidFill>
              </a:rPr>
              <a:t>Άρθρο 6 Περιεχόμενο </a:t>
            </a:r>
            <a:r>
              <a:rPr lang="el-GR" dirty="0">
                <a:solidFill>
                  <a:srgbClr val="0070C0"/>
                </a:solidFill>
              </a:rPr>
              <a:t>της εταιρικής σύμβασης και σύσταση</a:t>
            </a:r>
            <a:r>
              <a:rPr lang="el-GR" dirty="0" smtClean="0">
                <a:solidFill>
                  <a:srgbClr val="0070C0"/>
                </a:solidFill>
              </a:rPr>
              <a:t>».</a:t>
            </a:r>
          </a:p>
          <a:p>
            <a:pPr algn="just"/>
            <a:r>
              <a:rPr lang="el-GR" dirty="0">
                <a:solidFill>
                  <a:srgbClr val="0070C0"/>
                </a:solidFill>
              </a:rPr>
              <a:t>Οι παράγραφοι 1 και 2 του </a:t>
            </a:r>
            <a:r>
              <a:rPr lang="el-GR" dirty="0">
                <a:solidFill>
                  <a:srgbClr val="0070C0"/>
                </a:solidFill>
                <a:hlinkClick r:id="rId2"/>
              </a:rPr>
              <a:t>άρθρου 6</a:t>
            </a:r>
            <a:r>
              <a:rPr lang="el-GR" dirty="0">
                <a:solidFill>
                  <a:srgbClr val="0070C0"/>
                </a:solidFill>
              </a:rPr>
              <a:t> του ν. </a:t>
            </a:r>
            <a:r>
              <a:rPr lang="el-GR" dirty="0">
                <a:solidFill>
                  <a:srgbClr val="0070C0"/>
                </a:solidFill>
                <a:hlinkClick r:id="rId3"/>
              </a:rPr>
              <a:t>3190/1955</a:t>
            </a:r>
            <a:r>
              <a:rPr lang="el-GR" dirty="0">
                <a:solidFill>
                  <a:srgbClr val="0070C0"/>
                </a:solidFill>
              </a:rPr>
              <a:t> αντικαθίσταται ως εξής:</a:t>
            </a:r>
            <a:br>
              <a:rPr lang="el-GR" dirty="0">
                <a:solidFill>
                  <a:srgbClr val="0070C0"/>
                </a:solidFill>
              </a:rPr>
            </a:br>
            <a:endParaRPr lang="el-GR" dirty="0" smtClean="0">
              <a:solidFill>
                <a:srgbClr val="0070C0"/>
              </a:solidFill>
            </a:endParaRPr>
          </a:p>
          <a:p>
            <a:pPr algn="just"/>
            <a:r>
              <a:rPr lang="el-GR" sz="2400" dirty="0" smtClean="0">
                <a:solidFill>
                  <a:srgbClr val="0070C0"/>
                </a:solidFill>
              </a:rPr>
              <a:t>«</a:t>
            </a:r>
            <a:r>
              <a:rPr lang="el-GR" sz="2400" dirty="0">
                <a:solidFill>
                  <a:srgbClr val="0070C0"/>
                </a:solidFill>
              </a:rPr>
              <a:t>1. Η εταιρική σύμβαση καταρτίζεται με συμβολαιογραφικό έγγραφο ή με πρότυπο καταστατικό, σύμφωνα με το </a:t>
            </a:r>
            <a:r>
              <a:rPr lang="el-GR" sz="2400" dirty="0">
                <a:solidFill>
                  <a:srgbClr val="0070C0"/>
                </a:solidFill>
                <a:hlinkClick r:id="rId4"/>
              </a:rPr>
              <a:t>άρθρο 9</a:t>
            </a:r>
            <a:r>
              <a:rPr lang="el-GR" sz="2400" dirty="0">
                <a:solidFill>
                  <a:srgbClr val="0070C0"/>
                </a:solidFill>
              </a:rPr>
              <a:t> του ν. </a:t>
            </a:r>
            <a:r>
              <a:rPr lang="el-GR" sz="2400" dirty="0">
                <a:solidFill>
                  <a:srgbClr val="0070C0"/>
                </a:solidFill>
                <a:hlinkClick r:id="rId5"/>
              </a:rPr>
              <a:t>4441/2016</a:t>
            </a:r>
            <a:r>
              <a:rPr lang="el-GR" sz="2400" dirty="0">
                <a:solidFill>
                  <a:srgbClr val="0070C0"/>
                </a:solidFill>
              </a:rPr>
              <a:t> (Α΄227) και την υπ’ </a:t>
            </a:r>
            <a:r>
              <a:rPr lang="el-GR" sz="2400" dirty="0" err="1">
                <a:solidFill>
                  <a:srgbClr val="0070C0"/>
                </a:solidFill>
              </a:rPr>
              <a:t>αριθμ</a:t>
            </a:r>
            <a:r>
              <a:rPr lang="el-GR" sz="2400" dirty="0">
                <a:solidFill>
                  <a:srgbClr val="0070C0"/>
                </a:solidFill>
              </a:rPr>
              <a:t>. 31637/2017 απόφαση του Υπουργού Οικονομίας και Ανάπτυξης (Β΄928).</a:t>
            </a:r>
            <a:br>
              <a:rPr lang="el-GR" sz="2400" dirty="0">
                <a:solidFill>
                  <a:srgbClr val="0070C0"/>
                </a:solidFill>
              </a:rPr>
            </a:br>
            <a:endParaRPr lang="el-GR" sz="2400" dirty="0" smtClean="0">
              <a:solidFill>
                <a:srgbClr val="0070C0"/>
              </a:solidFill>
            </a:endParaRPr>
          </a:p>
          <a:p>
            <a:r>
              <a:rPr lang="el-GR" sz="2400" dirty="0" smtClean="0">
                <a:solidFill>
                  <a:srgbClr val="0070C0"/>
                </a:solidFill>
              </a:rPr>
              <a:t>2.Η </a:t>
            </a:r>
            <a:r>
              <a:rPr lang="el-GR" sz="2400" dirty="0">
                <a:solidFill>
                  <a:srgbClr val="0070C0"/>
                </a:solidFill>
              </a:rPr>
              <a:t>εταιρική σύμβαση </a:t>
            </a:r>
            <a:r>
              <a:rPr lang="el-GR" sz="2400" dirty="0" smtClean="0">
                <a:solidFill>
                  <a:srgbClr val="0070C0"/>
                </a:solidFill>
              </a:rPr>
              <a:t>( καταστατικό) πρέπει </a:t>
            </a:r>
            <a:r>
              <a:rPr lang="el-GR" sz="2400" dirty="0">
                <a:solidFill>
                  <a:srgbClr val="0070C0"/>
                </a:solidFill>
              </a:rPr>
              <a:t>να περιέχει:</a:t>
            </a:r>
            <a:br>
              <a:rPr lang="el-GR" sz="2400" dirty="0">
                <a:solidFill>
                  <a:srgbClr val="0070C0"/>
                </a:solidFill>
              </a:rPr>
            </a:br>
            <a:endParaRPr lang="el-GR" sz="2400" dirty="0" smtClean="0">
              <a:solidFill>
                <a:srgbClr val="0070C0"/>
              </a:solidFill>
            </a:endParaRPr>
          </a:p>
          <a:p>
            <a:r>
              <a:rPr lang="el-GR" sz="2400" dirty="0" smtClean="0">
                <a:solidFill>
                  <a:srgbClr val="0070C0"/>
                </a:solidFill>
              </a:rPr>
              <a:t>α</a:t>
            </a:r>
            <a:r>
              <a:rPr lang="el-GR" sz="2400" dirty="0">
                <a:solidFill>
                  <a:srgbClr val="0070C0"/>
                </a:solidFill>
              </a:rPr>
              <a:t>) το όνομα, το επώνυμο, το πατρώνυμο, το επάγγελμα, τη διεύθυνση κατοικίας, την ηλεκτρονική διεύθυνση, τον Αριθμό Φορολογικού Μητρώου (ΑΦΜ) και τον αριθμό δελτίου ταυτότητας (Α.Δ.Τ</a:t>
            </a:r>
            <a:r>
              <a:rPr lang="el-GR" sz="2400" dirty="0" smtClean="0">
                <a:solidFill>
                  <a:srgbClr val="0070C0"/>
                </a:solidFill>
              </a:rPr>
              <a:t>.) ή </a:t>
            </a:r>
            <a:r>
              <a:rPr lang="el-GR" sz="2400" dirty="0">
                <a:solidFill>
                  <a:srgbClr val="0070C0"/>
                </a:solidFill>
              </a:rPr>
              <a:t>διαβατηρίου των εταίρων,</a:t>
            </a:r>
            <a:br>
              <a:rPr lang="el-GR" sz="2400" dirty="0">
                <a:solidFill>
                  <a:srgbClr val="0070C0"/>
                </a:solidFill>
              </a:rPr>
            </a:br>
            <a:r>
              <a:rPr lang="el-GR" sz="2400" dirty="0" smtClean="0">
                <a:solidFill>
                  <a:srgbClr val="0070C0"/>
                </a:solidFill>
              </a:rPr>
              <a:t>β)την εταιρική </a:t>
            </a:r>
            <a:r>
              <a:rPr lang="el-GR" sz="2400" dirty="0">
                <a:solidFill>
                  <a:srgbClr val="0070C0"/>
                </a:solidFill>
              </a:rPr>
              <a:t>επωνυμία,</a:t>
            </a:r>
            <a:br>
              <a:rPr lang="el-GR" sz="2400" dirty="0">
                <a:solidFill>
                  <a:srgbClr val="0070C0"/>
                </a:solidFill>
              </a:rPr>
            </a:br>
            <a:r>
              <a:rPr lang="el-GR" sz="2400" dirty="0">
                <a:solidFill>
                  <a:srgbClr val="0070C0"/>
                </a:solidFill>
              </a:rPr>
              <a:t>γ) την ιδιότητα της εταιρείας ως περιορισμένης ευθύνης,</a:t>
            </a:r>
            <a:br>
              <a:rPr lang="el-GR" sz="2400" dirty="0">
                <a:solidFill>
                  <a:srgbClr val="0070C0"/>
                </a:solidFill>
              </a:rPr>
            </a:br>
            <a:r>
              <a:rPr lang="el-GR" sz="2400" dirty="0">
                <a:solidFill>
                  <a:srgbClr val="0070C0"/>
                </a:solidFill>
              </a:rPr>
              <a:t>δ) την έδρα της εταιρείας. Ως έδρα ορίζεται δήμος της ελληνικής επικράτειας,</a:t>
            </a:r>
            <a:br>
              <a:rPr lang="el-GR" sz="2400" dirty="0">
                <a:solidFill>
                  <a:srgbClr val="0070C0"/>
                </a:solidFill>
              </a:rPr>
            </a:br>
            <a:r>
              <a:rPr lang="el-GR" sz="2400" dirty="0" smtClean="0">
                <a:solidFill>
                  <a:srgbClr val="0070C0"/>
                </a:solidFill>
              </a:rPr>
              <a:t>ε)το </a:t>
            </a:r>
            <a:r>
              <a:rPr lang="el-GR" sz="2400" dirty="0">
                <a:solidFill>
                  <a:srgbClr val="0070C0"/>
                </a:solidFill>
              </a:rPr>
              <a:t>σκοπό της εταιρείας,</a:t>
            </a:r>
            <a:br>
              <a:rPr lang="el-GR" sz="2400" dirty="0">
                <a:solidFill>
                  <a:srgbClr val="0070C0"/>
                </a:solidFill>
              </a:rPr>
            </a:br>
            <a:endParaRPr lang="en-US" sz="2400" dirty="0">
              <a:solidFill>
                <a:srgbClr val="0070C0"/>
              </a:solidFill>
            </a:endParaRPr>
          </a:p>
        </p:txBody>
      </p:sp>
    </p:spTree>
    <p:extLst>
      <p:ext uri="{BB962C8B-B14F-4D97-AF65-F5344CB8AC3E}">
        <p14:creationId xmlns:p14="http://schemas.microsoft.com/office/powerpoint/2010/main" val="2785920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7645" y="0"/>
            <a:ext cx="11321143" cy="5632311"/>
          </a:xfrm>
          <a:prstGeom prst="rect">
            <a:avLst/>
          </a:prstGeom>
        </p:spPr>
        <p:txBody>
          <a:bodyPr wrap="square">
            <a:spAutoFit/>
          </a:bodyPr>
          <a:lstStyle/>
          <a:p>
            <a:pPr algn="just"/>
            <a:endParaRPr lang="el-GR" sz="2400" dirty="0" smtClean="0">
              <a:solidFill>
                <a:srgbClr val="0070C0"/>
              </a:solidFill>
            </a:endParaRPr>
          </a:p>
          <a:p>
            <a:pPr algn="just"/>
            <a:endParaRPr lang="el-GR" sz="2400" dirty="0">
              <a:solidFill>
                <a:srgbClr val="0070C0"/>
              </a:solidFill>
            </a:endParaRPr>
          </a:p>
          <a:p>
            <a:pPr marL="342900" indent="-342900" algn="just">
              <a:buFont typeface="Arial" panose="020B0604020202020204" pitchFamily="34" charset="0"/>
              <a:buChar char="•"/>
            </a:pPr>
            <a:r>
              <a:rPr lang="el-GR" sz="2400" dirty="0" smtClean="0">
                <a:solidFill>
                  <a:srgbClr val="0070C0"/>
                </a:solidFill>
              </a:rPr>
              <a:t>Αποδεικτικό από </a:t>
            </a:r>
            <a:r>
              <a:rPr lang="el-GR" sz="2400" dirty="0">
                <a:solidFill>
                  <a:srgbClr val="0070C0"/>
                </a:solidFill>
              </a:rPr>
              <a:t>το οποίο προκύπτει η έδρα μιας εταιρίας, το οποίο δύναται να είναι μισθωτήριο συμβόλαιο με αποδεικτικό υποβολής στο ηλεκτρονικό σύστημα του υπουργείου Οικονομικών (TAXIS), συμβόλαιο ιδιοκτησίας, υπεύθυνη δήλωση με την οποία παραχωρείται δωρεάν η χρήση ακινήτου</a:t>
            </a:r>
            <a:r>
              <a:rPr lang="el-GR" sz="2400" dirty="0" smtClean="0">
                <a:solidFill>
                  <a:srgbClr val="0070C0"/>
                </a:solidFill>
              </a:rPr>
              <a:t>.</a:t>
            </a:r>
          </a:p>
          <a:p>
            <a:pPr marL="342900" indent="-342900" algn="just">
              <a:buFont typeface="Arial" panose="020B0604020202020204" pitchFamily="34" charset="0"/>
              <a:buChar char="•"/>
            </a:pPr>
            <a:r>
              <a:rPr lang="el-GR" sz="2400" dirty="0">
                <a:solidFill>
                  <a:srgbClr val="0070C0"/>
                </a:solidFill>
              </a:rPr>
              <a:t>Φωτοαντίγραφα των αστυνομικών ταυτοτήτων όλων των μελών καθώς και του εκπροσώπου του νομικού προσώπου σε περίπτωση που στη ίδρυση εταιρία συμμετέχει νομικό πρόσωπο. </a:t>
            </a:r>
            <a:endParaRPr lang="el-GR" sz="2400" dirty="0" smtClean="0">
              <a:solidFill>
                <a:srgbClr val="0070C0"/>
              </a:solidFill>
            </a:endParaRPr>
          </a:p>
          <a:p>
            <a:pPr marL="342900" indent="-342900" algn="just">
              <a:buFont typeface="Arial" panose="020B0604020202020204" pitchFamily="34" charset="0"/>
              <a:buChar char="•"/>
            </a:pPr>
            <a:r>
              <a:rPr lang="el-GR" sz="2400" dirty="0" smtClean="0">
                <a:solidFill>
                  <a:srgbClr val="0070C0"/>
                </a:solidFill>
              </a:rPr>
              <a:t> </a:t>
            </a:r>
            <a:r>
              <a:rPr lang="el-GR" sz="2400" dirty="0">
                <a:solidFill>
                  <a:srgbClr val="0070C0"/>
                </a:solidFill>
              </a:rPr>
              <a:t>Δήλωση έναρξης/μεταβολής μη φυσικού προσώπου </a:t>
            </a:r>
            <a:endParaRPr lang="el-GR" sz="2400" dirty="0" smtClean="0">
              <a:solidFill>
                <a:srgbClr val="0070C0"/>
              </a:solidFill>
            </a:endParaRPr>
          </a:p>
          <a:p>
            <a:pPr marL="342900" indent="-342900" algn="just">
              <a:buFont typeface="Arial" panose="020B0604020202020204" pitchFamily="34" charset="0"/>
              <a:buChar char="•"/>
            </a:pPr>
            <a:r>
              <a:rPr lang="el-GR" sz="2400" dirty="0" smtClean="0">
                <a:solidFill>
                  <a:srgbClr val="0070C0"/>
                </a:solidFill>
              </a:rPr>
              <a:t>Δήλωση </a:t>
            </a:r>
            <a:r>
              <a:rPr lang="el-GR" sz="2400" dirty="0">
                <a:solidFill>
                  <a:srgbClr val="0070C0"/>
                </a:solidFill>
              </a:rPr>
              <a:t>δραστηριότητας επιχείρησης </a:t>
            </a:r>
          </a:p>
          <a:p>
            <a:pPr marL="342900" indent="-342900" algn="just">
              <a:buFont typeface="Arial" panose="020B0604020202020204" pitchFamily="34" charset="0"/>
              <a:buChar char="•"/>
            </a:pPr>
            <a:r>
              <a:rPr lang="el-GR" sz="2400" dirty="0" smtClean="0">
                <a:solidFill>
                  <a:srgbClr val="0070C0"/>
                </a:solidFill>
              </a:rPr>
              <a:t>Δήλωση </a:t>
            </a:r>
            <a:r>
              <a:rPr lang="el-GR" sz="2400" dirty="0">
                <a:solidFill>
                  <a:srgbClr val="0070C0"/>
                </a:solidFill>
              </a:rPr>
              <a:t>σχέσεων </a:t>
            </a:r>
            <a:r>
              <a:rPr lang="el-GR" sz="2400" dirty="0" smtClean="0">
                <a:solidFill>
                  <a:srgbClr val="0070C0"/>
                </a:solidFill>
              </a:rPr>
              <a:t>φορολογουμένου</a:t>
            </a:r>
          </a:p>
          <a:p>
            <a:pPr marL="342900" indent="-342900" algn="just">
              <a:buFont typeface="Arial" panose="020B0604020202020204" pitchFamily="34" charset="0"/>
              <a:buChar char="•"/>
            </a:pPr>
            <a:r>
              <a:rPr lang="el-GR" sz="2400" dirty="0" smtClean="0">
                <a:solidFill>
                  <a:srgbClr val="0070C0"/>
                </a:solidFill>
              </a:rPr>
              <a:t>Δήλωση </a:t>
            </a:r>
            <a:r>
              <a:rPr lang="el-GR" sz="2400" dirty="0">
                <a:solidFill>
                  <a:srgbClr val="0070C0"/>
                </a:solidFill>
              </a:rPr>
              <a:t>μελών μη φυσικών προσώπων </a:t>
            </a:r>
            <a:endParaRPr lang="el-GR" sz="2400" dirty="0" smtClean="0">
              <a:solidFill>
                <a:srgbClr val="0070C0"/>
              </a:solidFill>
            </a:endParaRPr>
          </a:p>
          <a:p>
            <a:pPr marL="342900" indent="-342900" algn="just">
              <a:buFont typeface="Arial" panose="020B0604020202020204" pitchFamily="34" charset="0"/>
              <a:buChar char="•"/>
            </a:pPr>
            <a:r>
              <a:rPr lang="el-GR" sz="2400" dirty="0" smtClean="0">
                <a:solidFill>
                  <a:srgbClr val="0070C0"/>
                </a:solidFill>
              </a:rPr>
              <a:t>Καταβολή </a:t>
            </a:r>
            <a:r>
              <a:rPr lang="el-GR" sz="2400" dirty="0">
                <a:solidFill>
                  <a:srgbClr val="0070C0"/>
                </a:solidFill>
              </a:rPr>
              <a:t>αναγκαίου χρηματικού ποσού για την λήψη όλων των δικαιολογητικών </a:t>
            </a:r>
            <a:endParaRPr lang="el-GR" sz="2400" dirty="0" smtClean="0">
              <a:solidFill>
                <a:srgbClr val="0070C0"/>
              </a:solidFill>
            </a:endParaRPr>
          </a:p>
          <a:p>
            <a:pPr marL="342900" indent="-342900" algn="just">
              <a:buFont typeface="Arial" panose="020B0604020202020204" pitchFamily="34" charset="0"/>
              <a:buChar char="•"/>
            </a:pPr>
            <a:r>
              <a:rPr lang="el-GR" sz="2400" dirty="0" smtClean="0">
                <a:solidFill>
                  <a:srgbClr val="0070C0"/>
                </a:solidFill>
              </a:rPr>
              <a:t>Προεγγραφή </a:t>
            </a:r>
            <a:r>
              <a:rPr lang="el-GR" sz="2400" dirty="0">
                <a:solidFill>
                  <a:srgbClr val="0070C0"/>
                </a:solidFill>
              </a:rPr>
              <a:t>στον αρμόδιο ασφαλιστικό φορέα για τα μέλη που δεν έχουν ασφάλιση </a:t>
            </a:r>
            <a:endParaRPr lang="en-US" sz="2400" dirty="0">
              <a:solidFill>
                <a:srgbClr val="0070C0"/>
              </a:solidFill>
            </a:endParaRPr>
          </a:p>
        </p:txBody>
      </p:sp>
    </p:spTree>
    <p:extLst>
      <p:ext uri="{BB962C8B-B14F-4D97-AF65-F5344CB8AC3E}">
        <p14:creationId xmlns:p14="http://schemas.microsoft.com/office/powerpoint/2010/main" val="375045879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6320" y="269967"/>
            <a:ext cx="11155680" cy="4893647"/>
          </a:xfrm>
          <a:prstGeom prst="rect">
            <a:avLst/>
          </a:prstGeom>
        </p:spPr>
        <p:txBody>
          <a:bodyPr wrap="square">
            <a:spAutoFit/>
          </a:bodyPr>
          <a:lstStyle/>
          <a:p>
            <a:r>
              <a:rPr lang="el-GR" sz="2400" dirty="0" err="1">
                <a:solidFill>
                  <a:srgbClr val="0070C0"/>
                </a:solidFill>
              </a:rPr>
              <a:t>στ</a:t>
            </a:r>
            <a:r>
              <a:rPr lang="el-GR" sz="2400" dirty="0">
                <a:solidFill>
                  <a:srgbClr val="0070C0"/>
                </a:solidFill>
              </a:rPr>
              <a:t>) τη διάρκεια της εταιρείας. Η διάρκεια της εταιρείας είναι ορισμένου χρόνου και ορίζεται σε έτη,</a:t>
            </a:r>
            <a:br>
              <a:rPr lang="el-GR" sz="2400" dirty="0">
                <a:solidFill>
                  <a:srgbClr val="0070C0"/>
                </a:solidFill>
              </a:rPr>
            </a:br>
            <a:r>
              <a:rPr lang="el-GR" sz="2400" dirty="0">
                <a:solidFill>
                  <a:srgbClr val="0070C0"/>
                </a:solidFill>
              </a:rPr>
              <a:t>ζ) το κεφάλαιο της εταιρείας, τη μερίδα συμμετοχής, τα περισσότερα εταιρικά μερίδια κάθε εταίρου και βεβαίωση των ιδρυτών για την καταβολή του κεφαλαίου,</a:t>
            </a:r>
            <a:br>
              <a:rPr lang="el-GR" sz="2400" dirty="0">
                <a:solidFill>
                  <a:srgbClr val="0070C0"/>
                </a:solidFill>
              </a:rPr>
            </a:br>
            <a:r>
              <a:rPr lang="el-GR" sz="2400" dirty="0">
                <a:solidFill>
                  <a:srgbClr val="0070C0"/>
                </a:solidFill>
              </a:rPr>
              <a:t>η) το αντικείμενο των εισφορών σε είδος, την αποτίμηση αυτών και το όνομα του </a:t>
            </a:r>
            <a:r>
              <a:rPr lang="el-GR" sz="2400" dirty="0" err="1">
                <a:solidFill>
                  <a:srgbClr val="0070C0"/>
                </a:solidFill>
              </a:rPr>
              <a:t>εισφέροντος</a:t>
            </a:r>
            <a:r>
              <a:rPr lang="el-GR" sz="2400" dirty="0">
                <a:solidFill>
                  <a:srgbClr val="0070C0"/>
                </a:solidFill>
              </a:rPr>
              <a:t>, καθώς και το σύνολο της αξίας των εισφορών σε είδος,</a:t>
            </a:r>
            <a:br>
              <a:rPr lang="el-GR" sz="2400" dirty="0">
                <a:solidFill>
                  <a:srgbClr val="0070C0"/>
                </a:solidFill>
              </a:rPr>
            </a:br>
            <a:r>
              <a:rPr lang="el-GR" sz="2400" dirty="0">
                <a:solidFill>
                  <a:srgbClr val="0070C0"/>
                </a:solidFill>
              </a:rPr>
              <a:t>θ) τον τρόπο διαχείρισης και εκπροσώπησης της εταιρείας</a:t>
            </a:r>
            <a:r>
              <a:rPr lang="el-GR" sz="2400" dirty="0" smtClean="0">
                <a:solidFill>
                  <a:srgbClr val="0070C0"/>
                </a:solidFill>
              </a:rPr>
              <a:t>.»</a:t>
            </a:r>
          </a:p>
          <a:p>
            <a:endParaRPr lang="el-GR" sz="2400" dirty="0">
              <a:solidFill>
                <a:srgbClr val="0070C0"/>
              </a:solidFill>
            </a:endParaRPr>
          </a:p>
          <a:p>
            <a:pPr algn="just"/>
            <a:r>
              <a:rPr lang="el-GR" sz="2400" dirty="0">
                <a:solidFill>
                  <a:srgbClr val="0070C0"/>
                </a:solidFill>
              </a:rPr>
              <a:t>Στο </a:t>
            </a:r>
            <a:r>
              <a:rPr lang="el-GR" sz="2400" dirty="0">
                <a:solidFill>
                  <a:srgbClr val="0070C0"/>
                </a:solidFill>
                <a:hlinkClick r:id="rId2"/>
              </a:rPr>
              <a:t>άρθρο 6</a:t>
            </a:r>
            <a:r>
              <a:rPr lang="el-GR" sz="2400" dirty="0">
                <a:solidFill>
                  <a:srgbClr val="0070C0"/>
                </a:solidFill>
              </a:rPr>
              <a:t> του ν. </a:t>
            </a:r>
            <a:r>
              <a:rPr lang="el-GR" sz="2400" dirty="0">
                <a:solidFill>
                  <a:srgbClr val="0070C0"/>
                </a:solidFill>
                <a:hlinkClick r:id="rId3"/>
              </a:rPr>
              <a:t>3190/1955</a:t>
            </a:r>
            <a:r>
              <a:rPr lang="el-GR" sz="2400" dirty="0">
                <a:solidFill>
                  <a:srgbClr val="0070C0"/>
                </a:solidFill>
              </a:rPr>
              <a:t> προστίθεται παράγραφος 4 ως εξής:</a:t>
            </a:r>
            <a:br>
              <a:rPr lang="el-GR" sz="2400" dirty="0">
                <a:solidFill>
                  <a:srgbClr val="0070C0"/>
                </a:solidFill>
              </a:rPr>
            </a:br>
            <a:endParaRPr lang="el-GR" sz="2400" dirty="0" smtClean="0">
              <a:solidFill>
                <a:srgbClr val="0070C0"/>
              </a:solidFill>
            </a:endParaRPr>
          </a:p>
          <a:p>
            <a:pPr algn="just"/>
            <a:r>
              <a:rPr lang="el-GR" sz="2400" dirty="0" smtClean="0">
                <a:solidFill>
                  <a:srgbClr val="0070C0"/>
                </a:solidFill>
              </a:rPr>
              <a:t>«</a:t>
            </a:r>
            <a:r>
              <a:rPr lang="el-GR" sz="2400" dirty="0">
                <a:solidFill>
                  <a:srgbClr val="0070C0"/>
                </a:solidFill>
              </a:rPr>
              <a:t>4. Η εταιρεία περιορισμένης ευθύνης αποκτά νομική προσωπικότητα με την εγγραφή της στο Γενικό Εμπορικό Μητρώο (Γ.Ε.ΜΗ.), σύμφωνα με το </a:t>
            </a:r>
            <a:r>
              <a:rPr lang="el-GR" sz="2400" dirty="0">
                <a:solidFill>
                  <a:srgbClr val="0070C0"/>
                </a:solidFill>
                <a:hlinkClick r:id="rId4"/>
              </a:rPr>
              <a:t>άρθρο 15</a:t>
            </a:r>
            <a:r>
              <a:rPr lang="el-GR" sz="2400" dirty="0">
                <a:solidFill>
                  <a:srgbClr val="0070C0"/>
                </a:solidFill>
              </a:rPr>
              <a:t> του ν. </a:t>
            </a:r>
            <a:r>
              <a:rPr lang="el-GR" sz="2400" dirty="0">
                <a:solidFill>
                  <a:srgbClr val="0070C0"/>
                </a:solidFill>
                <a:hlinkClick r:id="rId5"/>
              </a:rPr>
              <a:t>3419/2005</a:t>
            </a:r>
            <a:endParaRPr lang="en-US" sz="2400" dirty="0">
              <a:solidFill>
                <a:srgbClr val="0070C0"/>
              </a:solidFill>
            </a:endParaRPr>
          </a:p>
        </p:txBody>
      </p:sp>
    </p:spTree>
    <p:extLst>
      <p:ext uri="{BB962C8B-B14F-4D97-AF65-F5344CB8AC3E}">
        <p14:creationId xmlns:p14="http://schemas.microsoft.com/office/powerpoint/2010/main" val="387665113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5359" y="87086"/>
            <a:ext cx="11051177" cy="5632311"/>
          </a:xfrm>
          <a:prstGeom prst="rect">
            <a:avLst/>
          </a:prstGeom>
        </p:spPr>
        <p:txBody>
          <a:bodyPr wrap="square">
            <a:spAutoFit/>
          </a:bodyPr>
          <a:lstStyle/>
          <a:p>
            <a:r>
              <a:rPr lang="el-GR" sz="2400" dirty="0">
                <a:solidFill>
                  <a:srgbClr val="0070C0"/>
                </a:solidFill>
              </a:rPr>
              <a:t>Το </a:t>
            </a:r>
            <a:r>
              <a:rPr lang="el-GR" sz="2400" dirty="0">
                <a:solidFill>
                  <a:srgbClr val="0070C0"/>
                </a:solidFill>
                <a:hlinkClick r:id="rId2"/>
              </a:rPr>
              <a:t>άρθρο 8</a:t>
            </a:r>
            <a:r>
              <a:rPr lang="el-GR" sz="2400" dirty="0">
                <a:solidFill>
                  <a:srgbClr val="0070C0"/>
                </a:solidFill>
              </a:rPr>
              <a:t> του ν. </a:t>
            </a:r>
            <a:r>
              <a:rPr lang="el-GR" sz="2400" dirty="0">
                <a:solidFill>
                  <a:srgbClr val="0070C0"/>
                </a:solidFill>
                <a:hlinkClick r:id="rId3"/>
              </a:rPr>
              <a:t>3190/1955</a:t>
            </a:r>
            <a:r>
              <a:rPr lang="el-GR" sz="2400" dirty="0">
                <a:solidFill>
                  <a:srgbClr val="0070C0"/>
                </a:solidFill>
              </a:rPr>
              <a:t> αντικαθίσταται ως εξής:</a:t>
            </a:r>
            <a:br>
              <a:rPr lang="el-GR" sz="2400" dirty="0">
                <a:solidFill>
                  <a:srgbClr val="0070C0"/>
                </a:solidFill>
              </a:rPr>
            </a:br>
            <a:r>
              <a:rPr lang="el-GR" sz="2400" dirty="0">
                <a:solidFill>
                  <a:srgbClr val="0070C0"/>
                </a:solidFill>
              </a:rPr>
              <a:t>«Άρθρο 8</a:t>
            </a:r>
            <a:br>
              <a:rPr lang="el-GR" sz="2400" dirty="0">
                <a:solidFill>
                  <a:srgbClr val="0070C0"/>
                </a:solidFill>
              </a:rPr>
            </a:br>
            <a:r>
              <a:rPr lang="el-GR" sz="2400" dirty="0">
                <a:solidFill>
                  <a:srgbClr val="0070C0"/>
                </a:solidFill>
              </a:rPr>
              <a:t>Δημοσιότητα</a:t>
            </a:r>
            <a:br>
              <a:rPr lang="el-GR" sz="2400" dirty="0">
                <a:solidFill>
                  <a:srgbClr val="0070C0"/>
                </a:solidFill>
              </a:rPr>
            </a:br>
            <a:r>
              <a:rPr lang="el-GR" sz="2400" dirty="0">
                <a:solidFill>
                  <a:srgbClr val="0070C0"/>
                </a:solidFill>
              </a:rPr>
              <a:t>1. Για τα στοιχεία και τις πράξεις της εταιρείας περιορισμένης ευθύνης για τα οποία προβλέπεται υποχρέωση δημοσιότητας, εφαρμόζονται οι διατάξεις του ν. 3419/ 2005.</a:t>
            </a:r>
            <a:br>
              <a:rPr lang="el-GR" sz="2400" dirty="0">
                <a:solidFill>
                  <a:srgbClr val="0070C0"/>
                </a:solidFill>
              </a:rPr>
            </a:br>
            <a:r>
              <a:rPr lang="el-GR" sz="2400" dirty="0">
                <a:solidFill>
                  <a:srgbClr val="0070C0"/>
                </a:solidFill>
              </a:rPr>
              <a:t>2. Για τα αποτελέσματα της εγγραφής της εταιρείας στο Γ.Ε.ΜΗ. και των καταχωρίσεων σε αυτό ισχύουν τα άρθρα 15 και 16 του ν. </a:t>
            </a:r>
            <a:r>
              <a:rPr lang="el-GR" sz="2400" dirty="0">
                <a:solidFill>
                  <a:srgbClr val="0070C0"/>
                </a:solidFill>
                <a:hlinkClick r:id="rId4"/>
              </a:rPr>
              <a:t>3419/2005</a:t>
            </a:r>
            <a:r>
              <a:rPr lang="el-GR" sz="2400" dirty="0" smtClean="0">
                <a:solidFill>
                  <a:srgbClr val="0070C0"/>
                </a:solidFill>
              </a:rPr>
              <a:t>.»</a:t>
            </a:r>
          </a:p>
          <a:p>
            <a:endParaRPr lang="el-GR" sz="2400" dirty="0">
              <a:solidFill>
                <a:srgbClr val="0070C0"/>
              </a:solidFill>
            </a:endParaRPr>
          </a:p>
          <a:p>
            <a:pPr algn="just"/>
            <a:r>
              <a:rPr lang="el-GR" sz="2400" dirty="0">
                <a:solidFill>
                  <a:srgbClr val="0070C0"/>
                </a:solidFill>
              </a:rPr>
              <a:t>Ως Υπηρεσία Μίας Στάσης για τη σύσταση Εταιριών Περιορισμένης Ευθύνης και Ανωνύμων Εταιριών καθώς και προσωπικών εταιριών που για τη σύστασή τους συμφωνείται από τα μέρη ή απαιτείται εκ του Νόμου η σύνταξη συμβολαιογραφικού εγγράφου, ορίζεται ο πιστοποιημένος συμβολαιογράφος, ο οποίος συντάσσει τη συμβολαιογραφική πράξη σύστασης </a:t>
            </a:r>
          </a:p>
          <a:p>
            <a:endParaRPr lang="en-US" sz="2400" dirty="0">
              <a:solidFill>
                <a:srgbClr val="0070C0"/>
              </a:solidFill>
            </a:endParaRPr>
          </a:p>
        </p:txBody>
      </p:sp>
    </p:spTree>
    <p:extLst>
      <p:ext uri="{BB962C8B-B14F-4D97-AF65-F5344CB8AC3E}">
        <p14:creationId xmlns:p14="http://schemas.microsoft.com/office/powerpoint/2010/main" val="90910721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6687" y="0"/>
            <a:ext cx="11495314" cy="6740307"/>
          </a:xfrm>
          <a:prstGeom prst="rect">
            <a:avLst/>
          </a:prstGeom>
        </p:spPr>
        <p:txBody>
          <a:bodyPr wrap="square">
            <a:spAutoFit/>
          </a:bodyPr>
          <a:lstStyle/>
          <a:p>
            <a:pPr algn="just"/>
            <a:r>
              <a:rPr lang="el-GR" sz="2400" b="1" dirty="0" smtClean="0">
                <a:solidFill>
                  <a:srgbClr val="0070C0"/>
                </a:solidFill>
                <a:latin typeface="+mj-lt"/>
              </a:rPr>
              <a:t>Λύση</a:t>
            </a:r>
            <a:r>
              <a:rPr lang="el-GR" sz="2400" b="1" dirty="0">
                <a:solidFill>
                  <a:srgbClr val="0070C0"/>
                </a:solidFill>
                <a:latin typeface="+mj-lt"/>
              </a:rPr>
              <a:t>, εκκαθάριση εταιρείας περιορισμένης ευθύνης (ΕΠΕ). </a:t>
            </a:r>
            <a:endParaRPr lang="el-GR" sz="2400" dirty="0">
              <a:solidFill>
                <a:srgbClr val="0070C0"/>
              </a:solidFill>
              <a:latin typeface="+mj-lt"/>
            </a:endParaRPr>
          </a:p>
          <a:p>
            <a:pPr algn="just"/>
            <a:r>
              <a:rPr lang="el-GR" sz="2400" dirty="0">
                <a:solidFill>
                  <a:srgbClr val="0070C0"/>
                </a:solidFill>
                <a:latin typeface="+mj-lt"/>
              </a:rPr>
              <a:t>Κατά το άρθρο 44 του Ν. 3190/1955 περί εταιριών περιορισμένης ευθύνης, η εταιρία περιορισμένης ευθύνης </a:t>
            </a:r>
            <a:r>
              <a:rPr lang="el-GR" sz="2400" dirty="0" smtClean="0">
                <a:solidFill>
                  <a:srgbClr val="0070C0"/>
                </a:solidFill>
                <a:latin typeface="+mj-lt"/>
              </a:rPr>
              <a:t>λύνεται </a:t>
            </a:r>
            <a:endParaRPr lang="el-GR" sz="2400" dirty="0">
              <a:solidFill>
                <a:srgbClr val="0070C0"/>
              </a:solidFill>
              <a:latin typeface="+mj-lt"/>
            </a:endParaRPr>
          </a:p>
          <a:p>
            <a:pPr algn="just"/>
            <a:r>
              <a:rPr lang="el-GR" sz="2400" dirty="0">
                <a:solidFill>
                  <a:srgbClr val="0070C0"/>
                </a:solidFill>
                <a:latin typeface="+mj-lt"/>
              </a:rPr>
              <a:t>α) σε κάθε περίπτωση που προβλέπεται από τον νόμο, ή το καταστατικό της. </a:t>
            </a:r>
            <a:endParaRPr lang="el-GR" sz="2400" dirty="0" smtClean="0">
              <a:solidFill>
                <a:srgbClr val="0070C0"/>
              </a:solidFill>
              <a:latin typeface="+mj-lt"/>
            </a:endParaRPr>
          </a:p>
          <a:p>
            <a:pPr algn="just"/>
            <a:r>
              <a:rPr lang="el-GR" sz="2400" dirty="0">
                <a:solidFill>
                  <a:srgbClr val="0070C0"/>
                </a:solidFill>
                <a:latin typeface="+mj-lt"/>
              </a:rPr>
              <a:t>β) με απόφαση της συνέλευσης των εταίρων, λαμβανομένης, εφ` όσον στο καταστατικό δεν ορίζεται άλλως, από τα τρία τέταρτα του όλου αριθμού των εταίρων, που εκπροσωπούν τα τρία τέταρτα του όλου εταιρικού κεφαλαίου. </a:t>
            </a:r>
          </a:p>
          <a:p>
            <a:pPr algn="just"/>
            <a:r>
              <a:rPr lang="el-GR" sz="2400" dirty="0">
                <a:solidFill>
                  <a:srgbClr val="0070C0"/>
                </a:solidFill>
                <a:latin typeface="+mj-lt"/>
              </a:rPr>
              <a:t>γ) με δικαστική απόφαση ένεκα σπουδαίου λόγου, κατόπιν αίτησης των εταίρων, εκπροσωπούντων τουλάχιστον το </a:t>
            </a:r>
            <a:r>
              <a:rPr lang="el-GR" sz="2400" dirty="0" smtClean="0">
                <a:solidFill>
                  <a:srgbClr val="0070C0"/>
                </a:solidFill>
                <a:latin typeface="+mj-lt"/>
              </a:rPr>
              <a:t>ένα δέκατο </a:t>
            </a:r>
            <a:r>
              <a:rPr lang="el-GR" sz="2400" dirty="0">
                <a:solidFill>
                  <a:srgbClr val="0070C0"/>
                </a:solidFill>
                <a:latin typeface="+mj-lt"/>
              </a:rPr>
              <a:t>του εταιρικού κεφαλαίου. </a:t>
            </a:r>
          </a:p>
          <a:p>
            <a:pPr algn="just"/>
            <a:r>
              <a:rPr lang="el-GR" sz="2400" dirty="0">
                <a:solidFill>
                  <a:srgbClr val="0070C0"/>
                </a:solidFill>
                <a:latin typeface="+mj-lt"/>
              </a:rPr>
              <a:t>δ) με την κήρυξή της σε κατάσταση πτώχευσης. </a:t>
            </a:r>
          </a:p>
          <a:p>
            <a:r>
              <a:rPr lang="el-GR" sz="2400" dirty="0">
                <a:solidFill>
                  <a:srgbClr val="0070C0"/>
                </a:solidFill>
              </a:rPr>
              <a:t>ε) Όταν παρέλθει ο ορισμένος χρόνος διάρκειας, εκτός αν ο χρόνος αυτός παραταθεί πριν λήξει με απόφαση της συνέλευσης των εταίρων</a:t>
            </a:r>
            <a:r>
              <a:rPr lang="el-GR" sz="2400" dirty="0" smtClean="0">
                <a:solidFill>
                  <a:srgbClr val="0070C0"/>
                </a:solidFill>
              </a:rPr>
              <a:t>.»</a:t>
            </a:r>
            <a:r>
              <a:rPr lang="el-GR" dirty="0"/>
              <a:t>  </a:t>
            </a:r>
            <a:endParaRPr lang="el-GR" dirty="0" smtClean="0"/>
          </a:p>
          <a:p>
            <a:endParaRPr lang="el-GR" sz="2400" dirty="0" smtClean="0">
              <a:solidFill>
                <a:srgbClr val="0070C0"/>
              </a:solidFill>
            </a:endParaRPr>
          </a:p>
          <a:p>
            <a:r>
              <a:rPr lang="el-GR" dirty="0" smtClean="0">
                <a:solidFill>
                  <a:srgbClr val="0070C0"/>
                </a:solidFill>
              </a:rPr>
              <a:t>Στο</a:t>
            </a:r>
            <a:r>
              <a:rPr lang="el-GR" dirty="0">
                <a:solidFill>
                  <a:srgbClr val="0070C0"/>
                </a:solidFill>
              </a:rPr>
              <a:t> </a:t>
            </a:r>
            <a:r>
              <a:rPr lang="el-GR" dirty="0">
                <a:solidFill>
                  <a:srgbClr val="0070C0"/>
                </a:solidFill>
                <a:hlinkClick r:id="rId2"/>
              </a:rPr>
              <a:t>άρθρο 44</a:t>
            </a:r>
            <a:r>
              <a:rPr lang="el-GR" dirty="0">
                <a:solidFill>
                  <a:srgbClr val="0070C0"/>
                </a:solidFill>
              </a:rPr>
              <a:t> του ν. </a:t>
            </a:r>
            <a:r>
              <a:rPr lang="el-GR" dirty="0">
                <a:solidFill>
                  <a:srgbClr val="0070C0"/>
                </a:solidFill>
                <a:hlinkClick r:id="rId3"/>
              </a:rPr>
              <a:t>3190/1955</a:t>
            </a:r>
            <a:r>
              <a:rPr lang="el-GR" dirty="0">
                <a:solidFill>
                  <a:srgbClr val="0070C0"/>
                </a:solidFill>
              </a:rPr>
              <a:t> προστίθεται παράγραφος 4 ως εξής:</a:t>
            </a:r>
            <a:br>
              <a:rPr lang="el-GR" dirty="0">
                <a:solidFill>
                  <a:srgbClr val="0070C0"/>
                </a:solidFill>
              </a:rPr>
            </a:br>
            <a:r>
              <a:rPr lang="el-GR" sz="2400" dirty="0">
                <a:solidFill>
                  <a:srgbClr val="0070C0"/>
                </a:solidFill>
              </a:rPr>
              <a:t>«4. Με εξαίρεση την πτώχευση, μέσα σε ένα (1) μήνα από τη λύση της εταιρείας, ο διαχειριστής υποχρεούται να καταρτίσει οικονομικές καταστάσεις τέλους χρήσης, οι οποίες εγκρίνονται από τη συνέλευση των εταίρων και υποβάλλονται στις διατυπώσεις δημοσιότητας του άρθρου 8.»</a:t>
            </a:r>
            <a:endParaRPr lang="el-GR" sz="2400" b="1" dirty="0">
              <a:solidFill>
                <a:srgbClr val="0070C0"/>
              </a:solidFill>
              <a:latin typeface="+mj-lt"/>
            </a:endParaRPr>
          </a:p>
        </p:txBody>
      </p:sp>
    </p:spTree>
    <p:extLst>
      <p:ext uri="{BB962C8B-B14F-4D97-AF65-F5344CB8AC3E}">
        <p14:creationId xmlns:p14="http://schemas.microsoft.com/office/powerpoint/2010/main" val="111600298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1267" y="169334"/>
            <a:ext cx="11260666" cy="6001643"/>
          </a:xfrm>
          <a:prstGeom prst="rect">
            <a:avLst/>
          </a:prstGeom>
        </p:spPr>
        <p:txBody>
          <a:bodyPr wrap="square">
            <a:spAutoFit/>
          </a:bodyPr>
          <a:lstStyle/>
          <a:p>
            <a:pPr algn="just"/>
            <a:r>
              <a:rPr lang="el-GR" sz="2400" dirty="0">
                <a:solidFill>
                  <a:srgbClr val="0070C0"/>
                </a:solidFill>
                <a:latin typeface="+mj-lt"/>
              </a:rPr>
              <a:t>Το άρθρο 46 του ν. 3190/1955 ρυθμίζει τα της εκκαθάρισης της ΕΠΕ. </a:t>
            </a:r>
          </a:p>
          <a:p>
            <a:pPr algn="just"/>
            <a:r>
              <a:rPr lang="el-GR" sz="2400" dirty="0">
                <a:solidFill>
                  <a:srgbClr val="0070C0"/>
                </a:solidFill>
                <a:latin typeface="+mj-lt"/>
              </a:rPr>
              <a:t>Όταν λυθεί η εταιρία ακολουθεί το στάδιο της εκκαθάρισης και μέχρι το πέρας αυτής και της διανομής της εταιρικής περιουσίας θεωρείται ότι εξακολουθεί να λειτουργεί και διατηρεί την επωνυμία της με την προσθήκη των λέξεων «υπό εκκαθάριση». </a:t>
            </a:r>
          </a:p>
          <a:p>
            <a:pPr algn="just"/>
            <a:r>
              <a:rPr lang="el-GR" sz="2400" dirty="0">
                <a:solidFill>
                  <a:srgbClr val="0070C0"/>
                </a:solidFill>
                <a:latin typeface="+mj-lt"/>
              </a:rPr>
              <a:t>Αν συντρέχει περίπτωση διορισμού εκκαθαριστών, γιατί η συνέλευση των εταίρων πριν από τη λήξη της διαρκείας της, ή πριν την λύση της, δεν αποφάσισε τον διορισμό εκκαθαριστών προς εκτέλεση του έργου της εκκαθάρισης, ο διορισμός γίνεται από το μονομελές πρωτοδικείο της έδρας της ΕΠΕ κατά τη διαδικασία της </a:t>
            </a:r>
            <a:r>
              <a:rPr lang="el-GR" sz="2400" dirty="0" err="1">
                <a:solidFill>
                  <a:srgbClr val="0070C0"/>
                </a:solidFill>
                <a:latin typeface="+mj-lt"/>
              </a:rPr>
              <a:t>εκουσίας</a:t>
            </a:r>
            <a:r>
              <a:rPr lang="el-GR" sz="2400" dirty="0">
                <a:solidFill>
                  <a:srgbClr val="0070C0"/>
                </a:solidFill>
                <a:latin typeface="+mj-lt"/>
              </a:rPr>
              <a:t> δικαιοδοσίας (άρθρα 739, 740 παρ. 1 και 786 παρ. 1 </a:t>
            </a:r>
            <a:r>
              <a:rPr lang="el-GR" sz="2400" dirty="0" err="1">
                <a:solidFill>
                  <a:srgbClr val="0070C0"/>
                </a:solidFill>
                <a:latin typeface="+mj-lt"/>
              </a:rPr>
              <a:t>ΚΠολΔ</a:t>
            </a:r>
            <a:r>
              <a:rPr lang="el-GR" sz="2400" dirty="0">
                <a:solidFill>
                  <a:srgbClr val="0070C0"/>
                </a:solidFill>
                <a:latin typeface="+mj-lt"/>
              </a:rPr>
              <a:t>). Αίτηση διορισμού νομιμοποιείται να υποβάλει και εταίρος της ΕΠΕ, που έχει προς τούτο έννομο συμφέρον (</a:t>
            </a:r>
            <a:r>
              <a:rPr lang="el-GR" sz="2400" dirty="0" err="1">
                <a:solidFill>
                  <a:srgbClr val="0070C0"/>
                </a:solidFill>
                <a:latin typeface="+mj-lt"/>
              </a:rPr>
              <a:t>ΠολΠρΘεσ</a:t>
            </a:r>
            <a:r>
              <a:rPr lang="el-GR" sz="2400" dirty="0">
                <a:solidFill>
                  <a:srgbClr val="0070C0"/>
                </a:solidFill>
                <a:latin typeface="+mj-lt"/>
              </a:rPr>
              <a:t> 786/2009). </a:t>
            </a:r>
            <a:endParaRPr lang="el-GR" sz="2400" dirty="0" smtClean="0">
              <a:solidFill>
                <a:srgbClr val="0070C0"/>
              </a:solidFill>
              <a:latin typeface="+mj-lt"/>
            </a:endParaRPr>
          </a:p>
          <a:p>
            <a:pPr algn="just"/>
            <a:endParaRPr lang="el-GR" sz="2400" dirty="0" smtClean="0">
              <a:solidFill>
                <a:srgbClr val="0070C0"/>
              </a:solidFill>
              <a:latin typeface="+mj-lt"/>
            </a:endParaRPr>
          </a:p>
          <a:p>
            <a:pPr algn="just"/>
            <a:endParaRPr lang="el-GR" sz="2400" dirty="0">
              <a:solidFill>
                <a:srgbClr val="0070C0"/>
              </a:solidFill>
              <a:latin typeface="+mj-lt"/>
            </a:endParaRPr>
          </a:p>
          <a:p>
            <a:pPr algn="just"/>
            <a:r>
              <a:rPr lang="el-GR" sz="2400" dirty="0" smtClean="0">
                <a:solidFill>
                  <a:srgbClr val="0070C0"/>
                </a:solidFill>
                <a:latin typeface="+mj-lt"/>
              </a:rPr>
              <a:t>Κατά </a:t>
            </a:r>
            <a:r>
              <a:rPr lang="el-GR" sz="2400" dirty="0">
                <a:solidFill>
                  <a:srgbClr val="0070C0"/>
                </a:solidFill>
                <a:latin typeface="+mj-lt"/>
              </a:rPr>
              <a:t>το στάδιο της εκκαθάρισης η εξουσία των οργάνων της εταιρείας περιορίζεται στις αναγκαίες για την εκκαθάριση της εταιρικής περιουσίας πράξεις, στις οποίες δεν συμπεριλαμβάνονται νέες συμβάσεις, άσχετες με την εκκαθάριση. </a:t>
            </a:r>
          </a:p>
        </p:txBody>
      </p:sp>
    </p:spTree>
    <p:extLst>
      <p:ext uri="{BB962C8B-B14F-4D97-AF65-F5344CB8AC3E}">
        <p14:creationId xmlns:p14="http://schemas.microsoft.com/office/powerpoint/2010/main" val="186962807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88999" y="151190"/>
            <a:ext cx="11218333" cy="5632311"/>
          </a:xfrm>
          <a:prstGeom prst="rect">
            <a:avLst/>
          </a:prstGeom>
        </p:spPr>
        <p:txBody>
          <a:bodyPr wrap="square">
            <a:spAutoFit/>
          </a:bodyPr>
          <a:lstStyle/>
          <a:p>
            <a:pPr lvl="0" algn="just"/>
            <a:r>
              <a:rPr lang="el-GR" sz="2400" dirty="0">
                <a:solidFill>
                  <a:srgbClr val="0070C0"/>
                </a:solidFill>
              </a:rPr>
              <a:t>Η θέση της ΕΠΕ υπό εκκαθάριση δεν θίγει την ικανότητά της να είναι υποκείμενο δικαιωμάτων και υποχρεώσεων, συνεπώς και της σχέσης της δίκης, ούτε επιφέρει τη βίαιη διακοπή αυτής, για αυτό, και μετά τη διάλυση του νομικού προσώπου, η ΕΠΕ θεωρείται ότι υπάρχει μέχρι να τελειώσει η εκκαθάριση. Για τις ανάγκες αυτές αντιπροσωπεύεται από τους εκκαθαριστές, ο οποίοι είναι οι διαχειριστές, αν δεν ορίζεται διαφορετικά από το καταστατικό της, ή αν δεν αποφάσισε αλλιώς η γενική συνέλευση των εταίρων της (</a:t>
            </a:r>
            <a:r>
              <a:rPr lang="el-GR" sz="2400" dirty="0" err="1">
                <a:solidFill>
                  <a:srgbClr val="0070C0"/>
                </a:solidFill>
              </a:rPr>
              <a:t>ΕφΘεσ</a:t>
            </a:r>
            <a:r>
              <a:rPr lang="el-GR" sz="2400" dirty="0">
                <a:solidFill>
                  <a:srgbClr val="0070C0"/>
                </a:solidFill>
              </a:rPr>
              <a:t> 1068/2003, </a:t>
            </a:r>
            <a:r>
              <a:rPr lang="el-GR" sz="2400" dirty="0" err="1">
                <a:solidFill>
                  <a:srgbClr val="0070C0"/>
                </a:solidFill>
              </a:rPr>
              <a:t>ΕφΑθ</a:t>
            </a:r>
            <a:r>
              <a:rPr lang="el-GR" sz="2400" dirty="0">
                <a:solidFill>
                  <a:srgbClr val="0070C0"/>
                </a:solidFill>
              </a:rPr>
              <a:t> 1094/1975). </a:t>
            </a:r>
            <a:endParaRPr lang="el-GR" sz="2400" dirty="0" smtClean="0">
              <a:solidFill>
                <a:srgbClr val="0070C0"/>
              </a:solidFill>
            </a:endParaRPr>
          </a:p>
          <a:p>
            <a:pPr lvl="0" algn="just"/>
            <a:endParaRPr lang="el-GR" sz="2400" dirty="0">
              <a:solidFill>
                <a:srgbClr val="0070C0"/>
              </a:solidFill>
            </a:endParaRPr>
          </a:p>
          <a:p>
            <a:pPr lvl="0" algn="just"/>
            <a:r>
              <a:rPr lang="el-GR" sz="2400" dirty="0">
                <a:solidFill>
                  <a:srgbClr val="0070C0"/>
                </a:solidFill>
              </a:rPr>
              <a:t>Κατά το στάδιο της εκκαθάρισης η ΕΠΕ παρίσταται στο δικαστήριο, εκπροσωπούμενη από τους εκκαθαριστές (ΑΠ 1026/1998). Εάν στο όνομα της υπό εκκαθάριση εταιρείας ενεργηθούν διαδικαστικές πράξεις όχι από εκκαθαριστές, αλλά και από άλλα πρόσωπα, δημιουργείται ακυρότητα, αφού λείπει η διαδικαστική προϋπόθεση του άρθρου 64 παρ. 2 </a:t>
            </a:r>
            <a:r>
              <a:rPr lang="el-GR" sz="2400" dirty="0" err="1">
                <a:solidFill>
                  <a:srgbClr val="0070C0"/>
                </a:solidFill>
              </a:rPr>
              <a:t>ΚΠολΔ</a:t>
            </a:r>
            <a:r>
              <a:rPr lang="el-GR" sz="2400" dirty="0">
                <a:solidFill>
                  <a:srgbClr val="0070C0"/>
                </a:solidFill>
              </a:rPr>
              <a:t> (ΑΠ 609/1985, </a:t>
            </a:r>
            <a:r>
              <a:rPr lang="el-GR" sz="2400" dirty="0" err="1">
                <a:solidFill>
                  <a:srgbClr val="0070C0"/>
                </a:solidFill>
              </a:rPr>
              <a:t>ΕφΑθ</a:t>
            </a:r>
            <a:r>
              <a:rPr lang="el-GR" sz="2400" dirty="0">
                <a:solidFill>
                  <a:srgbClr val="0070C0"/>
                </a:solidFill>
              </a:rPr>
              <a:t> 5488/2006</a:t>
            </a:r>
            <a:r>
              <a:rPr lang="el-GR" sz="2400" dirty="0" smtClean="0">
                <a:solidFill>
                  <a:srgbClr val="0070C0"/>
                </a:solidFill>
              </a:rPr>
              <a:t>).</a:t>
            </a:r>
          </a:p>
          <a:p>
            <a:pPr lvl="0" algn="just"/>
            <a:endParaRPr lang="el-GR" sz="2400" dirty="0">
              <a:solidFill>
                <a:srgbClr val="0070C0"/>
              </a:solidFill>
            </a:endParaRPr>
          </a:p>
          <a:p>
            <a:pPr lvl="0" algn="just"/>
            <a:r>
              <a:rPr lang="el-GR" sz="2400" dirty="0">
                <a:solidFill>
                  <a:srgbClr val="0070C0"/>
                </a:solidFill>
              </a:rPr>
              <a:t>Η ΕΠΕ λύεται με την κήρυξη της σε κατάσταση πτώχευσης.</a:t>
            </a:r>
            <a:endParaRPr lang="en-US" sz="2400" dirty="0">
              <a:solidFill>
                <a:srgbClr val="0070C0"/>
              </a:solidFill>
            </a:endParaRPr>
          </a:p>
        </p:txBody>
      </p:sp>
    </p:spTree>
    <p:extLst>
      <p:ext uri="{BB962C8B-B14F-4D97-AF65-F5344CB8AC3E}">
        <p14:creationId xmlns:p14="http://schemas.microsoft.com/office/powerpoint/2010/main" val="399858478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8267" y="194733"/>
            <a:ext cx="11099800" cy="5632311"/>
          </a:xfrm>
          <a:prstGeom prst="rect">
            <a:avLst/>
          </a:prstGeom>
        </p:spPr>
        <p:txBody>
          <a:bodyPr wrap="square">
            <a:spAutoFit/>
          </a:bodyPr>
          <a:lstStyle/>
          <a:p>
            <a:pPr algn="just"/>
            <a:endParaRPr lang="el-GR" sz="2400" dirty="0" smtClean="0">
              <a:solidFill>
                <a:srgbClr val="000000"/>
              </a:solidFill>
              <a:latin typeface="+mj-lt"/>
            </a:endParaRPr>
          </a:p>
          <a:p>
            <a:pPr algn="just"/>
            <a:r>
              <a:rPr lang="el-GR" sz="2400" dirty="0" smtClean="0">
                <a:solidFill>
                  <a:srgbClr val="0070C0"/>
                </a:solidFill>
                <a:latin typeface="+mj-lt"/>
              </a:rPr>
              <a:t>Τη </a:t>
            </a:r>
            <a:r>
              <a:rPr lang="el-GR" sz="2400" dirty="0">
                <a:solidFill>
                  <a:srgbClr val="0070C0"/>
                </a:solidFill>
                <a:latin typeface="+mj-lt"/>
              </a:rPr>
              <a:t>λύση της εταιρείας ακολουθεί η πτωχευτική διαδικασία, που αποτελεί μορφή συλλογικής εκτέλεσης και εκκαθάριση, χωρίς να επέρχεται η εξαφάνιση της νομικής προσωπικότητας της εταιρείας, η οποία υφίσταται ως υποκείμενο δικαίου. </a:t>
            </a:r>
          </a:p>
          <a:p>
            <a:pPr algn="just"/>
            <a:endParaRPr lang="el-GR" sz="2400" dirty="0" smtClean="0">
              <a:solidFill>
                <a:srgbClr val="0070C0"/>
              </a:solidFill>
              <a:latin typeface="+mj-lt"/>
            </a:endParaRPr>
          </a:p>
          <a:p>
            <a:pPr algn="just"/>
            <a:endParaRPr lang="el-GR" sz="2400" dirty="0">
              <a:solidFill>
                <a:srgbClr val="0070C0"/>
              </a:solidFill>
              <a:latin typeface="+mj-lt"/>
            </a:endParaRPr>
          </a:p>
          <a:p>
            <a:pPr algn="just"/>
            <a:r>
              <a:rPr lang="el-GR" sz="2400" dirty="0" smtClean="0">
                <a:solidFill>
                  <a:srgbClr val="0070C0"/>
                </a:solidFill>
                <a:latin typeface="+mj-lt"/>
              </a:rPr>
              <a:t>Κατά </a:t>
            </a:r>
            <a:r>
              <a:rPr lang="el-GR" sz="2400" dirty="0">
                <a:solidFill>
                  <a:srgbClr val="0070C0"/>
                </a:solidFill>
                <a:latin typeface="+mj-lt"/>
              </a:rPr>
              <a:t>τη διάρκεια της πτωχευτικής διαδικασίας, αν και δεσμεύεται η εταιρική περιουσία και αναλαμβάνει τη διαχείριση αυτής ο σύνδικος της πτωχεύσεως, δεν παύει η ύπαρξη των οργάνων της εταιρείας, τα οποία εξακολουθούν να υφίστανται. Κατά το ίδιο χρονικό διάστημα, η πτωχευτική περιουσία εκκαθαρίζεται κατά τη διαδικασία της πτωχεύσεως με επιμέλεια του συνδίκου, χωρίς όμως να αποκλείεται η συμμετοχή της </a:t>
            </a:r>
            <a:r>
              <a:rPr lang="el-GR" sz="2400" dirty="0" err="1">
                <a:solidFill>
                  <a:srgbClr val="0070C0"/>
                </a:solidFill>
                <a:latin typeface="+mj-lt"/>
              </a:rPr>
              <a:t>πτωχεύσασας</a:t>
            </a:r>
            <a:r>
              <a:rPr lang="el-GR" sz="2400" dirty="0">
                <a:solidFill>
                  <a:srgbClr val="0070C0"/>
                </a:solidFill>
                <a:latin typeface="+mj-lt"/>
              </a:rPr>
              <a:t> σ' αυτή, καλούμενης να παραστεί κατά τη διενέργεια διαφόρων πράξεων (αποσφράγιση της πτωχευτικής περιουσίας, υποβολή αντιρρήσεων κατά την εξέλεγξη των πιστώσεων, υποβολή προτάσεων για την επίτευξη του πτωχευτικού συμβιβασμού). </a:t>
            </a:r>
            <a:endParaRPr lang="en-US" sz="2400" dirty="0">
              <a:solidFill>
                <a:srgbClr val="0070C0"/>
              </a:solidFill>
              <a:latin typeface="+mj-lt"/>
            </a:endParaRPr>
          </a:p>
        </p:txBody>
      </p:sp>
    </p:spTree>
    <p:extLst>
      <p:ext uri="{BB962C8B-B14F-4D97-AF65-F5344CB8AC3E}">
        <p14:creationId xmlns:p14="http://schemas.microsoft.com/office/powerpoint/2010/main" val="198699645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3533" y="135466"/>
            <a:ext cx="11362267" cy="5847755"/>
          </a:xfrm>
          <a:prstGeom prst="rect">
            <a:avLst/>
          </a:prstGeom>
        </p:spPr>
        <p:txBody>
          <a:bodyPr wrap="square">
            <a:spAutoFit/>
          </a:bodyPr>
          <a:lstStyle/>
          <a:p>
            <a:endParaRPr lang="en-US" sz="1400" dirty="0">
              <a:solidFill>
                <a:srgbClr val="000000"/>
              </a:solidFill>
              <a:latin typeface="Times New Roman" panose="02020603050405020304" pitchFamily="18" charset="0"/>
            </a:endParaRPr>
          </a:p>
          <a:p>
            <a:pPr marR="0" algn="just"/>
            <a:r>
              <a:rPr lang="el-GR" sz="2400" dirty="0">
                <a:solidFill>
                  <a:srgbClr val="000000"/>
                </a:solidFill>
                <a:latin typeface="+mj-lt"/>
              </a:rPr>
              <a:t> </a:t>
            </a:r>
            <a:r>
              <a:rPr lang="el-GR" sz="2400" b="1" u="sng" dirty="0">
                <a:solidFill>
                  <a:srgbClr val="0070C0"/>
                </a:solidFill>
                <a:latin typeface="+mj-lt"/>
              </a:rPr>
              <a:t>ΙΔΙΩΤΙΚΗ ΚΕΦΑΛΑΙΟΥΧΙΚΗ ΕΤΑΙΡΕΙΑ (ΙΚΕ) </a:t>
            </a:r>
            <a:endParaRPr lang="el-GR" sz="2400" b="1" u="sng" dirty="0" smtClean="0">
              <a:solidFill>
                <a:srgbClr val="0070C0"/>
              </a:solidFill>
              <a:latin typeface="+mj-lt"/>
            </a:endParaRPr>
          </a:p>
          <a:p>
            <a:pPr algn="just"/>
            <a:endParaRPr lang="en-US" sz="2400" dirty="0">
              <a:solidFill>
                <a:srgbClr val="0070C0"/>
              </a:solidFill>
              <a:latin typeface="+mj-lt"/>
            </a:endParaRPr>
          </a:p>
          <a:p>
            <a:pPr algn="just"/>
            <a:r>
              <a:rPr lang="el-GR" sz="2400" dirty="0">
                <a:solidFill>
                  <a:srgbClr val="0070C0"/>
                </a:solidFill>
                <a:latin typeface="+mj-lt"/>
              </a:rPr>
              <a:t> </a:t>
            </a:r>
            <a:r>
              <a:rPr lang="el-GR" sz="2400" b="1" dirty="0">
                <a:solidFill>
                  <a:srgbClr val="0070C0"/>
                </a:solidFill>
                <a:latin typeface="+mj-lt"/>
              </a:rPr>
              <a:t>Η ΙΚΕ έχει νομική προσωπικότητα και είναι εμπορική </a:t>
            </a:r>
          </a:p>
          <a:p>
            <a:pPr algn="just"/>
            <a:r>
              <a:rPr lang="el-GR" sz="2400" dirty="0">
                <a:solidFill>
                  <a:srgbClr val="0070C0"/>
                </a:solidFill>
                <a:latin typeface="+mj-lt"/>
              </a:rPr>
              <a:t>Με το δεύτερο μέρος (άρθρα 43-120) του Ν. 4072/2012 θεσπίσθηκε νέα εταιρική μορφή, η ιδιωτική κεφαλαιουχική εταιρεία (ΙΚΕ), η οποία έχει νομική προσωπικότητα και είναι εμπορική, ακόμη και αν ο σκοπός της δεν είναι εμπορική επιχείρηση. Στην ΙΚΕ απαγορεύεται η άσκηση επιχειρήσεως για την οποία έχει ορισθεί από τον νόμο αποκλειστικά άλλη εταιρική μορφή (άρθρο 1 § 1 Ν. 4072/2012), όπως π.χ. οι τραπεζικές, ασφαλιστικές, αθλητικές, αμοιβαίων κεφαλαίων κ.ά</a:t>
            </a:r>
            <a:r>
              <a:rPr lang="el-GR" sz="2400" dirty="0" smtClean="0">
                <a:solidFill>
                  <a:srgbClr val="0070C0"/>
                </a:solidFill>
                <a:latin typeface="+mj-lt"/>
              </a:rPr>
              <a:t>.</a:t>
            </a:r>
          </a:p>
          <a:p>
            <a:pPr algn="just"/>
            <a:endParaRPr lang="el-GR" sz="2400" dirty="0">
              <a:solidFill>
                <a:srgbClr val="0070C0"/>
              </a:solidFill>
              <a:latin typeface="+mj-lt"/>
            </a:endParaRPr>
          </a:p>
          <a:p>
            <a:pPr algn="just"/>
            <a:r>
              <a:rPr lang="el-GR" sz="2400" b="1" dirty="0">
                <a:solidFill>
                  <a:srgbClr val="0070C0"/>
                </a:solidFill>
                <a:latin typeface="+mj-lt"/>
              </a:rPr>
              <a:t>Περιορισμένη η ευθύνη των εταίρων της ΙΚΕ</a:t>
            </a:r>
          </a:p>
          <a:p>
            <a:pPr algn="just"/>
            <a:r>
              <a:rPr lang="el-GR" sz="2400" dirty="0" err="1">
                <a:solidFill>
                  <a:srgbClr val="0070C0"/>
                </a:solidFill>
                <a:latin typeface="+mj-lt"/>
              </a:rPr>
              <a:t>Oι</a:t>
            </a:r>
            <a:r>
              <a:rPr lang="el-GR" sz="2400" dirty="0">
                <a:solidFill>
                  <a:srgbClr val="0070C0"/>
                </a:solidFill>
                <a:latin typeface="+mj-lt"/>
              </a:rPr>
              <a:t> εταίροι της ΙΚΕ </a:t>
            </a:r>
            <a:r>
              <a:rPr lang="el-GR" sz="2400" b="1" dirty="0">
                <a:solidFill>
                  <a:srgbClr val="0070C0"/>
                </a:solidFill>
                <a:latin typeface="+mj-lt"/>
              </a:rPr>
              <a:t>δεν ευθύνονται </a:t>
            </a:r>
            <a:r>
              <a:rPr lang="el-GR" sz="2400" dirty="0">
                <a:solidFill>
                  <a:srgbClr val="0070C0"/>
                </a:solidFill>
                <a:latin typeface="+mj-lt"/>
              </a:rPr>
              <a:t>για τα χρέη της, με την επιφύλαξη του άρθρου 79, που προβλέπει εγγυητικές εισφορές, μέσω των οποίων ο εταίρος αναλαμβάνει ευθύνη για τα χρέη της εταιρείας μέχρις ενός ορισμένου ποσού, το οποίο αναφέρεται στο καταστατικό. </a:t>
            </a:r>
            <a:endParaRPr lang="en-US" sz="2400" dirty="0">
              <a:solidFill>
                <a:srgbClr val="0070C0"/>
              </a:solidFill>
              <a:latin typeface="+mj-lt"/>
            </a:endParaRPr>
          </a:p>
        </p:txBody>
      </p:sp>
    </p:spTree>
    <p:extLst>
      <p:ext uri="{BB962C8B-B14F-4D97-AF65-F5344CB8AC3E}">
        <p14:creationId xmlns:p14="http://schemas.microsoft.com/office/powerpoint/2010/main" val="244773169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0467" y="127000"/>
            <a:ext cx="11192933" cy="6740307"/>
          </a:xfrm>
          <a:prstGeom prst="rect">
            <a:avLst/>
          </a:prstGeom>
        </p:spPr>
        <p:txBody>
          <a:bodyPr wrap="square">
            <a:spAutoFit/>
          </a:bodyPr>
          <a:lstStyle/>
          <a:p>
            <a:pPr marR="0" algn="just"/>
            <a:r>
              <a:rPr lang="el-GR" sz="2400" b="1" dirty="0" smtClean="0">
                <a:solidFill>
                  <a:srgbClr val="0070C0"/>
                </a:solidFill>
                <a:latin typeface="+mj-lt"/>
              </a:rPr>
              <a:t>Μονοπρόσωπη </a:t>
            </a:r>
            <a:r>
              <a:rPr lang="el-GR" sz="2400" b="1" dirty="0">
                <a:solidFill>
                  <a:srgbClr val="0070C0"/>
                </a:solidFill>
                <a:latin typeface="+mj-lt"/>
              </a:rPr>
              <a:t>ΙΚΕ </a:t>
            </a:r>
            <a:endParaRPr lang="el-GR" sz="2400" dirty="0">
              <a:solidFill>
                <a:srgbClr val="0070C0"/>
              </a:solidFill>
              <a:latin typeface="+mj-lt"/>
            </a:endParaRPr>
          </a:p>
          <a:p>
            <a:pPr marR="0" algn="just"/>
            <a:r>
              <a:rPr lang="el-GR" sz="2400" dirty="0">
                <a:solidFill>
                  <a:srgbClr val="0070C0"/>
                </a:solidFill>
                <a:latin typeface="+mj-lt"/>
              </a:rPr>
              <a:t>Η ΙΚΕ μπορεί να συσταθεί και από ένα μόνο πρόσωπο (φυσικό ή νομικό), δηλ. να είναι εξ αρχής μονοπρόσωπη ή να καταστεί μεταγενέστερα μονοπρόσωπη. </a:t>
            </a:r>
            <a:r>
              <a:rPr lang="el-GR" sz="2400" dirty="0">
                <a:solidFill>
                  <a:srgbClr val="0070C0"/>
                </a:solidFill>
              </a:rPr>
              <a:t>Η ιδιωτική κεφαλαιουχική εταιρεία μπορεί να συνιστάται από ένα πρόσωπο ή να καθίσταται μονοπρόσωπη. Το όνομα του μοναδικού εταίρου υποβάλλεται σε δημοσιότητα δια του Γ.Ε.ΜΗ..</a:t>
            </a:r>
            <a:endParaRPr lang="el-GR" sz="2400" dirty="0" smtClean="0">
              <a:solidFill>
                <a:srgbClr val="0070C0"/>
              </a:solidFill>
              <a:latin typeface="+mj-lt"/>
            </a:endParaRPr>
          </a:p>
          <a:p>
            <a:pPr marR="0" algn="just"/>
            <a:endParaRPr lang="el-GR" sz="2400" b="1" dirty="0">
              <a:solidFill>
                <a:srgbClr val="0070C0"/>
              </a:solidFill>
              <a:latin typeface="+mj-lt"/>
            </a:endParaRPr>
          </a:p>
          <a:p>
            <a:pPr marR="0" algn="just"/>
            <a:r>
              <a:rPr lang="el-GR" sz="2400" b="1" dirty="0" smtClean="0">
                <a:solidFill>
                  <a:srgbClr val="0070C0"/>
                </a:solidFill>
                <a:latin typeface="+mj-lt"/>
              </a:rPr>
              <a:t>Κατώτατο </a:t>
            </a:r>
            <a:r>
              <a:rPr lang="el-GR" sz="2400" b="1" dirty="0">
                <a:solidFill>
                  <a:srgbClr val="0070C0"/>
                </a:solidFill>
                <a:latin typeface="+mj-lt"/>
              </a:rPr>
              <a:t>όριο κεφαλαίου </a:t>
            </a:r>
            <a:endParaRPr lang="el-GR" sz="2400" dirty="0">
              <a:solidFill>
                <a:srgbClr val="0070C0"/>
              </a:solidFill>
              <a:latin typeface="+mj-lt"/>
            </a:endParaRPr>
          </a:p>
          <a:p>
            <a:pPr algn="just"/>
            <a:r>
              <a:rPr lang="el-GR" sz="2400" dirty="0">
                <a:solidFill>
                  <a:srgbClr val="0070C0"/>
                </a:solidFill>
              </a:rPr>
              <a:t>Το κεφάλαιο της ιδιωτικής κεφαλαιουχικής εταιρείας καθορίζεται από τους εταίρους χωρίς περιορισμό, μπορεί δε να είναι και μηδενικό. Οι εταίροι συμμετέχουν στην εταιρεία με κεφαλαιακές, με εξωκεφαλαιακές ή με εγγυητικές εισφορές, σύμφωνα με τα άρθρα 77 έως 79.</a:t>
            </a:r>
            <a:r>
              <a:rPr lang="el-GR" sz="2400" dirty="0" smtClean="0">
                <a:solidFill>
                  <a:srgbClr val="0070C0"/>
                </a:solidFill>
                <a:latin typeface="+mj-lt"/>
              </a:rPr>
              <a:t> </a:t>
            </a:r>
          </a:p>
          <a:p>
            <a:pPr algn="just"/>
            <a:endParaRPr lang="el-GR" sz="2400" b="1" dirty="0" smtClean="0">
              <a:solidFill>
                <a:srgbClr val="0070C0"/>
              </a:solidFill>
              <a:latin typeface="+mj-lt"/>
            </a:endParaRPr>
          </a:p>
          <a:p>
            <a:pPr algn="just"/>
            <a:r>
              <a:rPr lang="el-GR" sz="2400" b="1" dirty="0" smtClean="0">
                <a:solidFill>
                  <a:srgbClr val="0070C0"/>
                </a:solidFill>
                <a:latin typeface="+mj-lt"/>
              </a:rPr>
              <a:t>Η </a:t>
            </a:r>
            <a:r>
              <a:rPr lang="el-GR" sz="2400" b="1" dirty="0">
                <a:solidFill>
                  <a:srgbClr val="0070C0"/>
                </a:solidFill>
                <a:latin typeface="+mj-lt"/>
              </a:rPr>
              <a:t>ΙΚΕ τηρεί διπλογραφική λογιστική και φορολογείται όπως η ΕΠΕ </a:t>
            </a:r>
            <a:endParaRPr lang="el-GR" sz="2400" dirty="0">
              <a:solidFill>
                <a:srgbClr val="0070C0"/>
              </a:solidFill>
              <a:latin typeface="+mj-lt"/>
            </a:endParaRPr>
          </a:p>
          <a:p>
            <a:pPr algn="just"/>
            <a:r>
              <a:rPr lang="el-GR" sz="2400" dirty="0">
                <a:solidFill>
                  <a:srgbClr val="0070C0"/>
                </a:solidFill>
                <a:latin typeface="+mj-lt"/>
              </a:rPr>
              <a:t>Η ΙΚΕ έχει την ίδια φορολογική μεταχείριση με την ΕΠΕ, δηλ. τηρεί διπλογραφικά βιβλία και τα καθαρά της κέρδη φορολογούνται με τους ίδιους συντελεστές, που ισχύουν για τις ΕΠΕ και τις ΑΕ (βλ. άρθρα 101 § 1, 109 § 1 και 55 § 1 Ν. 2238/94, όπως ισχύουν μετά και τις τροποποιήσεις του πρόσφατου Ν. 4110/2013). </a:t>
            </a:r>
            <a:endParaRPr lang="en-US" sz="2400" dirty="0">
              <a:solidFill>
                <a:srgbClr val="0070C0"/>
              </a:solidFill>
              <a:latin typeface="+mj-lt"/>
            </a:endParaRPr>
          </a:p>
        </p:txBody>
      </p:sp>
    </p:spTree>
    <p:extLst>
      <p:ext uri="{BB962C8B-B14F-4D97-AF65-F5344CB8AC3E}">
        <p14:creationId xmlns:p14="http://schemas.microsoft.com/office/powerpoint/2010/main" val="128956780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8866" y="0"/>
            <a:ext cx="11523133" cy="7109639"/>
          </a:xfrm>
          <a:prstGeom prst="rect">
            <a:avLst/>
          </a:prstGeom>
        </p:spPr>
        <p:txBody>
          <a:bodyPr wrap="square">
            <a:spAutoFit/>
          </a:bodyPr>
          <a:lstStyle/>
          <a:p>
            <a:pPr marR="0" algn="just"/>
            <a:r>
              <a:rPr lang="el-GR" sz="2400" b="1" dirty="0" smtClean="0">
                <a:solidFill>
                  <a:srgbClr val="0070C0"/>
                </a:solidFill>
                <a:latin typeface="+mj-lt"/>
              </a:rPr>
              <a:t>Σύσταση </a:t>
            </a:r>
            <a:r>
              <a:rPr lang="el-GR" sz="2400" b="1" dirty="0">
                <a:solidFill>
                  <a:srgbClr val="0070C0"/>
                </a:solidFill>
                <a:latin typeface="+mj-lt"/>
              </a:rPr>
              <a:t>ΙΚΕ </a:t>
            </a:r>
            <a:endParaRPr lang="el-GR" sz="2400" dirty="0">
              <a:solidFill>
                <a:srgbClr val="0070C0"/>
              </a:solidFill>
              <a:latin typeface="+mj-lt"/>
            </a:endParaRPr>
          </a:p>
          <a:p>
            <a:pPr marR="0" algn="just"/>
            <a:r>
              <a:rPr lang="el-GR" sz="2400" b="1" dirty="0">
                <a:solidFill>
                  <a:srgbClr val="0070C0"/>
                </a:solidFill>
                <a:latin typeface="+mj-lt"/>
              </a:rPr>
              <a:t>Η ιδιωτική κεφαλαιουχική εταιρεία συνιστάται από ένα ή περισσότερα φυσικά ή νομικά πρόσωπα. </a:t>
            </a:r>
            <a:r>
              <a:rPr lang="el-GR" sz="2400" dirty="0">
                <a:solidFill>
                  <a:srgbClr val="0070C0"/>
                </a:solidFill>
              </a:rPr>
              <a:t>Η σύσταση της ΙΚΕ πραγματοποιείται αποκλειστικά μέσω της Ηλεκτρονικής Υπηρεσίας μιας Στάσης (e-ΥΜΣ) του άρθρου 8 του ν. </a:t>
            </a:r>
            <a:r>
              <a:rPr lang="el-GR" sz="2400" dirty="0">
                <a:solidFill>
                  <a:srgbClr val="0070C0"/>
                </a:solidFill>
                <a:hlinkClick r:id="rId2"/>
              </a:rPr>
              <a:t>4441/2016</a:t>
            </a:r>
            <a:r>
              <a:rPr lang="el-GR" sz="2400" dirty="0">
                <a:solidFill>
                  <a:srgbClr val="0070C0"/>
                </a:solidFill>
              </a:rPr>
              <a:t> (Α΄ 227) είτε με τη χρήση του πρότυπου καταστατικού του άρθρου 9 είτε με τη χρήση του πρότυπου καταστατικού με πρόσθετο περιεχόμενο του άρθρου 9α του ίδιου νόμου, με την επιφύλαξη του δεύτερου εδαφίου της παρ. 2 του άρθρου </a:t>
            </a:r>
            <a:r>
              <a:rPr lang="el-GR" sz="2400" dirty="0" smtClean="0">
                <a:solidFill>
                  <a:srgbClr val="0070C0"/>
                </a:solidFill>
              </a:rPr>
              <a:t>49. </a:t>
            </a:r>
            <a:r>
              <a:rPr lang="el-GR" sz="2400" b="1" dirty="0" smtClean="0">
                <a:solidFill>
                  <a:srgbClr val="0070C0"/>
                </a:solidFill>
                <a:latin typeface="+mj-lt"/>
              </a:rPr>
              <a:t>Με </a:t>
            </a:r>
            <a:r>
              <a:rPr lang="el-GR" sz="2400" b="1" dirty="0">
                <a:solidFill>
                  <a:srgbClr val="0070C0"/>
                </a:solidFill>
                <a:latin typeface="+mj-lt"/>
              </a:rPr>
              <a:t>την εγγραφή της ΙΚΕ στο ΓΕΜΗ, αυτή αποκτά νομική προσωπικότητα. Το συστατικό έγγραφο της ΙΚΕ πρέπει να περιέχει το καταστατικό αυτής. Η ΙΚΕ υποχρεούται να αποκτήσει εταιρική ιστοσελίδα μέσα σε έναν μήνα. </a:t>
            </a:r>
            <a:endParaRPr lang="el-GR" sz="2400" b="1" dirty="0" smtClean="0">
              <a:solidFill>
                <a:srgbClr val="0070C0"/>
              </a:solidFill>
              <a:latin typeface="+mj-lt"/>
            </a:endParaRPr>
          </a:p>
          <a:p>
            <a:pPr marR="0" algn="just"/>
            <a:endParaRPr lang="el-GR" sz="2400" dirty="0">
              <a:solidFill>
                <a:srgbClr val="0070C0"/>
              </a:solidFill>
              <a:latin typeface="+mj-lt"/>
            </a:endParaRPr>
          </a:p>
          <a:p>
            <a:pPr algn="just"/>
            <a:r>
              <a:rPr lang="el-GR" sz="2400" b="1" dirty="0">
                <a:solidFill>
                  <a:srgbClr val="0070C0"/>
                </a:solidFill>
                <a:latin typeface="+mj-lt"/>
              </a:rPr>
              <a:t>Επωνυμία της ΙΚΕ </a:t>
            </a:r>
            <a:endParaRPr lang="el-GR" sz="2400" dirty="0">
              <a:solidFill>
                <a:srgbClr val="0070C0"/>
              </a:solidFill>
              <a:latin typeface="+mj-lt"/>
            </a:endParaRPr>
          </a:p>
          <a:p>
            <a:pPr algn="just"/>
            <a:r>
              <a:rPr lang="el-GR" sz="2400" b="1" dirty="0">
                <a:solidFill>
                  <a:srgbClr val="0070C0"/>
                </a:solidFill>
                <a:latin typeface="+mj-lt"/>
              </a:rPr>
              <a:t>Η επωνυμία αυτής σχηματίζεται είτε από το όνομα ενός ή περισσότερων εταίρων είτε από το αντικείμενο της επιχείρησης που ασκεί. «Φανταστική» επωνυμία είναι, επίσης, επιτρεπτή. Στην επωνυμία πρέπει να περιέχονται οι λέξεις ολογράφως «Ιδιωτική Κεφαλαιουχική Εταιρεία» ή σε συντομία «ΙΚΕ». </a:t>
            </a:r>
            <a:r>
              <a:rPr lang="el-GR" sz="2400" dirty="0">
                <a:solidFill>
                  <a:srgbClr val="0070C0"/>
                </a:solidFill>
                <a:latin typeface="+mj-lt"/>
              </a:rPr>
              <a:t>Αν η εταιρεία είναι μονοπρόσωπη, στην επωνυμία προστίθεται και η λέξη «Μονοπρόσωπη». Στην αγγλική γλώσσα προστίθενται οι λέξεις «</a:t>
            </a:r>
            <a:r>
              <a:rPr lang="el-GR" sz="2400" dirty="0" err="1">
                <a:solidFill>
                  <a:srgbClr val="0070C0"/>
                </a:solidFill>
                <a:latin typeface="+mj-lt"/>
              </a:rPr>
              <a:t>Private</a:t>
            </a:r>
            <a:r>
              <a:rPr lang="el-GR" sz="2400" dirty="0">
                <a:solidFill>
                  <a:srgbClr val="0070C0"/>
                </a:solidFill>
                <a:latin typeface="+mj-lt"/>
              </a:rPr>
              <a:t> </a:t>
            </a:r>
            <a:r>
              <a:rPr lang="el-GR" sz="2400" dirty="0" err="1">
                <a:solidFill>
                  <a:srgbClr val="0070C0"/>
                </a:solidFill>
                <a:latin typeface="+mj-lt"/>
              </a:rPr>
              <a:t>Company</a:t>
            </a:r>
            <a:r>
              <a:rPr lang="el-GR" sz="2400" dirty="0">
                <a:solidFill>
                  <a:srgbClr val="0070C0"/>
                </a:solidFill>
                <a:latin typeface="+mj-lt"/>
              </a:rPr>
              <a:t>» ή η ένδειξη «PC» και στη μονοπρόσωπη οι λέξεις «</a:t>
            </a:r>
            <a:r>
              <a:rPr lang="el-GR" sz="2400" dirty="0" err="1">
                <a:solidFill>
                  <a:srgbClr val="0070C0"/>
                </a:solidFill>
                <a:latin typeface="+mj-lt"/>
              </a:rPr>
              <a:t>Single</a:t>
            </a:r>
            <a:r>
              <a:rPr lang="el-GR" sz="2400" dirty="0">
                <a:solidFill>
                  <a:srgbClr val="0070C0"/>
                </a:solidFill>
                <a:latin typeface="+mj-lt"/>
              </a:rPr>
              <a:t> </a:t>
            </a:r>
            <a:r>
              <a:rPr lang="el-GR" sz="2400" dirty="0" err="1">
                <a:solidFill>
                  <a:srgbClr val="0070C0"/>
                </a:solidFill>
                <a:latin typeface="+mj-lt"/>
              </a:rPr>
              <a:t>Member</a:t>
            </a:r>
            <a:r>
              <a:rPr lang="el-GR" sz="2400" dirty="0">
                <a:solidFill>
                  <a:srgbClr val="0070C0"/>
                </a:solidFill>
                <a:latin typeface="+mj-lt"/>
              </a:rPr>
              <a:t> </a:t>
            </a:r>
            <a:r>
              <a:rPr lang="el-GR" sz="2400" dirty="0" err="1">
                <a:solidFill>
                  <a:srgbClr val="0070C0"/>
                </a:solidFill>
                <a:latin typeface="+mj-lt"/>
              </a:rPr>
              <a:t>Private</a:t>
            </a:r>
            <a:r>
              <a:rPr lang="el-GR" sz="2400" dirty="0">
                <a:solidFill>
                  <a:srgbClr val="0070C0"/>
                </a:solidFill>
                <a:latin typeface="+mj-lt"/>
              </a:rPr>
              <a:t> </a:t>
            </a:r>
            <a:r>
              <a:rPr lang="el-GR" sz="2400" dirty="0" err="1">
                <a:solidFill>
                  <a:srgbClr val="0070C0"/>
                </a:solidFill>
                <a:latin typeface="+mj-lt"/>
              </a:rPr>
              <a:t>Company</a:t>
            </a:r>
            <a:r>
              <a:rPr lang="el-GR" sz="2400" dirty="0">
                <a:solidFill>
                  <a:srgbClr val="0070C0"/>
                </a:solidFill>
                <a:latin typeface="+mj-lt"/>
              </a:rPr>
              <a:t>» (βλ. άρθρο 44 Ν. 4072/2012). </a:t>
            </a:r>
            <a:endParaRPr lang="en-US" sz="2400" dirty="0">
              <a:solidFill>
                <a:srgbClr val="0070C0"/>
              </a:solidFill>
              <a:latin typeface="+mj-lt"/>
            </a:endParaRPr>
          </a:p>
        </p:txBody>
      </p:sp>
    </p:spTree>
    <p:extLst>
      <p:ext uri="{BB962C8B-B14F-4D97-AF65-F5344CB8AC3E}">
        <p14:creationId xmlns:p14="http://schemas.microsoft.com/office/powerpoint/2010/main" val="239163250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3533" y="169334"/>
            <a:ext cx="11353800" cy="6740307"/>
          </a:xfrm>
          <a:prstGeom prst="rect">
            <a:avLst/>
          </a:prstGeom>
        </p:spPr>
        <p:txBody>
          <a:bodyPr wrap="square">
            <a:spAutoFit/>
          </a:bodyPr>
          <a:lstStyle/>
          <a:p>
            <a:pPr marR="0" algn="just"/>
            <a:r>
              <a:rPr lang="el-GR" sz="2400" b="1" dirty="0" smtClean="0">
                <a:solidFill>
                  <a:srgbClr val="0070C0"/>
                </a:solidFill>
                <a:latin typeface="+mj-lt"/>
              </a:rPr>
              <a:t>Έδρα </a:t>
            </a:r>
            <a:r>
              <a:rPr lang="el-GR" sz="2400" b="1" dirty="0">
                <a:solidFill>
                  <a:srgbClr val="0070C0"/>
                </a:solidFill>
                <a:latin typeface="+mj-lt"/>
              </a:rPr>
              <a:t>της ΙΚΕ </a:t>
            </a:r>
            <a:endParaRPr lang="el-GR" sz="2400" dirty="0">
              <a:solidFill>
                <a:srgbClr val="0070C0"/>
              </a:solidFill>
              <a:latin typeface="+mj-lt"/>
            </a:endParaRPr>
          </a:p>
          <a:p>
            <a:pPr marR="0" algn="just"/>
            <a:r>
              <a:rPr lang="el-GR" sz="2400" dirty="0">
                <a:solidFill>
                  <a:srgbClr val="0070C0"/>
                </a:solidFill>
                <a:latin typeface="+mj-lt"/>
              </a:rPr>
              <a:t>Η ιδιωτική κεφαλαιουχική εταιρεία έχει την έδρα της στον δήμο που αναφέρεται στο καταστατικό της, αλλά δεν υποχρεούται να έχει την πραγματική της έδρα στην Ελλάδα (βλ. άρθρο 45 Ν. 4072/2012). Τούτο σημαίνει ότι δεν είναι απαραίτητο να συμπίπτει η καταστατική έδρα με την πραγματική έδρα της ΙΚΕ. </a:t>
            </a:r>
          </a:p>
          <a:p>
            <a:pPr marR="0" algn="just"/>
            <a:endParaRPr lang="el-GR" sz="2400" b="1" dirty="0" smtClean="0">
              <a:solidFill>
                <a:srgbClr val="0070C0"/>
              </a:solidFill>
              <a:latin typeface="+mj-lt"/>
            </a:endParaRPr>
          </a:p>
          <a:p>
            <a:pPr marR="0" algn="just"/>
            <a:r>
              <a:rPr lang="el-GR" sz="2400" b="1" dirty="0" smtClean="0">
                <a:solidFill>
                  <a:srgbClr val="0070C0"/>
                </a:solidFill>
                <a:latin typeface="+mj-lt"/>
              </a:rPr>
              <a:t>Διάρκεια της ΙΚΕ </a:t>
            </a:r>
          </a:p>
          <a:p>
            <a:pPr marR="0" algn="just"/>
            <a:r>
              <a:rPr lang="el-GR" sz="2400" dirty="0" smtClean="0">
                <a:solidFill>
                  <a:srgbClr val="0070C0"/>
                </a:solidFill>
                <a:latin typeface="+mj-lt"/>
              </a:rPr>
              <a:t>Η </a:t>
            </a:r>
            <a:r>
              <a:rPr lang="el-GR" sz="2400" dirty="0">
                <a:solidFill>
                  <a:srgbClr val="0070C0"/>
                </a:solidFill>
                <a:latin typeface="+mj-lt"/>
              </a:rPr>
              <a:t>διάρκεια της ΙΚΕ είναι ορισμένου χρόνου και εάν δεν ορίζεται στο καταστατικό, θεωρείται δωδεκαετής (12 ετών) από τη σύστασή της (άρθρο 46 Ν. 4072/2012). </a:t>
            </a:r>
            <a:endParaRPr lang="el-GR" sz="2400" dirty="0" smtClean="0">
              <a:solidFill>
                <a:srgbClr val="0070C0"/>
              </a:solidFill>
              <a:latin typeface="+mj-lt"/>
            </a:endParaRPr>
          </a:p>
          <a:p>
            <a:pPr marR="0" algn="just"/>
            <a:endParaRPr lang="el-GR" sz="2400" dirty="0">
              <a:solidFill>
                <a:srgbClr val="0070C0"/>
              </a:solidFill>
              <a:latin typeface="+mj-lt"/>
            </a:endParaRPr>
          </a:p>
          <a:p>
            <a:pPr algn="just"/>
            <a:r>
              <a:rPr lang="el-GR" sz="2400" b="1" dirty="0">
                <a:solidFill>
                  <a:srgbClr val="0070C0"/>
                </a:solidFill>
                <a:latin typeface="+mj-lt"/>
              </a:rPr>
              <a:t>Σκοπός της ΙΚΕ </a:t>
            </a:r>
            <a:endParaRPr lang="el-GR" sz="2400" dirty="0">
              <a:solidFill>
                <a:srgbClr val="0070C0"/>
              </a:solidFill>
              <a:latin typeface="+mj-lt"/>
            </a:endParaRPr>
          </a:p>
          <a:p>
            <a:pPr algn="just"/>
            <a:r>
              <a:rPr lang="el-GR" sz="2400" dirty="0">
                <a:solidFill>
                  <a:srgbClr val="0070C0"/>
                </a:solidFill>
                <a:latin typeface="+mj-lt"/>
              </a:rPr>
              <a:t>Μεταξύ των στοιχείων που πρέπει να περιλαμβάνει το καταστατικό της ΙΚΕ είναι και ο σκοπός αυτής (άρθρο 50 Ν. 4072/2012). Ως έχουσα την εμπορική ιδιότητα, η ΙΚΕ μπορεί να ασκεί κάθε είδους επιχειρηματική δράση, εκτός εκείνων των δραστηριοτήτων για την άσκηση των οποίων έχει ορισθεί από τον νόμο αποκλειστικά άλλη εταιρική μορφή (άρθρο 43 § 1 Ν. 4072/2012). Η ΙΚΕ μπορεί να έχει ως αντικείμενο και σκοπό μη εμπορικό, αλλά εάν ο σκοπός της είναι παράνομος ή αντίκειται στη δημόσια τάξη κηρύσσεται άκυρη με απόφαση του δικαστηρίου. </a:t>
            </a:r>
            <a:endParaRPr lang="en-US" sz="2400" dirty="0">
              <a:solidFill>
                <a:srgbClr val="0070C0"/>
              </a:solidFill>
              <a:latin typeface="+mj-lt"/>
            </a:endParaRPr>
          </a:p>
        </p:txBody>
      </p:sp>
    </p:spTree>
    <p:extLst>
      <p:ext uri="{BB962C8B-B14F-4D97-AF65-F5344CB8AC3E}">
        <p14:creationId xmlns:p14="http://schemas.microsoft.com/office/powerpoint/2010/main" val="1383460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6983" y="148046"/>
            <a:ext cx="11094720" cy="7109639"/>
          </a:xfrm>
          <a:prstGeom prst="rect">
            <a:avLst/>
          </a:prstGeom>
          <a:noFill/>
        </p:spPr>
        <p:txBody>
          <a:bodyPr wrap="square" rtlCol="0">
            <a:spAutoFit/>
          </a:bodyPr>
          <a:lstStyle/>
          <a:p>
            <a:pPr lvl="0" algn="just"/>
            <a:r>
              <a:rPr lang="el-GR" sz="2400" dirty="0" smtClean="0">
                <a:solidFill>
                  <a:srgbClr val="0070C0"/>
                </a:solidFill>
              </a:rPr>
              <a:t>ΥΠΗΡΕΣΙΑ </a:t>
            </a:r>
            <a:r>
              <a:rPr lang="el-GR" sz="2400" dirty="0">
                <a:solidFill>
                  <a:srgbClr val="0070C0"/>
                </a:solidFill>
              </a:rPr>
              <a:t>ΜΙΑΣ ΣΤΑΣΗΣ (ONE STOP SHOP)- Η ΝΕΑ ΔΙΑΔΙΚΑΣΙΑ Με τις διατάξεις του Ν 3853/2010 (ΦΕΚ Α’ 90/17.6.2010) απλοποιήθηκαν οι διαδικασίες σύστασης προσωπικών και κεφαλαιουχικών εμπορικών εταιριών και ειδικότερα των ομόρρυθμων, των ετερορρύθμων (κάθε μορφής), των ΕΠΕ και των ΑΕ.</a:t>
            </a:r>
            <a:endParaRPr lang="en-US" sz="2400" dirty="0">
              <a:solidFill>
                <a:srgbClr val="0070C0"/>
              </a:solidFill>
            </a:endParaRPr>
          </a:p>
          <a:p>
            <a:pPr lvl="0" algn="just"/>
            <a:r>
              <a:rPr lang="el-GR" sz="2400" b="1" dirty="0" smtClean="0">
                <a:solidFill>
                  <a:srgbClr val="0070C0"/>
                </a:solidFill>
              </a:rPr>
              <a:t>Υπόχρεα </a:t>
            </a:r>
            <a:r>
              <a:rPr lang="el-GR" sz="2400" b="1" dirty="0">
                <a:solidFill>
                  <a:srgbClr val="0070C0"/>
                </a:solidFill>
              </a:rPr>
              <a:t>πρόσωπα και συνεργασία με την Υπηρεσία Μίας Στάσης </a:t>
            </a:r>
            <a:r>
              <a:rPr lang="el-GR" sz="2400" dirty="0">
                <a:solidFill>
                  <a:srgbClr val="0070C0"/>
                </a:solidFill>
              </a:rPr>
              <a:t>	</a:t>
            </a:r>
          </a:p>
          <a:p>
            <a:pPr lvl="0" algn="just"/>
            <a:r>
              <a:rPr lang="el-GR" sz="2400" dirty="0">
                <a:solidFill>
                  <a:srgbClr val="0070C0"/>
                </a:solidFill>
              </a:rPr>
              <a:t>Α. Οι ιδρυτές (μέλη - εταίροι) των υπό σύσταση προσωπικών (ΟΕ και ΕΕ) και κεφαλαιουχικών εταιριών (ΑΕ και ΕΠΕ), απευθύνονται από 4.4.2011 σε μία από τις Υπηρεσίες Μίας Στάσης: </a:t>
            </a:r>
          </a:p>
          <a:p>
            <a:pPr lvl="0" algn="just"/>
            <a:r>
              <a:rPr lang="el-GR" sz="2400" dirty="0">
                <a:solidFill>
                  <a:srgbClr val="0070C0"/>
                </a:solidFill>
              </a:rPr>
              <a:t>i) Για τη σύσταση των εταιριών, </a:t>
            </a:r>
          </a:p>
          <a:p>
            <a:pPr lvl="0" algn="just"/>
            <a:r>
              <a:rPr lang="el-GR" sz="2400" dirty="0" err="1">
                <a:solidFill>
                  <a:srgbClr val="0070C0"/>
                </a:solidFill>
              </a:rPr>
              <a:t>ii</a:t>
            </a:r>
            <a:r>
              <a:rPr lang="el-GR" sz="2400" dirty="0">
                <a:solidFill>
                  <a:srgbClr val="0070C0"/>
                </a:solidFill>
              </a:rPr>
              <a:t>) για την απόδοση ΑΦΜ στα μέλη (ημεδαπά και αλλοδαπά φυσικά πρόσωπα και αλλοδαπά νομικά πρόσωπα των εταιριών αυτών, εφόσον δεν </a:t>
            </a:r>
            <a:r>
              <a:rPr lang="el-GR" sz="2400" dirty="0" smtClean="0">
                <a:solidFill>
                  <a:srgbClr val="0070C0"/>
                </a:solidFill>
              </a:rPr>
              <a:t>διαθέτουν</a:t>
            </a:r>
          </a:p>
          <a:p>
            <a:pPr algn="just"/>
            <a:r>
              <a:rPr lang="el-GR" sz="2400" dirty="0" err="1">
                <a:solidFill>
                  <a:srgbClr val="0070C0"/>
                </a:solidFill>
              </a:rPr>
              <a:t>iii</a:t>
            </a:r>
            <a:r>
              <a:rPr lang="el-GR" sz="2400" dirty="0">
                <a:solidFill>
                  <a:srgbClr val="0070C0"/>
                </a:solidFill>
              </a:rPr>
              <a:t>) για την ολοκλήρωση της διαδικασίας έναρξης εργασιών τους </a:t>
            </a:r>
          </a:p>
          <a:p>
            <a:pPr algn="just"/>
            <a:r>
              <a:rPr lang="el-GR" sz="2400" dirty="0">
                <a:solidFill>
                  <a:srgbClr val="0070C0"/>
                </a:solidFill>
              </a:rPr>
              <a:t>Β. Οι ιδρυτές (μέλη - εταίροι) εταιριών της ίδιας μορφής, που ξεκίνησαν τη διαδικασία σύστασης των εταιριών αυτών και μέχρι 4.4.2011 δεν έχουν πάρει Αριθμό Μητρώου ΑΕ ή δεν έχουν καταχωρηθεί στα βιβλία των Πρωτοδικείων, θα μεταβούν σε μία από τις Υπηρεσίες Μίας Στάσης (Υ.Μ.Σ.): </a:t>
            </a:r>
          </a:p>
          <a:p>
            <a:pPr algn="just"/>
            <a:r>
              <a:rPr lang="el-GR" sz="2400" dirty="0">
                <a:solidFill>
                  <a:srgbClr val="0070C0"/>
                </a:solidFill>
              </a:rPr>
              <a:t>i) για την ολοκλήρωση της διαδικασίας σύστασης των εταιριών και </a:t>
            </a:r>
          </a:p>
          <a:p>
            <a:pPr algn="just"/>
            <a:r>
              <a:rPr lang="el-GR" sz="2400" dirty="0" err="1">
                <a:solidFill>
                  <a:srgbClr val="0070C0"/>
                </a:solidFill>
              </a:rPr>
              <a:t>ii</a:t>
            </a:r>
            <a:r>
              <a:rPr lang="el-GR" sz="2400" dirty="0">
                <a:solidFill>
                  <a:srgbClr val="0070C0"/>
                </a:solidFill>
              </a:rPr>
              <a:t>) για την ολοκλήρωση της διαδικασίας έναρξης εργασιών τους</a:t>
            </a:r>
            <a:r>
              <a:rPr lang="en-US" sz="2400" dirty="0">
                <a:solidFill>
                  <a:srgbClr val="0070C0"/>
                </a:solidFill>
              </a:rPr>
              <a:t>.</a:t>
            </a:r>
          </a:p>
          <a:p>
            <a:pPr lvl="0" algn="just"/>
            <a:r>
              <a:rPr lang="el-GR" sz="2400" dirty="0" smtClean="0">
                <a:solidFill>
                  <a:srgbClr val="0070C0"/>
                </a:solidFill>
              </a:rPr>
              <a:t> </a:t>
            </a:r>
            <a:r>
              <a:rPr lang="el-GR" sz="2400" dirty="0">
                <a:solidFill>
                  <a:srgbClr val="0070C0"/>
                </a:solidFill>
              </a:rPr>
              <a:t>	</a:t>
            </a:r>
          </a:p>
        </p:txBody>
      </p:sp>
    </p:spTree>
    <p:extLst>
      <p:ext uri="{BB962C8B-B14F-4D97-AF65-F5344CB8AC3E}">
        <p14:creationId xmlns:p14="http://schemas.microsoft.com/office/powerpoint/2010/main" val="213376963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2799" y="203200"/>
            <a:ext cx="11269133" cy="6740307"/>
          </a:xfrm>
          <a:prstGeom prst="rect">
            <a:avLst/>
          </a:prstGeom>
        </p:spPr>
        <p:txBody>
          <a:bodyPr wrap="square">
            <a:spAutoFit/>
          </a:bodyPr>
          <a:lstStyle/>
          <a:p>
            <a:pPr marR="0" algn="just"/>
            <a:r>
              <a:rPr lang="el-GR" sz="2400" b="1" dirty="0">
                <a:solidFill>
                  <a:srgbClr val="0070C0"/>
                </a:solidFill>
                <a:latin typeface="+mj-lt"/>
              </a:rPr>
              <a:t>Διαδικασία σύστασης. Γίνεται μέσω της υπηρεσίας μίας στάσης </a:t>
            </a:r>
            <a:endParaRPr lang="el-GR" sz="2400" dirty="0">
              <a:solidFill>
                <a:srgbClr val="0070C0"/>
              </a:solidFill>
              <a:latin typeface="+mj-lt"/>
            </a:endParaRPr>
          </a:p>
          <a:p>
            <a:pPr marR="0" algn="just"/>
            <a:r>
              <a:rPr lang="el-GR" sz="2400" dirty="0">
                <a:solidFill>
                  <a:srgbClr val="0070C0"/>
                </a:solidFill>
                <a:latin typeface="+mj-lt"/>
              </a:rPr>
              <a:t>Η διαδικασία σύστασης της ΙΚΕ περιγράφεται λεπτομερώς στο άρθρο 50Α του Ν. 3853/2010, που προστέθηκε με το άρθρο 117 § 2 του Ν. 4072/2012. Εάν η σύσταση της ΙΚΕ γίνεται με ιδιωτικό έγγραφο, η όλη διαδικασία διεκπεραιώνεται από την υπηρεσία μίας στάσης του ΓΕΜΗ. Εάν η σύσταση έγινε - κατ’ επιταγήν τού νόμου ή κατ’ επιθυμίαν των εταίρων - με συμβολαιογραφικό έγγραφο, ο συμβολαιογράφος ενεργεί ως υπηρεσία μίας στάσης</a:t>
            </a:r>
            <a:r>
              <a:rPr lang="el-GR" sz="2400" dirty="0" smtClean="0">
                <a:solidFill>
                  <a:srgbClr val="0070C0"/>
                </a:solidFill>
                <a:latin typeface="+mj-lt"/>
              </a:rPr>
              <a:t>.</a:t>
            </a:r>
          </a:p>
          <a:p>
            <a:pPr marR="0" algn="just"/>
            <a:endParaRPr lang="el-GR" sz="2400" dirty="0">
              <a:solidFill>
                <a:srgbClr val="0070C0"/>
              </a:solidFill>
              <a:latin typeface="+mj-lt"/>
            </a:endParaRPr>
          </a:p>
          <a:p>
            <a:pPr algn="just"/>
            <a:r>
              <a:rPr lang="el-GR" sz="2400" b="1" dirty="0">
                <a:solidFill>
                  <a:srgbClr val="0070C0"/>
                </a:solidFill>
                <a:latin typeface="+mj-lt"/>
              </a:rPr>
              <a:t>Η δημοσιότητα της ΙΚΕ γίνεται με εγγραφή στο ΓΕΜΗ </a:t>
            </a:r>
            <a:endParaRPr lang="el-GR" sz="2400" dirty="0">
              <a:solidFill>
                <a:srgbClr val="0070C0"/>
              </a:solidFill>
              <a:latin typeface="+mj-lt"/>
            </a:endParaRPr>
          </a:p>
          <a:p>
            <a:pPr algn="just"/>
            <a:r>
              <a:rPr lang="el-GR" sz="2400" dirty="0">
                <a:solidFill>
                  <a:srgbClr val="0070C0"/>
                </a:solidFill>
                <a:latin typeface="+mj-lt"/>
              </a:rPr>
              <a:t>Με την καταχώρηση της εταιρείας στο ΓΕΜΗ, αυτή αποκτά νομική προσωπικότητα (βλ. άρθρα 52 Ν. 4072/2012 και 15 § 1 Ν. 3419/2005). </a:t>
            </a:r>
          </a:p>
          <a:p>
            <a:pPr algn="just"/>
            <a:endParaRPr lang="el-GR" sz="2400" b="1" dirty="0" smtClean="0">
              <a:solidFill>
                <a:srgbClr val="0070C0"/>
              </a:solidFill>
              <a:latin typeface="+mj-lt"/>
            </a:endParaRPr>
          </a:p>
          <a:p>
            <a:pPr algn="just"/>
            <a:r>
              <a:rPr lang="el-GR" sz="2400" b="1" dirty="0" smtClean="0">
                <a:solidFill>
                  <a:srgbClr val="0070C0"/>
                </a:solidFill>
                <a:latin typeface="+mj-lt"/>
              </a:rPr>
              <a:t>Διαχείριση </a:t>
            </a:r>
            <a:r>
              <a:rPr lang="el-GR" sz="2400" b="1" dirty="0">
                <a:solidFill>
                  <a:srgbClr val="0070C0"/>
                </a:solidFill>
                <a:latin typeface="+mj-lt"/>
              </a:rPr>
              <a:t>και εκπροσώπηση της ΙΚΕ – Διαχειριστές </a:t>
            </a:r>
            <a:endParaRPr lang="el-GR" sz="2400" dirty="0">
              <a:solidFill>
                <a:srgbClr val="0070C0"/>
              </a:solidFill>
              <a:latin typeface="+mj-lt"/>
            </a:endParaRPr>
          </a:p>
          <a:p>
            <a:pPr algn="just"/>
            <a:r>
              <a:rPr lang="el-GR" sz="2400" dirty="0">
                <a:solidFill>
                  <a:srgbClr val="0070C0"/>
                </a:solidFill>
                <a:latin typeface="+mj-lt"/>
              </a:rPr>
              <a:t>Στη διαχείριση και εκπροσώπηση της ΙΚΕ αναφέρονται τα άρθρα 55-67 του Ν. 4072/2012 με πολλές λεπτομέρειες, ιδίως όσον αφορά στα πρόσωπα που μπορούν να διορισθούν διαχειριστές, τον τρόπο διορισμού, ανάκλησης και αντικατάστασης αυτών, την εξουσία, την αμοιβή και την υποχρέωση πίστεως που οφείλουν, την ευθύνη τους έναντι της εταιρείας και την απαλλαγή τους από την ευθύνη αυτή. </a:t>
            </a:r>
            <a:r>
              <a:rPr lang="el-GR" sz="2400" dirty="0" smtClean="0">
                <a:solidFill>
                  <a:srgbClr val="0070C0"/>
                </a:solidFill>
                <a:latin typeface="+mj-lt"/>
              </a:rPr>
              <a:t> </a:t>
            </a:r>
            <a:endParaRPr lang="en-US" sz="2400" dirty="0">
              <a:solidFill>
                <a:srgbClr val="0070C0"/>
              </a:solidFill>
              <a:latin typeface="+mj-lt"/>
            </a:endParaRPr>
          </a:p>
        </p:txBody>
      </p:sp>
    </p:spTree>
    <p:extLst>
      <p:ext uri="{BB962C8B-B14F-4D97-AF65-F5344CB8AC3E}">
        <p14:creationId xmlns:p14="http://schemas.microsoft.com/office/powerpoint/2010/main" val="196871912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7399" y="169333"/>
            <a:ext cx="11286067" cy="6001643"/>
          </a:xfrm>
          <a:prstGeom prst="rect">
            <a:avLst/>
          </a:prstGeom>
        </p:spPr>
        <p:txBody>
          <a:bodyPr wrap="square">
            <a:spAutoFit/>
          </a:bodyPr>
          <a:lstStyle/>
          <a:p>
            <a:pPr marR="0" algn="just"/>
            <a:r>
              <a:rPr lang="el-GR" sz="2400" b="1" dirty="0">
                <a:solidFill>
                  <a:srgbClr val="0070C0"/>
                </a:solidFill>
                <a:latin typeface="+mj-lt"/>
              </a:rPr>
              <a:t>Κεφάλαιο της ΙΚΕ - Εταιρικά μερίδια - Εισφορές εταίρων </a:t>
            </a:r>
            <a:endParaRPr lang="el-GR" sz="2400" dirty="0">
              <a:solidFill>
                <a:srgbClr val="0070C0"/>
              </a:solidFill>
              <a:latin typeface="+mj-lt"/>
            </a:endParaRPr>
          </a:p>
          <a:p>
            <a:pPr marR="0" algn="just"/>
            <a:endParaRPr lang="el-GR" sz="2400" dirty="0" smtClean="0">
              <a:solidFill>
                <a:srgbClr val="0070C0"/>
              </a:solidFill>
              <a:latin typeface="+mj-lt"/>
            </a:endParaRPr>
          </a:p>
          <a:p>
            <a:pPr marR="0" algn="just"/>
            <a:r>
              <a:rPr lang="el-GR" sz="2400" dirty="0" smtClean="0">
                <a:solidFill>
                  <a:srgbClr val="0070C0"/>
                </a:solidFill>
                <a:latin typeface="+mj-lt"/>
              </a:rPr>
              <a:t>1</a:t>
            </a:r>
            <a:r>
              <a:rPr lang="el-GR" sz="2400" dirty="0">
                <a:solidFill>
                  <a:srgbClr val="0070C0"/>
                </a:solidFill>
                <a:latin typeface="+mj-lt"/>
              </a:rPr>
              <a:t>. Η ΙΚΕ έχει κεφάλαιο τουλάχιστον ενός (1) ευρώ (άρθρο 43). Σε περίπτωση πολύ μικρού κεφαλαίου σε μετρητά (και σε είδος), τα άλλα δύο είδη προσφορών εταίρων (εξωκεφαλαιακές και εγγυητικές) μπορούν να βοηθήσουν την πιστοληπτική ικανότητα και τη λειτουργία, γενικότερα, της εταιρείας. </a:t>
            </a:r>
          </a:p>
          <a:p>
            <a:pPr marR="0" algn="just"/>
            <a:endParaRPr lang="el-GR" sz="2400" dirty="0" smtClean="0">
              <a:solidFill>
                <a:srgbClr val="0070C0"/>
              </a:solidFill>
              <a:latin typeface="+mj-lt"/>
            </a:endParaRPr>
          </a:p>
          <a:p>
            <a:pPr marR="0" algn="just"/>
            <a:r>
              <a:rPr lang="el-GR" sz="2400" b="1" dirty="0" smtClean="0">
                <a:solidFill>
                  <a:srgbClr val="0070C0"/>
                </a:solidFill>
                <a:latin typeface="+mj-lt"/>
              </a:rPr>
              <a:t>2</a:t>
            </a:r>
            <a:r>
              <a:rPr lang="el-GR" sz="2400" b="1" dirty="0">
                <a:solidFill>
                  <a:srgbClr val="0070C0"/>
                </a:solidFill>
                <a:latin typeface="+mj-lt"/>
              </a:rPr>
              <a:t>. </a:t>
            </a:r>
            <a:r>
              <a:rPr lang="el-GR" sz="2400" b="1" dirty="0" smtClean="0">
                <a:solidFill>
                  <a:srgbClr val="0070C0"/>
                </a:solidFill>
                <a:latin typeface="+mj-lt"/>
              </a:rPr>
              <a:t>Οι </a:t>
            </a:r>
            <a:r>
              <a:rPr lang="el-GR" sz="2400" b="1" dirty="0">
                <a:solidFill>
                  <a:srgbClr val="0070C0"/>
                </a:solidFill>
                <a:latin typeface="+mj-lt"/>
              </a:rPr>
              <a:t>εισφορές των εταίρων της ΙΚΕ μπορεί να είναι τριών ειδών: </a:t>
            </a:r>
          </a:p>
          <a:p>
            <a:pPr marR="0" algn="just"/>
            <a:r>
              <a:rPr lang="el-GR" sz="2400" b="1" dirty="0">
                <a:solidFill>
                  <a:srgbClr val="0070C0"/>
                </a:solidFill>
                <a:latin typeface="+mj-lt"/>
              </a:rPr>
              <a:t>α) Κεφαλαιακές εισφορές σε μετρητά ή σε είδος, που σχηματίζουν το εταιρικό κεφάλαιο (άρθρο 77). </a:t>
            </a:r>
          </a:p>
          <a:p>
            <a:pPr marR="0" algn="just"/>
            <a:r>
              <a:rPr lang="el-GR" sz="2400" b="1" dirty="0">
                <a:solidFill>
                  <a:srgbClr val="0070C0"/>
                </a:solidFill>
                <a:latin typeface="+mj-lt"/>
              </a:rPr>
              <a:t>β) Εξωκεφαλαιακές εισφορές, οι οποίες συνίστανται σε παροχές που δεν μπορούν να αποτελέσουν αντικείμενο κεφαλαιακής εισφοράς, όπως απαιτήσεις που προκύπτουν από ανάληψη υποχρέωσης εκτέλεσης εργασιών ή παροχής υπηρεσιών. Η αξία των εισφορών αυτών καθορίζεται στο καταστατικό (άρθρο 78). </a:t>
            </a:r>
          </a:p>
          <a:p>
            <a:pPr marR="0" algn="just"/>
            <a:r>
              <a:rPr lang="el-GR" sz="2400" b="1" dirty="0">
                <a:solidFill>
                  <a:srgbClr val="0070C0"/>
                </a:solidFill>
                <a:latin typeface="+mj-lt"/>
              </a:rPr>
              <a:t>γ) Εγγυητικές εισφορές, οι οποίες συνίστανται στην ανάληψη ευθύνης έναντι των τρίτων για χρέη της εταιρείας μέχρι το ποσό που ορίζεται στο καταστατικό (άρθρο 79). </a:t>
            </a:r>
            <a:endParaRPr lang="el-GR" sz="2400" b="1" dirty="0" smtClean="0">
              <a:solidFill>
                <a:srgbClr val="0070C0"/>
              </a:solidFill>
              <a:latin typeface="+mj-lt"/>
            </a:endParaRPr>
          </a:p>
        </p:txBody>
      </p:sp>
    </p:spTree>
    <p:extLst>
      <p:ext uri="{BB962C8B-B14F-4D97-AF65-F5344CB8AC3E}">
        <p14:creationId xmlns:p14="http://schemas.microsoft.com/office/powerpoint/2010/main" val="225327729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41399" y="237067"/>
            <a:ext cx="10989733" cy="6740307"/>
          </a:xfrm>
          <a:prstGeom prst="rect">
            <a:avLst/>
          </a:prstGeom>
        </p:spPr>
        <p:txBody>
          <a:bodyPr wrap="square">
            <a:spAutoFit/>
          </a:bodyPr>
          <a:lstStyle/>
          <a:p>
            <a:pPr lvl="0" algn="just"/>
            <a:r>
              <a:rPr lang="el-GR" sz="2400" dirty="0">
                <a:solidFill>
                  <a:srgbClr val="0070C0"/>
                </a:solidFill>
              </a:rPr>
              <a:t>3. Εταιρικά μερίδια. Το αρχικό καταστατικό της εταιρείας πρέπει να αναφέρει τον συνολικό αριθμό εταιρικών μεριδίων, που συνιστούν το αρχικό εταιρικό κεφάλαιο, καθώς και το είδος εισφοράς που τα μερίδια αυτά εκπροσωπούν και ακόμη τον αριθμό μεριδίων κάθε εταίρου. Κάθε εταιρικό μερίδιο έχει ονομαστική αξία τουλάχιστον ένα (1) ευρώ και αυτό ισχύει για όλα τα είδη των εισφορών. Τα εταιρικά μερίδια δεν μπορούν να παρασταθούν με μετοχές, αλλά η εταιρεία μπορεί να χορηγεί έγγραφο σε κάθε εταίρο για τα μερίδια που κατέχει, το οποίο δεν έχει χαρακτήρα αξιογράφου (άρθρο 75 § 1). </a:t>
            </a:r>
            <a:endParaRPr lang="el-GR" sz="2400" dirty="0" smtClean="0">
              <a:solidFill>
                <a:srgbClr val="0070C0"/>
              </a:solidFill>
            </a:endParaRPr>
          </a:p>
          <a:p>
            <a:pPr lvl="0" algn="just"/>
            <a:r>
              <a:rPr lang="el-GR" sz="2400" dirty="0">
                <a:solidFill>
                  <a:srgbClr val="0070C0"/>
                </a:solidFill>
              </a:rPr>
              <a:t>Η πολλαπλότητα των εισφορών (κεφαλαιακές + εξωκεφαλαιακές + εγγυητικές) αποτελεί την πιο βασική καινοτομία στο εταιρικό δίκαιο και καθιερώνει ένα ευρύτερο πλαίσιο, το «σύνολο των εισφορών», στο οποίο εμπεριέχονται το γνωστό, ως τώρα, κεφάλαιο της εταιρείας με τις εισφορές των εταίρων σε μετρητά και σε είδος. Κατά την εφαρμογή των νεωτεριστικών αυτών διατάξεων θα δημιουργηθούν πολλά θέματα ερμηνείας, που η επίλυσή τους θα δυσκολεύεται από την παντελή έλλειψη σχετικής νομολογίας. Η δυσκολία αυτή και πολλές άλλες σχετικές, μπορεί να αντιμετωπισθεί στην αρχική φάση εφαρμογής του νέου εταιρικού τύπου με τη σύσταση απλής μορφής ΙΚΕ με κεφάλαιο αποτελούμενο αποκλειστικά από κεφαλαιακές εισφορές (μετρητά - είδος).</a:t>
            </a:r>
            <a:endParaRPr lang="en-US" sz="2400" dirty="0">
              <a:solidFill>
                <a:srgbClr val="0070C0"/>
              </a:solidFill>
            </a:endParaRPr>
          </a:p>
        </p:txBody>
      </p:sp>
    </p:spTree>
    <p:extLst>
      <p:ext uri="{BB962C8B-B14F-4D97-AF65-F5344CB8AC3E}">
        <p14:creationId xmlns:p14="http://schemas.microsoft.com/office/powerpoint/2010/main" val="411140088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8267" y="160867"/>
            <a:ext cx="11015133" cy="6370975"/>
          </a:xfrm>
          <a:prstGeom prst="rect">
            <a:avLst/>
          </a:prstGeom>
        </p:spPr>
        <p:txBody>
          <a:bodyPr wrap="square">
            <a:spAutoFit/>
          </a:bodyPr>
          <a:lstStyle/>
          <a:p>
            <a:pPr marR="0" algn="just"/>
            <a:r>
              <a:rPr lang="el-GR" sz="2400" dirty="0">
                <a:solidFill>
                  <a:srgbClr val="0070C0"/>
                </a:solidFill>
                <a:latin typeface="+mj-lt"/>
              </a:rPr>
              <a:t>Από την παραπάνω ανάλυση προκύπτουν τα ακόλουθα: </a:t>
            </a:r>
          </a:p>
          <a:p>
            <a:pPr marR="0" algn="just"/>
            <a:r>
              <a:rPr lang="el-GR" sz="2400" dirty="0">
                <a:solidFill>
                  <a:srgbClr val="0070C0"/>
                </a:solidFill>
                <a:latin typeface="+mj-lt"/>
              </a:rPr>
              <a:t>α) Το εταιρικό κεφάλαιο είναι μέρος του συνόλου των εισφορών των εταίρων. </a:t>
            </a:r>
          </a:p>
          <a:p>
            <a:pPr marR="0" algn="just"/>
            <a:r>
              <a:rPr lang="el-GR" sz="2400" dirty="0">
                <a:solidFill>
                  <a:srgbClr val="0070C0"/>
                </a:solidFill>
                <a:latin typeface="+mj-lt"/>
              </a:rPr>
              <a:t>β) Για τη σύσταση μίας ΙΚΕ δεν είναι απαραίτητη η ύπαρξη και των τριών ειδών εισφορών (κεφαλαιακές - εξωκεφαλαιακές - εγγυητικές). Είναι απαραίτητη, όμως, σε κάθε περίπτωση η ύπαρξη κεφαλαιακών εισφορών, που αποτελούν το κεφάλαιο της εταιρείας. Τα άλλα δύο είδη εισφορών (αμφότερα ή ένα από αυτά) μπορεί να συνυπάρχουν με το κεφάλαιο. </a:t>
            </a:r>
            <a:endParaRPr lang="el-GR" sz="2400" dirty="0" smtClean="0">
              <a:solidFill>
                <a:srgbClr val="0070C0"/>
              </a:solidFill>
              <a:latin typeface="+mj-lt"/>
            </a:endParaRPr>
          </a:p>
          <a:p>
            <a:pPr marR="0" algn="just"/>
            <a:endParaRPr lang="el-GR" sz="2400" dirty="0">
              <a:solidFill>
                <a:srgbClr val="0070C0"/>
              </a:solidFill>
              <a:latin typeface="+mj-lt"/>
            </a:endParaRPr>
          </a:p>
          <a:p>
            <a:pPr algn="just"/>
            <a:r>
              <a:rPr lang="el-GR" sz="2400" b="1" dirty="0">
                <a:solidFill>
                  <a:srgbClr val="0070C0"/>
                </a:solidFill>
                <a:latin typeface="+mj-lt"/>
              </a:rPr>
              <a:t>Τα εταιρικά μερίδια και η μεταβίβασή τους </a:t>
            </a:r>
            <a:endParaRPr lang="el-GR" sz="2400" dirty="0">
              <a:solidFill>
                <a:srgbClr val="0070C0"/>
              </a:solidFill>
              <a:latin typeface="+mj-lt"/>
            </a:endParaRPr>
          </a:p>
          <a:p>
            <a:pPr algn="just"/>
            <a:r>
              <a:rPr lang="el-GR" sz="2400" dirty="0" smtClean="0">
                <a:solidFill>
                  <a:srgbClr val="0070C0"/>
                </a:solidFill>
                <a:latin typeface="+mj-lt"/>
              </a:rPr>
              <a:t>Όλα </a:t>
            </a:r>
            <a:r>
              <a:rPr lang="el-GR" sz="2400" dirty="0">
                <a:solidFill>
                  <a:srgbClr val="0070C0"/>
                </a:solidFill>
                <a:latin typeface="+mj-lt"/>
              </a:rPr>
              <a:t>τα είδη εισφορών (κεφαλαιακών - εξωκεφαλαιακών - εγγυητικών) διαιρούνται σε εταιρικά μερίδια της αυτής ονομαστικής αξίας. </a:t>
            </a:r>
            <a:r>
              <a:rPr lang="el-GR" sz="2400" dirty="0" smtClean="0">
                <a:solidFill>
                  <a:srgbClr val="0070C0"/>
                </a:solidFill>
                <a:latin typeface="+mj-lt"/>
              </a:rPr>
              <a:t>Όμως, </a:t>
            </a:r>
            <a:r>
              <a:rPr lang="el-GR" sz="2400" dirty="0">
                <a:solidFill>
                  <a:srgbClr val="0070C0"/>
                </a:solidFill>
                <a:latin typeface="+mj-lt"/>
              </a:rPr>
              <a:t>σε κάθε εταιρικό μερίδιο αντιστοιχεί ένα μόνο είδος εισφοράς (είτε κεφαλαιακής είτε εξωκεφαλαιακής είτε εγγυητικής). Δεν είναι δυνατό το ίδιο μερίδιο να αντιστοιχεί κατά ένα μέρος της αξίας του π.χ. σε κεφαλαιακή και κατ’ άλλο μέρος σε εξωκεφαλαιακή ή εγγυητική εισφορά (άρθρο 76). O αριθμός των μεριδίων κάθε εταίρου είναι υποχρεωτικά ανάλογος προς την αξία της εισφοράς του. Δεν απαιτείται να εμφανίζονται σε μία ΙΚΕ και τα τρία είδη εισφορών ή στην ίδια αναλογία. </a:t>
            </a:r>
            <a:endParaRPr lang="en-US" sz="2400" dirty="0">
              <a:solidFill>
                <a:srgbClr val="0070C0"/>
              </a:solidFill>
              <a:latin typeface="+mj-lt"/>
            </a:endParaRPr>
          </a:p>
        </p:txBody>
      </p:sp>
    </p:spTree>
    <p:extLst>
      <p:ext uri="{BB962C8B-B14F-4D97-AF65-F5344CB8AC3E}">
        <p14:creationId xmlns:p14="http://schemas.microsoft.com/office/powerpoint/2010/main" val="31715952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1933" y="0"/>
            <a:ext cx="11540067" cy="7312839"/>
          </a:xfrm>
          <a:prstGeom prst="rect">
            <a:avLst/>
          </a:prstGeom>
        </p:spPr>
        <p:txBody>
          <a:bodyPr wrap="square">
            <a:spAutoFit/>
          </a:bodyPr>
          <a:lstStyle/>
          <a:p>
            <a:pPr algn="just"/>
            <a:r>
              <a:rPr lang="el-GR" sz="2400" dirty="0">
                <a:solidFill>
                  <a:srgbClr val="0070C0"/>
                </a:solidFill>
              </a:rPr>
              <a:t>Οι εταίροι μπορούν να επιλέξουν ένα ακραιφνώς κεφαλαιουχικό σχήμα, με αποκλειστικά και μόνο κεφαλαιακές εισφορές ή να διαμορφώσουν στο καταστατικό ένα σύστημα με έντονα προσωπικά στοιχεία, όπως παροχή εργασίας και ανάληψη ευθύνης για τα χρέη της εταιρείας </a:t>
            </a:r>
            <a:endParaRPr lang="el-GR" sz="2400" dirty="0" smtClean="0">
              <a:solidFill>
                <a:srgbClr val="0070C0"/>
              </a:solidFill>
            </a:endParaRPr>
          </a:p>
          <a:p>
            <a:pPr algn="just"/>
            <a:endParaRPr lang="el-GR" sz="2400" dirty="0">
              <a:solidFill>
                <a:srgbClr val="0070C0"/>
              </a:solidFill>
            </a:endParaRPr>
          </a:p>
          <a:p>
            <a:pPr algn="just"/>
            <a:r>
              <a:rPr lang="el-GR" sz="2400" dirty="0">
                <a:solidFill>
                  <a:srgbClr val="0070C0"/>
                </a:solidFill>
              </a:rPr>
              <a:t>Στην ΙΚΕ πρέπει να υπάρχει τουλάχιστον ένα εταιρικό μερίδιο που να εκπροσωπεί κεφαλαιακή εισφορά. Δεν επιτρέπεται η σύσταση ΙΚΕ χωρίς κεφάλαιο (κεφαλαιακές εισφορές), δηλ. μόνο με εξωκεφαλαιακές και εγγυητικές εισφορές (άρθρο 77 § 5). </a:t>
            </a:r>
            <a:endParaRPr lang="el-GR" sz="2400" dirty="0" smtClean="0">
              <a:solidFill>
                <a:srgbClr val="0070C0"/>
              </a:solidFill>
            </a:endParaRPr>
          </a:p>
          <a:p>
            <a:pPr algn="just"/>
            <a:endParaRPr lang="el-GR" sz="2400" dirty="0">
              <a:solidFill>
                <a:srgbClr val="0070C0"/>
              </a:solidFill>
            </a:endParaRPr>
          </a:p>
          <a:p>
            <a:pPr algn="just"/>
            <a:r>
              <a:rPr lang="el-GR" sz="2400" dirty="0">
                <a:solidFill>
                  <a:srgbClr val="0070C0"/>
                </a:solidFill>
              </a:rPr>
              <a:t>Κατ’ αρχήν, η μεταβίβαση των εταιρικών μεριδίων που αντιστοιχούν σε όλα τα είδη των εισφορών είτε εν ζωή είτε αιτία θανάτου είναι ελεύθερη. </a:t>
            </a:r>
            <a:r>
              <a:rPr lang="el-GR" sz="2400" dirty="0" smtClean="0">
                <a:solidFill>
                  <a:srgbClr val="0070C0"/>
                </a:solidFill>
              </a:rPr>
              <a:t>Όμως, </a:t>
            </a:r>
            <a:r>
              <a:rPr lang="el-GR" sz="2400" dirty="0">
                <a:solidFill>
                  <a:srgbClr val="0070C0"/>
                </a:solidFill>
              </a:rPr>
              <a:t>εταίρος με μερίδια που αντιστοιχούν σε εξωκεφαλαιακή ή εγγυητική εισφορά, που δεν έχει εξ ολοκλήρου καταβληθεί, δεν επιτρέπεται να μεταβιβάσει τα μερίδιά του αυτά, εκτός αν εξαγοράσει τις υποχρεώσεις του. Τη μεταβίβαση εταιρικών μεριδίων της ΙΚΕ εν ζωή ή αιτία θανάτου ρυθμίζουν οι διατάξεις των άρθρων 84 και 85 του Ν. 4072/2012. Υπόψη, όμως, και οι διατάξεις της παραγράφου 1 του άρθρου 13 του Ν. 2238/94, που προβλέπουν ότι πριν από τη μεταβίβαση εταιρικών μεριδίων υπάρχει υποχρέωση υποβολής στην οικεία ΔOY δήλωσης απόδοσης του φόρου, με συντελεστή 20%, επί του κέρδους ή της ωφέλειας που πραγματοποιεί ο μεταβιβάζων.</a:t>
            </a:r>
            <a:endParaRPr lang="en-US" sz="2400" dirty="0">
              <a:solidFill>
                <a:srgbClr val="0070C0"/>
              </a:solidFill>
            </a:endParaRPr>
          </a:p>
        </p:txBody>
      </p:sp>
    </p:spTree>
    <p:extLst>
      <p:ext uri="{BB962C8B-B14F-4D97-AF65-F5344CB8AC3E}">
        <p14:creationId xmlns:p14="http://schemas.microsoft.com/office/powerpoint/2010/main" val="29356927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103" y="-26126"/>
            <a:ext cx="11477897" cy="5262979"/>
          </a:xfrm>
          <a:prstGeom prst="rect">
            <a:avLst/>
          </a:prstGeom>
        </p:spPr>
        <p:txBody>
          <a:bodyPr wrap="square">
            <a:spAutoFit/>
          </a:bodyPr>
          <a:lstStyle/>
          <a:p>
            <a:pPr algn="just"/>
            <a:r>
              <a:rPr lang="el-GR" sz="2400" b="1" dirty="0" smtClean="0">
                <a:solidFill>
                  <a:srgbClr val="0070C0"/>
                </a:solidFill>
              </a:rPr>
              <a:t>Λόγοι λύσης </a:t>
            </a:r>
          </a:p>
          <a:p>
            <a:pPr algn="just"/>
            <a:r>
              <a:rPr lang="el-GR" sz="2400" dirty="0" smtClean="0">
                <a:solidFill>
                  <a:srgbClr val="0070C0"/>
                </a:solidFill>
              </a:rPr>
              <a:t>Η </a:t>
            </a:r>
            <a:r>
              <a:rPr lang="el-GR" sz="2400" dirty="0">
                <a:solidFill>
                  <a:srgbClr val="0070C0"/>
                </a:solidFill>
              </a:rPr>
              <a:t>ιδιωτική κεφαλαιουχική εταιρεία λύεται: </a:t>
            </a:r>
            <a:endParaRPr lang="el-GR" sz="2400" dirty="0" smtClean="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a:t>
            </a:r>
            <a:r>
              <a:rPr lang="el-GR" sz="2400" dirty="0">
                <a:solidFill>
                  <a:srgbClr val="0070C0"/>
                </a:solidFill>
              </a:rPr>
              <a:t>α) οποτεδήποτε με απόφαση των εταίρων, </a:t>
            </a:r>
            <a:endParaRPr lang="el-GR" sz="2400" dirty="0" smtClean="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a:t>
            </a:r>
            <a:r>
              <a:rPr lang="el-GR" sz="2400" dirty="0">
                <a:solidFill>
                  <a:srgbClr val="0070C0"/>
                </a:solidFill>
              </a:rPr>
              <a:t>β) όταν παρέλθει ο ορισμένος χρόνος διάρκειας, εκτός αν ο χρόνος αυτός παραταθεί πριν λήξει με απόφαση των εταίρων, </a:t>
            </a:r>
            <a:endParaRPr lang="el-GR" sz="2400" dirty="0" smtClean="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a:t>
            </a:r>
            <a:r>
              <a:rPr lang="el-GR" sz="2400" dirty="0">
                <a:solidFill>
                  <a:srgbClr val="0070C0"/>
                </a:solidFill>
              </a:rPr>
              <a:t>γ) αν κηρυχθεί η εταιρεία σε πτώχευση, και </a:t>
            </a:r>
            <a:endParaRPr lang="el-GR" sz="2400" dirty="0" smtClean="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a:t>
            </a:r>
            <a:r>
              <a:rPr lang="el-GR" sz="2400" dirty="0">
                <a:solidFill>
                  <a:srgbClr val="0070C0"/>
                </a:solidFill>
              </a:rPr>
              <a:t>δ) σε άλλες περιπτώσεις που προβλέπει </a:t>
            </a:r>
            <a:r>
              <a:rPr lang="el-GR" sz="2400" dirty="0" smtClean="0">
                <a:solidFill>
                  <a:srgbClr val="0070C0"/>
                </a:solidFill>
              </a:rPr>
              <a:t>ο </a:t>
            </a:r>
            <a:r>
              <a:rPr lang="el-GR" sz="2400" dirty="0">
                <a:solidFill>
                  <a:srgbClr val="0070C0"/>
                </a:solidFill>
              </a:rPr>
              <a:t>νόμος ή το καταστατικό</a:t>
            </a:r>
            <a:r>
              <a:rPr lang="el-GR" sz="2400" dirty="0" smtClean="0">
                <a:solidFill>
                  <a:srgbClr val="0070C0"/>
                </a:solidFill>
              </a:rPr>
              <a:t>.</a:t>
            </a:r>
          </a:p>
          <a:p>
            <a:pPr algn="just"/>
            <a:r>
              <a:rPr lang="el-GR" sz="2400" dirty="0">
                <a:solidFill>
                  <a:srgbClr val="0070C0"/>
                </a:solidFill>
              </a:rPr>
              <a:t> Η λύση της εταιρείας, αν δεν οφείλεται στην πάροδο του χρόνου διάρκειας, καταχωρίζεται στο Γ.Ε.ΜΗ. με μέριμνα του εκκαθαριστή</a:t>
            </a:r>
            <a:r>
              <a:rPr lang="el-GR" sz="2400" dirty="0" smtClean="0">
                <a:solidFill>
                  <a:srgbClr val="0070C0"/>
                </a:solidFill>
              </a:rPr>
              <a:t>.</a:t>
            </a:r>
          </a:p>
          <a:p>
            <a:pPr algn="just"/>
            <a:endParaRPr lang="el-GR" sz="2400" dirty="0">
              <a:solidFill>
                <a:srgbClr val="0070C0"/>
              </a:solidFill>
            </a:endParaRPr>
          </a:p>
        </p:txBody>
      </p:sp>
    </p:spTree>
    <p:extLst>
      <p:ext uri="{BB962C8B-B14F-4D97-AF65-F5344CB8AC3E}">
        <p14:creationId xmlns:p14="http://schemas.microsoft.com/office/powerpoint/2010/main" val="166877671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399" y="148046"/>
            <a:ext cx="11146971" cy="4524315"/>
          </a:xfrm>
          <a:prstGeom prst="rect">
            <a:avLst/>
          </a:prstGeom>
        </p:spPr>
        <p:txBody>
          <a:bodyPr wrap="square">
            <a:spAutoFit/>
          </a:bodyPr>
          <a:lstStyle/>
          <a:p>
            <a:pPr algn="just"/>
            <a:r>
              <a:rPr lang="el-GR" sz="2400" dirty="0">
                <a:solidFill>
                  <a:srgbClr val="0070C0"/>
                </a:solidFill>
              </a:rPr>
              <a:t>Αν λυθεί η εταιρεία για οποιοδήποτε λόγο, εκτός από την κήρυξη αυτής σε πτώχευση, ακολουθεί το στάδιο της εκκαθάρισης. Μέχρι το πέρας της εκκαθάρισης η εταιρεία λογίζεται ότι εξακολουθεί και διατηρεί την επωνυμία της, στην οποία προστίθενται οι λέξεις «υπό εκκαθάριση».</a:t>
            </a:r>
          </a:p>
          <a:p>
            <a:pPr algn="just"/>
            <a:r>
              <a:rPr lang="el-GR" sz="2400" dirty="0">
                <a:solidFill>
                  <a:srgbClr val="0070C0"/>
                </a:solidFill>
              </a:rPr>
              <a:t>Η εξουσία των οργάνων της εταιρείας κατά το στάδιο της εκκαθάρισης περιορίζεται στις αναγκαίες για την εκκαθάριση της εταιρικής περιουσίας πράξεις. Ο εκκαθαριστής μπορεί να ενεργήσει και νέες πράξεις, εφόσον με αυτές εξυπηρετούνται η εκκαθάριση και το συμφέρον της εταιρείας.</a:t>
            </a:r>
          </a:p>
          <a:p>
            <a:pPr algn="just"/>
            <a:r>
              <a:rPr lang="el-GR" sz="2400" dirty="0">
                <a:solidFill>
                  <a:srgbClr val="0070C0"/>
                </a:solidFill>
              </a:rPr>
              <a:t>Η εκκαθάριση ενεργείται από το διαχειριστή, εκτός αν το καταστατικό προβλέπει διαφορετικά ή αποφάσισαν άλλως οι εταίροι. Οι εταίροι μπορούν να αποφασίσουν διαφορετικά από το καταστατικό μόνο με την πλειοψηφία του άρθρου 72 παράγραφος 5.</a:t>
            </a:r>
            <a:endParaRPr lang="en-US" sz="2400" dirty="0">
              <a:solidFill>
                <a:srgbClr val="0070C0"/>
              </a:solidFill>
            </a:endParaRPr>
          </a:p>
        </p:txBody>
      </p:sp>
    </p:spTree>
    <p:extLst>
      <p:ext uri="{BB962C8B-B14F-4D97-AF65-F5344CB8AC3E}">
        <p14:creationId xmlns:p14="http://schemas.microsoft.com/office/powerpoint/2010/main" val="181997380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84666"/>
            <a:ext cx="11489267" cy="7076296"/>
          </a:xfrm>
          <a:prstGeom prst="rect">
            <a:avLst/>
          </a:prstGeom>
        </p:spPr>
        <p:txBody>
          <a:bodyPr wrap="square">
            <a:spAutoFit/>
          </a:bodyPr>
          <a:lstStyle/>
          <a:p>
            <a:pPr algn="just">
              <a:spcAft>
                <a:spcPts val="1500"/>
              </a:spcAft>
            </a:pPr>
            <a:r>
              <a:rPr lang="en-US" sz="2400" b="1" dirty="0">
                <a:solidFill>
                  <a:srgbClr val="0047B2"/>
                </a:solidFill>
                <a:latin typeface="+mj-lt"/>
                <a:ea typeface="Times New Roman" panose="02020603050405020304" pitchFamily="18" charset="0"/>
              </a:rPr>
              <a:t>Πλεονεκτήματα της ΙΚΕ :</a:t>
            </a:r>
            <a:endParaRPr lang="en-US" sz="2400" dirty="0">
              <a:latin typeface="+mj-lt"/>
              <a:ea typeface="Times New Roman" panose="02020603050405020304" pitchFamily="18" charset="0"/>
            </a:endParaRPr>
          </a:p>
          <a:p>
            <a:pPr marL="342900" marR="0" lvl="0" indent="-342900" algn="just">
              <a:spcBef>
                <a:spcPts val="0"/>
              </a:spcBef>
              <a:spcAft>
                <a:spcPts val="1000"/>
              </a:spcAft>
              <a:buSzPts val="1000"/>
              <a:buFont typeface="Symbol" panose="05050102010706020507" pitchFamily="18" charset="2"/>
              <a:buChar char=""/>
              <a:tabLst>
                <a:tab pos="457200" algn="l"/>
              </a:tabLst>
            </a:pPr>
            <a:r>
              <a:rPr lang="el-GR" sz="2400" dirty="0" smtClean="0">
                <a:solidFill>
                  <a:srgbClr val="0070C0"/>
                </a:solidFill>
                <a:latin typeface="+mj-lt"/>
                <a:ea typeface="Cambria" panose="02040503050406030204" pitchFamily="18" charset="0"/>
                <a:cs typeface="Times New Roman" panose="02020603050405020304" pitchFamily="18" charset="0"/>
              </a:rPr>
              <a:t>Απαιτείται </a:t>
            </a:r>
            <a:r>
              <a:rPr lang="el-GR" sz="2400" dirty="0">
                <a:solidFill>
                  <a:srgbClr val="0070C0"/>
                </a:solidFill>
                <a:latin typeface="+mj-lt"/>
                <a:ea typeface="Cambria" panose="02040503050406030204" pitchFamily="18" charset="0"/>
                <a:cs typeface="Times New Roman" panose="02020603050405020304" pitchFamily="18" charset="0"/>
              </a:rPr>
              <a:t>ελάχιστο ποσό αρχικού κεφαλαίου. Μια ΙΚΕ μπορεί να συσταθεί </a:t>
            </a:r>
            <a:r>
              <a:rPr lang="el-GR" sz="2400" dirty="0" smtClean="0">
                <a:solidFill>
                  <a:srgbClr val="0070C0"/>
                </a:solidFill>
                <a:latin typeface="+mj-lt"/>
                <a:ea typeface="Cambria" panose="02040503050406030204" pitchFamily="18" charset="0"/>
                <a:cs typeface="Times New Roman" panose="02020603050405020304" pitchFamily="18" charset="0"/>
              </a:rPr>
              <a:t>με  κεφάλαιο</a:t>
            </a:r>
            <a:r>
              <a:rPr lang="en-US" sz="2400" dirty="0" smtClean="0">
                <a:solidFill>
                  <a:srgbClr val="0070C0"/>
                </a:solidFill>
                <a:latin typeface="+mj-lt"/>
                <a:ea typeface="Cambria" panose="02040503050406030204" pitchFamily="18" charset="0"/>
                <a:cs typeface="Times New Roman" panose="02020603050405020304" pitchFamily="18" charset="0"/>
              </a:rPr>
              <a:t> </a:t>
            </a:r>
            <a:r>
              <a:rPr lang="el-GR" sz="2400" dirty="0" smtClean="0">
                <a:solidFill>
                  <a:srgbClr val="0070C0"/>
                </a:solidFill>
                <a:latin typeface="+mj-lt"/>
                <a:ea typeface="Cambria" panose="02040503050406030204" pitchFamily="18" charset="0"/>
                <a:cs typeface="Times New Roman" panose="02020603050405020304" pitchFamily="18" charset="0"/>
              </a:rPr>
              <a:t>τουλάχιστον 1 ευρώ.</a:t>
            </a:r>
            <a:endParaRPr lang="en-US" sz="2400" dirty="0">
              <a:solidFill>
                <a:srgbClr val="0070C0"/>
              </a:solidFill>
              <a:latin typeface="+mj-lt"/>
              <a:ea typeface="Cambria" panose="02040503050406030204" pitchFamily="18" charset="0"/>
              <a:cs typeface="Times New Roman" panose="02020603050405020304" pitchFamily="18" charset="0"/>
            </a:endParaRPr>
          </a:p>
          <a:p>
            <a:pPr marL="342900" marR="0" lvl="0" indent="-342900" algn="just">
              <a:spcBef>
                <a:spcPts val="0"/>
              </a:spcBef>
              <a:spcAft>
                <a:spcPts val="1000"/>
              </a:spcAft>
              <a:buSzPts val="1000"/>
              <a:buFont typeface="Symbol" panose="05050102010706020507" pitchFamily="18" charset="2"/>
              <a:buChar char=""/>
              <a:tabLst>
                <a:tab pos="457200" algn="l"/>
              </a:tabLst>
            </a:pPr>
            <a:r>
              <a:rPr lang="el-GR" sz="2400" dirty="0">
                <a:solidFill>
                  <a:srgbClr val="0070C0"/>
                </a:solidFill>
                <a:latin typeface="+mj-lt"/>
                <a:ea typeface="Cambria" panose="02040503050406030204" pitchFamily="18" charset="0"/>
                <a:cs typeface="Times New Roman" panose="02020603050405020304" pitchFamily="18" charset="0"/>
              </a:rPr>
              <a:t>Τα τέλη ίδρυσης είναι μικρότερα σε σύγκριση με τα αντίστοιχα τέλη για την ίδρυση ΟΕ, ΕΕ, ΕΠΕ και Α.Ε. Όλες οι τροποποιήσεις δημοσιεύονται μέσω του ΓΕΜΗ ή της εταιρικής ιστοσελίδας.</a:t>
            </a:r>
            <a:endParaRPr lang="en-US" sz="2400" dirty="0">
              <a:solidFill>
                <a:srgbClr val="0070C0"/>
              </a:solidFill>
              <a:latin typeface="+mj-lt"/>
              <a:ea typeface="Cambria" panose="02040503050406030204" pitchFamily="18" charset="0"/>
              <a:cs typeface="Times New Roman" panose="02020603050405020304" pitchFamily="18" charset="0"/>
            </a:endParaRPr>
          </a:p>
          <a:p>
            <a:pPr marL="342900" marR="0" lvl="0" indent="-342900" algn="just">
              <a:spcBef>
                <a:spcPts val="0"/>
              </a:spcBef>
              <a:spcAft>
                <a:spcPts val="1000"/>
              </a:spcAft>
              <a:buSzPts val="1000"/>
              <a:buFont typeface="Symbol" panose="05050102010706020507" pitchFamily="18" charset="2"/>
              <a:buChar char=""/>
              <a:tabLst>
                <a:tab pos="457200" algn="l"/>
              </a:tabLst>
            </a:pPr>
            <a:r>
              <a:rPr lang="el-GR" sz="2400" dirty="0">
                <a:solidFill>
                  <a:srgbClr val="0070C0"/>
                </a:solidFill>
                <a:latin typeface="+mj-lt"/>
                <a:ea typeface="Cambria" panose="02040503050406030204" pitchFamily="18" charset="0"/>
                <a:cs typeface="Times New Roman" panose="02020603050405020304" pitchFamily="18" charset="0"/>
              </a:rPr>
              <a:t>Το καταστατικό της εταιρείας μπορεί να συνταχθεί και με ιδιωτικό έγγραφο, χωρίς να απαιτείται η συνδρομή συμβολαιογράφου.</a:t>
            </a:r>
            <a:r>
              <a:rPr lang="en-US" sz="2400" dirty="0">
                <a:solidFill>
                  <a:srgbClr val="0070C0"/>
                </a:solidFill>
                <a:latin typeface="+mj-lt"/>
                <a:ea typeface="Cambria" panose="02040503050406030204" pitchFamily="18" charset="0"/>
                <a:cs typeface="Times New Roman" panose="02020603050405020304" pitchFamily="18" charset="0"/>
              </a:rPr>
              <a:t> </a:t>
            </a:r>
            <a:r>
              <a:rPr lang="el-GR" sz="2400" dirty="0">
                <a:solidFill>
                  <a:srgbClr val="0070C0"/>
                </a:solidFill>
                <a:latin typeface="+mj-lt"/>
                <a:ea typeface="Cambria" panose="02040503050406030204" pitchFamily="18" charset="0"/>
                <a:cs typeface="Times New Roman" panose="02020603050405020304" pitchFamily="18" charset="0"/>
              </a:rPr>
              <a:t>Κατ’ εξαίρεση η Ι.Κ.Ε συνιστάται με συμβολαιογραφικό έγγραφο στις ειδικές περιπτώσεις που ορίζει ο Νόμος ή λόγω εισφοράς στην εταιρία περιουσιακών στοιχείων</a:t>
            </a:r>
            <a:r>
              <a:rPr lang="el-GR" sz="2400" dirty="0" smtClean="0">
                <a:solidFill>
                  <a:srgbClr val="0070C0"/>
                </a:solidFill>
                <a:latin typeface="+mj-lt"/>
                <a:ea typeface="Cambria" panose="02040503050406030204" pitchFamily="18" charset="0"/>
                <a:cs typeface="Times New Roman" panose="02020603050405020304" pitchFamily="18" charset="0"/>
              </a:rPr>
              <a:t>.</a:t>
            </a:r>
          </a:p>
          <a:p>
            <a:pPr marL="342900" marR="0" lvl="0" indent="-342900" algn="just">
              <a:spcBef>
                <a:spcPts val="0"/>
              </a:spcBef>
              <a:spcAft>
                <a:spcPts val="1000"/>
              </a:spcAft>
              <a:buSzPts val="1000"/>
              <a:buFont typeface="Symbol" panose="05050102010706020507" pitchFamily="18" charset="2"/>
              <a:buChar char=""/>
              <a:tabLst>
                <a:tab pos="457200" algn="l"/>
              </a:tabLst>
            </a:pPr>
            <a:r>
              <a:rPr lang="el-GR" sz="2400" dirty="0">
                <a:solidFill>
                  <a:srgbClr val="0070C0"/>
                </a:solidFill>
                <a:latin typeface="+mj-lt"/>
                <a:ea typeface="Cambria" panose="02040503050406030204" pitchFamily="18" charset="0"/>
                <a:cs typeface="Times New Roman" panose="02020603050405020304" pitchFamily="18" charset="0"/>
              </a:rPr>
              <a:t>Για τους εταίρους της Ι.Κ.Ε η ασφάλιση είναι προαιρετική, ενώ ασφαλίζεται υποχρεωτικά μόνο ο διαχειριστής της ΙΚΕ.</a:t>
            </a:r>
            <a:endParaRPr lang="en-US" sz="2400" dirty="0">
              <a:solidFill>
                <a:srgbClr val="0070C0"/>
              </a:solidFill>
              <a:latin typeface="+mj-lt"/>
              <a:ea typeface="Cambria" panose="02040503050406030204" pitchFamily="18" charset="0"/>
              <a:cs typeface="Times New Roman" panose="02020603050405020304" pitchFamily="18" charset="0"/>
            </a:endParaRPr>
          </a:p>
          <a:p>
            <a:pPr marL="342900" marR="0" lvl="0" indent="-342900" algn="just">
              <a:spcBef>
                <a:spcPts val="0"/>
              </a:spcBef>
              <a:spcAft>
                <a:spcPts val="1000"/>
              </a:spcAft>
              <a:buSzPts val="1000"/>
              <a:buFont typeface="Symbol" panose="05050102010706020507" pitchFamily="18" charset="2"/>
              <a:buChar char=""/>
              <a:tabLst>
                <a:tab pos="457200" algn="l"/>
              </a:tabLst>
            </a:pPr>
            <a:r>
              <a:rPr lang="el-GR" sz="2400" dirty="0">
                <a:solidFill>
                  <a:srgbClr val="0070C0"/>
                </a:solidFill>
                <a:latin typeface="+mj-lt"/>
                <a:ea typeface="Cambria" panose="02040503050406030204" pitchFamily="18" charset="0"/>
                <a:cs typeface="Times New Roman" panose="02020603050405020304" pitchFamily="18" charset="0"/>
              </a:rPr>
              <a:t>Στις Ο.Ε. και τις Ε.Ε. οι εταίροι εγγυώνται με τη δική τους ατομική περιουσία (κινητή ή ακίνητη) για τις οικονομικές υποχρεώσεις της εταιρείας. Αντιθέτως στις Ι.Κ.Ε οι εταίροι δεν ευθύνονται με την προσωπική τους περιουσία για τα χρέη της εταιρίας. Στις Ι.Κ.Ε για τις εταιρικές υποχρεώσεις ευθύνεται μόνο η εταιρία με την περιουσία της και όχι με την περιουσία των εταίρων</a:t>
            </a:r>
            <a:r>
              <a:rPr lang="el-GR" sz="2400" dirty="0" smtClean="0">
                <a:solidFill>
                  <a:srgbClr val="0070C0"/>
                </a:solidFill>
                <a:latin typeface="+mj-lt"/>
                <a:ea typeface="Cambria" panose="02040503050406030204" pitchFamily="18" charset="0"/>
                <a:cs typeface="Times New Roman" panose="02020603050405020304" pitchFamily="18" charset="0"/>
              </a:rPr>
              <a:t>.</a:t>
            </a:r>
            <a:endParaRPr lang="en-US" sz="2400" dirty="0">
              <a:solidFill>
                <a:srgbClr val="0070C0"/>
              </a:solidFill>
              <a:latin typeface="+mj-lt"/>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9182492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70467" y="67732"/>
            <a:ext cx="11311466" cy="5775940"/>
          </a:xfrm>
          <a:prstGeom prst="rect">
            <a:avLst/>
          </a:prstGeom>
        </p:spPr>
        <p:txBody>
          <a:bodyPr wrap="square">
            <a:spAutoFit/>
          </a:bodyPr>
          <a:lstStyle/>
          <a:p>
            <a:pPr marL="342900" lvl="0" indent="-342900" algn="just">
              <a:spcAft>
                <a:spcPts val="1000"/>
              </a:spcAft>
              <a:buSzPts val="1000"/>
              <a:buFont typeface="Symbol" panose="05050102010706020507" pitchFamily="18" charset="2"/>
              <a:buChar char=""/>
              <a:tabLst>
                <a:tab pos="457200" algn="l"/>
              </a:tabLst>
            </a:pPr>
            <a:r>
              <a:rPr lang="en-US" sz="2400" dirty="0">
                <a:solidFill>
                  <a:srgbClr val="0070C0"/>
                </a:solidFill>
              </a:rPr>
              <a:t> </a:t>
            </a:r>
            <a:r>
              <a:rPr lang="el-GR" sz="2400" dirty="0">
                <a:solidFill>
                  <a:srgbClr val="0070C0"/>
                </a:solidFill>
              </a:rPr>
              <a:t>Η λήψη απόφασης σε μια Ε.Π.Ε απαιτεί διπλή πλειοψηφία. Δηλαδή, αν οι εταίροι είναι πέντε, θα πρέπει να συμφωνήσουν οι τρεις και ταυτόχρονα αυτοί οι τρεις να κατέχουν ποσοστό άνω του 51% της εταιρίας. Στις Ιδιωτικές Κεφαλαιουχικές Εταιρίες, τέτοιο εμπόδιο δεν </a:t>
            </a:r>
            <a:r>
              <a:rPr lang="el-GR" sz="2400" dirty="0" smtClean="0">
                <a:solidFill>
                  <a:srgbClr val="0070C0"/>
                </a:solidFill>
              </a:rPr>
              <a:t>υπάρχει, η λήψη </a:t>
            </a:r>
            <a:r>
              <a:rPr lang="el-GR" sz="2400" dirty="0">
                <a:solidFill>
                  <a:srgbClr val="0070C0"/>
                </a:solidFill>
              </a:rPr>
              <a:t>των  αποφάσεων γίνεται με απλή πλειοψηφία 51%. Όποιος έχει το μεγαλύτερο εταιρικό μερίδιο λαμβάνει και τις </a:t>
            </a:r>
            <a:r>
              <a:rPr lang="el-GR" sz="2400" dirty="0" smtClean="0">
                <a:solidFill>
                  <a:srgbClr val="0070C0"/>
                </a:solidFill>
              </a:rPr>
              <a:t>αποφάσεις.</a:t>
            </a:r>
          </a:p>
          <a:p>
            <a:pPr marL="342900" lvl="0" indent="-342900" algn="just">
              <a:spcAft>
                <a:spcPts val="1000"/>
              </a:spcAft>
              <a:buSzPts val="1000"/>
              <a:buFont typeface="Symbol" panose="05050102010706020507" pitchFamily="18" charset="2"/>
              <a:buChar char=""/>
              <a:tabLst>
                <a:tab pos="457200" algn="l"/>
              </a:tabLst>
            </a:pPr>
            <a:endParaRPr lang="el-GR" sz="2400" dirty="0">
              <a:solidFill>
                <a:srgbClr val="0070C0"/>
              </a:solidFill>
              <a:ea typeface="Cambria" panose="02040503050406030204" pitchFamily="18" charset="0"/>
              <a:cs typeface="Times New Roman" panose="02020603050405020304" pitchFamily="18" charset="0"/>
            </a:endParaRPr>
          </a:p>
          <a:p>
            <a:pPr lvl="0" algn="just">
              <a:spcAft>
                <a:spcPts val="1000"/>
              </a:spcAft>
              <a:buSzPts val="1000"/>
              <a:tabLst>
                <a:tab pos="457200" algn="l"/>
              </a:tabLst>
            </a:pPr>
            <a:r>
              <a:rPr lang="el-GR" sz="2400" dirty="0">
                <a:solidFill>
                  <a:srgbClr val="0070C0"/>
                </a:solidFill>
                <a:ea typeface="Cambria" panose="02040503050406030204" pitchFamily="18" charset="0"/>
                <a:cs typeface="Times New Roman" panose="02020603050405020304" pitchFamily="18" charset="0"/>
              </a:rPr>
              <a:t>Το αδιαμφισβήτητο πλεονέκτημα της ΙΚΕ σε σύγκριση με την ατομική επιχείρηση, καθώς και τις ΟΕ, ΕΕ, ΕΠΕ, είναι οι μικρότερες οφειλόμενες ασφαλιστικές εισφορές προς τον ΕΦΚΑ. </a:t>
            </a:r>
          </a:p>
          <a:p>
            <a:pPr lvl="0" algn="just">
              <a:spcAft>
                <a:spcPts val="1000"/>
              </a:spcAft>
              <a:buSzPts val="1000"/>
              <a:tabLst>
                <a:tab pos="457200" algn="l"/>
              </a:tabLst>
            </a:pPr>
            <a:r>
              <a:rPr lang="el-GR" sz="2400" dirty="0">
                <a:solidFill>
                  <a:srgbClr val="0070C0"/>
                </a:solidFill>
                <a:ea typeface="Cambria" panose="02040503050406030204" pitchFamily="18" charset="0"/>
                <a:cs typeface="Times New Roman" panose="02020603050405020304" pitchFamily="18" charset="0"/>
              </a:rPr>
              <a:t>Η κείμενη νομοθεσία ορίζει πως οι εταίροι των ΙΚΕ δεν έχουν ασφαλιστικές υποχρεώσεις. Ασφαλιστικές εισφορές καταβάλλουν, </a:t>
            </a:r>
            <a:r>
              <a:rPr lang="el-GR" sz="2400" dirty="0" smtClean="0">
                <a:solidFill>
                  <a:srgbClr val="0070C0"/>
                </a:solidFill>
                <a:ea typeface="Cambria" panose="02040503050406030204" pitchFamily="18" charset="0"/>
                <a:cs typeface="Times New Roman" panose="02020603050405020304" pitchFamily="18" charset="0"/>
              </a:rPr>
              <a:t>υποχρεωτικώς</a:t>
            </a:r>
            <a:r>
              <a:rPr lang="el-GR" sz="2400" dirty="0">
                <a:solidFill>
                  <a:srgbClr val="0070C0"/>
                </a:solidFill>
                <a:ea typeface="Cambria" panose="02040503050406030204" pitchFamily="18" charset="0"/>
                <a:cs typeface="Times New Roman" panose="02020603050405020304" pitchFamily="18" charset="0"/>
              </a:rPr>
              <a:t>, οι διαχειριστές των ΙΚΕ, που μπορεί να είναι ένας ή περισσότεροι, εταίροι ή μη (τρίτα πρόσωπα). </a:t>
            </a:r>
          </a:p>
          <a:p>
            <a:pPr lvl="0" algn="just">
              <a:spcAft>
                <a:spcPts val="1000"/>
              </a:spcAft>
              <a:buSzPts val="1000"/>
              <a:tabLst>
                <a:tab pos="457200" algn="l"/>
              </a:tabLst>
            </a:pPr>
            <a:endParaRPr lang="el-GR" sz="2400" dirty="0">
              <a:solidFill>
                <a:srgbClr val="0070C0"/>
              </a:solidFill>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97521273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5933" y="169333"/>
            <a:ext cx="11192934" cy="5470728"/>
          </a:xfrm>
          <a:prstGeom prst="rect">
            <a:avLst/>
          </a:prstGeom>
        </p:spPr>
        <p:txBody>
          <a:bodyPr wrap="square">
            <a:spAutoFit/>
          </a:bodyPr>
          <a:lstStyle/>
          <a:p>
            <a:pPr algn="just">
              <a:spcAft>
                <a:spcPts val="1500"/>
              </a:spcAft>
            </a:pPr>
            <a:r>
              <a:rPr lang="el-GR" sz="2400" dirty="0">
                <a:solidFill>
                  <a:srgbClr val="0070C0"/>
                </a:solidFill>
                <a:latin typeface="+mj-lt"/>
                <a:ea typeface="Times New Roman" panose="02020603050405020304" pitchFamily="18" charset="0"/>
              </a:rPr>
              <a:t>Οι 2 ιδιότητες, που εκ του νόμου ορίζονται για τους συμμετέχοντες σε μια ΙΚΕ, είναι αυτή του εταίρου &amp; αυτή του διαχειριστή. Ο μεν εταίρος μπορεί να λάβει αμοιβή αποκλειστικά υπό την μορφή μερίσματος, ο δε διαχειριστής μπορεί να λάβει αμοιβή διαχείρισης. Σε περίπτωση που ένας εκ των εταίρων, οριστεί ταυτόχρονα και διαχειριστής μιας ΙΚΕ, τότε αυτός (αυτοί), μπορεί να λάβει και τις δύο μορφές αμοιβής (μέρισμα και αμοιβή διαχείρισης).</a:t>
            </a:r>
            <a:r>
              <a:rPr lang="en-US" sz="2400" dirty="0">
                <a:solidFill>
                  <a:srgbClr val="0070C0"/>
                </a:solidFill>
                <a:latin typeface="+mj-lt"/>
                <a:ea typeface="Times New Roman" panose="02020603050405020304" pitchFamily="18" charset="0"/>
              </a:rPr>
              <a:t> </a:t>
            </a:r>
            <a:endParaRPr lang="el-GR" sz="2400" dirty="0" smtClean="0">
              <a:solidFill>
                <a:srgbClr val="0070C0"/>
              </a:solidFill>
              <a:latin typeface="+mj-lt"/>
              <a:ea typeface="Times New Roman" panose="02020603050405020304" pitchFamily="18" charset="0"/>
            </a:endParaRPr>
          </a:p>
          <a:p>
            <a:pPr algn="just">
              <a:spcAft>
                <a:spcPts val="1500"/>
              </a:spcAft>
            </a:pPr>
            <a:endParaRPr lang="el-GR" sz="2400" dirty="0">
              <a:solidFill>
                <a:srgbClr val="0070C0"/>
              </a:solidFill>
              <a:effectLst/>
              <a:latin typeface="+mj-lt"/>
              <a:ea typeface="Times New Roman" panose="02020603050405020304" pitchFamily="18" charset="0"/>
            </a:endParaRPr>
          </a:p>
          <a:p>
            <a:pPr algn="just">
              <a:spcAft>
                <a:spcPts val="1500"/>
              </a:spcAft>
            </a:pPr>
            <a:r>
              <a:rPr lang="el-GR" sz="2400" dirty="0">
                <a:solidFill>
                  <a:srgbClr val="0070C0"/>
                </a:solidFill>
                <a:latin typeface="+mj-lt"/>
              </a:rPr>
              <a:t>Στην περίπτωση που ένας εκ των εταίρων μιας ΙΚΕ (με τουλάχιστον 2 εταίρους), οριστεί ταυτόχρονα και διαχειριστής αυτής,</a:t>
            </a:r>
            <a:r>
              <a:rPr lang="en-US" sz="2400" dirty="0">
                <a:solidFill>
                  <a:srgbClr val="0070C0"/>
                </a:solidFill>
                <a:latin typeface="+mj-lt"/>
              </a:rPr>
              <a:t> </a:t>
            </a:r>
            <a:r>
              <a:rPr lang="el-GR" sz="2400" dirty="0">
                <a:solidFill>
                  <a:srgbClr val="0070C0"/>
                </a:solidFill>
                <a:latin typeface="+mj-lt"/>
              </a:rPr>
              <a:t>τότε, για αυτόν,</a:t>
            </a:r>
            <a:r>
              <a:rPr lang="en-US" sz="2400" dirty="0">
                <a:solidFill>
                  <a:srgbClr val="0070C0"/>
                </a:solidFill>
                <a:latin typeface="+mj-lt"/>
              </a:rPr>
              <a:t> </a:t>
            </a:r>
            <a:r>
              <a:rPr lang="el-GR" sz="2400" dirty="0">
                <a:solidFill>
                  <a:srgbClr val="0070C0"/>
                </a:solidFill>
                <a:latin typeface="+mj-lt"/>
              </a:rPr>
              <a:t>υφίσταται υποχρέωση καταβολής ασφαλιστικών εισφορών, ίσων με το 26,95% του εισοδήματος που λαμβάνει ετησίως ως αμοιβή διαχείρισης, όχι όμως και επί του εισοδήματος που λαμβάνει από την σχέση του, ως εταίρου. Δηλαδή των μερισμάτων.</a:t>
            </a:r>
            <a:r>
              <a:rPr lang="en-US" sz="2400" dirty="0">
                <a:solidFill>
                  <a:srgbClr val="0070C0"/>
                </a:solidFill>
                <a:latin typeface="+mj-lt"/>
              </a:rPr>
              <a:t> </a:t>
            </a:r>
          </a:p>
          <a:p>
            <a:pPr algn="just">
              <a:spcAft>
                <a:spcPts val="1500"/>
              </a:spcAft>
            </a:pPr>
            <a:endParaRPr lang="en-US" sz="2400" dirty="0">
              <a:effectLst/>
              <a:latin typeface="+mj-lt"/>
              <a:ea typeface="Times New Roman" panose="02020603050405020304" pitchFamily="18" charset="0"/>
            </a:endParaRPr>
          </a:p>
        </p:txBody>
      </p:sp>
    </p:spTree>
    <p:extLst>
      <p:ext uri="{BB962C8B-B14F-4D97-AF65-F5344CB8AC3E}">
        <p14:creationId xmlns:p14="http://schemas.microsoft.com/office/powerpoint/2010/main" val="1103508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9235" y="165462"/>
            <a:ext cx="11007634" cy="4893647"/>
          </a:xfrm>
          <a:prstGeom prst="rect">
            <a:avLst/>
          </a:prstGeom>
          <a:noFill/>
        </p:spPr>
        <p:txBody>
          <a:bodyPr wrap="square" rtlCol="0">
            <a:spAutoFit/>
          </a:bodyPr>
          <a:lstStyle/>
          <a:p>
            <a:pPr algn="just"/>
            <a:endParaRPr lang="en-US" sz="2400" dirty="0">
              <a:solidFill>
                <a:srgbClr val="0070C0"/>
              </a:solidFill>
            </a:endParaRPr>
          </a:p>
          <a:p>
            <a:pPr algn="just"/>
            <a:r>
              <a:rPr lang="el-GR" sz="2400" dirty="0">
                <a:solidFill>
                  <a:srgbClr val="0070C0"/>
                </a:solidFill>
              </a:rPr>
              <a:t>Υ.Μ.Σ (Υπηρεσία μιας στάσης) </a:t>
            </a:r>
            <a:endParaRPr lang="el-GR" sz="2400" dirty="0" smtClean="0">
              <a:solidFill>
                <a:srgbClr val="0070C0"/>
              </a:solidFill>
            </a:endParaRPr>
          </a:p>
          <a:p>
            <a:pPr marL="342900" indent="-342900" algn="just">
              <a:buFont typeface="Wingdings" panose="05000000000000000000" pitchFamily="2" charset="2"/>
              <a:buChar char="ü"/>
            </a:pPr>
            <a:r>
              <a:rPr lang="el-GR" sz="2400" dirty="0" smtClean="0">
                <a:solidFill>
                  <a:srgbClr val="0070C0"/>
                </a:solidFill>
              </a:rPr>
              <a:t> </a:t>
            </a:r>
            <a:r>
              <a:rPr lang="el-GR" sz="2400" dirty="0">
                <a:solidFill>
                  <a:srgbClr val="0070C0"/>
                </a:solidFill>
              </a:rPr>
              <a:t>Ελέγχει την επωνυμία </a:t>
            </a:r>
            <a:endParaRPr lang="el-GR" sz="2400" dirty="0" smtClean="0">
              <a:solidFill>
                <a:srgbClr val="0070C0"/>
              </a:solidFill>
            </a:endParaRPr>
          </a:p>
          <a:p>
            <a:pPr marL="342900" indent="-342900" algn="just">
              <a:buFont typeface="Wingdings" panose="05000000000000000000" pitchFamily="2" charset="2"/>
              <a:buChar char="ü"/>
            </a:pPr>
            <a:r>
              <a:rPr lang="el-GR" sz="2400" dirty="0" smtClean="0">
                <a:solidFill>
                  <a:srgbClr val="0070C0"/>
                </a:solidFill>
              </a:rPr>
              <a:t>Πραγματοποιεί </a:t>
            </a:r>
            <a:r>
              <a:rPr lang="el-GR" sz="2400" dirty="0">
                <a:solidFill>
                  <a:srgbClr val="0070C0"/>
                </a:solidFill>
              </a:rPr>
              <a:t>την εγγραφή στο αρμόδιο επιμελητήριο </a:t>
            </a:r>
            <a:endParaRPr lang="el-GR" sz="2400" dirty="0" smtClean="0">
              <a:solidFill>
                <a:srgbClr val="0070C0"/>
              </a:solidFill>
            </a:endParaRPr>
          </a:p>
          <a:p>
            <a:pPr marL="342900" indent="-342900" algn="just">
              <a:buFont typeface="Wingdings" panose="05000000000000000000" pitchFamily="2" charset="2"/>
              <a:buChar char="ü"/>
            </a:pPr>
            <a:r>
              <a:rPr lang="el-GR" sz="2400" dirty="0" smtClean="0">
                <a:solidFill>
                  <a:srgbClr val="0070C0"/>
                </a:solidFill>
              </a:rPr>
              <a:t> </a:t>
            </a:r>
            <a:r>
              <a:rPr lang="el-GR" sz="2400" dirty="0">
                <a:solidFill>
                  <a:srgbClr val="0070C0"/>
                </a:solidFill>
              </a:rPr>
              <a:t>Καταβάλλει το ενιαίο κόστος σύστασης της εταιρίας </a:t>
            </a:r>
            <a:endParaRPr lang="el-GR" sz="2400" dirty="0" smtClean="0">
              <a:solidFill>
                <a:srgbClr val="0070C0"/>
              </a:solidFill>
            </a:endParaRPr>
          </a:p>
          <a:p>
            <a:pPr marL="342900" indent="-342900" algn="just">
              <a:buFont typeface="Wingdings" panose="05000000000000000000" pitchFamily="2" charset="2"/>
              <a:buChar char="ü"/>
            </a:pPr>
            <a:r>
              <a:rPr lang="el-GR" sz="2400" dirty="0" smtClean="0">
                <a:solidFill>
                  <a:srgbClr val="0070C0"/>
                </a:solidFill>
              </a:rPr>
              <a:t>Λαμβάνει </a:t>
            </a:r>
            <a:r>
              <a:rPr lang="el-GR" sz="2400" dirty="0">
                <a:solidFill>
                  <a:srgbClr val="0070C0"/>
                </a:solidFill>
              </a:rPr>
              <a:t>ΑΦΜ για τα μέλη που δεν διαθέτουν </a:t>
            </a:r>
            <a:endParaRPr lang="el-GR" sz="2400" dirty="0" smtClean="0">
              <a:solidFill>
                <a:srgbClr val="0070C0"/>
              </a:solidFill>
            </a:endParaRPr>
          </a:p>
          <a:p>
            <a:pPr marL="342900" indent="-342900" algn="just">
              <a:buFont typeface="Wingdings" panose="05000000000000000000" pitchFamily="2" charset="2"/>
              <a:buChar char="ü"/>
            </a:pPr>
            <a:r>
              <a:rPr lang="el-GR" sz="2400" dirty="0" smtClean="0">
                <a:solidFill>
                  <a:srgbClr val="0070C0"/>
                </a:solidFill>
              </a:rPr>
              <a:t>Προβαίνει </a:t>
            </a:r>
            <a:r>
              <a:rPr lang="el-GR" sz="2400" dirty="0">
                <a:solidFill>
                  <a:srgbClr val="0070C0"/>
                </a:solidFill>
              </a:rPr>
              <a:t>στην λήψη φορολογικής ενημερότητας για τα μέλη </a:t>
            </a:r>
            <a:endParaRPr lang="el-GR" sz="2400" dirty="0" smtClean="0">
              <a:solidFill>
                <a:srgbClr val="0070C0"/>
              </a:solidFill>
            </a:endParaRPr>
          </a:p>
          <a:p>
            <a:pPr marL="342900" indent="-342900" algn="just">
              <a:buFont typeface="Wingdings" panose="05000000000000000000" pitchFamily="2" charset="2"/>
              <a:buChar char="ü"/>
            </a:pPr>
            <a:r>
              <a:rPr lang="el-GR" sz="2400" dirty="0" smtClean="0">
                <a:solidFill>
                  <a:srgbClr val="0070C0"/>
                </a:solidFill>
              </a:rPr>
              <a:t> </a:t>
            </a:r>
            <a:r>
              <a:rPr lang="el-GR" sz="2400" dirty="0">
                <a:solidFill>
                  <a:srgbClr val="0070C0"/>
                </a:solidFill>
              </a:rPr>
              <a:t>Προβαίνει στην λήψη ασφαλιστικής ενημερότητας για τα μέλη που ασφαλισμένα σε φορείς ασφάλισης ανεξαρτήτων υπηρεσιών </a:t>
            </a:r>
            <a:r>
              <a:rPr lang="el-GR" sz="2400" dirty="0" smtClean="0">
                <a:solidFill>
                  <a:srgbClr val="0070C0"/>
                </a:solidFill>
              </a:rPr>
              <a:t>από </a:t>
            </a:r>
            <a:r>
              <a:rPr lang="el-GR" sz="2400" dirty="0">
                <a:solidFill>
                  <a:srgbClr val="0070C0"/>
                </a:solidFill>
              </a:rPr>
              <a:t>άλλη δραστηριότητα </a:t>
            </a:r>
            <a:endParaRPr lang="el-GR" sz="2400" dirty="0" smtClean="0">
              <a:solidFill>
                <a:srgbClr val="0070C0"/>
              </a:solidFill>
            </a:endParaRPr>
          </a:p>
          <a:p>
            <a:pPr marL="342900" indent="-342900" algn="just">
              <a:buFont typeface="Wingdings" panose="05000000000000000000" pitchFamily="2" charset="2"/>
              <a:buChar char="ü"/>
            </a:pPr>
            <a:r>
              <a:rPr lang="el-GR" sz="2400" dirty="0" smtClean="0">
                <a:solidFill>
                  <a:srgbClr val="0070C0"/>
                </a:solidFill>
              </a:rPr>
              <a:t> </a:t>
            </a:r>
            <a:r>
              <a:rPr lang="el-GR" sz="2400" dirty="0">
                <a:solidFill>
                  <a:srgbClr val="0070C0"/>
                </a:solidFill>
              </a:rPr>
              <a:t>Καταχωρεί την εταιρία στο ΓΕΜΗ </a:t>
            </a:r>
            <a:endParaRPr lang="el-GR" sz="2400" dirty="0" smtClean="0">
              <a:solidFill>
                <a:srgbClr val="0070C0"/>
              </a:solidFill>
            </a:endParaRPr>
          </a:p>
          <a:p>
            <a:pPr marL="342900" indent="-342900" algn="just">
              <a:buFont typeface="Wingdings" panose="05000000000000000000" pitchFamily="2" charset="2"/>
              <a:buChar char="ü"/>
            </a:pPr>
            <a:r>
              <a:rPr lang="el-GR" sz="2400" dirty="0" smtClean="0">
                <a:solidFill>
                  <a:srgbClr val="0070C0"/>
                </a:solidFill>
              </a:rPr>
              <a:t>Λαμβάνει </a:t>
            </a:r>
            <a:r>
              <a:rPr lang="el-GR" sz="2400" dirty="0">
                <a:solidFill>
                  <a:srgbClr val="0070C0"/>
                </a:solidFill>
              </a:rPr>
              <a:t>αριθμό Γενικού Εμπορικού Μητρώου (ΓΕΜΗ) </a:t>
            </a:r>
            <a:endParaRPr lang="el-GR" sz="2400" dirty="0" smtClean="0">
              <a:solidFill>
                <a:srgbClr val="0070C0"/>
              </a:solidFill>
            </a:endParaRPr>
          </a:p>
          <a:p>
            <a:pPr marL="342900" indent="-342900" algn="just">
              <a:buFont typeface="Wingdings" panose="05000000000000000000" pitchFamily="2" charset="2"/>
              <a:buChar char="ü"/>
            </a:pPr>
            <a:r>
              <a:rPr lang="el-GR" sz="2400" dirty="0" smtClean="0">
                <a:solidFill>
                  <a:srgbClr val="0070C0"/>
                </a:solidFill>
              </a:rPr>
              <a:t> </a:t>
            </a:r>
            <a:r>
              <a:rPr lang="el-GR" sz="2400" dirty="0">
                <a:solidFill>
                  <a:srgbClr val="0070C0"/>
                </a:solidFill>
              </a:rPr>
              <a:t>Λαμβάνει ΑΦΜ για την Εταιρία </a:t>
            </a:r>
            <a:r>
              <a:rPr lang="en-US" sz="2400" dirty="0" smtClean="0">
                <a:solidFill>
                  <a:srgbClr val="0070C0"/>
                </a:solidFill>
              </a:rPr>
              <a:t> </a:t>
            </a:r>
            <a:r>
              <a:rPr lang="en-US" sz="2400" dirty="0">
                <a:solidFill>
                  <a:srgbClr val="0070C0"/>
                </a:solidFill>
              </a:rPr>
              <a:t>	</a:t>
            </a:r>
          </a:p>
          <a:p>
            <a:pPr algn="just"/>
            <a:r>
              <a:rPr lang="el-GR" sz="2400" dirty="0" smtClean="0">
                <a:solidFill>
                  <a:srgbClr val="0070C0"/>
                </a:solidFill>
              </a:rPr>
              <a:t> </a:t>
            </a:r>
            <a:r>
              <a:rPr lang="el-GR" sz="2400" dirty="0">
                <a:solidFill>
                  <a:srgbClr val="0070C0"/>
                </a:solidFill>
              </a:rPr>
              <a:t>	</a:t>
            </a:r>
          </a:p>
        </p:txBody>
      </p:sp>
    </p:spTree>
    <p:extLst>
      <p:ext uri="{BB962C8B-B14F-4D97-AF65-F5344CB8AC3E}">
        <p14:creationId xmlns:p14="http://schemas.microsoft.com/office/powerpoint/2010/main" val="251367108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3533" y="0"/>
            <a:ext cx="11226799" cy="7839120"/>
          </a:xfrm>
          <a:prstGeom prst="rect">
            <a:avLst/>
          </a:prstGeom>
        </p:spPr>
        <p:txBody>
          <a:bodyPr wrap="square">
            <a:spAutoFit/>
          </a:bodyPr>
          <a:lstStyle/>
          <a:p>
            <a:pPr algn="just">
              <a:spcAft>
                <a:spcPts val="1500"/>
              </a:spcAft>
            </a:pPr>
            <a:r>
              <a:rPr lang="el-GR" sz="2400" dirty="0">
                <a:solidFill>
                  <a:srgbClr val="0047B2"/>
                </a:solidFill>
                <a:latin typeface="+mj-lt"/>
                <a:ea typeface="Times New Roman" panose="02020603050405020304" pitchFamily="18" charset="0"/>
              </a:rPr>
              <a:t>Ορισμένα κριτήρια επιλογής εταιρικού τύπου </a:t>
            </a:r>
            <a:r>
              <a:rPr lang="el-GR" sz="2400" dirty="0" smtClean="0">
                <a:solidFill>
                  <a:srgbClr val="0047B2"/>
                </a:solidFill>
                <a:latin typeface="+mj-lt"/>
                <a:ea typeface="Times New Roman" panose="02020603050405020304" pitchFamily="18" charset="0"/>
              </a:rPr>
              <a:t>ΟΕ, ΕΕ, ΙΚΕ, </a:t>
            </a:r>
            <a:r>
              <a:rPr lang="el-GR" sz="2400" dirty="0">
                <a:solidFill>
                  <a:srgbClr val="0047B2"/>
                </a:solidFill>
                <a:latin typeface="+mj-lt"/>
                <a:ea typeface="Times New Roman" panose="02020603050405020304" pitchFamily="18" charset="0"/>
              </a:rPr>
              <a:t>ΑΕ:</a:t>
            </a:r>
            <a:endParaRPr lang="en-US" sz="2400" dirty="0">
              <a:latin typeface="+mj-lt"/>
              <a:ea typeface="Times New Roman" panose="02020603050405020304" pitchFamily="18" charset="0"/>
            </a:endParaRPr>
          </a:p>
          <a:p>
            <a:pPr algn="just">
              <a:spcAft>
                <a:spcPts val="1500"/>
              </a:spcAft>
            </a:pPr>
            <a:r>
              <a:rPr lang="el-GR" sz="2400" b="1" dirty="0">
                <a:solidFill>
                  <a:srgbClr val="0047B2"/>
                </a:solidFill>
                <a:latin typeface="+mj-lt"/>
                <a:ea typeface="Times New Roman" panose="02020603050405020304" pitchFamily="18" charset="0"/>
              </a:rPr>
              <a:t>Ομόρρυθμη Εταιρεία</a:t>
            </a:r>
            <a:r>
              <a:rPr lang="el-GR" sz="2400" dirty="0">
                <a:solidFill>
                  <a:srgbClr val="0047B2"/>
                </a:solidFill>
                <a:latin typeface="+mj-lt"/>
                <a:ea typeface="Times New Roman" panose="02020603050405020304" pitchFamily="18" charset="0"/>
              </a:rPr>
              <a:t>.</a:t>
            </a:r>
            <a:r>
              <a:rPr lang="en-US" sz="2400" dirty="0">
                <a:solidFill>
                  <a:srgbClr val="333333"/>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Προσωπική και απεριόριστη ευθύνη εταίρων. Συμπτώχευση των εταίρων. Τήρηση Απλογραφικών βιβλίων.</a:t>
            </a:r>
            <a:endParaRPr lang="en-US" sz="2400" dirty="0">
              <a:solidFill>
                <a:srgbClr val="0070C0"/>
              </a:solidFill>
              <a:latin typeface="+mj-lt"/>
              <a:ea typeface="Times New Roman" panose="02020603050405020304" pitchFamily="18" charset="0"/>
            </a:endParaRPr>
          </a:p>
          <a:p>
            <a:pPr algn="just"/>
            <a:r>
              <a:rPr lang="el-GR" sz="2400" dirty="0">
                <a:solidFill>
                  <a:srgbClr val="0070C0"/>
                </a:solidFill>
                <a:latin typeface="+mj-lt"/>
                <a:ea typeface="Cambria" panose="02040503050406030204" pitchFamily="18" charset="0"/>
              </a:rPr>
              <a:t>Κίνδυνος: Από το συνδυασμό των άρθρων 249 παρ. 1 και 258 παρ. 3 του ν. 4072/2012 προκύπτει ότι ο ομόρρυθμος εταίρος ευθύνεται απεριόριστα, ήτοι με το σύνολο της προσωπικής του περιουσίας και για όλο το εταιρικό χρέος, και εις </a:t>
            </a:r>
            <a:r>
              <a:rPr lang="el-GR" sz="2400" dirty="0" err="1">
                <a:solidFill>
                  <a:srgbClr val="0070C0"/>
                </a:solidFill>
                <a:latin typeface="+mj-lt"/>
                <a:ea typeface="Cambria" panose="02040503050406030204" pitchFamily="18" charset="0"/>
              </a:rPr>
              <a:t>ολόκληρον</a:t>
            </a:r>
            <a:r>
              <a:rPr lang="el-GR" sz="2400" dirty="0">
                <a:solidFill>
                  <a:srgbClr val="0070C0"/>
                </a:solidFill>
                <a:latin typeface="+mj-lt"/>
                <a:ea typeface="Cambria" panose="02040503050406030204" pitchFamily="18" charset="0"/>
              </a:rPr>
              <a:t>, </a:t>
            </a:r>
            <a:r>
              <a:rPr lang="el-GR" sz="2400" dirty="0">
                <a:solidFill>
                  <a:srgbClr val="0070C0"/>
                </a:solidFill>
                <a:latin typeface="+mj-lt"/>
              </a:rPr>
              <a:t>έναντι παντός τρίτου, ιδιώτη ή Δημοσίου, όχι μόνο για τα δημιουργούμενα αλλά και για τα υπάρχοντα πριν από την είσοδό του εταιρικά χρέη. Σύμφωνα δε με το άρθρο 269 του ν. 4072/2012, η κατά τα ανωτέρω ευθύνη του εξικνείται μετά την πάροδο πέντε ετών από την αποχώρησή του από την Ο.Ε. – Ε.Ε. ή από την εν γένει απώλεια της </a:t>
            </a:r>
            <a:r>
              <a:rPr lang="el-GR" sz="2400" dirty="0" err="1">
                <a:solidFill>
                  <a:srgbClr val="0070C0"/>
                </a:solidFill>
                <a:latin typeface="+mj-lt"/>
              </a:rPr>
              <a:t>ιδιότητάς</a:t>
            </a:r>
            <a:r>
              <a:rPr lang="el-GR" sz="2400" dirty="0">
                <a:solidFill>
                  <a:srgbClr val="0070C0"/>
                </a:solidFill>
                <a:latin typeface="+mj-lt"/>
              </a:rPr>
              <a:t> του καθ’ οιονδήποτε τρόπο (π.χ. λόγω της μετατροπής μιας Ο.Ε. – Ε.Ε. σε Ι.Κ.Ε</a:t>
            </a:r>
            <a:r>
              <a:rPr lang="el-GR" sz="2400" dirty="0" smtClean="0">
                <a:solidFill>
                  <a:srgbClr val="0070C0"/>
                </a:solidFill>
                <a:latin typeface="+mj-lt"/>
              </a:rPr>
              <a:t>.).</a:t>
            </a:r>
          </a:p>
          <a:p>
            <a:pPr algn="just"/>
            <a:r>
              <a:rPr lang="el-GR" sz="2400" i="1" dirty="0">
                <a:solidFill>
                  <a:srgbClr val="0070C0"/>
                </a:solidFill>
                <a:latin typeface="+mj-lt"/>
              </a:rPr>
              <a:t>Συνεπώς, είναι απολύτως ακατάλληλος τύπος για πρόσωπα που κατέχουν περιουσιακά στοιχεία</a:t>
            </a:r>
            <a:r>
              <a:rPr lang="el-GR" sz="2400" i="1" dirty="0" smtClean="0">
                <a:solidFill>
                  <a:srgbClr val="0070C0"/>
                </a:solidFill>
                <a:latin typeface="+mj-lt"/>
              </a:rPr>
              <a:t>.</a:t>
            </a:r>
          </a:p>
          <a:p>
            <a:pPr algn="just">
              <a:spcAft>
                <a:spcPts val="1500"/>
              </a:spcAft>
            </a:pPr>
            <a:r>
              <a:rPr lang="el-GR" sz="2400" i="1" dirty="0">
                <a:solidFill>
                  <a:srgbClr val="0070C0"/>
                </a:solidFill>
                <a:latin typeface="+mj-lt"/>
                <a:ea typeface="Times New Roman" panose="02020603050405020304" pitchFamily="18" charset="0"/>
              </a:rPr>
              <a:t>Μειονέκτημα,</a:t>
            </a:r>
            <a:r>
              <a:rPr lang="en-US" sz="2400" dirty="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επίσης, αποτελεί και το γεγονός ότι η πτώχευση της εταιρείας έχει ως συνέπεια και την συμπτώχευση των εταίρων [άρθρο 7 παρ. 4 του </a:t>
            </a:r>
            <a:r>
              <a:rPr lang="el-GR" sz="2400" dirty="0" err="1" smtClean="0">
                <a:solidFill>
                  <a:srgbClr val="0070C0"/>
                </a:solidFill>
                <a:latin typeface="+mj-lt"/>
                <a:ea typeface="Times New Roman" panose="02020603050405020304" pitchFamily="18" charset="0"/>
              </a:rPr>
              <a:t>ΠτΚ</a:t>
            </a:r>
            <a:r>
              <a:rPr lang="el-GR" sz="2400" dirty="0" smtClean="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(ν. 3588/2007</a:t>
            </a:r>
            <a:r>
              <a:rPr lang="el-GR" sz="2400" dirty="0" smtClean="0">
                <a:solidFill>
                  <a:srgbClr val="0070C0"/>
                </a:solidFill>
                <a:latin typeface="+mj-lt"/>
                <a:ea typeface="Times New Roman" panose="02020603050405020304" pitchFamily="18" charset="0"/>
              </a:rPr>
              <a:t>)]</a:t>
            </a:r>
            <a:r>
              <a:rPr lang="el-GR" sz="2400" i="1" dirty="0" smtClean="0">
                <a:solidFill>
                  <a:srgbClr val="0070C0"/>
                </a:solidFill>
                <a:latin typeface="+mj-lt"/>
                <a:ea typeface="Times New Roman" panose="02020603050405020304" pitchFamily="18" charset="0"/>
              </a:rPr>
              <a:t>Πλεονέκτημα</a:t>
            </a:r>
            <a:r>
              <a:rPr lang="en-US" sz="2400" dirty="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αποτελεί η τήρηση απλογραφικών βιβλίων.</a:t>
            </a:r>
            <a:endParaRPr lang="en-US" sz="2400" dirty="0">
              <a:solidFill>
                <a:srgbClr val="0070C0"/>
              </a:solidFill>
              <a:latin typeface="+mj-lt"/>
              <a:ea typeface="Times New Roman" panose="02020603050405020304" pitchFamily="18" charset="0"/>
            </a:endParaRPr>
          </a:p>
          <a:p>
            <a:pPr algn="just"/>
            <a:endParaRPr lang="en-US" sz="2400" dirty="0" smtClean="0">
              <a:latin typeface="+mj-lt"/>
            </a:endParaRPr>
          </a:p>
          <a:p>
            <a:pPr algn="just"/>
            <a:endParaRPr lang="en-US" sz="2400" dirty="0">
              <a:latin typeface="+mj-lt"/>
            </a:endParaRPr>
          </a:p>
        </p:txBody>
      </p:sp>
    </p:spTree>
    <p:extLst>
      <p:ext uri="{BB962C8B-B14F-4D97-AF65-F5344CB8AC3E}">
        <p14:creationId xmlns:p14="http://schemas.microsoft.com/office/powerpoint/2010/main" val="427572738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0857" y="827315"/>
            <a:ext cx="11228010" cy="5486117"/>
          </a:xfrm>
          <a:prstGeom prst="rect">
            <a:avLst/>
          </a:prstGeom>
        </p:spPr>
        <p:txBody>
          <a:bodyPr wrap="square">
            <a:spAutoFit/>
          </a:bodyPr>
          <a:lstStyle/>
          <a:p>
            <a:pPr algn="just">
              <a:spcAft>
                <a:spcPts val="1500"/>
              </a:spcAft>
            </a:pPr>
            <a:r>
              <a:rPr lang="el-GR" sz="2400" b="1" dirty="0">
                <a:solidFill>
                  <a:srgbClr val="0047B2"/>
                </a:solidFill>
                <a:latin typeface="+mj-lt"/>
                <a:ea typeface="Times New Roman" panose="02020603050405020304" pitchFamily="18" charset="0"/>
              </a:rPr>
              <a:t>Ετερόρρυθμη Εταιρεία</a:t>
            </a:r>
            <a:r>
              <a:rPr lang="el-GR" sz="2400" dirty="0">
                <a:solidFill>
                  <a:srgbClr val="0047B2"/>
                </a:solidFill>
                <a:latin typeface="+mj-lt"/>
                <a:ea typeface="Times New Roman" panose="02020603050405020304" pitchFamily="18" charset="0"/>
              </a:rPr>
              <a:t>:</a:t>
            </a:r>
            <a:r>
              <a:rPr lang="en-US" sz="2400" dirty="0">
                <a:solidFill>
                  <a:srgbClr val="333333"/>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Ανισορροπία μεταξύ των Εταίρων. Τήρηση απλογραφικών βιβλίων.</a:t>
            </a:r>
            <a:endParaRPr lang="en-US" sz="2400" dirty="0">
              <a:solidFill>
                <a:srgbClr val="0070C0"/>
              </a:solidFill>
              <a:latin typeface="+mj-lt"/>
              <a:ea typeface="Times New Roman" panose="02020603050405020304" pitchFamily="18" charset="0"/>
            </a:endParaRPr>
          </a:p>
          <a:p>
            <a:pPr algn="just">
              <a:spcAft>
                <a:spcPts val="1500"/>
              </a:spcAft>
            </a:pPr>
            <a:r>
              <a:rPr lang="el-GR" sz="2400" i="1" dirty="0">
                <a:solidFill>
                  <a:srgbClr val="0070C0"/>
                </a:solidFill>
                <a:latin typeface="+mj-lt"/>
                <a:ea typeface="Times New Roman" panose="02020603050405020304" pitchFamily="18" charset="0"/>
              </a:rPr>
              <a:t>Κίνδυνος για τους ομόρρυθμους εταίρους: ισχύει ό, τι αναφέρθηκε πιο πάνω για την ομόρρυθμη εταιρεία.</a:t>
            </a:r>
            <a:endParaRPr lang="en-US" sz="2400" dirty="0">
              <a:solidFill>
                <a:srgbClr val="0070C0"/>
              </a:solidFill>
              <a:latin typeface="+mj-lt"/>
              <a:ea typeface="Times New Roman" panose="02020603050405020304" pitchFamily="18" charset="0"/>
            </a:endParaRPr>
          </a:p>
          <a:p>
            <a:pPr algn="just">
              <a:spcAft>
                <a:spcPts val="1500"/>
              </a:spcAft>
            </a:pPr>
            <a:r>
              <a:rPr lang="el-GR" sz="2400" i="1" dirty="0">
                <a:solidFill>
                  <a:srgbClr val="0070C0"/>
                </a:solidFill>
                <a:latin typeface="+mj-lt"/>
                <a:ea typeface="Times New Roman" panose="02020603050405020304" pitchFamily="18" charset="0"/>
              </a:rPr>
              <a:t>Αντιθέτως, η συμμετοχή σ’ αυτόν τον εταιρικό τύπο με την ιδιότητα του ετερορρύθμου εταίρου δημιουργεί κίνδυνο μόνον για το ποσό με το οποίο ο ετερόρρυθμος εταίρος συμμετέχει στο εταιρικό κεφάλαιο (είτε το χάνει λόγω κακής πορείας της εταιρείας είτε εφόσον δεν το έχει εισφέρει υπέχει προσωπική ευθύνη έναντι τρίτων μόνο μέχρι του ποσό που θα έπρεπε να είχε εισφέρει).</a:t>
            </a:r>
            <a:endParaRPr lang="en-US" sz="2400" dirty="0">
              <a:solidFill>
                <a:srgbClr val="0070C0"/>
              </a:solidFill>
              <a:latin typeface="+mj-lt"/>
              <a:ea typeface="Times New Roman" panose="02020603050405020304" pitchFamily="18" charset="0"/>
            </a:endParaRPr>
          </a:p>
          <a:p>
            <a:pPr algn="just">
              <a:spcAft>
                <a:spcPts val="1500"/>
              </a:spcAft>
            </a:pPr>
            <a:r>
              <a:rPr lang="el-GR" sz="2400" i="1" dirty="0">
                <a:solidFill>
                  <a:srgbClr val="0070C0"/>
                </a:solidFill>
                <a:latin typeface="+mj-lt"/>
                <a:ea typeface="Times New Roman" panose="02020603050405020304" pitchFamily="18" charset="0"/>
              </a:rPr>
              <a:t>Πλεονέκτημα</a:t>
            </a:r>
            <a:r>
              <a:rPr lang="en-US" sz="2400" dirty="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αποτελεί η τήρηση απλογραφικών βιβλίων</a:t>
            </a:r>
            <a:r>
              <a:rPr lang="el-GR" sz="2400" dirty="0" smtClean="0">
                <a:solidFill>
                  <a:srgbClr val="0070C0"/>
                </a:solidFill>
                <a:latin typeface="+mj-lt"/>
                <a:ea typeface="Times New Roman" panose="02020603050405020304" pitchFamily="18" charset="0"/>
              </a:rPr>
              <a:t>.</a:t>
            </a:r>
          </a:p>
          <a:p>
            <a:pPr algn="just">
              <a:spcAft>
                <a:spcPts val="1500"/>
              </a:spcAft>
            </a:pPr>
            <a:endParaRPr lang="el-GR" sz="2400" dirty="0">
              <a:solidFill>
                <a:srgbClr val="0070C0"/>
              </a:solidFill>
              <a:effectLst/>
              <a:latin typeface="+mj-lt"/>
              <a:ea typeface="Times New Roman" panose="02020603050405020304" pitchFamily="18" charset="0"/>
            </a:endParaRPr>
          </a:p>
          <a:p>
            <a:pPr algn="just">
              <a:spcAft>
                <a:spcPts val="1500"/>
              </a:spcAft>
            </a:pPr>
            <a:endParaRPr lang="en-US" sz="2400" dirty="0">
              <a:effectLst/>
              <a:latin typeface="+mj-lt"/>
              <a:ea typeface="Times New Roman" panose="02020603050405020304" pitchFamily="18" charset="0"/>
            </a:endParaRPr>
          </a:p>
        </p:txBody>
      </p:sp>
    </p:spTree>
    <p:extLst>
      <p:ext uri="{BB962C8B-B14F-4D97-AF65-F5344CB8AC3E}">
        <p14:creationId xmlns:p14="http://schemas.microsoft.com/office/powerpoint/2010/main" val="366949031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8133" y="152400"/>
            <a:ext cx="11328400" cy="5470728"/>
          </a:xfrm>
          <a:prstGeom prst="rect">
            <a:avLst/>
          </a:prstGeom>
        </p:spPr>
        <p:txBody>
          <a:bodyPr wrap="square">
            <a:spAutoFit/>
          </a:bodyPr>
          <a:lstStyle/>
          <a:p>
            <a:pPr algn="just">
              <a:spcAft>
                <a:spcPts val="1500"/>
              </a:spcAft>
            </a:pPr>
            <a:r>
              <a:rPr lang="el-GR" sz="2400" b="1" dirty="0" smtClean="0">
                <a:solidFill>
                  <a:srgbClr val="0070C0"/>
                </a:solidFill>
                <a:latin typeface="+mj-lt"/>
                <a:ea typeface="Times New Roman" panose="02020603050405020304" pitchFamily="18" charset="0"/>
              </a:rPr>
              <a:t>ΕΠΕ:</a:t>
            </a:r>
            <a:r>
              <a:rPr lang="el-GR" sz="2400" dirty="0" smtClean="0">
                <a:solidFill>
                  <a:srgbClr val="0070C0"/>
                </a:solidFill>
                <a:latin typeface="+mj-lt"/>
                <a:ea typeface="Times New Roman" panose="02020603050405020304" pitchFamily="18" charset="0"/>
              </a:rPr>
              <a:t> Η </a:t>
            </a:r>
            <a:r>
              <a:rPr lang="el-GR" sz="2400" dirty="0">
                <a:solidFill>
                  <a:srgbClr val="0070C0"/>
                </a:solidFill>
                <a:latin typeface="+mj-lt"/>
                <a:ea typeface="Times New Roman" panose="02020603050405020304" pitchFamily="18" charset="0"/>
              </a:rPr>
              <a:t>επιλογή του συγκεκριμένου εταιρικού τύπου είναι περισσότερο κατάλληλη για επιχειρηματική δραστηριότητα, η οποία προβλέπεται ότι θα πραγματοποιεί</a:t>
            </a:r>
            <a:r>
              <a:rPr lang="en-US" sz="2400" dirty="0">
                <a:solidFill>
                  <a:srgbClr val="0070C0"/>
                </a:solidFill>
                <a:latin typeface="+mj-lt"/>
                <a:ea typeface="Times New Roman" panose="02020603050405020304" pitchFamily="18" charset="0"/>
              </a:rPr>
              <a:t> </a:t>
            </a:r>
            <a:r>
              <a:rPr lang="el-GR" sz="2400" i="1" dirty="0">
                <a:solidFill>
                  <a:srgbClr val="0070C0"/>
                </a:solidFill>
                <a:latin typeface="+mj-lt"/>
                <a:ea typeface="Times New Roman" panose="02020603050405020304" pitchFamily="18" charset="0"/>
              </a:rPr>
              <a:t>μικρό ή μεσαίο και πάντως όχι ιδιαίτερα μεγάλο κύκλο εργασιών.</a:t>
            </a:r>
            <a:endParaRPr lang="en-US" sz="2400" dirty="0">
              <a:solidFill>
                <a:srgbClr val="0070C0"/>
              </a:solidFill>
              <a:latin typeface="+mj-lt"/>
              <a:ea typeface="Times New Roman" panose="02020603050405020304" pitchFamily="18" charset="0"/>
            </a:endParaRPr>
          </a:p>
          <a:p>
            <a:pPr algn="just">
              <a:spcAft>
                <a:spcPts val="1500"/>
              </a:spcAft>
            </a:pPr>
            <a:r>
              <a:rPr lang="el-GR" sz="2400" i="1" dirty="0">
                <a:solidFill>
                  <a:srgbClr val="0070C0"/>
                </a:solidFill>
                <a:latin typeface="+mj-lt"/>
                <a:ea typeface="Times New Roman" panose="02020603050405020304" pitchFamily="18" charset="0"/>
              </a:rPr>
              <a:t>Συμβολαιογραφικό έγγραφο:</a:t>
            </a:r>
            <a:r>
              <a:rPr lang="en-US" sz="2400" dirty="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Απαιτείται συμβολαιογραφικό έγγραφο για τη σύσταση της εταιρείας και τις τροποποιήσεις του καταστατικού και συνεπώς αυξημένα έξοδα</a:t>
            </a:r>
            <a:r>
              <a:rPr lang="el-GR" sz="2400" dirty="0" smtClean="0">
                <a:solidFill>
                  <a:srgbClr val="0070C0"/>
                </a:solidFill>
                <a:latin typeface="+mj-lt"/>
                <a:ea typeface="Times New Roman" panose="02020603050405020304" pitchFamily="18" charset="0"/>
              </a:rPr>
              <a:t>.</a:t>
            </a:r>
          </a:p>
          <a:p>
            <a:pPr algn="just">
              <a:spcAft>
                <a:spcPts val="1500"/>
              </a:spcAft>
            </a:pPr>
            <a:r>
              <a:rPr lang="el-GR" sz="2400" i="1" dirty="0" smtClean="0">
                <a:solidFill>
                  <a:srgbClr val="0070C0"/>
                </a:solidFill>
                <a:latin typeface="+mj-lt"/>
              </a:rPr>
              <a:t>Λήψη </a:t>
            </a:r>
            <a:r>
              <a:rPr lang="el-GR" sz="2400" i="1" dirty="0">
                <a:solidFill>
                  <a:srgbClr val="0070C0"/>
                </a:solidFill>
                <a:latin typeface="+mj-lt"/>
              </a:rPr>
              <a:t>αποφάσεων με Διπλή Πλειοψηφία:</a:t>
            </a:r>
            <a:r>
              <a:rPr lang="en-US" sz="2400" dirty="0">
                <a:solidFill>
                  <a:srgbClr val="0070C0"/>
                </a:solidFill>
                <a:latin typeface="+mj-lt"/>
              </a:rPr>
              <a:t> </a:t>
            </a:r>
            <a:r>
              <a:rPr lang="el-GR" sz="2400" dirty="0">
                <a:solidFill>
                  <a:srgbClr val="0070C0"/>
                </a:solidFill>
                <a:latin typeface="+mj-lt"/>
              </a:rPr>
              <a:t>Απαιτείται διπλή πλειοψηφία για τη λήψη αποφάσεων και ως εκ τούτου σίγουρα θα πρέπει να αποφεύγεται η σύσταση διμελούς εταιρείας (ήτοι εταιρείας με δύο εταίρους). Ειδικότερα, σε μία διμελή εταιρεία, λόγω του ανωτέρω κανόνα, ακόμη και στην περίπτωση που ένας εταίρος κατέχει το 99% των εταιρικών μεριδίων δεν μπορεί να λάβει αποφάσεις στη Συνέλευση των Εταίρων αν δε συμφωνεί και ο εταίρος που κατέχει το 1% των εταιρικών μεριδίων (επειδή δε θα έχουν υπερψηφίσει περισσότεροι από το ½ του συνολικού αριθμού των εταιρικών μεριδίων).</a:t>
            </a:r>
            <a:endParaRPr lang="en-US" sz="2400" dirty="0">
              <a:solidFill>
                <a:srgbClr val="0070C0"/>
              </a:solidFill>
              <a:latin typeface="+mj-lt"/>
            </a:endParaRPr>
          </a:p>
          <a:p>
            <a:pPr algn="just">
              <a:spcAft>
                <a:spcPts val="1500"/>
              </a:spcAft>
            </a:pPr>
            <a:endParaRPr lang="en-US" sz="2400" dirty="0">
              <a:effectLst/>
              <a:latin typeface="+mj-lt"/>
              <a:ea typeface="Times New Roman" panose="02020603050405020304" pitchFamily="18" charset="0"/>
            </a:endParaRPr>
          </a:p>
        </p:txBody>
      </p:sp>
    </p:spTree>
    <p:extLst>
      <p:ext uri="{BB962C8B-B14F-4D97-AF65-F5344CB8AC3E}">
        <p14:creationId xmlns:p14="http://schemas.microsoft.com/office/powerpoint/2010/main" val="86232168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6651" y="923109"/>
            <a:ext cx="11056016" cy="5470728"/>
          </a:xfrm>
          <a:prstGeom prst="rect">
            <a:avLst/>
          </a:prstGeom>
        </p:spPr>
        <p:txBody>
          <a:bodyPr wrap="square">
            <a:spAutoFit/>
          </a:bodyPr>
          <a:lstStyle/>
          <a:p>
            <a:pPr algn="just">
              <a:spcAft>
                <a:spcPts val="1500"/>
              </a:spcAft>
            </a:pPr>
            <a:r>
              <a:rPr lang="el-GR" sz="2400" dirty="0">
                <a:solidFill>
                  <a:srgbClr val="0070C0"/>
                </a:solidFill>
                <a:latin typeface="+mj-lt"/>
                <a:ea typeface="Times New Roman" panose="02020603050405020304" pitchFamily="18" charset="0"/>
              </a:rPr>
              <a:t>Κίνδυνος περαιτέρω απομείωσης του ποσοστού συμμετοχής για εταίρους με ποσοστό συμμετοχής &lt; 26 %</a:t>
            </a:r>
            <a:r>
              <a:rPr lang="en-US" sz="2400" dirty="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σε τυχόν αυξήσεις του εταιρικού κεφαλαίου:</a:t>
            </a:r>
            <a:r>
              <a:rPr lang="en-US" sz="2400" dirty="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Εφόσον οι ανωτέρω εταίροι</a:t>
            </a:r>
            <a:r>
              <a:rPr lang="en-US" sz="2400" dirty="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δεν έχουν κεφάλαια</a:t>
            </a:r>
            <a:r>
              <a:rPr lang="en-US" sz="2400" dirty="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να συμμετέχουν στην </a:t>
            </a:r>
            <a:r>
              <a:rPr lang="el-GR" sz="2400" dirty="0" err="1">
                <a:solidFill>
                  <a:srgbClr val="0070C0"/>
                </a:solidFill>
                <a:latin typeface="+mj-lt"/>
                <a:ea typeface="Times New Roman" panose="02020603050405020304" pitchFamily="18" charset="0"/>
              </a:rPr>
              <a:t>αποφασισθείσα</a:t>
            </a:r>
            <a:r>
              <a:rPr lang="el-GR" sz="2400" dirty="0">
                <a:solidFill>
                  <a:srgbClr val="0070C0"/>
                </a:solidFill>
                <a:latin typeface="+mj-lt"/>
                <a:ea typeface="Times New Roman" panose="02020603050405020304" pitchFamily="18" charset="0"/>
              </a:rPr>
              <a:t> αύξηση ή</a:t>
            </a:r>
            <a:r>
              <a:rPr lang="en-US" sz="2400" dirty="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δεν θέλουν να επενδύσουν περισσότερα κεφάλαια</a:t>
            </a:r>
            <a:r>
              <a:rPr lang="en-US" sz="2400" dirty="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στην εταιρεία για οποιοδήποτε λόγο, το ποσοστό συμμετοχής τους στην εταιρεία (και κατά συνέπεια και το ύψος του </a:t>
            </a:r>
            <a:r>
              <a:rPr lang="el-GR" sz="2400" dirty="0" err="1">
                <a:solidFill>
                  <a:srgbClr val="0070C0"/>
                </a:solidFill>
                <a:latin typeface="+mj-lt"/>
                <a:ea typeface="Times New Roman" panose="02020603050405020304" pitchFamily="18" charset="0"/>
              </a:rPr>
              <a:t>διανεμηθησομένου</a:t>
            </a:r>
            <a:r>
              <a:rPr lang="el-GR" sz="2400" dirty="0">
                <a:solidFill>
                  <a:srgbClr val="0070C0"/>
                </a:solidFill>
                <a:latin typeface="+mj-lt"/>
                <a:ea typeface="Times New Roman" panose="02020603050405020304" pitchFamily="18" charset="0"/>
              </a:rPr>
              <a:t> μερίσματος) θα μειωθεί έτι περαιτέρω (εφόσον βέβαια ο συνολικός αριθμός των εταίρων επιτρέπει το σχηματισμό καταστατικής πλειοψηφίας χωρίς αυτούς</a:t>
            </a:r>
            <a:r>
              <a:rPr lang="el-GR" sz="2400" dirty="0" smtClean="0">
                <a:solidFill>
                  <a:srgbClr val="0070C0"/>
                </a:solidFill>
                <a:latin typeface="+mj-lt"/>
                <a:ea typeface="Times New Roman" panose="02020603050405020304" pitchFamily="18" charset="0"/>
              </a:rPr>
              <a:t>).</a:t>
            </a:r>
          </a:p>
          <a:p>
            <a:pPr algn="just">
              <a:spcAft>
                <a:spcPts val="1500"/>
              </a:spcAft>
            </a:pPr>
            <a:r>
              <a:rPr lang="el-GR" sz="2400" u="sng" dirty="0">
                <a:solidFill>
                  <a:srgbClr val="0070C0"/>
                </a:solidFill>
                <a:latin typeface="+mj-lt"/>
              </a:rPr>
              <a:t>Μετά την θέσπιση της ΙΚΕ ως εταιρικού τύπου</a:t>
            </a:r>
            <a:r>
              <a:rPr lang="en-US" sz="2400" dirty="0">
                <a:solidFill>
                  <a:srgbClr val="0070C0"/>
                </a:solidFill>
                <a:latin typeface="+mj-lt"/>
              </a:rPr>
              <a:t> </a:t>
            </a:r>
            <a:r>
              <a:rPr lang="el-GR" sz="2400" dirty="0">
                <a:solidFill>
                  <a:srgbClr val="0070C0"/>
                </a:solidFill>
                <a:latin typeface="+mj-lt"/>
              </a:rPr>
              <a:t>με το ν. 4072/2012, η ΕΠΕ δεν παρουσιάζει πλεονεκτήματα και σταδιακά δεν θα υπάρχει η ανάγκη ύπαρξης αυτού του εταιρικού τύπου</a:t>
            </a:r>
            <a:r>
              <a:rPr lang="el-GR" sz="2400" dirty="0" smtClean="0">
                <a:solidFill>
                  <a:srgbClr val="0070C0"/>
                </a:solidFill>
                <a:latin typeface="+mj-lt"/>
              </a:rPr>
              <a:t>.</a:t>
            </a:r>
          </a:p>
          <a:p>
            <a:pPr algn="just">
              <a:spcAft>
                <a:spcPts val="1500"/>
              </a:spcAft>
            </a:pPr>
            <a:endParaRPr lang="el-GR" sz="2400" dirty="0">
              <a:solidFill>
                <a:srgbClr val="0070C0"/>
              </a:solidFill>
              <a:latin typeface="+mj-lt"/>
            </a:endParaRPr>
          </a:p>
          <a:p>
            <a:pPr algn="just">
              <a:spcAft>
                <a:spcPts val="1500"/>
              </a:spcAft>
            </a:pPr>
            <a:endParaRPr lang="en-US" sz="2400" dirty="0">
              <a:effectLst/>
              <a:latin typeface="+mj-lt"/>
              <a:ea typeface="Times New Roman" panose="02020603050405020304" pitchFamily="18" charset="0"/>
            </a:endParaRPr>
          </a:p>
        </p:txBody>
      </p:sp>
    </p:spTree>
    <p:extLst>
      <p:ext uri="{BB962C8B-B14F-4D97-AF65-F5344CB8AC3E}">
        <p14:creationId xmlns:p14="http://schemas.microsoft.com/office/powerpoint/2010/main" val="215109730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7399" y="110066"/>
            <a:ext cx="11311467" cy="7155805"/>
          </a:xfrm>
          <a:prstGeom prst="rect">
            <a:avLst/>
          </a:prstGeom>
        </p:spPr>
        <p:txBody>
          <a:bodyPr wrap="square">
            <a:spAutoFit/>
          </a:bodyPr>
          <a:lstStyle/>
          <a:p>
            <a:pPr algn="just">
              <a:spcAft>
                <a:spcPts val="1500"/>
              </a:spcAft>
            </a:pPr>
            <a:endParaRPr lang="el-GR" sz="2400" dirty="0" smtClean="0">
              <a:solidFill>
                <a:srgbClr val="333333"/>
              </a:solidFill>
              <a:latin typeface="+mj-lt"/>
              <a:ea typeface="Times New Roman" panose="02020603050405020304" pitchFamily="18" charset="0"/>
            </a:endParaRPr>
          </a:p>
          <a:p>
            <a:pPr algn="just">
              <a:spcAft>
                <a:spcPts val="1500"/>
              </a:spcAft>
            </a:pPr>
            <a:r>
              <a:rPr lang="el-GR" sz="2400" b="1" dirty="0">
                <a:solidFill>
                  <a:srgbClr val="0070C0"/>
                </a:solidFill>
              </a:rPr>
              <a:t>ΙΚΕ:</a:t>
            </a:r>
            <a:r>
              <a:rPr lang="el-GR" sz="2400" dirty="0">
                <a:solidFill>
                  <a:srgbClr val="0070C0"/>
                </a:solidFill>
              </a:rPr>
              <a:t> Σύσταση με ιδιωτικό έγγραφο. Δεν απαιτείται κατώτατο κεφάλαιο. Δυνατότητα ίδρυσης μονοπρόσωπης εταιρείας. Πρόβλεψη ποικίλων ειδών εταιρικών εισφορών. Περιορισμός ευθύνης εταίρων (εκτός αυτών που η εισφορά τους είναι εγγυητική).</a:t>
            </a:r>
            <a:endParaRPr lang="en-US" sz="2400" dirty="0">
              <a:solidFill>
                <a:srgbClr val="0070C0"/>
              </a:solidFill>
            </a:endParaRPr>
          </a:p>
          <a:p>
            <a:pPr algn="just">
              <a:spcAft>
                <a:spcPts val="1500"/>
              </a:spcAft>
            </a:pPr>
            <a:endParaRPr lang="el-GR" sz="2400" dirty="0">
              <a:solidFill>
                <a:srgbClr val="333333"/>
              </a:solidFill>
              <a:latin typeface="+mj-lt"/>
              <a:ea typeface="Times New Roman" panose="02020603050405020304" pitchFamily="18" charset="0"/>
            </a:endParaRPr>
          </a:p>
          <a:p>
            <a:pPr algn="just">
              <a:spcAft>
                <a:spcPts val="1500"/>
              </a:spcAft>
            </a:pPr>
            <a:r>
              <a:rPr lang="el-GR" sz="2400" dirty="0" smtClean="0">
                <a:solidFill>
                  <a:srgbClr val="0070C0"/>
                </a:solidFill>
                <a:latin typeface="+mj-lt"/>
                <a:ea typeface="Times New Roman" panose="02020603050405020304" pitchFamily="18" charset="0"/>
              </a:rPr>
              <a:t>Η επιλογή του συγκεκριμένου εταιρικού τύπου είναι περισσότερο κατάλληλη για επιχειρηματική δραστηριότητα, η οποία προβλέπεται ότι θα πραγματοποιεί</a:t>
            </a:r>
            <a:r>
              <a:rPr lang="en-US" sz="2400" dirty="0" smtClean="0">
                <a:solidFill>
                  <a:srgbClr val="0070C0"/>
                </a:solidFill>
                <a:latin typeface="+mj-lt"/>
                <a:ea typeface="Times New Roman" panose="02020603050405020304" pitchFamily="18" charset="0"/>
              </a:rPr>
              <a:t> </a:t>
            </a:r>
            <a:r>
              <a:rPr lang="el-GR" sz="2400" i="1" dirty="0" smtClean="0">
                <a:solidFill>
                  <a:srgbClr val="0070C0"/>
                </a:solidFill>
                <a:latin typeface="+mj-lt"/>
                <a:ea typeface="Times New Roman" panose="02020603050405020304" pitchFamily="18" charset="0"/>
              </a:rPr>
              <a:t>μικρό ή μεσαίο και πάντως όχι ιδιαίτερα μεγάλο κύκλο εργασιών.</a:t>
            </a:r>
            <a:endParaRPr lang="en-US" sz="2400" dirty="0" smtClean="0">
              <a:solidFill>
                <a:srgbClr val="0070C0"/>
              </a:solidFill>
              <a:latin typeface="+mj-lt"/>
              <a:ea typeface="Times New Roman" panose="02020603050405020304" pitchFamily="18" charset="0"/>
            </a:endParaRPr>
          </a:p>
          <a:p>
            <a:pPr algn="just">
              <a:spcAft>
                <a:spcPts val="1500"/>
              </a:spcAft>
            </a:pPr>
            <a:endParaRPr lang="el-GR" sz="2400" dirty="0" smtClean="0">
              <a:solidFill>
                <a:srgbClr val="0070C0"/>
              </a:solidFill>
              <a:latin typeface="+mj-lt"/>
              <a:ea typeface="Times New Roman" panose="02020603050405020304" pitchFamily="18" charset="0"/>
            </a:endParaRPr>
          </a:p>
          <a:p>
            <a:pPr algn="just">
              <a:spcAft>
                <a:spcPts val="1500"/>
              </a:spcAft>
            </a:pPr>
            <a:r>
              <a:rPr lang="el-GR" sz="2400" dirty="0" smtClean="0">
                <a:solidFill>
                  <a:srgbClr val="0070C0"/>
                </a:solidFill>
                <a:latin typeface="+mj-lt"/>
                <a:ea typeface="Times New Roman" panose="02020603050405020304" pitchFamily="18" charset="0"/>
              </a:rPr>
              <a:t>Η δημιουργία της ΙΚΕ ως εταιρικού τύπου με τον Ν. 4072/2012, στην ουσία έγινε προς σταδιακή αντικατάσταση της ΕΠΕ που παρουσιάζει ιδιαίτερες δυσκολίες ως προς τη λειτουργία της (βασικά λόγω του κανόνα της διπλής πλειοψηφίας για την λήψη αποφάσεων από τη Συνέλευση των Εταίρων, ο οποίος γι’ αυτό το λόγο καταρχήν δεν προβλέφθηκε για την λήψη αποφάσεων από την αντίστοιχη Συνέλευση των Εταίρων στην ΙΚΕ (μπορεί να εισαχθεί βεβαίως με σχετική καταστατική ρύθμιση).</a:t>
            </a:r>
          </a:p>
          <a:p>
            <a:pPr algn="just">
              <a:spcAft>
                <a:spcPts val="1500"/>
              </a:spcAft>
            </a:pPr>
            <a:endParaRPr lang="en-US" sz="2400" dirty="0">
              <a:effectLst/>
              <a:latin typeface="+mj-lt"/>
              <a:ea typeface="Times New Roman" panose="02020603050405020304" pitchFamily="18" charset="0"/>
            </a:endParaRPr>
          </a:p>
        </p:txBody>
      </p:sp>
    </p:spTree>
    <p:extLst>
      <p:ext uri="{BB962C8B-B14F-4D97-AF65-F5344CB8AC3E}">
        <p14:creationId xmlns:p14="http://schemas.microsoft.com/office/powerpoint/2010/main" val="336716363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8607" y="1105988"/>
            <a:ext cx="11246394" cy="4170372"/>
          </a:xfrm>
          <a:prstGeom prst="rect">
            <a:avLst/>
          </a:prstGeom>
        </p:spPr>
        <p:txBody>
          <a:bodyPr wrap="square">
            <a:spAutoFit/>
          </a:bodyPr>
          <a:lstStyle/>
          <a:p>
            <a:pPr algn="just">
              <a:spcAft>
                <a:spcPts val="1500"/>
              </a:spcAft>
            </a:pPr>
            <a:r>
              <a:rPr lang="el-GR" sz="2400" b="1" dirty="0">
                <a:solidFill>
                  <a:srgbClr val="0070C0"/>
                </a:solidFill>
                <a:latin typeface="+mj-lt"/>
                <a:ea typeface="Times New Roman" panose="02020603050405020304" pitchFamily="18" charset="0"/>
              </a:rPr>
              <a:t>ΑΕ:</a:t>
            </a:r>
            <a:r>
              <a:rPr lang="el-GR" sz="2400" dirty="0">
                <a:solidFill>
                  <a:srgbClr val="0070C0"/>
                </a:solidFill>
                <a:latin typeface="+mj-lt"/>
                <a:ea typeface="Times New Roman" panose="02020603050405020304" pitchFamily="18" charset="0"/>
              </a:rPr>
              <a:t> Κεφάλαιο τουλάχιστον 25.000 ευρώ. Μόνο κεφαλαιακές εισφορές. Διοικητικό Συμβούλιο τουλάχιστον 3 μελών. Περιορισμένη διάρκεια θητείας του ΔΣ. Διαδικασίες σύγκλησης ΓΣ. Απεικόνιση εταιρικής συμμετοχής σε μετοχές. Περιορισμένα δικαιώματα των μειοψηφούντων μετόχων. Δυνατότητα ίδρυσης μονοπρόσωπης εταιρείας.</a:t>
            </a:r>
            <a:endParaRPr lang="en-US" sz="2400" dirty="0">
              <a:solidFill>
                <a:srgbClr val="0070C0"/>
              </a:solidFill>
              <a:latin typeface="+mj-lt"/>
              <a:ea typeface="Times New Roman" panose="02020603050405020304" pitchFamily="18" charset="0"/>
            </a:endParaRPr>
          </a:p>
          <a:p>
            <a:pPr algn="just">
              <a:spcAft>
                <a:spcPts val="1500"/>
              </a:spcAft>
            </a:pPr>
            <a:r>
              <a:rPr lang="el-GR" sz="2400" dirty="0">
                <a:solidFill>
                  <a:srgbClr val="0070C0"/>
                </a:solidFill>
                <a:latin typeface="+mj-lt"/>
                <a:ea typeface="Times New Roman" panose="02020603050405020304" pitchFamily="18" charset="0"/>
              </a:rPr>
              <a:t>Ο εταιρικός τύπος της ΑΕ είναι κατάλληλος για τη σύσταση εταιρειών με πολλούς μετόχους, μεγάλο μετοχικό κεφάλαιο και μεγάλο κύκλο εργασιών. Για μικρές, μεσαίες και οικογενειακές εταιρείες είναι προτιμότερη η επιλογή άλλου εταιρικού τύπου (</a:t>
            </a:r>
            <a:r>
              <a:rPr lang="el-GR" sz="2400" dirty="0" smtClean="0">
                <a:solidFill>
                  <a:srgbClr val="0070C0"/>
                </a:solidFill>
                <a:latin typeface="+mj-lt"/>
                <a:ea typeface="Times New Roman" panose="02020603050405020304" pitchFamily="18" charset="0"/>
              </a:rPr>
              <a:t>καταρχάς </a:t>
            </a:r>
            <a:r>
              <a:rPr lang="el-GR" sz="2400" dirty="0">
                <a:solidFill>
                  <a:srgbClr val="0070C0"/>
                </a:solidFill>
                <a:latin typeface="+mj-lt"/>
                <a:ea typeface="Times New Roman" panose="02020603050405020304" pitchFamily="18" charset="0"/>
              </a:rPr>
              <a:t>ΙΚΕ).</a:t>
            </a:r>
            <a:endParaRPr lang="en-US" sz="2400" dirty="0">
              <a:solidFill>
                <a:srgbClr val="0070C0"/>
              </a:solidFill>
              <a:latin typeface="+mj-lt"/>
              <a:ea typeface="Times New Roman" panose="02020603050405020304" pitchFamily="18" charset="0"/>
            </a:endParaRPr>
          </a:p>
          <a:p>
            <a:pPr algn="just">
              <a:spcAft>
                <a:spcPts val="1500"/>
              </a:spcAft>
            </a:pPr>
            <a:r>
              <a:rPr lang="el-GR" sz="2400" i="1" dirty="0">
                <a:solidFill>
                  <a:srgbClr val="0070C0"/>
                </a:solidFill>
                <a:latin typeface="+mj-lt"/>
                <a:ea typeface="Times New Roman" panose="02020603050405020304" pitchFamily="18" charset="0"/>
              </a:rPr>
              <a:t>Ισχύει και εδώ (αναλόγως) ο κίνδυνος απομείωσης του ποσοστού συμμετοχής των μικρομετόχων.</a:t>
            </a:r>
            <a:endParaRPr lang="en-US" sz="2400" dirty="0">
              <a:solidFill>
                <a:srgbClr val="0070C0"/>
              </a:solidFill>
              <a:effectLst/>
              <a:latin typeface="+mj-lt"/>
              <a:ea typeface="Times New Roman" panose="02020603050405020304" pitchFamily="18" charset="0"/>
            </a:endParaRPr>
          </a:p>
        </p:txBody>
      </p:sp>
    </p:spTree>
    <p:extLst>
      <p:ext uri="{BB962C8B-B14F-4D97-AF65-F5344CB8AC3E}">
        <p14:creationId xmlns:p14="http://schemas.microsoft.com/office/powerpoint/2010/main" val="1382484573"/>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8837" y="0"/>
            <a:ext cx="11471564" cy="6001643"/>
          </a:xfrm>
          <a:prstGeom prst="rect">
            <a:avLst/>
          </a:prstGeom>
        </p:spPr>
        <p:txBody>
          <a:bodyPr wrap="square">
            <a:spAutoFit/>
          </a:bodyPr>
          <a:lstStyle/>
          <a:p>
            <a:pPr algn="just"/>
            <a:r>
              <a:rPr lang="en-US" sz="2400" dirty="0">
                <a:solidFill>
                  <a:srgbClr val="0070C0"/>
                </a:solidFill>
              </a:rPr>
              <a:t>ΤΙ ΕΙΝΑΙ ΜΙΑ </a:t>
            </a:r>
            <a:r>
              <a:rPr lang="en-US" sz="2400" dirty="0" smtClean="0">
                <a:solidFill>
                  <a:srgbClr val="0070C0"/>
                </a:solidFill>
              </a:rPr>
              <a:t>ΜΚΟ</a:t>
            </a:r>
            <a:endParaRPr lang="el-GR" sz="2400" dirty="0" smtClean="0">
              <a:solidFill>
                <a:srgbClr val="0070C0"/>
              </a:solidFill>
            </a:endParaRPr>
          </a:p>
          <a:p>
            <a:pPr algn="just"/>
            <a:r>
              <a:rPr lang="en-US" sz="2400" dirty="0" smtClean="0">
                <a:solidFill>
                  <a:srgbClr val="0070C0"/>
                </a:solidFill>
              </a:rPr>
              <a:t> </a:t>
            </a:r>
            <a:r>
              <a:rPr lang="en-US" sz="2400" dirty="0" err="1">
                <a:solidFill>
                  <a:srgbClr val="0070C0"/>
                </a:solidFill>
              </a:rPr>
              <a:t>Στην</a:t>
            </a:r>
            <a:r>
              <a:rPr lang="en-US" sz="2400" dirty="0">
                <a:solidFill>
                  <a:srgbClr val="0070C0"/>
                </a:solidFill>
              </a:rPr>
              <a:t> </a:t>
            </a:r>
            <a:r>
              <a:rPr lang="en-US" sz="2400" dirty="0" err="1">
                <a:solidFill>
                  <a:srgbClr val="0070C0"/>
                </a:solidFill>
              </a:rPr>
              <a:t>Ευρώ</a:t>
            </a:r>
            <a:r>
              <a:rPr lang="en-US" sz="2400" dirty="0">
                <a:solidFill>
                  <a:srgbClr val="0070C0"/>
                </a:solidFill>
              </a:rPr>
              <a:t>πη, δεν υπάρχει ένας κοινά αποδεκτός ορισμός των Μη Κυβερνητικών Οργανισμών ή των Μη Κερδοσκοπικών Οργανισμών και οι ορισμοί που υπάρχουν ποικίλουν από χώρα σε χώρα. </a:t>
            </a:r>
            <a:r>
              <a:rPr lang="en-US" sz="2400" dirty="0" err="1">
                <a:solidFill>
                  <a:srgbClr val="0070C0"/>
                </a:solidFill>
              </a:rPr>
              <a:t>Ωστόσο</a:t>
            </a:r>
            <a:r>
              <a:rPr lang="en-US" sz="2400" dirty="0">
                <a:solidFill>
                  <a:srgbClr val="0070C0"/>
                </a:solidFill>
              </a:rPr>
              <a:t>, υπ</a:t>
            </a:r>
            <a:r>
              <a:rPr lang="en-US" sz="2400" dirty="0" err="1">
                <a:solidFill>
                  <a:srgbClr val="0070C0"/>
                </a:solidFill>
              </a:rPr>
              <a:t>άρχουν</a:t>
            </a:r>
            <a:r>
              <a:rPr lang="en-US" sz="2400" dirty="0">
                <a:solidFill>
                  <a:srgbClr val="0070C0"/>
                </a:solidFill>
              </a:rPr>
              <a:t> </a:t>
            </a:r>
            <a:r>
              <a:rPr lang="en-US" sz="2400" dirty="0" err="1">
                <a:solidFill>
                  <a:srgbClr val="0070C0"/>
                </a:solidFill>
              </a:rPr>
              <a:t>ορισμέν</a:t>
            </a:r>
            <a:r>
              <a:rPr lang="en-US" sz="2400" dirty="0">
                <a:solidFill>
                  <a:srgbClr val="0070C0"/>
                </a:solidFill>
              </a:rPr>
              <a:t>α εγγενή χαρακτηριστικά που είναι παγκοσμίως αποδεκτά. </a:t>
            </a:r>
            <a:r>
              <a:rPr lang="en-US" sz="2400" dirty="0" err="1">
                <a:solidFill>
                  <a:srgbClr val="0070C0"/>
                </a:solidFill>
              </a:rPr>
              <a:t>Αυτά</a:t>
            </a:r>
            <a:r>
              <a:rPr lang="en-US" sz="2400" dirty="0">
                <a:solidFill>
                  <a:srgbClr val="0070C0"/>
                </a:solidFill>
              </a:rPr>
              <a:t> είναι: </a:t>
            </a:r>
            <a:endParaRPr lang="el-GR" sz="2400" dirty="0" smtClean="0">
              <a:solidFill>
                <a:srgbClr val="0070C0"/>
              </a:solidFill>
            </a:endParaRPr>
          </a:p>
          <a:p>
            <a:pPr marL="342900" indent="-342900" algn="just">
              <a:buFont typeface="Wingdings" panose="05000000000000000000" pitchFamily="2" charset="2"/>
              <a:buChar char="ü"/>
            </a:pPr>
            <a:r>
              <a:rPr lang="en-US" sz="2400" dirty="0" smtClean="0">
                <a:solidFill>
                  <a:srgbClr val="0070C0"/>
                </a:solidFill>
              </a:rPr>
              <a:t>Είναι </a:t>
            </a:r>
            <a:r>
              <a:rPr lang="en-US" sz="2400" dirty="0" err="1">
                <a:solidFill>
                  <a:srgbClr val="0070C0"/>
                </a:solidFill>
              </a:rPr>
              <a:t>ιδιωτικοί</a:t>
            </a:r>
            <a:r>
              <a:rPr lang="en-US" sz="2400" dirty="0">
                <a:solidFill>
                  <a:srgbClr val="0070C0"/>
                </a:solidFill>
              </a:rPr>
              <a:t> </a:t>
            </a:r>
            <a:r>
              <a:rPr lang="en-US" sz="2400" dirty="0" err="1">
                <a:solidFill>
                  <a:srgbClr val="0070C0"/>
                </a:solidFill>
              </a:rPr>
              <a:t>οργ</a:t>
            </a:r>
            <a:r>
              <a:rPr lang="en-US" sz="2400" dirty="0">
                <a:solidFill>
                  <a:srgbClr val="0070C0"/>
                </a:solidFill>
              </a:rPr>
              <a:t>ανισμοί, </a:t>
            </a:r>
            <a:r>
              <a:rPr lang="el-GR" sz="2400" dirty="0" smtClean="0">
                <a:solidFill>
                  <a:srgbClr val="0070C0"/>
                </a:solidFill>
              </a:rPr>
              <a:t>δηλαδή </a:t>
            </a:r>
            <a:r>
              <a:rPr lang="en-US" sz="2400" dirty="0" err="1" smtClean="0">
                <a:solidFill>
                  <a:srgbClr val="0070C0"/>
                </a:solidFill>
              </a:rPr>
              <a:t>δεν</a:t>
            </a:r>
            <a:r>
              <a:rPr lang="en-US" sz="2400" dirty="0" smtClean="0">
                <a:solidFill>
                  <a:srgbClr val="0070C0"/>
                </a:solidFill>
              </a:rPr>
              <a:t> </a:t>
            </a:r>
            <a:r>
              <a:rPr lang="en-US" sz="2400" dirty="0">
                <a:solidFill>
                  <a:srgbClr val="0070C0"/>
                </a:solidFill>
              </a:rPr>
              <a:t>ελέγχονται από κυβερνητικές υπηρεσίες. Ο </a:t>
            </a:r>
            <a:r>
              <a:rPr lang="en-US" sz="2400" dirty="0" err="1">
                <a:solidFill>
                  <a:srgbClr val="0070C0"/>
                </a:solidFill>
              </a:rPr>
              <a:t>κύριος</a:t>
            </a:r>
            <a:r>
              <a:rPr lang="en-US" sz="2400" dirty="0">
                <a:solidFill>
                  <a:srgbClr val="0070C0"/>
                </a:solidFill>
              </a:rPr>
              <a:t> </a:t>
            </a:r>
            <a:r>
              <a:rPr lang="en-US" sz="2400" dirty="0" err="1">
                <a:solidFill>
                  <a:srgbClr val="0070C0"/>
                </a:solidFill>
              </a:rPr>
              <a:t>στόχος</a:t>
            </a:r>
            <a:r>
              <a:rPr lang="en-US" sz="2400" dirty="0">
                <a:solidFill>
                  <a:srgbClr val="0070C0"/>
                </a:solidFill>
              </a:rPr>
              <a:t> </a:t>
            </a:r>
            <a:r>
              <a:rPr lang="en-US" sz="2400" dirty="0" err="1">
                <a:solidFill>
                  <a:srgbClr val="0070C0"/>
                </a:solidFill>
              </a:rPr>
              <a:t>τους</a:t>
            </a:r>
            <a:r>
              <a:rPr lang="en-US" sz="2400" dirty="0">
                <a:solidFill>
                  <a:srgbClr val="0070C0"/>
                </a:solidFill>
              </a:rPr>
              <a:t> είναι η </a:t>
            </a:r>
            <a:r>
              <a:rPr lang="en-US" sz="2400" dirty="0" err="1">
                <a:solidFill>
                  <a:srgbClr val="0070C0"/>
                </a:solidFill>
              </a:rPr>
              <a:t>εξυ</a:t>
            </a:r>
            <a:r>
              <a:rPr lang="en-US" sz="2400" dirty="0">
                <a:solidFill>
                  <a:srgbClr val="0070C0"/>
                </a:solidFill>
              </a:rPr>
              <a:t>πηρέτηση ενός κοινωνικού ή δημόσιου σκοπού. Μπ</a:t>
            </a:r>
            <a:r>
              <a:rPr lang="en-US" sz="2400" dirty="0" err="1">
                <a:solidFill>
                  <a:srgbClr val="0070C0"/>
                </a:solidFill>
              </a:rPr>
              <a:t>ορεί</a:t>
            </a:r>
            <a:r>
              <a:rPr lang="en-US" sz="2400" dirty="0">
                <a:solidFill>
                  <a:srgbClr val="0070C0"/>
                </a:solidFill>
              </a:rPr>
              <a:t> να </a:t>
            </a:r>
            <a:r>
              <a:rPr lang="en-US" sz="2400" dirty="0" err="1">
                <a:solidFill>
                  <a:srgbClr val="0070C0"/>
                </a:solidFill>
              </a:rPr>
              <a:t>έχουν</a:t>
            </a:r>
            <a:r>
              <a:rPr lang="en-US" sz="2400" dirty="0">
                <a:solidFill>
                  <a:srgbClr val="0070C0"/>
                </a:solidFill>
              </a:rPr>
              <a:t> </a:t>
            </a:r>
            <a:r>
              <a:rPr lang="en-US" sz="2400" dirty="0" err="1">
                <a:solidFill>
                  <a:srgbClr val="0070C0"/>
                </a:solidFill>
              </a:rPr>
              <a:t>κέρδη</a:t>
            </a:r>
            <a:r>
              <a:rPr lang="en-US" sz="2400" dirty="0">
                <a:solidFill>
                  <a:srgbClr val="0070C0"/>
                </a:solidFill>
              </a:rPr>
              <a:t>, τα οπ</a:t>
            </a:r>
            <a:r>
              <a:rPr lang="en-US" sz="2400" dirty="0" err="1">
                <a:solidFill>
                  <a:srgbClr val="0070C0"/>
                </a:solidFill>
              </a:rPr>
              <a:t>οί</a:t>
            </a:r>
            <a:r>
              <a:rPr lang="en-US" sz="2400" dirty="0">
                <a:solidFill>
                  <a:srgbClr val="0070C0"/>
                </a:solidFill>
              </a:rPr>
              <a:t>α όμως δεν διανέμονται στους μετόχους ή τα μέλη του διοικητικού συμβουλίου, αλλά αντιθέτως επανεπενδύονται για την εκπλήρωση της κοινωνικής ή δημόσιας αποστολής του οργανισμού. </a:t>
            </a:r>
            <a:endParaRPr lang="el-GR" sz="2400" dirty="0" smtClean="0">
              <a:solidFill>
                <a:srgbClr val="0070C0"/>
              </a:solidFill>
            </a:endParaRPr>
          </a:p>
          <a:p>
            <a:pPr marL="342900" indent="-342900" algn="just">
              <a:buFont typeface="Wingdings" panose="05000000000000000000" pitchFamily="2" charset="2"/>
              <a:buChar char="ü"/>
            </a:pPr>
            <a:r>
              <a:rPr lang="el-GR" sz="2400" dirty="0" smtClean="0">
                <a:solidFill>
                  <a:srgbClr val="0070C0"/>
                </a:solidFill>
              </a:rPr>
              <a:t> </a:t>
            </a:r>
            <a:r>
              <a:rPr lang="en-US" sz="2400" dirty="0" smtClean="0">
                <a:solidFill>
                  <a:srgbClr val="0070C0"/>
                </a:solidFill>
              </a:rPr>
              <a:t>Στηρίζονται </a:t>
            </a:r>
            <a:r>
              <a:rPr lang="en-US" sz="2400" dirty="0">
                <a:solidFill>
                  <a:srgbClr val="0070C0"/>
                </a:solidFill>
              </a:rPr>
              <a:t>στον εθελοντισμό, το οποίο σημαίνει ότι η προσφερόμενη εργασία είναι αποτέλεσμα της ελεύθερης βούλησης και του ενδιαφέροντος των συμμετεχόντων. Πολλοί </a:t>
            </a:r>
            <a:r>
              <a:rPr lang="en-US" sz="2400" dirty="0" err="1">
                <a:solidFill>
                  <a:srgbClr val="0070C0"/>
                </a:solidFill>
              </a:rPr>
              <a:t>τύ</a:t>
            </a:r>
            <a:r>
              <a:rPr lang="en-US" sz="2400" dirty="0">
                <a:solidFill>
                  <a:srgbClr val="0070C0"/>
                </a:solidFill>
              </a:rPr>
              <a:t>ποι ΜΚΟ βασίζονται κυρίως στην εθελοντική εργασία. Οι ΜΚΟ υπ</a:t>
            </a:r>
            <a:r>
              <a:rPr lang="en-US" sz="2400" dirty="0" err="1">
                <a:solidFill>
                  <a:srgbClr val="0070C0"/>
                </a:solidFill>
              </a:rPr>
              <a:t>άρχουν</a:t>
            </a:r>
            <a:r>
              <a:rPr lang="en-US" sz="2400" dirty="0">
                <a:solidFill>
                  <a:srgbClr val="0070C0"/>
                </a:solidFill>
              </a:rPr>
              <a:t> σε </a:t>
            </a:r>
            <a:r>
              <a:rPr lang="en-US" sz="2400" dirty="0" err="1">
                <a:solidFill>
                  <a:srgbClr val="0070C0"/>
                </a:solidFill>
              </a:rPr>
              <a:t>όλο</a:t>
            </a:r>
            <a:r>
              <a:rPr lang="en-US" sz="2400" dirty="0">
                <a:solidFill>
                  <a:srgbClr val="0070C0"/>
                </a:solidFill>
              </a:rPr>
              <a:t> </a:t>
            </a:r>
            <a:r>
              <a:rPr lang="en-US" sz="2400" dirty="0" err="1">
                <a:solidFill>
                  <a:srgbClr val="0070C0"/>
                </a:solidFill>
              </a:rPr>
              <a:t>τον</a:t>
            </a:r>
            <a:r>
              <a:rPr lang="en-US" sz="2400" dirty="0">
                <a:solidFill>
                  <a:srgbClr val="0070C0"/>
                </a:solidFill>
              </a:rPr>
              <a:t> </a:t>
            </a:r>
            <a:r>
              <a:rPr lang="en-US" sz="2400" dirty="0" err="1">
                <a:solidFill>
                  <a:srgbClr val="0070C0"/>
                </a:solidFill>
              </a:rPr>
              <a:t>κόσμο</a:t>
            </a:r>
            <a:r>
              <a:rPr lang="en-US" sz="2400" dirty="0">
                <a:solidFill>
                  <a:srgbClr val="0070C0"/>
                </a:solidFill>
              </a:rPr>
              <a:t> και α</a:t>
            </a:r>
            <a:r>
              <a:rPr lang="en-US" sz="2400" dirty="0" err="1">
                <a:solidFill>
                  <a:srgbClr val="0070C0"/>
                </a:solidFill>
              </a:rPr>
              <a:t>σχολούντ</a:t>
            </a:r>
            <a:r>
              <a:rPr lang="en-US" sz="2400" dirty="0">
                <a:solidFill>
                  <a:srgbClr val="0070C0"/>
                </a:solidFill>
              </a:rPr>
              <a:t>αι με ποικίλα ζητήματα, όπως την υγεία, τον πολιτισμό, το περιβάλλον, την αστεγία, την πείνα, τη φτώχεια, τα ανθρώπινα δικαιώματα, τις τέχνες, τα αθλήματα και πολλά άλλα. </a:t>
            </a:r>
          </a:p>
        </p:txBody>
      </p:sp>
    </p:spTree>
    <p:extLst>
      <p:ext uri="{BB962C8B-B14F-4D97-AF65-F5344CB8AC3E}">
        <p14:creationId xmlns:p14="http://schemas.microsoft.com/office/powerpoint/2010/main" val="248514156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2109" y="166256"/>
            <a:ext cx="11157527" cy="5262979"/>
          </a:xfrm>
          <a:prstGeom prst="rect">
            <a:avLst/>
          </a:prstGeom>
        </p:spPr>
        <p:txBody>
          <a:bodyPr wrap="square">
            <a:spAutoFit/>
          </a:bodyPr>
          <a:lstStyle/>
          <a:p>
            <a:pPr algn="just"/>
            <a:r>
              <a:rPr lang="en-US" sz="2400" dirty="0">
                <a:solidFill>
                  <a:srgbClr val="0070C0"/>
                </a:solidFill>
              </a:rPr>
              <a:t>Υπ</a:t>
            </a:r>
            <a:r>
              <a:rPr lang="en-US" sz="2400" dirty="0" err="1">
                <a:solidFill>
                  <a:srgbClr val="0070C0"/>
                </a:solidFill>
              </a:rPr>
              <a:t>άρχουν</a:t>
            </a:r>
            <a:r>
              <a:rPr lang="en-US" sz="2400" dirty="0">
                <a:solidFill>
                  <a:srgbClr val="0070C0"/>
                </a:solidFill>
              </a:rPr>
              <a:t> π</a:t>
            </a:r>
            <a:r>
              <a:rPr lang="en-US" sz="2400" dirty="0" err="1">
                <a:solidFill>
                  <a:srgbClr val="0070C0"/>
                </a:solidFill>
              </a:rPr>
              <a:t>ολλοί</a:t>
            </a:r>
            <a:r>
              <a:rPr lang="en-US" sz="2400" dirty="0">
                <a:solidFill>
                  <a:srgbClr val="0070C0"/>
                </a:solidFill>
              </a:rPr>
              <a:t> </a:t>
            </a:r>
            <a:r>
              <a:rPr lang="en-US" sz="2400" dirty="0" err="1">
                <a:solidFill>
                  <a:srgbClr val="0070C0"/>
                </a:solidFill>
              </a:rPr>
              <a:t>τύ</a:t>
            </a:r>
            <a:r>
              <a:rPr lang="en-US" sz="2400" dirty="0">
                <a:solidFill>
                  <a:srgbClr val="0070C0"/>
                </a:solidFill>
              </a:rPr>
              <a:t>ποι ΜΚΟ και σε κάθε χώρα μπορεί να διαφέρει η νομική τους μορφή, ο έλεγχος και οι επιτρεπόμενες δραστηριότητες. Οι ΜΚΟ και </a:t>
            </a:r>
            <a:r>
              <a:rPr lang="en-US" sz="2400" dirty="0" err="1">
                <a:solidFill>
                  <a:srgbClr val="0070C0"/>
                </a:solidFill>
              </a:rPr>
              <a:t>όλοι</a:t>
            </a:r>
            <a:r>
              <a:rPr lang="en-US" sz="2400" dirty="0">
                <a:solidFill>
                  <a:srgbClr val="0070C0"/>
                </a:solidFill>
              </a:rPr>
              <a:t> οι </a:t>
            </a:r>
            <a:r>
              <a:rPr lang="en-US" sz="2400" dirty="0" err="1">
                <a:solidFill>
                  <a:srgbClr val="0070C0"/>
                </a:solidFill>
              </a:rPr>
              <a:t>σχετικοί</a:t>
            </a:r>
            <a:r>
              <a:rPr lang="en-US" sz="2400" dirty="0">
                <a:solidFill>
                  <a:srgbClr val="0070C0"/>
                </a:solidFill>
              </a:rPr>
              <a:t> </a:t>
            </a:r>
            <a:r>
              <a:rPr lang="en-US" sz="2400" dirty="0" err="1">
                <a:solidFill>
                  <a:srgbClr val="0070C0"/>
                </a:solidFill>
              </a:rPr>
              <a:t>φορείς</a:t>
            </a:r>
            <a:r>
              <a:rPr lang="en-US" sz="2400" dirty="0">
                <a:solidFill>
                  <a:srgbClr val="0070C0"/>
                </a:solidFill>
              </a:rPr>
              <a:t> α</a:t>
            </a:r>
            <a:r>
              <a:rPr lang="en-US" sz="2400" dirty="0" err="1">
                <a:solidFill>
                  <a:srgbClr val="0070C0"/>
                </a:solidFill>
              </a:rPr>
              <a:t>νήκουν</a:t>
            </a:r>
            <a:r>
              <a:rPr lang="en-US" sz="2400" dirty="0">
                <a:solidFill>
                  <a:srgbClr val="0070C0"/>
                </a:solidFill>
              </a:rPr>
              <a:t> </a:t>
            </a:r>
            <a:r>
              <a:rPr lang="en-US" sz="2400" dirty="0" err="1">
                <a:solidFill>
                  <a:srgbClr val="0070C0"/>
                </a:solidFill>
              </a:rPr>
              <a:t>στον</a:t>
            </a:r>
            <a:r>
              <a:rPr lang="en-US" sz="2400" dirty="0">
                <a:solidFill>
                  <a:srgbClr val="0070C0"/>
                </a:solidFill>
              </a:rPr>
              <a:t> </a:t>
            </a:r>
            <a:r>
              <a:rPr lang="en-US" sz="2400" dirty="0" err="1">
                <a:solidFill>
                  <a:srgbClr val="0070C0"/>
                </a:solidFill>
              </a:rPr>
              <a:t>Τομέ</a:t>
            </a:r>
            <a:r>
              <a:rPr lang="en-US" sz="2400" dirty="0">
                <a:solidFill>
                  <a:srgbClr val="0070C0"/>
                </a:solidFill>
              </a:rPr>
              <a:t>α της Κοινωνικής Οικονομίας (ή στον Τρίτο Τομέα), ο οποίος αποτελεί μια αναπτυσσόμενη οικονομική δύναμη σε όλη την Ευρώπη και έχει σημαντικό αντίκτυπο στην επίλυση προβλημάτων της κοινωνίας.</a:t>
            </a:r>
          </a:p>
          <a:p>
            <a:pPr algn="just"/>
            <a:r>
              <a:rPr lang="en-US" sz="2400" dirty="0" smtClean="0">
                <a:solidFill>
                  <a:srgbClr val="0070C0"/>
                </a:solidFill>
              </a:rPr>
              <a:t> </a:t>
            </a:r>
            <a:endParaRPr lang="el-GR" sz="2400" dirty="0" smtClean="0">
              <a:solidFill>
                <a:srgbClr val="0070C0"/>
              </a:solidFill>
            </a:endParaRPr>
          </a:p>
          <a:p>
            <a:pPr algn="just"/>
            <a:r>
              <a:rPr lang="en-US" sz="2400" dirty="0" smtClean="0">
                <a:solidFill>
                  <a:srgbClr val="0070C0"/>
                </a:solidFill>
              </a:rPr>
              <a:t>ΝΟΜΙΚΟ </a:t>
            </a:r>
            <a:r>
              <a:rPr lang="en-US" sz="2400" dirty="0">
                <a:solidFill>
                  <a:srgbClr val="0070C0"/>
                </a:solidFill>
              </a:rPr>
              <a:t>ΠΛΑΙΣΙΟ </a:t>
            </a:r>
            <a:endParaRPr lang="el-GR" sz="2400" dirty="0" smtClean="0">
              <a:solidFill>
                <a:srgbClr val="0070C0"/>
              </a:solidFill>
            </a:endParaRPr>
          </a:p>
          <a:p>
            <a:pPr algn="just"/>
            <a:endParaRPr lang="el-GR" sz="2400" dirty="0">
              <a:solidFill>
                <a:srgbClr val="0070C0"/>
              </a:solidFill>
            </a:endParaRPr>
          </a:p>
          <a:p>
            <a:pPr algn="just"/>
            <a:r>
              <a:rPr lang="en-US" sz="2400" dirty="0" err="1" smtClean="0">
                <a:solidFill>
                  <a:srgbClr val="0070C0"/>
                </a:solidFill>
              </a:rPr>
              <a:t>Στην</a:t>
            </a:r>
            <a:r>
              <a:rPr lang="en-US" sz="2400" dirty="0" smtClean="0">
                <a:solidFill>
                  <a:srgbClr val="0070C0"/>
                </a:solidFill>
              </a:rPr>
              <a:t> </a:t>
            </a:r>
            <a:r>
              <a:rPr lang="en-US" sz="2400" dirty="0" err="1">
                <a:solidFill>
                  <a:srgbClr val="0070C0"/>
                </a:solidFill>
              </a:rPr>
              <a:t>Ελλάδ</a:t>
            </a:r>
            <a:r>
              <a:rPr lang="en-US" sz="2400" dirty="0">
                <a:solidFill>
                  <a:srgbClr val="0070C0"/>
                </a:solidFill>
              </a:rPr>
              <a:t>α, το νομικό πλαίσιο για την «Κοινωνική και Αλληλέγγυα Οικονομία» ορίζεται από τον Νόμο </a:t>
            </a:r>
            <a:r>
              <a:rPr lang="en-US" sz="2400" b="1" dirty="0">
                <a:solidFill>
                  <a:srgbClr val="0070C0"/>
                </a:solidFill>
              </a:rPr>
              <a:t>4430/2016</a:t>
            </a:r>
            <a:r>
              <a:rPr lang="en-US" sz="2400" dirty="0">
                <a:solidFill>
                  <a:srgbClr val="0070C0"/>
                </a:solidFill>
              </a:rPr>
              <a:t>, ο οποίος ρυθμίζει θέματα που αφορούν στη σύσταση, λειτουργία και διοικητική εποπτεία των Φορέων Κοινωνικής και Αλληλέγγυας Οικονομίας. </a:t>
            </a:r>
            <a:r>
              <a:rPr lang="en-US" sz="2400" dirty="0" err="1">
                <a:solidFill>
                  <a:srgbClr val="0070C0"/>
                </a:solidFill>
              </a:rPr>
              <a:t>Με</a:t>
            </a:r>
            <a:r>
              <a:rPr lang="en-US" sz="2400" dirty="0">
                <a:solidFill>
                  <a:srgbClr val="0070C0"/>
                </a:solidFill>
              </a:rPr>
              <a:t> </a:t>
            </a:r>
            <a:r>
              <a:rPr lang="en-US" sz="2400" dirty="0" err="1">
                <a:solidFill>
                  <a:srgbClr val="0070C0"/>
                </a:solidFill>
              </a:rPr>
              <a:t>τον</a:t>
            </a:r>
            <a:r>
              <a:rPr lang="en-US" sz="2400" dirty="0">
                <a:solidFill>
                  <a:srgbClr val="0070C0"/>
                </a:solidFill>
              </a:rPr>
              <a:t> πα</a:t>
            </a:r>
            <a:r>
              <a:rPr lang="en-US" sz="2400" dirty="0" err="1">
                <a:solidFill>
                  <a:srgbClr val="0070C0"/>
                </a:solidFill>
              </a:rPr>
              <a:t>ρόντ</a:t>
            </a:r>
            <a:r>
              <a:rPr lang="en-US" sz="2400" dirty="0">
                <a:solidFill>
                  <a:srgbClr val="0070C0"/>
                </a:solidFill>
              </a:rPr>
              <a:t>α νόμο ορίζονται οι αναγκαίες έννοιες, οι αποδεκτές νομικές μορφές των φορέων (τύποι ΜΚΟ), οι διαδικασίες ίδρυσης μιας ΜΚΟ και οι εθνικές χρηματοδοτικές ευκαιρίες.</a:t>
            </a:r>
          </a:p>
        </p:txBody>
      </p:sp>
    </p:spTree>
    <p:extLst>
      <p:ext uri="{BB962C8B-B14F-4D97-AF65-F5344CB8AC3E}">
        <p14:creationId xmlns:p14="http://schemas.microsoft.com/office/powerpoint/2010/main" val="186649882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7382" y="92364"/>
            <a:ext cx="11323782" cy="6555671"/>
          </a:xfrm>
          <a:prstGeom prst="rect">
            <a:avLst/>
          </a:prstGeom>
        </p:spPr>
        <p:txBody>
          <a:bodyPr wrap="square">
            <a:spAutoFit/>
          </a:bodyPr>
          <a:lstStyle/>
          <a:p>
            <a:pPr algn="just"/>
            <a:r>
              <a:rPr lang="en-US" dirty="0">
                <a:solidFill>
                  <a:srgbClr val="0070C0"/>
                </a:solidFill>
              </a:rPr>
              <a:t>ΓΙΑΤΙ ΕΙΝΑΙ ΣΗΜΑΝΤΙΚΕΣ ΟΙ ΜΚΟ; </a:t>
            </a:r>
            <a:endParaRPr lang="el-GR" dirty="0" smtClean="0">
              <a:solidFill>
                <a:srgbClr val="0070C0"/>
              </a:solidFill>
            </a:endParaRPr>
          </a:p>
          <a:p>
            <a:pPr algn="just"/>
            <a:r>
              <a:rPr lang="en-US" dirty="0" smtClean="0">
                <a:solidFill>
                  <a:srgbClr val="0070C0"/>
                </a:solidFill>
              </a:rPr>
              <a:t>Όπ</a:t>
            </a:r>
            <a:r>
              <a:rPr lang="en-US" dirty="0" err="1" smtClean="0">
                <a:solidFill>
                  <a:srgbClr val="0070C0"/>
                </a:solidFill>
              </a:rPr>
              <a:t>ως</a:t>
            </a:r>
            <a:r>
              <a:rPr lang="en-US" dirty="0" smtClean="0">
                <a:solidFill>
                  <a:srgbClr val="0070C0"/>
                </a:solidFill>
              </a:rPr>
              <a:t> </a:t>
            </a:r>
            <a:r>
              <a:rPr lang="en-US" dirty="0">
                <a:solidFill>
                  <a:srgbClr val="0070C0"/>
                </a:solidFill>
              </a:rPr>
              <a:t>π</a:t>
            </a:r>
            <a:r>
              <a:rPr lang="en-US" dirty="0" err="1">
                <a:solidFill>
                  <a:srgbClr val="0070C0"/>
                </a:solidFill>
              </a:rPr>
              <a:t>ρο</a:t>
            </a:r>
            <a:r>
              <a:rPr lang="en-US" dirty="0">
                <a:solidFill>
                  <a:srgbClr val="0070C0"/>
                </a:solidFill>
              </a:rPr>
              <a:t>αναφέρθηκε, το έργο των ΜΚΟ καθοδηγείται από κοινωνικά ή δημόσια προβλήματα και ως εκ τούτου εμπεριέχει μεγάλη δυναμική κοινοτικής δράσης για την επίλυσή τους. Οι π</a:t>
            </a:r>
            <a:r>
              <a:rPr lang="en-US" dirty="0" err="1">
                <a:solidFill>
                  <a:srgbClr val="0070C0"/>
                </a:solidFill>
              </a:rPr>
              <a:t>ερισσότερες</a:t>
            </a:r>
            <a:r>
              <a:rPr lang="en-US" dirty="0">
                <a:solidFill>
                  <a:srgbClr val="0070C0"/>
                </a:solidFill>
              </a:rPr>
              <a:t> ΜΚΟ </a:t>
            </a:r>
            <a:r>
              <a:rPr lang="en-US" dirty="0" err="1">
                <a:solidFill>
                  <a:srgbClr val="0070C0"/>
                </a:solidFill>
              </a:rPr>
              <a:t>δρ</a:t>
            </a:r>
            <a:r>
              <a:rPr lang="en-US" dirty="0">
                <a:solidFill>
                  <a:srgbClr val="0070C0"/>
                </a:solidFill>
              </a:rPr>
              <a:t>αστηριοποιούνται σε τοπικό ή περιφερειακό επίπεδο και είναι πολύ κοντά στην κοινότητα. </a:t>
            </a:r>
            <a:r>
              <a:rPr lang="en-US" dirty="0" err="1">
                <a:solidFill>
                  <a:srgbClr val="0070C0"/>
                </a:solidFill>
              </a:rPr>
              <a:t>Αυτή</a:t>
            </a:r>
            <a:r>
              <a:rPr lang="en-US" dirty="0">
                <a:solidFill>
                  <a:srgbClr val="0070C0"/>
                </a:solidFill>
              </a:rPr>
              <a:t> η </a:t>
            </a:r>
            <a:r>
              <a:rPr lang="en-US" dirty="0" err="1">
                <a:solidFill>
                  <a:srgbClr val="0070C0"/>
                </a:solidFill>
              </a:rPr>
              <a:t>εγγύτητ</a:t>
            </a:r>
            <a:r>
              <a:rPr lang="en-US" dirty="0">
                <a:solidFill>
                  <a:srgbClr val="0070C0"/>
                </a:solidFill>
              </a:rPr>
              <a:t>α με την κοινότητα επιτρέπει στις ΜΚΟ να κατανοήσουν σε βάθος τα κύρια κοινωνικά, περιβαλλοντικά ή πολιτισμικά προβλήματα και να βρουν προσαρμοσμένες λύσεις σε αυτά, πράγμα που συνήθως δεν μπορούν να κάνουν οι τοπικές κυβερνήσεις (λόγω νομικών, γραφειοκρατικών ή χρονικών περιορισμών). </a:t>
            </a:r>
            <a:r>
              <a:rPr lang="en-US" dirty="0" err="1">
                <a:solidFill>
                  <a:srgbClr val="0070C0"/>
                </a:solidFill>
              </a:rPr>
              <a:t>Ως</a:t>
            </a:r>
            <a:r>
              <a:rPr lang="en-US" dirty="0">
                <a:solidFill>
                  <a:srgbClr val="0070C0"/>
                </a:solidFill>
              </a:rPr>
              <a:t> </a:t>
            </a:r>
            <a:r>
              <a:rPr lang="en-US" dirty="0" err="1">
                <a:solidFill>
                  <a:srgbClr val="0070C0"/>
                </a:solidFill>
              </a:rPr>
              <a:t>ιδιωτικοί</a:t>
            </a:r>
            <a:r>
              <a:rPr lang="en-US" dirty="0">
                <a:solidFill>
                  <a:srgbClr val="0070C0"/>
                </a:solidFill>
              </a:rPr>
              <a:t> </a:t>
            </a:r>
            <a:r>
              <a:rPr lang="en-US" dirty="0" err="1">
                <a:solidFill>
                  <a:srgbClr val="0070C0"/>
                </a:solidFill>
              </a:rPr>
              <a:t>οργ</a:t>
            </a:r>
            <a:r>
              <a:rPr lang="en-US" dirty="0">
                <a:solidFill>
                  <a:srgbClr val="0070C0"/>
                </a:solidFill>
              </a:rPr>
              <a:t>ανισμοί, οι ΜΚΟ παρέχουν λύσεις σε κοινά ζητήματα με μεγαλύτερη αυτονομία σε σχέση με τις τοπικές κυβερνήσεις και για αυτό τον λόγο αρκετές φορές συνεργάζονται. Επ</a:t>
            </a:r>
            <a:r>
              <a:rPr lang="en-US" dirty="0" err="1">
                <a:solidFill>
                  <a:srgbClr val="0070C0"/>
                </a:solidFill>
              </a:rPr>
              <a:t>ίσης</a:t>
            </a:r>
            <a:r>
              <a:rPr lang="en-US" dirty="0">
                <a:solidFill>
                  <a:srgbClr val="0070C0"/>
                </a:solidFill>
              </a:rPr>
              <a:t>, οι ΜΚΟ </a:t>
            </a:r>
            <a:r>
              <a:rPr lang="en-US" dirty="0" err="1">
                <a:solidFill>
                  <a:srgbClr val="0070C0"/>
                </a:solidFill>
              </a:rPr>
              <a:t>συχνά</a:t>
            </a:r>
            <a:r>
              <a:rPr lang="en-US" dirty="0">
                <a:solidFill>
                  <a:srgbClr val="0070C0"/>
                </a:solidFill>
              </a:rPr>
              <a:t> </a:t>
            </a:r>
            <a:r>
              <a:rPr lang="en-US" dirty="0" err="1">
                <a:solidFill>
                  <a:srgbClr val="0070C0"/>
                </a:solidFill>
              </a:rPr>
              <a:t>δι</a:t>
            </a:r>
            <a:r>
              <a:rPr lang="en-US" dirty="0">
                <a:solidFill>
                  <a:srgbClr val="0070C0"/>
                </a:solidFill>
              </a:rPr>
              <a:t>αθέτουν ειδικούς από διάφορους τομείς, όπως επιστημονικούς, κοινωνικούς πολιτισμικούς και αθλητικούς που μπορούν να συνεισφέρουν με τις πολύτιμες και αξιόπιστες συμβουλές τους σε διαδικασίες χάραξης πολιτικής και λήψης αποφάσεων εντός Ευρώπης. Οι </a:t>
            </a:r>
            <a:r>
              <a:rPr lang="en-US" dirty="0" err="1">
                <a:solidFill>
                  <a:srgbClr val="0070C0"/>
                </a:solidFill>
              </a:rPr>
              <a:t>συγκεκριμένοι</a:t>
            </a:r>
            <a:r>
              <a:rPr lang="en-US" dirty="0">
                <a:solidFill>
                  <a:srgbClr val="0070C0"/>
                </a:solidFill>
              </a:rPr>
              <a:t> </a:t>
            </a:r>
            <a:r>
              <a:rPr lang="en-US" dirty="0" err="1">
                <a:solidFill>
                  <a:srgbClr val="0070C0"/>
                </a:solidFill>
              </a:rPr>
              <a:t>οργ</a:t>
            </a:r>
            <a:r>
              <a:rPr lang="en-US" dirty="0">
                <a:solidFill>
                  <a:srgbClr val="0070C0"/>
                </a:solidFill>
              </a:rPr>
              <a:t>ανισμοί έχουν επίσης μεγάλο αντίκτυπο στην ευαισθητοποίηση του κοινού και είναι σε θέση να προσελκύσουν και να κινητοποιήσουν τους πολίτες στην αντιμετώπιση πιεστικών ζητημάτων, συμβάλλοντας όχι μόνο στην εκπαίδευση του πληθυσμού αλλά και στην προώθηση των ενεργών πολιτών, των δημοκρατικών αξιών και της συνεκτικής κοινωνίας. </a:t>
            </a:r>
            <a:r>
              <a:rPr lang="en-US" dirty="0" err="1">
                <a:solidFill>
                  <a:srgbClr val="0070C0"/>
                </a:solidFill>
              </a:rPr>
              <a:t>Στην</a:t>
            </a:r>
            <a:r>
              <a:rPr lang="en-US" dirty="0">
                <a:solidFill>
                  <a:srgbClr val="0070C0"/>
                </a:solidFill>
              </a:rPr>
              <a:t> π</a:t>
            </a:r>
            <a:r>
              <a:rPr lang="en-US" dirty="0" err="1">
                <a:solidFill>
                  <a:srgbClr val="0070C0"/>
                </a:solidFill>
              </a:rPr>
              <a:t>ράξη</a:t>
            </a:r>
            <a:r>
              <a:rPr lang="en-US" dirty="0">
                <a:solidFill>
                  <a:srgbClr val="0070C0"/>
                </a:solidFill>
              </a:rPr>
              <a:t>, τα </a:t>
            </a:r>
            <a:r>
              <a:rPr lang="en-US" dirty="0" err="1">
                <a:solidFill>
                  <a:srgbClr val="0070C0"/>
                </a:solidFill>
              </a:rPr>
              <a:t>Ηνωμέν</a:t>
            </a:r>
            <a:r>
              <a:rPr lang="en-US" dirty="0">
                <a:solidFill>
                  <a:srgbClr val="0070C0"/>
                </a:solidFill>
              </a:rPr>
              <a:t>α Έθνη δήλωσαν πως οι οργανισμοί του Τρίτου Τομέα είναι «ζωτικής σημασίας για την εφαρμογή της Ατζέντας για το 2030 για την Αειφόρο Ανάπτυξη και την επίτευξη των Στόχων της Αειφόρου Ανάπτυξης» και οι υπεύθυνοι χάραξης πολιτικής αναζητούν όλο και περισσότερο στον Τρίτο Τομέα τα μέσα για τη βελτίωση των δημόσιων υπηρεσιών και την προώθηση της περιβαλλοντικής βιωσιμότητας και της κοινωνικής ένταξης. Ο Παράπ</a:t>
            </a:r>
            <a:r>
              <a:rPr lang="en-US" dirty="0" err="1">
                <a:solidFill>
                  <a:srgbClr val="0070C0"/>
                </a:solidFill>
              </a:rPr>
              <a:t>λευρος</a:t>
            </a:r>
            <a:r>
              <a:rPr lang="en-US" dirty="0">
                <a:solidFill>
                  <a:srgbClr val="0070C0"/>
                </a:solidFill>
              </a:rPr>
              <a:t> </a:t>
            </a:r>
            <a:r>
              <a:rPr lang="en-US" dirty="0" err="1">
                <a:solidFill>
                  <a:srgbClr val="0070C0"/>
                </a:solidFill>
              </a:rPr>
              <a:t>Λογ</a:t>
            </a:r>
            <a:r>
              <a:rPr lang="en-US" dirty="0">
                <a:solidFill>
                  <a:srgbClr val="0070C0"/>
                </a:solidFill>
              </a:rPr>
              <a:t>αριασμός των Ηνωμένων Εθνών του 2018 για τα Μη Κερδοσκοπικά και Συναφή Ιδρύματα και την Εθελοντική Εργασία, επιβεβαιώνει το σημαντικό ρόλο του Τρίτου Τομέα στις ευρωπαϊκές κοινότητες σε θέματα, όπως η καταπολέμηση της φτώχειας, η επίτευξη ασφάλειας τροφίμων η υγειονομική περίθαλψη, η εκπαίδευση, η προώθηση των ανθρώπινων δικαιωμάτων, η περιβαλλοντική βιωσιμότητα, η ενσωμάτωση μειονοτήτων και άλλων περιθωριοποιημένων ομάδων, μεταξύ πολλών άλλων.</a:t>
            </a:r>
          </a:p>
        </p:txBody>
      </p:sp>
    </p:spTree>
    <p:extLst>
      <p:ext uri="{BB962C8B-B14F-4D97-AF65-F5344CB8AC3E}">
        <p14:creationId xmlns:p14="http://schemas.microsoft.com/office/powerpoint/2010/main" val="134805752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091" y="157018"/>
            <a:ext cx="11194473" cy="5262979"/>
          </a:xfrm>
          <a:prstGeom prst="rect">
            <a:avLst/>
          </a:prstGeom>
        </p:spPr>
        <p:txBody>
          <a:bodyPr wrap="square">
            <a:spAutoFit/>
          </a:bodyPr>
          <a:lstStyle/>
          <a:p>
            <a:pPr algn="just"/>
            <a:r>
              <a:rPr lang="en-US" sz="2400" dirty="0">
                <a:solidFill>
                  <a:srgbClr val="0070C0"/>
                </a:solidFill>
              </a:rPr>
              <a:t>ΤΥΠΟΙ ΜΚΟ </a:t>
            </a:r>
            <a:endParaRPr lang="el-GR" sz="2400" dirty="0" smtClean="0">
              <a:solidFill>
                <a:srgbClr val="0070C0"/>
              </a:solidFill>
            </a:endParaRPr>
          </a:p>
          <a:p>
            <a:pPr algn="just"/>
            <a:endParaRPr lang="el-GR" sz="2400" dirty="0" smtClean="0">
              <a:solidFill>
                <a:srgbClr val="0070C0"/>
              </a:solidFill>
            </a:endParaRPr>
          </a:p>
          <a:p>
            <a:pPr algn="just"/>
            <a:r>
              <a:rPr lang="en-US" sz="2400" dirty="0" err="1" smtClean="0">
                <a:solidFill>
                  <a:srgbClr val="0070C0"/>
                </a:solidFill>
              </a:rPr>
              <a:t>Σύμφων</a:t>
            </a:r>
            <a:r>
              <a:rPr lang="en-US" sz="2400" dirty="0" smtClean="0">
                <a:solidFill>
                  <a:srgbClr val="0070C0"/>
                </a:solidFill>
              </a:rPr>
              <a:t>α </a:t>
            </a:r>
            <a:r>
              <a:rPr lang="en-US" sz="2400" dirty="0">
                <a:solidFill>
                  <a:srgbClr val="0070C0"/>
                </a:solidFill>
              </a:rPr>
              <a:t>με τον Νόμο </a:t>
            </a:r>
            <a:r>
              <a:rPr lang="en-US" sz="2400" b="1" dirty="0">
                <a:solidFill>
                  <a:srgbClr val="0070C0"/>
                </a:solidFill>
              </a:rPr>
              <a:t>4430/2016</a:t>
            </a:r>
            <a:r>
              <a:rPr lang="en-US" sz="2400" dirty="0">
                <a:solidFill>
                  <a:srgbClr val="0070C0"/>
                </a:solidFill>
              </a:rPr>
              <a:t>, οι αποδεκτές μορφές της «Κοινωνικής και Αλληλέγγυας Οικονομίας» στην Ελλάδα είναι</a:t>
            </a:r>
            <a:r>
              <a:rPr lang="en-US" sz="2400" dirty="0" smtClean="0">
                <a:solidFill>
                  <a:srgbClr val="0070C0"/>
                </a:solidFill>
              </a:rPr>
              <a:t>:</a:t>
            </a:r>
            <a:endParaRPr lang="el-GR" sz="2400" dirty="0" smtClean="0">
              <a:solidFill>
                <a:srgbClr val="0070C0"/>
              </a:solidFill>
            </a:endParaRPr>
          </a:p>
          <a:p>
            <a:pPr algn="just"/>
            <a:r>
              <a:rPr lang="en-US" sz="2400" dirty="0" smtClean="0">
                <a:solidFill>
                  <a:srgbClr val="0070C0"/>
                </a:solidFill>
              </a:rPr>
              <a:t> </a:t>
            </a:r>
            <a:r>
              <a:rPr lang="en-US" sz="2400" dirty="0">
                <a:solidFill>
                  <a:srgbClr val="0070C0"/>
                </a:solidFill>
              </a:rPr>
              <a:t>1. </a:t>
            </a:r>
            <a:r>
              <a:rPr lang="en-US" sz="2400" dirty="0" err="1">
                <a:solidFill>
                  <a:srgbClr val="0070C0"/>
                </a:solidFill>
              </a:rPr>
              <a:t>Κοινωνικές</a:t>
            </a:r>
            <a:r>
              <a:rPr lang="en-US" sz="2400" dirty="0">
                <a:solidFill>
                  <a:srgbClr val="0070C0"/>
                </a:solidFill>
              </a:rPr>
              <a:t> </a:t>
            </a:r>
            <a:r>
              <a:rPr lang="en-US" sz="2400" dirty="0" err="1">
                <a:solidFill>
                  <a:srgbClr val="0070C0"/>
                </a:solidFill>
              </a:rPr>
              <a:t>Συνετ</a:t>
            </a:r>
            <a:r>
              <a:rPr lang="en-US" sz="2400" dirty="0">
                <a:solidFill>
                  <a:srgbClr val="0070C0"/>
                </a:solidFill>
              </a:rPr>
              <a:t>αιριστικές Επιχειρήσεις (Κοιν.Σ.Επ.) του άρθρου 14, </a:t>
            </a:r>
            <a:endParaRPr lang="el-GR" sz="2400" dirty="0" smtClean="0">
              <a:solidFill>
                <a:srgbClr val="0070C0"/>
              </a:solidFill>
            </a:endParaRPr>
          </a:p>
          <a:p>
            <a:pPr algn="just"/>
            <a:r>
              <a:rPr lang="el-GR" sz="2400" dirty="0">
                <a:solidFill>
                  <a:srgbClr val="0070C0"/>
                </a:solidFill>
              </a:rPr>
              <a:t>2. Κοινωνικοί Συνεταιρισμοί Περιορισμένης Ευθύνης (</a:t>
            </a:r>
            <a:r>
              <a:rPr lang="el-GR" sz="2400" dirty="0" err="1">
                <a:solidFill>
                  <a:srgbClr val="0070C0"/>
                </a:solidFill>
              </a:rPr>
              <a:t>Κοι.Σ.Π.Ε</a:t>
            </a:r>
            <a:r>
              <a:rPr lang="el-GR" sz="2400" dirty="0">
                <a:solidFill>
                  <a:srgbClr val="0070C0"/>
                </a:solidFill>
              </a:rPr>
              <a:t>.) (Ν. 2716/1999 Αρ.12, Ν. 1667/1986, Ν. 3842/2010 Αρ. 12), οι οποίοι θεωρούνται αυτοδικαίως Κοινωνικές Συνεταιριστικές Επιχειρήσεις Ένταξης. </a:t>
            </a:r>
            <a:endParaRPr lang="el-GR" sz="2400" dirty="0" smtClean="0">
              <a:solidFill>
                <a:srgbClr val="0070C0"/>
              </a:solidFill>
            </a:endParaRPr>
          </a:p>
          <a:p>
            <a:pPr algn="just"/>
            <a:r>
              <a:rPr lang="el-GR" sz="2400" dirty="0" smtClean="0">
                <a:solidFill>
                  <a:srgbClr val="0070C0"/>
                </a:solidFill>
              </a:rPr>
              <a:t>3</a:t>
            </a:r>
            <a:r>
              <a:rPr lang="el-GR" sz="2400" dirty="0">
                <a:solidFill>
                  <a:srgbClr val="0070C0"/>
                </a:solidFill>
              </a:rPr>
              <a:t>. Συνεταιρισμοί Εργαζομένων (Αρ. 24), οι οποίοι είναι Αστικοί Συνεταιρισμοί του Νόμου 1667/1986 με εμπορική δραστηριότητα, και έχουν ως καταστατικό σκοπό τη «συλλογική ωφέλεια». </a:t>
            </a:r>
            <a:endParaRPr lang="el-GR" sz="2400" dirty="0" smtClean="0">
              <a:solidFill>
                <a:srgbClr val="0070C0"/>
              </a:solidFill>
            </a:endParaRPr>
          </a:p>
          <a:p>
            <a:pPr algn="just"/>
            <a:r>
              <a:rPr lang="el-GR" sz="2400" dirty="0">
                <a:solidFill>
                  <a:srgbClr val="0070C0"/>
                </a:solidFill>
              </a:rPr>
              <a:t>4. Οποιοδήποτε άλλο μη μονοπρόσωπο νομικό πρόσωπο, όπως οι Αγροτικοί Συνεταιρισμοί (Ν. 4384/2016), Αστικοί Συνεταιρισμοί (Ν. 1667/1986), Αστικές Μη Κερδοσκοπικές Εταιρείες (Αρ. 741-784 Α.Κ.), </a:t>
            </a:r>
            <a:endParaRPr lang="el-GR" sz="2400" dirty="0" smtClean="0">
              <a:solidFill>
                <a:srgbClr val="0070C0"/>
              </a:solidFill>
            </a:endParaRPr>
          </a:p>
        </p:txBody>
      </p:sp>
    </p:spTree>
    <p:extLst>
      <p:ext uri="{BB962C8B-B14F-4D97-AF65-F5344CB8AC3E}">
        <p14:creationId xmlns:p14="http://schemas.microsoft.com/office/powerpoint/2010/main" val="1155027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8274" y="174172"/>
            <a:ext cx="11103429" cy="4524315"/>
          </a:xfrm>
          <a:prstGeom prst="rect">
            <a:avLst/>
          </a:prstGeom>
          <a:noFill/>
        </p:spPr>
        <p:txBody>
          <a:bodyPr wrap="square" rtlCol="0">
            <a:spAutoFit/>
          </a:bodyPr>
          <a:lstStyle/>
          <a:p>
            <a:pPr algn="just"/>
            <a:r>
              <a:rPr lang="el-GR" sz="2400" dirty="0">
                <a:solidFill>
                  <a:srgbClr val="0070C0"/>
                </a:solidFill>
              </a:rPr>
              <a:t>Με το Ν. 4441/2016 απλοποιήθηκε η διαδικασία σύστασης όλων των εμπορικών εταιρειών και πλέον αυτή μπορεί να γίνει μέσω της Υπηρεσίας Μίας Στάσης (ΥΜΣ), με εξαίρεση τις εταιρείες του </a:t>
            </a:r>
            <a:r>
              <a:rPr lang="el-GR" sz="2400" dirty="0" err="1">
                <a:solidFill>
                  <a:srgbClr val="0070C0"/>
                </a:solidFill>
              </a:rPr>
              <a:t>άρ</a:t>
            </a:r>
            <a:r>
              <a:rPr lang="el-GR" sz="2400" dirty="0">
                <a:solidFill>
                  <a:srgbClr val="0070C0"/>
                </a:solidFill>
              </a:rPr>
              <a:t>. 1 παρ. 2 του Ν. 4441/2016 (τραπεζικές, ασφαλιστικές, αθλητικές ΑΕ </a:t>
            </a:r>
            <a:r>
              <a:rPr lang="el-GR" sz="2400" dirty="0" err="1">
                <a:solidFill>
                  <a:srgbClr val="0070C0"/>
                </a:solidFill>
              </a:rPr>
              <a:t>κτλ</a:t>
            </a:r>
            <a:r>
              <a:rPr lang="el-GR" sz="2400" dirty="0">
                <a:solidFill>
                  <a:srgbClr val="0070C0"/>
                </a:solidFill>
              </a:rPr>
              <a:t>). Στην ΥΜΣ εντάσσεται η σύσταση ΑΕ και ΕΠΕ και υπεύθυνες ΥΜΣ είναι πιστοποιημένοι συμβολαιογράφοι καθώς και η σύσταση ΟΕ και ΕΕ και υπεύθυνες ΥΜΣ είναι τα Επιμελητήρια. </a:t>
            </a:r>
            <a:endParaRPr lang="el-GR" sz="2400" dirty="0" smtClean="0">
              <a:solidFill>
                <a:srgbClr val="0070C0"/>
              </a:solidFill>
            </a:endParaRPr>
          </a:p>
          <a:p>
            <a:pPr algn="just"/>
            <a:r>
              <a:rPr lang="el-GR" sz="2400" dirty="0" smtClean="0">
                <a:solidFill>
                  <a:srgbClr val="0070C0"/>
                </a:solidFill>
              </a:rPr>
              <a:t>Προϋπόθεση </a:t>
            </a:r>
            <a:r>
              <a:rPr lang="el-GR" sz="2400" dirty="0">
                <a:solidFill>
                  <a:srgbClr val="0070C0"/>
                </a:solidFill>
              </a:rPr>
              <a:t>για τη σύσταση των ανωτέρω εταιριών μέσω της ΥΜΣ είναι η σύστασή τους να είναι πρωτότυπη, δηλαδή να μην προέρχονται από μετασχηματισμό. Επίσης, θα πρέπει η έναρξη της οικονομικής τους δραστηριότητας να μην προϋποθέτει οποιαδήποτε διοικητική έγκριση ή απόφαση (πχ. Άδεια λειτουργίας επιχείρησης υγειονομικού ενδιαφέροντος). Στους συμβολαιογράφους θα απευθυνθούν και οι ΟΕ και ΕΕ η σύσταση των οποίων απαιτεί συμβολαιογραφική πράξη.</a:t>
            </a:r>
          </a:p>
        </p:txBody>
      </p:sp>
    </p:spTree>
    <p:extLst>
      <p:ext uri="{BB962C8B-B14F-4D97-AF65-F5344CB8AC3E}">
        <p14:creationId xmlns:p14="http://schemas.microsoft.com/office/powerpoint/2010/main" val="3731285068"/>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4327" y="0"/>
            <a:ext cx="11333018" cy="7109639"/>
          </a:xfrm>
          <a:prstGeom prst="rect">
            <a:avLst/>
          </a:prstGeom>
        </p:spPr>
        <p:txBody>
          <a:bodyPr wrap="square">
            <a:spAutoFit/>
          </a:bodyPr>
          <a:lstStyle/>
          <a:p>
            <a:pPr algn="just"/>
            <a:r>
              <a:rPr lang="en-US" sz="2400" dirty="0">
                <a:solidFill>
                  <a:srgbClr val="0070C0"/>
                </a:solidFill>
              </a:rPr>
              <a:t>Δια</a:t>
            </a:r>
            <a:r>
              <a:rPr lang="en-US" sz="2400" dirty="0" err="1">
                <a:solidFill>
                  <a:srgbClr val="0070C0"/>
                </a:solidFill>
              </a:rPr>
              <a:t>δικ</a:t>
            </a:r>
            <a:r>
              <a:rPr lang="en-US" sz="2400" dirty="0">
                <a:solidFill>
                  <a:srgbClr val="0070C0"/>
                </a:solidFill>
              </a:rPr>
              <a:t>ασία ίδρυσης Κοινωνικής Συνεταιριστικής Επιχείρησης, Κοινωνικού Συνεταιρισμού Περιορισμένης Ευθύνης ή Συνεταιρισμού Εργαζομένων. </a:t>
            </a:r>
            <a:endParaRPr lang="el-GR" sz="2400" dirty="0" smtClean="0">
              <a:solidFill>
                <a:srgbClr val="0070C0"/>
              </a:solidFill>
            </a:endParaRPr>
          </a:p>
          <a:p>
            <a:pPr algn="just"/>
            <a:r>
              <a:rPr lang="en-US" sz="2400" dirty="0" smtClean="0">
                <a:solidFill>
                  <a:srgbClr val="0070C0"/>
                </a:solidFill>
              </a:rPr>
              <a:t>Η </a:t>
            </a:r>
            <a:r>
              <a:rPr lang="en-US" sz="2400" dirty="0" err="1">
                <a:solidFill>
                  <a:srgbClr val="0070C0"/>
                </a:solidFill>
              </a:rPr>
              <a:t>σύστ</a:t>
            </a:r>
            <a:r>
              <a:rPr lang="en-US" sz="2400" dirty="0">
                <a:solidFill>
                  <a:srgbClr val="0070C0"/>
                </a:solidFill>
              </a:rPr>
              <a:t>αση μιας </a:t>
            </a:r>
            <a:r>
              <a:rPr lang="en-US" sz="2400" dirty="0" smtClean="0">
                <a:solidFill>
                  <a:srgbClr val="0070C0"/>
                </a:solidFill>
              </a:rPr>
              <a:t>Κ</a:t>
            </a:r>
            <a:r>
              <a:rPr lang="el-GR" sz="2400" dirty="0" smtClean="0">
                <a:solidFill>
                  <a:srgbClr val="0070C0"/>
                </a:solidFill>
              </a:rPr>
              <a:t>ΣΕ,</a:t>
            </a:r>
            <a:r>
              <a:rPr lang="en-US" sz="2400" dirty="0" smtClean="0">
                <a:solidFill>
                  <a:srgbClr val="0070C0"/>
                </a:solidFill>
              </a:rPr>
              <a:t> </a:t>
            </a:r>
            <a:r>
              <a:rPr lang="en-US" sz="2400" dirty="0" err="1">
                <a:solidFill>
                  <a:srgbClr val="0070C0"/>
                </a:solidFill>
              </a:rPr>
              <a:t>ενός</a:t>
            </a:r>
            <a:r>
              <a:rPr lang="en-US" sz="2400">
                <a:solidFill>
                  <a:srgbClr val="0070C0"/>
                </a:solidFill>
              </a:rPr>
              <a:t> </a:t>
            </a:r>
            <a:r>
              <a:rPr lang="en-US" sz="2400" smtClean="0">
                <a:solidFill>
                  <a:srgbClr val="0070C0"/>
                </a:solidFill>
              </a:rPr>
              <a:t>ΚΣΠΕ </a:t>
            </a:r>
            <a:r>
              <a:rPr lang="en-US" sz="2400" dirty="0">
                <a:solidFill>
                  <a:srgbClr val="0070C0"/>
                </a:solidFill>
              </a:rPr>
              <a:t>ή ενός Συνεταιρισμού Εργαζομένων, απαιτεί επίσημες διαδικασίες εγκατάστασης και ουσιαστικές δράσεις προγραμματισμού για την έναρξη και την ανάπτυξη των δραστηριοτήτων της. Οι επ</a:t>
            </a:r>
            <a:r>
              <a:rPr lang="en-US" sz="2400" dirty="0" err="1">
                <a:solidFill>
                  <a:srgbClr val="0070C0"/>
                </a:solidFill>
              </a:rPr>
              <a:t>ίσημες</a:t>
            </a:r>
            <a:r>
              <a:rPr lang="en-US" sz="2400" dirty="0">
                <a:solidFill>
                  <a:srgbClr val="0070C0"/>
                </a:solidFill>
              </a:rPr>
              <a:t> υπ</a:t>
            </a:r>
            <a:r>
              <a:rPr lang="en-US" sz="2400" dirty="0" err="1">
                <a:solidFill>
                  <a:srgbClr val="0070C0"/>
                </a:solidFill>
              </a:rPr>
              <a:t>οχρεωτικές</a:t>
            </a:r>
            <a:r>
              <a:rPr lang="en-US" sz="2400" dirty="0">
                <a:solidFill>
                  <a:srgbClr val="0070C0"/>
                </a:solidFill>
              </a:rPr>
              <a:t> </a:t>
            </a:r>
            <a:r>
              <a:rPr lang="en-US" sz="2400" dirty="0" err="1">
                <a:solidFill>
                  <a:srgbClr val="0070C0"/>
                </a:solidFill>
              </a:rPr>
              <a:t>δι</a:t>
            </a:r>
            <a:r>
              <a:rPr lang="en-US" sz="2400" dirty="0">
                <a:solidFill>
                  <a:srgbClr val="0070C0"/>
                </a:solidFill>
              </a:rPr>
              <a:t>αδικασίες σύστασης αφορούν: Εγγραφή στο Γενικό Μητρώο Φορέων Κοινωνικής και Αλληλέγγυας Οικονομίας. Η </a:t>
            </a:r>
            <a:r>
              <a:rPr lang="en-US" sz="2400" dirty="0" err="1">
                <a:solidFill>
                  <a:srgbClr val="0070C0"/>
                </a:solidFill>
              </a:rPr>
              <a:t>δι</a:t>
            </a:r>
            <a:r>
              <a:rPr lang="en-US" sz="2400" dirty="0">
                <a:solidFill>
                  <a:srgbClr val="0070C0"/>
                </a:solidFill>
              </a:rPr>
              <a:t>αδικασία ίδρυσης είναι απλή και περιγράφεται αναλυτικά στην Υ.Α. 61621/δ5 /2643/30-12-2016 και π</a:t>
            </a:r>
            <a:r>
              <a:rPr lang="en-US" sz="2400" dirty="0" err="1">
                <a:solidFill>
                  <a:srgbClr val="0070C0"/>
                </a:solidFill>
              </a:rPr>
              <a:t>εριλ</a:t>
            </a:r>
            <a:r>
              <a:rPr lang="en-US" sz="2400" dirty="0">
                <a:solidFill>
                  <a:srgbClr val="0070C0"/>
                </a:solidFill>
              </a:rPr>
              <a:t>αμβάνει τα ακόλουθα: Υποβολή ηλεκτρονικής αίτησης με συνημμένο το Καταστατικό και επιπλέον δικαιολογητικά τα οποία περιγράφονται στην Υ.Α και διαφέρουν ανάλογα με την κατηγορία του Φορέα. Η α</a:t>
            </a:r>
            <a:r>
              <a:rPr lang="en-US" sz="2400" dirty="0" err="1">
                <a:solidFill>
                  <a:srgbClr val="0070C0"/>
                </a:solidFill>
              </a:rPr>
              <a:t>ίτηση</a:t>
            </a:r>
            <a:r>
              <a:rPr lang="en-US" sz="2400" dirty="0">
                <a:solidFill>
                  <a:srgbClr val="0070C0"/>
                </a:solidFill>
              </a:rPr>
              <a:t> και τα </a:t>
            </a:r>
            <a:r>
              <a:rPr lang="en-US" sz="2400" dirty="0" err="1">
                <a:solidFill>
                  <a:srgbClr val="0070C0"/>
                </a:solidFill>
              </a:rPr>
              <a:t>δικ</a:t>
            </a:r>
            <a:r>
              <a:rPr lang="en-US" sz="2400" dirty="0">
                <a:solidFill>
                  <a:srgbClr val="0070C0"/>
                </a:solidFill>
              </a:rPr>
              <a:t>αιολογητικά υποβάλλονται ηλεκτρονικά μέσω της πύλης kalo.yeka.gr. Μπ</a:t>
            </a:r>
            <a:r>
              <a:rPr lang="en-US" sz="2400" dirty="0" err="1">
                <a:solidFill>
                  <a:srgbClr val="0070C0"/>
                </a:solidFill>
              </a:rPr>
              <a:t>ορείτε</a:t>
            </a:r>
            <a:r>
              <a:rPr lang="en-US" sz="2400" dirty="0">
                <a:solidFill>
                  <a:srgbClr val="0070C0"/>
                </a:solidFill>
              </a:rPr>
              <a:t> να κα</a:t>
            </a:r>
            <a:r>
              <a:rPr lang="en-US" sz="2400" dirty="0" err="1">
                <a:solidFill>
                  <a:srgbClr val="0070C0"/>
                </a:solidFill>
              </a:rPr>
              <a:t>τε</a:t>
            </a:r>
            <a:r>
              <a:rPr lang="en-US" sz="2400" dirty="0">
                <a:solidFill>
                  <a:srgbClr val="0070C0"/>
                </a:solidFill>
              </a:rPr>
              <a:t>βάσετε το εγχειρίδιο για την εγγραφή εδώ. </a:t>
            </a:r>
            <a:r>
              <a:rPr lang="en-US" sz="2400" dirty="0" err="1">
                <a:solidFill>
                  <a:srgbClr val="0070C0"/>
                </a:solidFill>
              </a:rPr>
              <a:t>Έκδοση</a:t>
            </a:r>
            <a:r>
              <a:rPr lang="en-US" sz="2400" dirty="0">
                <a:solidFill>
                  <a:srgbClr val="0070C0"/>
                </a:solidFill>
              </a:rPr>
              <a:t> βεβα</a:t>
            </a:r>
            <a:r>
              <a:rPr lang="en-US" sz="2400" dirty="0" err="1">
                <a:solidFill>
                  <a:srgbClr val="0070C0"/>
                </a:solidFill>
              </a:rPr>
              <a:t>ίωσης</a:t>
            </a:r>
            <a:r>
              <a:rPr lang="en-US" sz="2400" dirty="0">
                <a:solidFill>
                  <a:srgbClr val="0070C0"/>
                </a:solidFill>
              </a:rPr>
              <a:t> </a:t>
            </a:r>
            <a:r>
              <a:rPr lang="en-US" sz="2400" dirty="0" err="1">
                <a:solidFill>
                  <a:srgbClr val="0070C0"/>
                </a:solidFill>
              </a:rPr>
              <a:t>εγγρ</a:t>
            </a:r>
            <a:r>
              <a:rPr lang="en-US" sz="2400" dirty="0">
                <a:solidFill>
                  <a:srgbClr val="0070C0"/>
                </a:solidFill>
              </a:rPr>
              <a:t>αφής. </a:t>
            </a:r>
            <a:r>
              <a:rPr lang="en-US" sz="2400" dirty="0" err="1">
                <a:solidFill>
                  <a:srgbClr val="0070C0"/>
                </a:solidFill>
              </a:rPr>
              <a:t>Έν</a:t>
            </a:r>
            <a:r>
              <a:rPr lang="en-US" sz="2400" dirty="0">
                <a:solidFill>
                  <a:srgbClr val="0070C0"/>
                </a:solidFill>
              </a:rPr>
              <a:t>αρξη εργασιών στην αρμόδια Δ.Ο.Υ. </a:t>
            </a:r>
            <a:r>
              <a:rPr lang="en-US" sz="2400" dirty="0" err="1">
                <a:solidFill>
                  <a:srgbClr val="0070C0"/>
                </a:solidFill>
              </a:rPr>
              <a:t>Ειδικά</a:t>
            </a:r>
            <a:r>
              <a:rPr lang="en-US" sz="2400" dirty="0">
                <a:solidFill>
                  <a:srgbClr val="0070C0"/>
                </a:solidFill>
              </a:rPr>
              <a:t>, σε </a:t>
            </a:r>
            <a:r>
              <a:rPr lang="en-US" sz="2400" dirty="0" err="1">
                <a:solidFill>
                  <a:srgbClr val="0070C0"/>
                </a:solidFill>
              </a:rPr>
              <a:t>ότι</a:t>
            </a:r>
            <a:r>
              <a:rPr lang="en-US" sz="2400" dirty="0">
                <a:solidFill>
                  <a:srgbClr val="0070C0"/>
                </a:solidFill>
              </a:rPr>
              <a:t> α</a:t>
            </a:r>
            <a:r>
              <a:rPr lang="en-US" sz="2400" dirty="0" err="1">
                <a:solidFill>
                  <a:srgbClr val="0070C0"/>
                </a:solidFill>
              </a:rPr>
              <a:t>φορά</a:t>
            </a:r>
            <a:r>
              <a:rPr lang="en-US" sz="2400" dirty="0">
                <a:solidFill>
                  <a:srgbClr val="0070C0"/>
                </a:solidFill>
              </a:rPr>
              <a:t> την </a:t>
            </a:r>
            <a:r>
              <a:rPr lang="en-US" sz="2400" dirty="0" err="1">
                <a:solidFill>
                  <a:srgbClr val="0070C0"/>
                </a:solidFill>
              </a:rPr>
              <a:t>ίδρυση</a:t>
            </a:r>
            <a:r>
              <a:rPr lang="en-US" sz="2400" dirty="0">
                <a:solidFill>
                  <a:srgbClr val="0070C0"/>
                </a:solidFill>
              </a:rPr>
              <a:t> </a:t>
            </a:r>
            <a:r>
              <a:rPr lang="en-US" sz="2400" dirty="0" err="1">
                <a:solidFill>
                  <a:srgbClr val="0070C0"/>
                </a:solidFill>
              </a:rPr>
              <a:t>Συνετ</a:t>
            </a:r>
            <a:r>
              <a:rPr lang="en-US" sz="2400" dirty="0">
                <a:solidFill>
                  <a:srgbClr val="0070C0"/>
                </a:solidFill>
              </a:rPr>
              <a:t>αιρισμών Εργαζομένων απαιτείται και ασφάλιση των μελών τους ως ελεύθερων επαγγελματιών. </a:t>
            </a:r>
            <a:r>
              <a:rPr lang="en-US" sz="2400" dirty="0" err="1">
                <a:solidFill>
                  <a:srgbClr val="0070C0"/>
                </a:solidFill>
              </a:rPr>
              <a:t>Με</a:t>
            </a:r>
            <a:r>
              <a:rPr lang="en-US" sz="2400" dirty="0">
                <a:solidFill>
                  <a:srgbClr val="0070C0"/>
                </a:solidFill>
              </a:rPr>
              <a:t> την βεβα</a:t>
            </a:r>
            <a:r>
              <a:rPr lang="en-US" sz="2400" dirty="0" err="1">
                <a:solidFill>
                  <a:srgbClr val="0070C0"/>
                </a:solidFill>
              </a:rPr>
              <a:t>ίωση</a:t>
            </a:r>
            <a:r>
              <a:rPr lang="en-US" sz="2400" dirty="0">
                <a:solidFill>
                  <a:srgbClr val="0070C0"/>
                </a:solidFill>
              </a:rPr>
              <a:t> </a:t>
            </a:r>
            <a:r>
              <a:rPr lang="en-US" sz="2400" dirty="0" err="1">
                <a:solidFill>
                  <a:srgbClr val="0070C0"/>
                </a:solidFill>
              </a:rPr>
              <a:t>εγγρ</a:t>
            </a:r>
            <a:r>
              <a:rPr lang="en-US" sz="2400" dirty="0">
                <a:solidFill>
                  <a:srgbClr val="0070C0"/>
                </a:solidFill>
              </a:rPr>
              <a:t>αφής και την έναρξη εργασιών, η επιχείρηση μπορεί να ξεκινήσει εμπορική δραστηριότητα. Η </a:t>
            </a:r>
            <a:r>
              <a:rPr lang="en-US" sz="2400" dirty="0" err="1">
                <a:solidFill>
                  <a:srgbClr val="0070C0"/>
                </a:solidFill>
              </a:rPr>
              <a:t>συμμετοχή</a:t>
            </a:r>
            <a:r>
              <a:rPr lang="en-US" sz="2400" dirty="0">
                <a:solidFill>
                  <a:srgbClr val="0070C0"/>
                </a:solidFill>
              </a:rPr>
              <a:t> και η υπ</a:t>
            </a:r>
            <a:r>
              <a:rPr lang="en-US" sz="2400" dirty="0" err="1">
                <a:solidFill>
                  <a:srgbClr val="0070C0"/>
                </a:solidFill>
              </a:rPr>
              <a:t>ογρ</a:t>
            </a:r>
            <a:r>
              <a:rPr lang="en-US" sz="2400" dirty="0">
                <a:solidFill>
                  <a:srgbClr val="0070C0"/>
                </a:solidFill>
              </a:rPr>
              <a:t>αφή του καταστατικού από τουλάχιστον πέντε (5) φυσικά ή νομικά πρόσωπα αν πρόκειται για Κοιν.Σ.Επ. </a:t>
            </a:r>
            <a:r>
              <a:rPr lang="en-US" sz="2400" dirty="0" err="1">
                <a:solidFill>
                  <a:srgbClr val="0070C0"/>
                </a:solidFill>
              </a:rPr>
              <a:t>Συλλογικής</a:t>
            </a:r>
            <a:r>
              <a:rPr lang="en-US" sz="2400" dirty="0">
                <a:solidFill>
                  <a:srgbClr val="0070C0"/>
                </a:solidFill>
              </a:rPr>
              <a:t> και </a:t>
            </a:r>
            <a:r>
              <a:rPr lang="en-US" sz="2400" dirty="0" err="1">
                <a:solidFill>
                  <a:srgbClr val="0070C0"/>
                </a:solidFill>
              </a:rPr>
              <a:t>Κοινωνικής</a:t>
            </a:r>
            <a:r>
              <a:rPr lang="en-US" sz="2400" dirty="0">
                <a:solidFill>
                  <a:srgbClr val="0070C0"/>
                </a:solidFill>
              </a:rPr>
              <a:t> </a:t>
            </a:r>
            <a:r>
              <a:rPr lang="en-US" sz="2400" dirty="0" err="1">
                <a:solidFill>
                  <a:srgbClr val="0070C0"/>
                </a:solidFill>
              </a:rPr>
              <a:t>Ωφέλει</a:t>
            </a:r>
            <a:r>
              <a:rPr lang="en-US" sz="2400" dirty="0">
                <a:solidFill>
                  <a:srgbClr val="0070C0"/>
                </a:solidFill>
              </a:rPr>
              <a:t>ας, από τουλάχιστον επτά (7) αν πρόκειται για Κοιν.Σ.Επ. </a:t>
            </a:r>
            <a:r>
              <a:rPr lang="en-US" sz="2400" dirty="0" err="1">
                <a:solidFill>
                  <a:srgbClr val="0070C0"/>
                </a:solidFill>
              </a:rPr>
              <a:t>Έντ</a:t>
            </a:r>
            <a:r>
              <a:rPr lang="en-US" sz="2400" dirty="0">
                <a:solidFill>
                  <a:srgbClr val="0070C0"/>
                </a:solidFill>
              </a:rPr>
              <a:t>αξης και τουλάχιστον από τρεις (3) αν πρόκειται για Συνεταιρισμούς Εργαζομένων.</a:t>
            </a:r>
          </a:p>
        </p:txBody>
      </p:sp>
    </p:spTree>
    <p:extLst>
      <p:ext uri="{BB962C8B-B14F-4D97-AF65-F5344CB8AC3E}">
        <p14:creationId xmlns:p14="http://schemas.microsoft.com/office/powerpoint/2010/main" val="335375208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56754"/>
            <a:ext cx="10964091" cy="6740307"/>
          </a:xfrm>
          <a:prstGeom prst="rect">
            <a:avLst/>
          </a:prstGeom>
          <a:noFill/>
        </p:spPr>
        <p:txBody>
          <a:bodyPr wrap="square" rtlCol="0">
            <a:spAutoFit/>
          </a:bodyPr>
          <a:lstStyle/>
          <a:p>
            <a:pPr algn="just"/>
            <a:r>
              <a:rPr lang="el-GR" sz="2400" b="1" dirty="0" smtClean="0">
                <a:solidFill>
                  <a:srgbClr val="0070C0"/>
                </a:solidFill>
                <a:latin typeface="+mj-lt"/>
              </a:rPr>
              <a:t>ΠΤΩΧΕΥΤΙΚΟ ΔΙΚΑΙΟ</a:t>
            </a:r>
          </a:p>
          <a:p>
            <a:pPr algn="just"/>
            <a:r>
              <a:rPr lang="el-GR" sz="2400" dirty="0">
                <a:solidFill>
                  <a:srgbClr val="0070C0"/>
                </a:solidFill>
              </a:rPr>
              <a:t>Η πτώχευση είναι το αποτέλεσμα ανικανότητας ενός ατόμου να αποπληρώσει τα χρέη του, όταν αυτά πρέπει να ξοφληθούν. Η διαδικασία πτώχευσης μπορεί να τροχοδρομηθεί από τον ίδιο τον οφειλέτη ή από ένα ή και περισσότερους πιστωτές με δική τους αίτηση στο δικαστήριο</a:t>
            </a:r>
            <a:endParaRPr lang="el-GR" sz="2400" dirty="0">
              <a:solidFill>
                <a:srgbClr val="0070C0"/>
              </a:solidFill>
              <a:latin typeface="+mj-lt"/>
            </a:endParaRPr>
          </a:p>
          <a:p>
            <a:pPr algn="just"/>
            <a:r>
              <a:rPr lang="el-GR" sz="2400" dirty="0">
                <a:solidFill>
                  <a:srgbClr val="0070C0"/>
                </a:solidFill>
              </a:rPr>
              <a:t>Το πτωχευτικό δίκαιο ενεργοποιείται όταν ο οφειλέτης βρίσκεται σε τόσο </a:t>
            </a:r>
            <a:r>
              <a:rPr lang="el-GR" sz="2400" dirty="0" err="1">
                <a:solidFill>
                  <a:srgbClr val="0070C0"/>
                </a:solidFill>
              </a:rPr>
              <a:t>κρίσιµη</a:t>
            </a:r>
            <a:r>
              <a:rPr lang="el-GR" sz="2400" dirty="0">
                <a:solidFill>
                  <a:srgbClr val="0070C0"/>
                </a:solidFill>
              </a:rPr>
              <a:t> </a:t>
            </a:r>
            <a:r>
              <a:rPr lang="el-GR" sz="2400" dirty="0" err="1">
                <a:solidFill>
                  <a:srgbClr val="0070C0"/>
                </a:solidFill>
              </a:rPr>
              <a:t>οικονοµική</a:t>
            </a:r>
            <a:r>
              <a:rPr lang="el-GR" sz="2400" dirty="0">
                <a:solidFill>
                  <a:srgbClr val="0070C0"/>
                </a:solidFill>
              </a:rPr>
              <a:t> κατάσταση, ώστε να µην είναι πια σε θέση να εξοφλήσει τα χρέη του. Η ουσία του </a:t>
            </a:r>
            <a:r>
              <a:rPr lang="el-GR" sz="2400" dirty="0" err="1">
                <a:solidFill>
                  <a:srgbClr val="0070C0"/>
                </a:solidFill>
              </a:rPr>
              <a:t>Πτ</a:t>
            </a:r>
            <a:r>
              <a:rPr lang="el-GR" sz="2400" dirty="0">
                <a:solidFill>
                  <a:srgbClr val="0070C0"/>
                </a:solidFill>
              </a:rPr>
              <a:t>∆ συνίσταται καταρχήν στην µ</a:t>
            </a:r>
            <a:r>
              <a:rPr lang="el-GR" sz="2400" dirty="0" err="1">
                <a:solidFill>
                  <a:srgbClr val="0070C0"/>
                </a:solidFill>
              </a:rPr>
              <a:t>ετατροπή</a:t>
            </a:r>
            <a:r>
              <a:rPr lang="el-GR" sz="2400" dirty="0">
                <a:solidFill>
                  <a:srgbClr val="0070C0"/>
                </a:solidFill>
              </a:rPr>
              <a:t> ενός </a:t>
            </a:r>
            <a:r>
              <a:rPr lang="el-GR" sz="2400" dirty="0" err="1">
                <a:solidFill>
                  <a:srgbClr val="0070C0"/>
                </a:solidFill>
              </a:rPr>
              <a:t>διµερούς</a:t>
            </a:r>
            <a:r>
              <a:rPr lang="el-GR" sz="2400" dirty="0">
                <a:solidFill>
                  <a:srgbClr val="0070C0"/>
                </a:solidFill>
              </a:rPr>
              <a:t> </a:t>
            </a:r>
            <a:r>
              <a:rPr lang="el-GR" sz="2400" dirty="0" err="1">
                <a:solidFill>
                  <a:srgbClr val="0070C0"/>
                </a:solidFill>
              </a:rPr>
              <a:t>προβλήµατος</a:t>
            </a:r>
            <a:r>
              <a:rPr lang="el-GR" sz="2400" dirty="0">
                <a:solidFill>
                  <a:srgbClr val="0070C0"/>
                </a:solidFill>
              </a:rPr>
              <a:t> χρέους (οφειλέτης-καθένας από τους δανειστές) σε συλλογικό (</a:t>
            </a:r>
            <a:r>
              <a:rPr lang="el-GR" sz="2400" dirty="0" smtClean="0">
                <a:solidFill>
                  <a:srgbClr val="0070C0"/>
                </a:solidFill>
              </a:rPr>
              <a:t>οφειλέτης</a:t>
            </a:r>
            <a:r>
              <a:rPr lang="en-US" sz="2400" dirty="0" smtClean="0">
                <a:solidFill>
                  <a:srgbClr val="0070C0"/>
                </a:solidFill>
              </a:rPr>
              <a:t> </a:t>
            </a:r>
            <a:r>
              <a:rPr lang="el-GR" sz="2400" dirty="0" smtClean="0">
                <a:solidFill>
                  <a:srgbClr val="0070C0"/>
                </a:solidFill>
              </a:rPr>
              <a:t>όλοι </a:t>
            </a:r>
            <a:r>
              <a:rPr lang="el-GR" sz="2400" dirty="0">
                <a:solidFill>
                  <a:srgbClr val="0070C0"/>
                </a:solidFill>
              </a:rPr>
              <a:t>οι δανειστές) και σε µ</a:t>
            </a:r>
            <a:r>
              <a:rPr lang="el-GR" sz="2400" dirty="0" err="1">
                <a:solidFill>
                  <a:srgbClr val="0070C0"/>
                </a:solidFill>
              </a:rPr>
              <a:t>εγάλο</a:t>
            </a:r>
            <a:r>
              <a:rPr lang="el-GR" sz="2400" dirty="0">
                <a:solidFill>
                  <a:srgbClr val="0070C0"/>
                </a:solidFill>
              </a:rPr>
              <a:t> </a:t>
            </a:r>
            <a:r>
              <a:rPr lang="el-GR" sz="2400" dirty="0" err="1">
                <a:solidFill>
                  <a:srgbClr val="0070C0"/>
                </a:solidFill>
              </a:rPr>
              <a:t>βαθµό</a:t>
            </a:r>
            <a:r>
              <a:rPr lang="el-GR" sz="2400" dirty="0">
                <a:solidFill>
                  <a:srgbClr val="0070C0"/>
                </a:solidFill>
              </a:rPr>
              <a:t> κοινωνικό. </a:t>
            </a:r>
            <a:endParaRPr lang="el-GR" sz="2400" dirty="0" smtClean="0">
              <a:solidFill>
                <a:srgbClr val="0070C0"/>
              </a:solidFill>
            </a:endParaRPr>
          </a:p>
          <a:p>
            <a:pPr algn="just"/>
            <a:endParaRPr lang="el-GR" sz="2400" dirty="0">
              <a:solidFill>
                <a:srgbClr val="0070C0"/>
              </a:solidFill>
              <a:latin typeface="+mj-lt"/>
            </a:endParaRPr>
          </a:p>
          <a:p>
            <a:pPr algn="just"/>
            <a:r>
              <a:rPr lang="el-GR" sz="2400" dirty="0" smtClean="0">
                <a:solidFill>
                  <a:srgbClr val="0070C0"/>
                </a:solidFill>
              </a:rPr>
              <a:t>Το </a:t>
            </a:r>
            <a:r>
              <a:rPr lang="el-GR" sz="2400" dirty="0">
                <a:solidFill>
                  <a:srgbClr val="0070C0"/>
                </a:solidFill>
              </a:rPr>
              <a:t>πτωχευτικό δίκαιο λειτουργεί ως εξής: Όταν η </a:t>
            </a:r>
            <a:r>
              <a:rPr lang="el-GR" sz="2400" dirty="0" err="1">
                <a:solidFill>
                  <a:srgbClr val="0070C0"/>
                </a:solidFill>
              </a:rPr>
              <a:t>οικονοµική</a:t>
            </a:r>
            <a:r>
              <a:rPr lang="el-GR" sz="2400" dirty="0">
                <a:solidFill>
                  <a:srgbClr val="0070C0"/>
                </a:solidFill>
              </a:rPr>
              <a:t> κατάσταση του οφειλέτη καταστεί </a:t>
            </a:r>
            <a:r>
              <a:rPr lang="el-GR" sz="2400" dirty="0" err="1">
                <a:solidFill>
                  <a:srgbClr val="0070C0"/>
                </a:solidFill>
              </a:rPr>
              <a:t>κρίσιµη</a:t>
            </a:r>
            <a:r>
              <a:rPr lang="el-GR" sz="2400" dirty="0">
                <a:solidFill>
                  <a:srgbClr val="0070C0"/>
                </a:solidFill>
              </a:rPr>
              <a:t> και η </a:t>
            </a:r>
            <a:r>
              <a:rPr lang="el-GR" sz="2400" dirty="0" err="1">
                <a:solidFill>
                  <a:srgbClr val="0070C0"/>
                </a:solidFill>
              </a:rPr>
              <a:t>πληρωµή</a:t>
            </a:r>
            <a:r>
              <a:rPr lang="el-GR" sz="2400" dirty="0">
                <a:solidFill>
                  <a:srgbClr val="0070C0"/>
                </a:solidFill>
              </a:rPr>
              <a:t> των χρεών του </a:t>
            </a:r>
            <a:r>
              <a:rPr lang="el-GR" sz="2400" dirty="0" err="1">
                <a:solidFill>
                  <a:srgbClr val="0070C0"/>
                </a:solidFill>
              </a:rPr>
              <a:t>προβληµατική</a:t>
            </a:r>
            <a:r>
              <a:rPr lang="el-GR" sz="2400" dirty="0">
                <a:solidFill>
                  <a:srgbClr val="0070C0"/>
                </a:solidFill>
              </a:rPr>
              <a:t>, υπάρχει η δυνατότητα να κηρυχθεί µε δικαστική απόφαση η πτώχευσή του. Με την κήρυξη αυτής, οι διώξεις εναντίον του οφειλέτη παγώνουν και ο ίδιος υφίσταται </a:t>
            </a:r>
            <a:r>
              <a:rPr lang="el-GR" sz="2400" dirty="0" err="1">
                <a:solidFill>
                  <a:srgbClr val="0070C0"/>
                </a:solidFill>
              </a:rPr>
              <a:t>ορισµένους</a:t>
            </a:r>
            <a:r>
              <a:rPr lang="el-GR" sz="2400" dirty="0">
                <a:solidFill>
                  <a:srgbClr val="0070C0"/>
                </a:solidFill>
              </a:rPr>
              <a:t> </a:t>
            </a:r>
            <a:r>
              <a:rPr lang="el-GR" sz="2400" dirty="0" err="1">
                <a:solidFill>
                  <a:srgbClr val="0070C0"/>
                </a:solidFill>
              </a:rPr>
              <a:t>περιορισµούς</a:t>
            </a:r>
            <a:r>
              <a:rPr lang="el-GR" sz="2400" dirty="0">
                <a:solidFill>
                  <a:srgbClr val="0070C0"/>
                </a:solidFill>
              </a:rPr>
              <a:t>: Κυρίως δεν µ</a:t>
            </a:r>
            <a:r>
              <a:rPr lang="el-GR" sz="2400" dirty="0" err="1">
                <a:solidFill>
                  <a:srgbClr val="0070C0"/>
                </a:solidFill>
              </a:rPr>
              <a:t>πορεί</a:t>
            </a:r>
            <a:r>
              <a:rPr lang="el-GR" sz="2400" dirty="0">
                <a:solidFill>
                  <a:srgbClr val="0070C0"/>
                </a:solidFill>
              </a:rPr>
              <a:t> πλέον να διαχειριστεί ή να διαθέσει την περιουσία του, ούτε να προβεί σε καταβολές χρεών. Οι εξουσίες αυτές µ</a:t>
            </a:r>
            <a:r>
              <a:rPr lang="el-GR" sz="2400" dirty="0" err="1">
                <a:solidFill>
                  <a:srgbClr val="0070C0"/>
                </a:solidFill>
              </a:rPr>
              <a:t>εταβαίνουν</a:t>
            </a:r>
            <a:r>
              <a:rPr lang="el-GR" sz="2400" dirty="0">
                <a:solidFill>
                  <a:srgbClr val="0070C0"/>
                </a:solidFill>
              </a:rPr>
              <a:t> σε κάποιο ειδικό όργανο, το σύνδικο. </a:t>
            </a:r>
            <a:endParaRPr lang="en-US" sz="2400" dirty="0">
              <a:solidFill>
                <a:srgbClr val="0070C0"/>
              </a:solidFill>
              <a:latin typeface="+mj-lt"/>
            </a:endParaRPr>
          </a:p>
        </p:txBody>
      </p:sp>
    </p:spTree>
    <p:extLst>
      <p:ext uri="{BB962C8B-B14F-4D97-AF65-F5344CB8AC3E}">
        <p14:creationId xmlns:p14="http://schemas.microsoft.com/office/powerpoint/2010/main" val="425971531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5360" y="269966"/>
            <a:ext cx="10998926" cy="6370975"/>
          </a:xfrm>
          <a:prstGeom prst="rect">
            <a:avLst/>
          </a:prstGeom>
        </p:spPr>
        <p:txBody>
          <a:bodyPr wrap="square">
            <a:spAutoFit/>
          </a:bodyPr>
          <a:lstStyle/>
          <a:p>
            <a:pPr lvl="0" algn="just"/>
            <a:r>
              <a:rPr lang="el-GR" sz="2400" dirty="0">
                <a:solidFill>
                  <a:srgbClr val="0070C0"/>
                </a:solidFill>
              </a:rPr>
              <a:t>Βασικές αρχές της πτωχευτικής διαδικασίας είναι η αρχή της καθολικότητας και η αρχή της </a:t>
            </a:r>
            <a:r>
              <a:rPr lang="el-GR" sz="2400" dirty="0" err="1">
                <a:solidFill>
                  <a:srgbClr val="0070C0"/>
                </a:solidFill>
              </a:rPr>
              <a:t>ισότιµης</a:t>
            </a:r>
            <a:r>
              <a:rPr lang="el-GR" sz="2400" dirty="0">
                <a:solidFill>
                  <a:srgbClr val="0070C0"/>
                </a:solidFill>
              </a:rPr>
              <a:t> µ</a:t>
            </a:r>
            <a:r>
              <a:rPr lang="el-GR" sz="2400" dirty="0" err="1">
                <a:solidFill>
                  <a:srgbClr val="0070C0"/>
                </a:solidFill>
              </a:rPr>
              <a:t>εταχείρισης</a:t>
            </a:r>
            <a:r>
              <a:rPr lang="el-GR" sz="2400" dirty="0">
                <a:solidFill>
                  <a:srgbClr val="0070C0"/>
                </a:solidFill>
              </a:rPr>
              <a:t> των πιστωτών.</a:t>
            </a:r>
            <a:endParaRPr lang="en-US" sz="2400" dirty="0">
              <a:solidFill>
                <a:srgbClr val="0070C0"/>
              </a:solidFill>
            </a:endParaRPr>
          </a:p>
          <a:p>
            <a:pPr algn="just"/>
            <a:r>
              <a:rPr lang="el-GR" sz="2400" dirty="0" smtClean="0">
                <a:solidFill>
                  <a:srgbClr val="0070C0"/>
                </a:solidFill>
              </a:rPr>
              <a:t>Οι συνήθεις λύσεις είναι η ρευστοποίηση του ενεργητικού της περιουσίας του οφειλέτη και η </a:t>
            </a:r>
            <a:r>
              <a:rPr lang="el-GR" sz="2400" dirty="0" err="1" smtClean="0">
                <a:solidFill>
                  <a:srgbClr val="0070C0"/>
                </a:solidFill>
              </a:rPr>
              <a:t>διανοµή</a:t>
            </a:r>
            <a:r>
              <a:rPr lang="el-GR" sz="2400" dirty="0" smtClean="0">
                <a:solidFill>
                  <a:srgbClr val="0070C0"/>
                </a:solidFill>
              </a:rPr>
              <a:t> του προϊόντος της στους πιστωτές, η διευθέτηση των χρεών του οφειλέτη µε µ</a:t>
            </a:r>
            <a:r>
              <a:rPr lang="el-GR" sz="2400" dirty="0" err="1" smtClean="0">
                <a:solidFill>
                  <a:srgbClr val="0070C0"/>
                </a:solidFill>
              </a:rPr>
              <a:t>ορφή</a:t>
            </a:r>
            <a:r>
              <a:rPr lang="el-GR" sz="2400" dirty="0" smtClean="0">
                <a:solidFill>
                  <a:srgbClr val="0070C0"/>
                </a:solidFill>
              </a:rPr>
              <a:t> </a:t>
            </a:r>
            <a:r>
              <a:rPr lang="el-GR" sz="2400" dirty="0" err="1" smtClean="0">
                <a:solidFill>
                  <a:srgbClr val="0070C0"/>
                </a:solidFill>
              </a:rPr>
              <a:t>συµβιβασµού</a:t>
            </a:r>
            <a:r>
              <a:rPr lang="el-GR" sz="2400" dirty="0" smtClean="0">
                <a:solidFill>
                  <a:srgbClr val="0070C0"/>
                </a:solidFill>
              </a:rPr>
              <a:t> ή σχεδίου αναδιοργάνωσης και ο προληπτικός </a:t>
            </a:r>
            <a:r>
              <a:rPr lang="el-GR" sz="2400" dirty="0" err="1" smtClean="0">
                <a:solidFill>
                  <a:srgbClr val="0070C0"/>
                </a:solidFill>
              </a:rPr>
              <a:t>συµβιβασµός</a:t>
            </a:r>
            <a:r>
              <a:rPr lang="el-GR" sz="2400" dirty="0" smtClean="0">
                <a:solidFill>
                  <a:srgbClr val="0070C0"/>
                </a:solidFill>
              </a:rPr>
              <a:t>. </a:t>
            </a:r>
          </a:p>
          <a:p>
            <a:pPr algn="just"/>
            <a:endParaRPr lang="el-GR" sz="2400" dirty="0">
              <a:solidFill>
                <a:srgbClr val="0070C0"/>
              </a:solidFill>
            </a:endParaRPr>
          </a:p>
          <a:p>
            <a:pPr algn="just"/>
            <a:r>
              <a:rPr lang="el-GR" sz="2400" dirty="0">
                <a:solidFill>
                  <a:srgbClr val="0070C0"/>
                </a:solidFill>
              </a:rPr>
              <a:t> Πτωχευτική ικανότητα έχουν οι έμποροι, καθώς και οι ενώσεις προσώπων με νομική προσωπικότητα</a:t>
            </a:r>
          </a:p>
          <a:p>
            <a:pPr algn="just"/>
            <a:r>
              <a:rPr lang="el-GR" sz="2400" dirty="0">
                <a:solidFill>
                  <a:srgbClr val="0070C0"/>
                </a:solidFill>
              </a:rPr>
              <a:t>που επιδιώκουν οικονομικό σκοπό.</a:t>
            </a:r>
          </a:p>
          <a:p>
            <a:pPr algn="just"/>
            <a:r>
              <a:rPr lang="el-GR" sz="2400" dirty="0" smtClean="0">
                <a:solidFill>
                  <a:srgbClr val="0070C0"/>
                </a:solidFill>
              </a:rPr>
              <a:t> </a:t>
            </a:r>
            <a:r>
              <a:rPr lang="el-GR" sz="2400" dirty="0">
                <a:solidFill>
                  <a:srgbClr val="0070C0"/>
                </a:solidFill>
              </a:rPr>
              <a:t>Δεν κηρύσσονται σε πτώχευση τα νομικά πρόσωπα δημοσίου δικαίου, οι οργανισμοί τοπικής</a:t>
            </a:r>
          </a:p>
          <a:p>
            <a:pPr algn="just"/>
            <a:r>
              <a:rPr lang="el-GR" sz="2400" dirty="0">
                <a:solidFill>
                  <a:srgbClr val="0070C0"/>
                </a:solidFill>
              </a:rPr>
              <a:t>αυτοδιοίκησης και οι δημόσιοι οργανισμοί.</a:t>
            </a:r>
          </a:p>
          <a:p>
            <a:pPr algn="just"/>
            <a:r>
              <a:rPr lang="el-GR" sz="2400" dirty="0" smtClean="0">
                <a:solidFill>
                  <a:srgbClr val="0070C0"/>
                </a:solidFill>
              </a:rPr>
              <a:t> </a:t>
            </a:r>
            <a:r>
              <a:rPr lang="el-GR" sz="2400" dirty="0">
                <a:solidFill>
                  <a:srgbClr val="0070C0"/>
                </a:solidFill>
              </a:rPr>
              <a:t>Η παύση της εμπορίας ή της οικονομικής δραστηριότητας ή ο θάνατος δεν κωλύουν την </a:t>
            </a:r>
            <a:r>
              <a:rPr lang="el-GR" sz="2400" dirty="0" smtClean="0">
                <a:solidFill>
                  <a:srgbClr val="0070C0"/>
                </a:solidFill>
              </a:rPr>
              <a:t>πτώχευση,</a:t>
            </a:r>
            <a:r>
              <a:rPr lang="en-US" sz="2400" dirty="0" smtClean="0">
                <a:solidFill>
                  <a:srgbClr val="0070C0"/>
                </a:solidFill>
              </a:rPr>
              <a:t> </a:t>
            </a:r>
            <a:r>
              <a:rPr lang="el-GR" sz="2400" dirty="0" smtClean="0">
                <a:solidFill>
                  <a:srgbClr val="0070C0"/>
                </a:solidFill>
              </a:rPr>
              <a:t>εφόσον </a:t>
            </a:r>
            <a:r>
              <a:rPr lang="el-GR" sz="2400" dirty="0">
                <a:solidFill>
                  <a:srgbClr val="0070C0"/>
                </a:solidFill>
              </a:rPr>
              <a:t>επήλθαν σε χρόνο κατά τον οποίο ο οφειλέτης είχε παύσει τις πληρωμές του. Σε </a:t>
            </a:r>
            <a:r>
              <a:rPr lang="el-GR" sz="2400" dirty="0" smtClean="0">
                <a:solidFill>
                  <a:srgbClr val="0070C0"/>
                </a:solidFill>
              </a:rPr>
              <a:t>περίπτωση θανάτου </a:t>
            </a:r>
            <a:r>
              <a:rPr lang="el-GR" sz="2400" dirty="0">
                <a:solidFill>
                  <a:srgbClr val="0070C0"/>
                </a:solidFill>
              </a:rPr>
              <a:t>του οφειλέτη, η αίτηση για κήρυξή του σε πτώχευση πρέπει να υποβληθεί το αργότερο </a:t>
            </a:r>
            <a:r>
              <a:rPr lang="el-GR" sz="2400" dirty="0" smtClean="0">
                <a:solidFill>
                  <a:srgbClr val="0070C0"/>
                </a:solidFill>
              </a:rPr>
              <a:t>εντός έτους </a:t>
            </a:r>
            <a:r>
              <a:rPr lang="el-GR" sz="2400" dirty="0">
                <a:solidFill>
                  <a:srgbClr val="0070C0"/>
                </a:solidFill>
              </a:rPr>
              <a:t>από το θάνατό του</a:t>
            </a:r>
            <a:endParaRPr lang="en-US" sz="2400" dirty="0">
              <a:solidFill>
                <a:srgbClr val="0070C0"/>
              </a:solidFill>
            </a:endParaRPr>
          </a:p>
        </p:txBody>
      </p:sp>
    </p:spTree>
    <p:extLst>
      <p:ext uri="{BB962C8B-B14F-4D97-AF65-F5344CB8AC3E}">
        <p14:creationId xmlns:p14="http://schemas.microsoft.com/office/powerpoint/2010/main" val="304667061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8274" y="165463"/>
            <a:ext cx="11303726" cy="6001643"/>
          </a:xfrm>
          <a:prstGeom prst="rect">
            <a:avLst/>
          </a:prstGeom>
        </p:spPr>
        <p:txBody>
          <a:bodyPr wrap="square">
            <a:spAutoFit/>
          </a:bodyPr>
          <a:lstStyle/>
          <a:p>
            <a:pPr algn="just"/>
            <a:r>
              <a:rPr lang="el-GR" sz="2400" dirty="0">
                <a:solidFill>
                  <a:srgbClr val="0070C0"/>
                </a:solidFill>
              </a:rPr>
              <a:t>Η πτωχευτική περιουσία περιλαμβάνει το σύνολο της περιουσίας που ανήκει στον οφειλέτη κατά την κήρυξη της πτώχευσης, οπουδήποτε και αν βρίσκεται. Δεν ανήκουν στην πτωχευτική περιουσία τα κατά το κοινό δικονομικό δίκαιο ή άλλες διατάξεις ακατάσχετα ή εξαιρούμενα με ειδικές διατάξεις νόμων. </a:t>
            </a:r>
            <a:endParaRPr lang="el-GR" sz="2400" dirty="0" smtClean="0">
              <a:solidFill>
                <a:srgbClr val="0070C0"/>
              </a:solidFill>
            </a:endParaRPr>
          </a:p>
          <a:p>
            <a:pPr algn="just"/>
            <a:r>
              <a:rPr lang="el-GR" sz="2400" dirty="0">
                <a:solidFill>
                  <a:srgbClr val="0070C0"/>
                </a:solidFill>
              </a:rPr>
              <a:t>Στην πτωχευτική περιουσία ανήκουν τα εμπορικά βιβλία και στοιχεία του οφειλέτη που αφορούν την επιχείρησή του. Η υποχρέωση διατήρησής τους, σύμφωνα με το νόμο, δεν θίγεται</a:t>
            </a:r>
            <a:r>
              <a:rPr lang="el-GR" sz="2400" dirty="0" smtClean="0">
                <a:solidFill>
                  <a:srgbClr val="0070C0"/>
                </a:solidFill>
              </a:rPr>
              <a:t>.</a:t>
            </a:r>
          </a:p>
          <a:p>
            <a:pPr algn="just"/>
            <a:endParaRPr lang="el-GR" sz="2400" dirty="0">
              <a:solidFill>
                <a:srgbClr val="0070C0"/>
              </a:solidFill>
            </a:endParaRPr>
          </a:p>
          <a:p>
            <a:pPr algn="just"/>
            <a:r>
              <a:rPr lang="el-GR" sz="2400" b="1" dirty="0">
                <a:solidFill>
                  <a:srgbClr val="0070C0"/>
                </a:solidFill>
              </a:rPr>
              <a:t>Ο οφειλέτης από την κήρυξη της πτώχευσης στερείται αυτοδικαίως της διοίκησης (διαχείρισης και διάθεσης) της περιουσίας του (πτωχευτική απαλλοτρίωση), την οποία ασκεί μόνος ο σύνδικος. Μετά την κήρυξη της πτώχευσης, πράξεις διαχείρισης ή διάθεσης στοιχείων της πτωχευτικής περιουσίας από τον οφειλέτη ή προς αυτόν, χωρίς τη σύμπραξη του συνδίκου, είναι ανενεργείς και απαγορεύεται να καταχωρηθούν σε δημόσια βιβλία οποιασδήποτε φύσεως, χωρίς τη γραπτή έγκριση του συνδίκου. «Η πτώχευση θεωρείται ότι έχει κηρυχθεί από την έναρξη της ημέρας κατά την οποία δημοσιεύεται η απόφαση που κηρύσσει την πτώχευση στο </a:t>
            </a:r>
            <a:r>
              <a:rPr lang="el-GR" sz="2400" b="1" dirty="0" smtClean="0">
                <a:solidFill>
                  <a:srgbClr val="0070C0"/>
                </a:solidFill>
              </a:rPr>
              <a:t>ακροατήριο</a:t>
            </a:r>
            <a:endParaRPr lang="en-US" sz="2400" b="1" dirty="0">
              <a:solidFill>
                <a:srgbClr val="0070C0"/>
              </a:solidFill>
            </a:endParaRPr>
          </a:p>
        </p:txBody>
      </p:sp>
    </p:spTree>
    <p:extLst>
      <p:ext uri="{BB962C8B-B14F-4D97-AF65-F5344CB8AC3E}">
        <p14:creationId xmlns:p14="http://schemas.microsoft.com/office/powerpoint/2010/main" val="52144273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6354" y="0"/>
            <a:ext cx="11425646" cy="7171194"/>
          </a:xfrm>
          <a:prstGeom prst="rect">
            <a:avLst/>
          </a:prstGeom>
        </p:spPr>
        <p:txBody>
          <a:bodyPr wrap="square">
            <a:spAutoFit/>
          </a:bodyPr>
          <a:lstStyle/>
          <a:p>
            <a:pPr algn="just"/>
            <a:r>
              <a:rPr lang="el-GR" sz="2400" b="1" dirty="0">
                <a:solidFill>
                  <a:srgbClr val="0070C0"/>
                </a:solidFill>
              </a:rPr>
              <a:t>Νόμος </a:t>
            </a:r>
            <a:r>
              <a:rPr lang="el-GR" sz="2400" b="1" dirty="0" smtClean="0">
                <a:solidFill>
                  <a:srgbClr val="0070C0"/>
                </a:solidFill>
              </a:rPr>
              <a:t>4738/2020 </a:t>
            </a:r>
            <a:r>
              <a:rPr lang="el-GR" sz="2400" b="1" dirty="0">
                <a:solidFill>
                  <a:srgbClr val="0070C0"/>
                </a:solidFill>
              </a:rPr>
              <a:t>νέος Πτωχευτικός Κώδικας</a:t>
            </a:r>
          </a:p>
          <a:p>
            <a:pPr algn="just"/>
            <a:r>
              <a:rPr lang="el-GR" sz="2400" b="1" dirty="0" smtClean="0">
                <a:solidFill>
                  <a:srgbClr val="0070C0"/>
                </a:solidFill>
              </a:rPr>
              <a:t> </a:t>
            </a:r>
            <a:r>
              <a:rPr lang="el-GR" sz="2400" b="1" dirty="0">
                <a:solidFill>
                  <a:srgbClr val="0070C0"/>
                </a:solidFill>
              </a:rPr>
              <a:t>Ρύθμιση οφειλών και παροχή δεύτερης ευκαιρίας</a:t>
            </a:r>
          </a:p>
          <a:p>
            <a:pPr algn="just"/>
            <a:r>
              <a:rPr lang="el-GR" sz="2400" dirty="0" smtClean="0">
                <a:solidFill>
                  <a:srgbClr val="0070C0"/>
                </a:solidFill>
              </a:rPr>
              <a:t>Ο </a:t>
            </a:r>
            <a:r>
              <a:rPr lang="el-GR" sz="2400" dirty="0">
                <a:solidFill>
                  <a:srgbClr val="0070C0"/>
                </a:solidFill>
              </a:rPr>
              <a:t>νόμος αυτός είναι υποστηρικτικός για πρόσωπα και επιχειρήσεις που έχουν εξαιρετικά υψηλά χρέη (για παράδειγμα χρέη 1.000.000 ευρώ) ακόμα και αν έχουν ακίνητη περιουσία καθώς τα χρέη αυτά είναι αδύνατον να καλυφθούν στην πλειοψηφία των περιπτώσεων από τους δανειολήπτες. Έως σήμερα στις περιπτώσεις αυτές γινόταν πλειστηριασμός, αλλά μετά εξακολουθούσαν να οφείλουν, ενώ πλέον θα διαγράφονται τα χρέη. Επίσης όσοι δεν έχουν ακίνητη περιουσία έχουν πλεονέκτημα καθώς μετά από καταβολές τριών ετών θα διαγράφονται τα χρέη</a:t>
            </a:r>
            <a:r>
              <a:rPr lang="el-GR" sz="2400" dirty="0" smtClean="0">
                <a:solidFill>
                  <a:srgbClr val="0070C0"/>
                </a:solidFill>
              </a:rPr>
              <a:t>.</a:t>
            </a:r>
          </a:p>
          <a:p>
            <a:pPr algn="just"/>
            <a:endParaRPr lang="el-GR" sz="2400" dirty="0">
              <a:solidFill>
                <a:srgbClr val="0070C0"/>
              </a:solidFill>
            </a:endParaRPr>
          </a:p>
          <a:p>
            <a:pPr algn="just"/>
            <a:r>
              <a:rPr lang="el-GR" sz="2000" dirty="0">
                <a:solidFill>
                  <a:srgbClr val="0070C0"/>
                </a:solidFill>
              </a:rPr>
              <a:t>Οι διαδικασίες που εισάγονται με τον παρόντα νόμο είναι επίσης εναρμονισμένες με τις διατάξεις της Οδηγίας 1023/2019 «περί πλαισίου για την προληπτική αναδιάρθρωση, την απαλλαγή από τα χρέη και τις ανικανότητες ή την έκπτωση οφειλετών, καθώς και περί μέτρων βελτίωσης των διαδικασιών αυτών, και για την τροποποίηση της οδηγίας (ΕΕ) 2017/1132 (Οδηγία για την αναδιάρθρωση και την αφερεγγυότητα)» εφόσον διασφαλίζεται ότι βιώσιμες επιχειρήσεις και οι επιχειρηματίες που αντιμετωπίζουν οικονομικές δυσχέρειες θα έχουν πρόσβαση σε αποτελεσματικά εθνικά πλαίσια προληπτικής αναδιάρθρωσης τα οποία θα τους επιτρέψουν να συνεχίσουν τη λειτουργία τους· ότι οι έντιμοι αφερέγγυοι ή υπερχρεωμένοι επιχειρηματίες θα μπορούν να απαλλάσσονται πλήρως από τα χρέη τους μετά από εύλογο διάστημα που θα τους προσφέρει μια δεύτερη ευκαιρία και ότι θα βελτιωθεί η αποτελεσματικότητα των διαδικασιών αναδιάρθρωσης, αφερεγγυότητας και απαλλαγής από το χρέος, ιδίως περιορίζοντας τη διάρκειά τους.</a:t>
            </a:r>
            <a:endParaRPr lang="en-US" sz="2000" dirty="0">
              <a:solidFill>
                <a:srgbClr val="0070C0"/>
              </a:solidFill>
            </a:endParaRPr>
          </a:p>
          <a:p>
            <a:pPr algn="just"/>
            <a:endParaRPr lang="en-US" sz="2000" dirty="0">
              <a:solidFill>
                <a:srgbClr val="0070C0"/>
              </a:solidFill>
            </a:endParaRPr>
          </a:p>
        </p:txBody>
      </p:sp>
    </p:spTree>
    <p:extLst>
      <p:ext uri="{BB962C8B-B14F-4D97-AF65-F5344CB8AC3E}">
        <p14:creationId xmlns:p14="http://schemas.microsoft.com/office/powerpoint/2010/main" val="363292313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5394" y="0"/>
            <a:ext cx="11486605" cy="7109639"/>
          </a:xfrm>
          <a:prstGeom prst="rect">
            <a:avLst/>
          </a:prstGeom>
        </p:spPr>
        <p:txBody>
          <a:bodyPr wrap="square">
            <a:spAutoFit/>
          </a:bodyPr>
          <a:lstStyle/>
          <a:p>
            <a:pPr algn="just"/>
            <a:r>
              <a:rPr lang="el-GR" sz="2400" dirty="0">
                <a:solidFill>
                  <a:srgbClr val="0070C0"/>
                </a:solidFill>
              </a:rPr>
              <a:t>ΒΙΒΛΙΟ ΔΕΥΤΕΡΟ ΠΤΩΧΕΥΣΗ ΜΕΡΟΣ ΠΡΩΤΟ - ΚΗΡΥΞΗ ΤΗΣ ΠΤΩΧΕΥΣΗΣ ΚΕΦΑΛΑΙΟ Α΄ ΣΚΟΠΟΣ - ΠΡΟΫΠΟΘΕΣΕΙΣ - ΠΤΩΧΕΥΤΙΚΟ ΔΙΚΑΣΤΗΡΙΟ </a:t>
            </a:r>
            <a:endParaRPr lang="el-GR" sz="2400" dirty="0" smtClean="0">
              <a:solidFill>
                <a:srgbClr val="0070C0"/>
              </a:solidFill>
            </a:endParaRPr>
          </a:p>
          <a:p>
            <a:pPr algn="just"/>
            <a:r>
              <a:rPr lang="el-GR" sz="2400" dirty="0" smtClean="0">
                <a:solidFill>
                  <a:srgbClr val="0070C0"/>
                </a:solidFill>
              </a:rPr>
              <a:t>Άρθρο </a:t>
            </a:r>
            <a:r>
              <a:rPr lang="el-GR" sz="2400" dirty="0">
                <a:solidFill>
                  <a:srgbClr val="0070C0"/>
                </a:solidFill>
              </a:rPr>
              <a:t>75 </a:t>
            </a:r>
            <a:r>
              <a:rPr lang="el-GR" sz="2400" b="1" dirty="0">
                <a:solidFill>
                  <a:srgbClr val="0070C0"/>
                </a:solidFill>
              </a:rPr>
              <a:t>Σκοπός της πτώχευσης </a:t>
            </a:r>
            <a:r>
              <a:rPr lang="el-GR" sz="2400" dirty="0">
                <a:solidFill>
                  <a:srgbClr val="0070C0"/>
                </a:solidFill>
              </a:rPr>
              <a:t>Η πτώχευση αποσκοπεί στη συλλογική ικανοποίηση των πιστωτών του οφειλέτη με τη ρευστοποίηση του συνόλου της περιουσίας του οφειλέτη ή επιμέρους λειτουργικών συνόλων αυτής ή των κατ’ ιδίαν περιουσιακών του στοιχείων και στην επιστροφή παραγωγικών μέσων σε δυνητικά παραγωγικές χρήσεις το συντομότερο δυνατό</a:t>
            </a:r>
            <a:r>
              <a:rPr lang="el-GR" sz="2400" dirty="0" smtClean="0">
                <a:solidFill>
                  <a:srgbClr val="0070C0"/>
                </a:solidFill>
              </a:rPr>
              <a:t>.</a:t>
            </a:r>
          </a:p>
          <a:p>
            <a:pPr algn="just"/>
            <a:r>
              <a:rPr lang="el-GR" sz="2400" dirty="0" smtClean="0">
                <a:solidFill>
                  <a:srgbClr val="0070C0"/>
                </a:solidFill>
              </a:rPr>
              <a:t>Άρθρο </a:t>
            </a:r>
            <a:r>
              <a:rPr lang="el-GR" sz="2400" dirty="0">
                <a:solidFill>
                  <a:srgbClr val="0070C0"/>
                </a:solidFill>
              </a:rPr>
              <a:t>76 </a:t>
            </a:r>
            <a:r>
              <a:rPr lang="el-GR" sz="2400" b="1" dirty="0">
                <a:solidFill>
                  <a:srgbClr val="0070C0"/>
                </a:solidFill>
              </a:rPr>
              <a:t>Υποκειμενικές προϋποθέσεις </a:t>
            </a:r>
            <a:r>
              <a:rPr lang="el-GR" sz="2400" dirty="0">
                <a:solidFill>
                  <a:srgbClr val="0070C0"/>
                </a:solidFill>
              </a:rPr>
              <a:t>1. Πτωχευτική ικανότητα έχουν τα φυσικά πρόσωπα. Πτωχευτική ικανότητα έχουν επίσης τα νομικά </a:t>
            </a:r>
            <a:r>
              <a:rPr lang="el-GR" sz="2400" dirty="0" smtClean="0">
                <a:solidFill>
                  <a:srgbClr val="0070C0"/>
                </a:solidFill>
              </a:rPr>
              <a:t>πρόσωπα που </a:t>
            </a:r>
            <a:r>
              <a:rPr lang="el-GR" sz="2400" dirty="0">
                <a:solidFill>
                  <a:srgbClr val="0070C0"/>
                </a:solidFill>
              </a:rPr>
              <a:t>επιδιώκουν οικονομικό σκοπό. Με το προβλεπόμενο στο άρθρο 204 προεδρικό διάταγμα η πτωχευτική ικανότητα μπορεί να αποδίδεται και σε νομικά πρόσωπα ιδιωτικού δικαίου που δεν επιδιώκουν οικονομικό σκοπό, αλλά ασκούν οικονομική δραστηριότητα. 2. Δεν κηρύσσονται σε πτώχευση τα νομικά πρόσωπα δημοσίου δικαίου, οι οργανισμοί τοπικής αυτοδιοίκησης και οι δημόσιοι οργανισμοί, καθώς και κάθε άλλο πρόσωπο τυχόν εξαιρείται με ρητή διάταξη νόμου. 3. Η παύση της οικονομικής δραστηριότητας ή, όσον αφορά τα νομικά πρόσωπα, της λειτουργίας εν γένει, ή, όσον αφορά τα φυσικά πρόσωπα, ο θάνατος, δεν κωλύουν την πτώχευση, αν επήλθαν σε χρόνο κατά τον οποίο ο οφειλέτης είχε παύσει τις πληρωμές του. Σε περίπτωση θανάτου του οφειλέτη, η αίτηση για κήρυξή του σε πτώχευση πρέπει να υποβληθεί το αργότερο εντός έτους από το θάνατό του.</a:t>
            </a:r>
            <a:endParaRPr lang="en-US" sz="2400" dirty="0">
              <a:solidFill>
                <a:srgbClr val="0070C0"/>
              </a:solidFill>
            </a:endParaRPr>
          </a:p>
        </p:txBody>
      </p:sp>
    </p:spTree>
    <p:extLst>
      <p:ext uri="{BB962C8B-B14F-4D97-AF65-F5344CB8AC3E}">
        <p14:creationId xmlns:p14="http://schemas.microsoft.com/office/powerpoint/2010/main" val="359381501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8936" y="0"/>
            <a:ext cx="11443063" cy="6740307"/>
          </a:xfrm>
          <a:prstGeom prst="rect">
            <a:avLst/>
          </a:prstGeom>
        </p:spPr>
        <p:txBody>
          <a:bodyPr wrap="square">
            <a:spAutoFit/>
          </a:bodyPr>
          <a:lstStyle/>
          <a:p>
            <a:pPr algn="just"/>
            <a:r>
              <a:rPr lang="el-GR" sz="2400" dirty="0">
                <a:solidFill>
                  <a:srgbClr val="0070C0"/>
                </a:solidFill>
              </a:rPr>
              <a:t>Άρθρο 77 </a:t>
            </a:r>
            <a:r>
              <a:rPr lang="el-GR" sz="2400" b="1" dirty="0">
                <a:solidFill>
                  <a:srgbClr val="0070C0"/>
                </a:solidFill>
              </a:rPr>
              <a:t>Αντικειμενικές προϋποθέσεις </a:t>
            </a:r>
            <a:r>
              <a:rPr lang="el-GR" sz="2400" dirty="0">
                <a:solidFill>
                  <a:srgbClr val="0070C0"/>
                </a:solidFill>
              </a:rPr>
              <a:t>1. Σε πτώχευση κηρύσσεται ο οφειλέτης που βρίσκεται σε παύση πληρωμών, ήτοι αυτός που αδυνατεί να εκπληρώνει τις ληξιπρόθεσμες χρηματικές υποχρεώσεις του κατά τρόπο γενικό και μόνιμο. Δεν αποτελούν εκπλήρωση των υποχρεώσεων οι πληρωμές που πραγματοποιούνται με δόλια ή καταστρεπτικά μέσα. 2. Τεκμαίρεται ότι ο οφειλέτης βρίσκεται σε παύση πληρωμών όταν δεν καταβάλει ληξιπρόθεσμες χρηματικές υποχρεώσεις του προς το Δημόσιο, τους Φορείς Κοινωνικής Ασφάλισης ή πιστωτικά ή χρηματοδοτικά ιδρύματα, σε ύψος τουλάχιστον 40% των συνολικών του ληξιπρόθεσμων υποχρεώσεών του για περίοδο τουλάχιστον έξι (6) μηνών, εφόσον η μη εξυπηρετούμενη υποχρέωσή του υπερβαίνει το ποσό των τριάντα χιλιάδων (30.000) ευρώ. Η επιλεκτική εκπλήρωση ληξιπρόθεσμων χρηματικών υποχρεώσεων δεν αίρει την παύση πληρωμών, η οποία μπορεί να συνίσταται και στην αδυναμία εκπλήρωσης ακόμα και μίας σημαντικής ληξιπρόθεσμης χρηματικής οφειλής. 3. Επαπειλούμενη αδυναμία εκπλήρωσης αποτελεί λόγο κήρυξης της πτώχευσης, όταν την κήρυξή της ζητά ο οφειλέτης. 4. Πτώχευση κηρύσσεται εφόσον, με βάση τα οικονομικά στοιχεία που τίθενται υπόψη του δικαστηρίου, πιθανολογείται ότι η περιουσία ή το εισόδημα του οφειλέτη, επαρκούν για την κάλυψη των εξόδων της διαδικασίας. Άλλως, το δικαστήριο διατάσσει την καταχώριση του ονόματος ή της επωνυμίας, κατά περίπτωση, του οφειλέτη στο Ηλεκτρονικό Μητρώο Φερεγγυότητας του άρθρου 213.</a:t>
            </a:r>
            <a:endParaRPr lang="en-US" sz="2400" dirty="0">
              <a:solidFill>
                <a:srgbClr val="0070C0"/>
              </a:solidFill>
            </a:endParaRPr>
          </a:p>
        </p:txBody>
      </p:sp>
    </p:spTree>
    <p:extLst>
      <p:ext uri="{BB962C8B-B14F-4D97-AF65-F5344CB8AC3E}">
        <p14:creationId xmlns:p14="http://schemas.microsoft.com/office/powerpoint/2010/main" val="2251249450"/>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8274" y="174171"/>
            <a:ext cx="11303726" cy="5262979"/>
          </a:xfrm>
          <a:prstGeom prst="rect">
            <a:avLst/>
          </a:prstGeom>
        </p:spPr>
        <p:txBody>
          <a:bodyPr wrap="square">
            <a:spAutoFit/>
          </a:bodyPr>
          <a:lstStyle/>
          <a:p>
            <a:pPr algn="just"/>
            <a:r>
              <a:rPr lang="el-GR" sz="2400" dirty="0">
                <a:solidFill>
                  <a:srgbClr val="0070C0"/>
                </a:solidFill>
              </a:rPr>
              <a:t>Άρθρο 78 </a:t>
            </a:r>
            <a:r>
              <a:rPr lang="el-GR" sz="2400" b="1" dirty="0">
                <a:solidFill>
                  <a:srgbClr val="0070C0"/>
                </a:solidFill>
              </a:rPr>
              <a:t>Αρμόδιο πτωχευτικό δικαστήριο </a:t>
            </a:r>
            <a:r>
              <a:rPr lang="el-GR" sz="2400" dirty="0">
                <a:solidFill>
                  <a:srgbClr val="0070C0"/>
                </a:solidFill>
              </a:rPr>
              <a:t>- Διαδικασία 1. Με εξαίρεση τις πτωχεύσεις μικρού αντικειμένου στις οποίες εφαρμόζεται το Έκτο Μέρος του παρόντος Δεύτερου Βιβλίου, αρμόδιο πτωχευτικό δικαστήριο είναι το Πολυμελές Πρωτοδικείο, στην περιφέρεια του οποίου ο οφειλέτης έχει το κέντρο των κύριων συμφερόντων του, ή, στην περίπτωση φυσικού προσώπου χωρίς εμπορική ιδιότητα, την κύρια κατοικία του, όπως αυτή προκύπτει από την τελευταία φορολογική δήλωση του οφειλέτη πριν από την κατάθεση αίτησης </a:t>
            </a:r>
            <a:r>
              <a:rPr lang="el-GR" sz="2400" dirty="0" smtClean="0">
                <a:solidFill>
                  <a:srgbClr val="0070C0"/>
                </a:solidFill>
              </a:rPr>
              <a:t>πτώχευσης </a:t>
            </a:r>
            <a:r>
              <a:rPr lang="el-GR" sz="2400" dirty="0">
                <a:solidFill>
                  <a:srgbClr val="0070C0"/>
                </a:solidFill>
              </a:rPr>
              <a:t>3. Κέντρο των κύριων συμφερόντων είναι ο τόπος, όπου ο οφειλέτης ασκεί συνήθως τη διοίκηση των συμφερόντων του και, συνεπώς, είναι αναγνωρίσιμος από τους τρίτους. Για τα νομικά πρόσωπα τεκμαίρεται, μέχρι να αποδειχθεί το αντίθετο, ότι κέντρο των κύριων συμφερόντων είναι ο τόπος της καταστατικής έδρας. 4. Η υπόθεση εκδικάζεται όπως προβλέπεται στην παρ. 1 του άρθρου 130. 5. Στη συζήτηση της αίτησης κλητεύεται ο οφειλέτης δεκαπέντε (15) τουλάχιστον ημέρες πριν από την ορισθείσα δικάσιμο, εφόσον αυτή υποβάλλεται από τα πρόσωπα της παρ. 1 του άρθρου 79, άλλως η συζήτηση είναι απαράδεκτη.</a:t>
            </a:r>
          </a:p>
        </p:txBody>
      </p:sp>
    </p:spTree>
    <p:extLst>
      <p:ext uri="{BB962C8B-B14F-4D97-AF65-F5344CB8AC3E}">
        <p14:creationId xmlns:p14="http://schemas.microsoft.com/office/powerpoint/2010/main" val="247114539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6983" y="1079862"/>
            <a:ext cx="11295017" cy="4893647"/>
          </a:xfrm>
          <a:prstGeom prst="rect">
            <a:avLst/>
          </a:prstGeom>
        </p:spPr>
        <p:txBody>
          <a:bodyPr wrap="square">
            <a:spAutoFit/>
          </a:bodyPr>
          <a:lstStyle/>
          <a:p>
            <a:pPr algn="just"/>
            <a:r>
              <a:rPr lang="el-GR" sz="2400" dirty="0">
                <a:solidFill>
                  <a:srgbClr val="0070C0"/>
                </a:solidFill>
              </a:rPr>
              <a:t>Άρθρο 79 </a:t>
            </a:r>
            <a:r>
              <a:rPr lang="el-GR" sz="2400" b="1" dirty="0">
                <a:solidFill>
                  <a:srgbClr val="0070C0"/>
                </a:solidFill>
              </a:rPr>
              <a:t>Αίτηση πτώχευσης - Δικαιολογητικά </a:t>
            </a:r>
            <a:r>
              <a:rPr lang="el-GR" sz="2400" dirty="0">
                <a:solidFill>
                  <a:srgbClr val="0070C0"/>
                </a:solidFill>
              </a:rPr>
              <a:t>1. Η πτώχευση κηρύσσεται μετά από αίτηση ενός ή περισσοτέρων πιστωτών με έννομο συμφέρον, καθώς και μετά από αίτηση του εισαγγελέα πρωτοδικών, εφόσον τούτο δικαιολογείται από λόγους δημόσιου συμφέροντος, ή μετά από αίτηση του οφειλέτη</a:t>
            </a:r>
            <a:r>
              <a:rPr lang="el-GR" sz="2400" dirty="0" smtClean="0">
                <a:solidFill>
                  <a:srgbClr val="0070C0"/>
                </a:solidFill>
              </a:rPr>
              <a:t>.</a:t>
            </a:r>
          </a:p>
          <a:p>
            <a:pPr algn="just"/>
            <a:endParaRPr lang="el-GR" sz="2400" dirty="0">
              <a:solidFill>
                <a:srgbClr val="0070C0"/>
              </a:solidFill>
            </a:endParaRPr>
          </a:p>
          <a:p>
            <a:pPr algn="just"/>
            <a:r>
              <a:rPr lang="el-GR" sz="2400" dirty="0">
                <a:solidFill>
                  <a:srgbClr val="0070C0"/>
                </a:solidFill>
              </a:rPr>
              <a:t>ΜΕΡΟΣ ΔΕΥΤΕΡΟ ΣΥΝΕΠΕΙΕΣ ΤΗΣ ΠΤΩΧΕΥΣΗΣ ΚΕΦΑΛΑΙΟ Α΄ </a:t>
            </a:r>
            <a:endParaRPr lang="el-GR" sz="2400" dirty="0" smtClean="0">
              <a:solidFill>
                <a:srgbClr val="0070C0"/>
              </a:solidFill>
            </a:endParaRPr>
          </a:p>
          <a:p>
            <a:pPr algn="just"/>
            <a:r>
              <a:rPr lang="el-GR" sz="2400" dirty="0" smtClean="0">
                <a:solidFill>
                  <a:srgbClr val="0070C0"/>
                </a:solidFill>
              </a:rPr>
              <a:t>ΣΥΝΕΠΕΙΕΣ </a:t>
            </a:r>
            <a:r>
              <a:rPr lang="el-GR" sz="2400" dirty="0">
                <a:solidFill>
                  <a:srgbClr val="0070C0"/>
                </a:solidFill>
              </a:rPr>
              <a:t>ΤΗΣ ΠΤΩΧΕΥΣΗΣ ΩΣ ΠΡΟΣ ΤΟΝ ΟΦΕΙΛΕΤΗ </a:t>
            </a:r>
            <a:endParaRPr lang="el-GR" sz="2400" dirty="0" smtClean="0">
              <a:solidFill>
                <a:srgbClr val="0070C0"/>
              </a:solidFill>
            </a:endParaRPr>
          </a:p>
          <a:p>
            <a:pPr algn="just"/>
            <a:endParaRPr lang="el-GR" sz="2400" dirty="0">
              <a:solidFill>
                <a:srgbClr val="0070C0"/>
              </a:solidFill>
            </a:endParaRPr>
          </a:p>
          <a:p>
            <a:pPr algn="just"/>
            <a:r>
              <a:rPr lang="el-GR" sz="2400" dirty="0" smtClean="0">
                <a:solidFill>
                  <a:srgbClr val="0070C0"/>
                </a:solidFill>
              </a:rPr>
              <a:t>Άρθρο </a:t>
            </a:r>
            <a:r>
              <a:rPr lang="el-GR" sz="2400" dirty="0">
                <a:solidFill>
                  <a:srgbClr val="0070C0"/>
                </a:solidFill>
              </a:rPr>
              <a:t>91 </a:t>
            </a:r>
            <a:r>
              <a:rPr lang="el-GR" sz="2400" b="1" dirty="0">
                <a:solidFill>
                  <a:srgbClr val="0070C0"/>
                </a:solidFill>
              </a:rPr>
              <a:t>Στερήσεις που αφορούν τον οφειλέτη </a:t>
            </a:r>
            <a:r>
              <a:rPr lang="el-GR" sz="2400" dirty="0">
                <a:solidFill>
                  <a:srgbClr val="0070C0"/>
                </a:solidFill>
              </a:rPr>
              <a:t>Ο οφειλέτης-φυσικό πρόσωπο από την κήρυξη της πτώχευσης στερείται μόνο εκείνων των δικαιωμάτων του προσωπικής φύσεως, που προβλέπουν ειδικές διατάξεις νόμων. Η πτώχευση δεν είναι λόγος στέρησης άδειας άσκησης επαγγέλματος. </a:t>
            </a:r>
            <a:endParaRPr lang="el-GR" sz="2400" dirty="0" smtClean="0">
              <a:solidFill>
                <a:srgbClr val="0070C0"/>
              </a:solidFill>
            </a:endParaRPr>
          </a:p>
          <a:p>
            <a:pPr algn="just"/>
            <a:endParaRPr lang="el-GR" sz="2400" dirty="0">
              <a:solidFill>
                <a:srgbClr val="0070C0"/>
              </a:solidFill>
            </a:endParaRPr>
          </a:p>
        </p:txBody>
      </p:sp>
    </p:spTree>
    <p:extLst>
      <p:ext uri="{BB962C8B-B14F-4D97-AF65-F5344CB8AC3E}">
        <p14:creationId xmlns:p14="http://schemas.microsoft.com/office/powerpoint/2010/main" val="219156404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2811" y="174171"/>
            <a:ext cx="11469189" cy="6740307"/>
          </a:xfrm>
          <a:prstGeom prst="rect">
            <a:avLst/>
          </a:prstGeom>
        </p:spPr>
        <p:txBody>
          <a:bodyPr wrap="square">
            <a:spAutoFit/>
          </a:bodyPr>
          <a:lstStyle/>
          <a:p>
            <a:pPr algn="just"/>
            <a:r>
              <a:rPr lang="el-GR" sz="2400" dirty="0">
                <a:solidFill>
                  <a:srgbClr val="0070C0"/>
                </a:solidFill>
              </a:rPr>
              <a:t>Άρθρο 92 </a:t>
            </a:r>
            <a:r>
              <a:rPr lang="el-GR" sz="2400" b="1" dirty="0">
                <a:solidFill>
                  <a:srgbClr val="0070C0"/>
                </a:solidFill>
              </a:rPr>
              <a:t>Πτωχευτική περιουσία </a:t>
            </a:r>
            <a:r>
              <a:rPr lang="el-GR" sz="2400" dirty="0">
                <a:solidFill>
                  <a:srgbClr val="0070C0"/>
                </a:solidFill>
              </a:rPr>
              <a:t>1. Η πτωχευτική περιουσία περιλαμβάνει το σύνολο της περιουσίας που ανήκει στον οφειλέτη κατά την κήρυξη της πτώχευσης, οπουδήποτε και αν βρίσκεται. 2. Σε περίπτωση οφειλέτη φυσικού προσώπου, με την επιφύλαξη των παρ. 3 και 5, από την κήρυξη της πτώχευσης μέχρι την απαλλαγή του οφειλέτη, στην πτωχευτική περιουσία ανήκει το μέρος του ετησίου εισοδήματός του, </a:t>
            </a:r>
            <a:r>
              <a:rPr lang="el-GR" sz="2400" dirty="0" err="1">
                <a:solidFill>
                  <a:srgbClr val="0070C0"/>
                </a:solidFill>
              </a:rPr>
              <a:t>αφαιρουμένων</a:t>
            </a:r>
            <a:r>
              <a:rPr lang="el-GR" sz="2400" dirty="0">
                <a:solidFill>
                  <a:srgbClr val="0070C0"/>
                </a:solidFill>
              </a:rPr>
              <a:t> των φόρων και των εισφορών κοινωνικής ασφάλισης που υπερβαίνει το ποσό των ετήσιων </a:t>
            </a:r>
            <a:r>
              <a:rPr lang="el-GR" sz="2400" dirty="0" err="1">
                <a:solidFill>
                  <a:srgbClr val="0070C0"/>
                </a:solidFill>
              </a:rPr>
              <a:t>ευλόγων</a:t>
            </a:r>
            <a:r>
              <a:rPr lang="el-GR" sz="2400" dirty="0">
                <a:solidFill>
                  <a:srgbClr val="0070C0"/>
                </a:solidFill>
              </a:rPr>
              <a:t> δαπανών διαβίωσης ή του </a:t>
            </a:r>
            <a:r>
              <a:rPr lang="el-GR" sz="2400" dirty="0" err="1">
                <a:solidFill>
                  <a:srgbClr val="0070C0"/>
                </a:solidFill>
              </a:rPr>
              <a:t>δωδεκαπλάσιου</a:t>
            </a:r>
            <a:r>
              <a:rPr lang="el-GR" sz="2400" dirty="0">
                <a:solidFill>
                  <a:srgbClr val="0070C0"/>
                </a:solidFill>
              </a:rPr>
              <a:t> του ακατάσχετου σύμφωνα με την παρ. 5, όποιο είναι υψηλότερο εκ των δύο.</a:t>
            </a:r>
            <a:endParaRPr lang="en-US" sz="2400" dirty="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Άρθρο </a:t>
            </a:r>
            <a:r>
              <a:rPr lang="el-GR" sz="2400" dirty="0">
                <a:solidFill>
                  <a:srgbClr val="0070C0"/>
                </a:solidFill>
              </a:rPr>
              <a:t>93 </a:t>
            </a:r>
            <a:r>
              <a:rPr lang="el-GR" sz="2400" b="1" dirty="0">
                <a:solidFill>
                  <a:srgbClr val="0070C0"/>
                </a:solidFill>
              </a:rPr>
              <a:t>Πτωχευτική απαλλοτρίωση </a:t>
            </a:r>
            <a:r>
              <a:rPr lang="el-GR" sz="2400" dirty="0">
                <a:solidFill>
                  <a:srgbClr val="0070C0"/>
                </a:solidFill>
              </a:rPr>
              <a:t>1. Από την κήρυξη της πτώχευσης επέρχεται πτωχευτική απαλλοτρίωση, ήτοι ο οφειλέτης στερείται αυτοδικαίως της διοίκησης (διαχείρισης και διάθεσης) της περιουσίας του, την οποία ασκεί μόνος ο σύνδικος. Μετά την κήρυξη της πτώχευσης, πράξεις διαχείρισης ή διάθεσης στοιχείων της πτωχευτικής περιουσίας από τον οφειλέτη ή προς αυτόν, χωρίς τη σύμπραξη του συνδίκου, είναι ανενεργείς και απαγορεύεται να καταχωρηθούν σε δημόσια βιβλία οποιασδήποτε φύσεως, χωρίς τη γραπτή έγκριση του συνδίκου. Η πτώχευση θεωρείται ότι έχει κηρυχθεί από την έναρξη της ημέρας κατά την οποία δημοσιοποιείται η απόφαση που κηρύσσει την πτώχευση στο ακροατήριο.</a:t>
            </a:r>
            <a:endParaRPr lang="en-US" sz="2400" dirty="0">
              <a:solidFill>
                <a:srgbClr val="0070C0"/>
              </a:solidFill>
            </a:endParaRPr>
          </a:p>
        </p:txBody>
      </p:sp>
    </p:spTree>
    <p:extLst>
      <p:ext uri="{BB962C8B-B14F-4D97-AF65-F5344CB8AC3E}">
        <p14:creationId xmlns:p14="http://schemas.microsoft.com/office/powerpoint/2010/main" val="542362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3440" y="191589"/>
            <a:ext cx="11173097" cy="6740307"/>
          </a:xfrm>
          <a:prstGeom prst="rect">
            <a:avLst/>
          </a:prstGeom>
          <a:noFill/>
        </p:spPr>
        <p:txBody>
          <a:bodyPr wrap="square" rtlCol="0">
            <a:spAutoFit/>
          </a:bodyPr>
          <a:lstStyle/>
          <a:p>
            <a:pPr algn="ctr"/>
            <a:r>
              <a:rPr lang="el-GR" sz="2400" b="1" dirty="0" smtClean="0">
                <a:solidFill>
                  <a:srgbClr val="0070C0"/>
                </a:solidFill>
              </a:rPr>
              <a:t>Ενδεικτικό Υπόδειγμα Καταστατικού </a:t>
            </a:r>
            <a:endParaRPr lang="el-GR" sz="2400" dirty="0" smtClean="0">
              <a:solidFill>
                <a:srgbClr val="0070C0"/>
              </a:solidFill>
            </a:endParaRPr>
          </a:p>
          <a:p>
            <a:pPr algn="ctr"/>
            <a:r>
              <a:rPr lang="el-GR" sz="2400" b="1" dirty="0" smtClean="0">
                <a:solidFill>
                  <a:srgbClr val="0070C0"/>
                </a:solidFill>
              </a:rPr>
              <a:t>ΚΑΤΑΣΤΑΤΙΚΟ </a:t>
            </a:r>
            <a:endParaRPr lang="el-GR" sz="2400" dirty="0" smtClean="0">
              <a:solidFill>
                <a:srgbClr val="0070C0"/>
              </a:solidFill>
            </a:endParaRPr>
          </a:p>
          <a:p>
            <a:pPr algn="ctr"/>
            <a:r>
              <a:rPr lang="el-GR" sz="2400" b="1" dirty="0" smtClean="0">
                <a:solidFill>
                  <a:srgbClr val="0070C0"/>
                </a:solidFill>
              </a:rPr>
              <a:t>« Π. ΧΡΗΣΤΟΥ &amp; ΣΙΑ Ο.Ε.» </a:t>
            </a:r>
            <a:endParaRPr lang="el-GR" sz="2400" dirty="0" smtClean="0">
              <a:solidFill>
                <a:srgbClr val="0070C0"/>
              </a:solidFill>
            </a:endParaRPr>
          </a:p>
          <a:p>
            <a:pPr algn="just"/>
            <a:r>
              <a:rPr lang="el-GR" sz="2400" b="1" dirty="0" smtClean="0">
                <a:solidFill>
                  <a:srgbClr val="0070C0"/>
                </a:solidFill>
              </a:rPr>
              <a:t>Σύσταση </a:t>
            </a:r>
            <a:r>
              <a:rPr lang="el-GR" sz="2400" b="1" dirty="0">
                <a:solidFill>
                  <a:srgbClr val="0070C0"/>
                </a:solidFill>
              </a:rPr>
              <a:t>Εταιρείας. Επωνυμία αυτής. </a:t>
            </a:r>
            <a:endParaRPr lang="el-GR" sz="2400" dirty="0">
              <a:solidFill>
                <a:srgbClr val="0070C0"/>
              </a:solidFill>
            </a:endParaRPr>
          </a:p>
          <a:p>
            <a:pPr algn="just"/>
            <a:r>
              <a:rPr lang="el-GR" sz="2400" dirty="0">
                <a:solidFill>
                  <a:srgbClr val="0070C0"/>
                </a:solidFill>
              </a:rPr>
              <a:t>Στην Αθήνα σήμερα την 11 Αυγούστου </a:t>
            </a:r>
            <a:r>
              <a:rPr lang="el-GR" sz="2400" dirty="0" smtClean="0">
                <a:solidFill>
                  <a:srgbClr val="0070C0"/>
                </a:solidFill>
              </a:rPr>
              <a:t>20</a:t>
            </a:r>
            <a:r>
              <a:rPr lang="en-US" sz="2400" dirty="0" smtClean="0">
                <a:solidFill>
                  <a:srgbClr val="0070C0"/>
                </a:solidFill>
              </a:rPr>
              <a:t>1</a:t>
            </a:r>
            <a:r>
              <a:rPr lang="el-GR" sz="2400" dirty="0" smtClean="0">
                <a:solidFill>
                  <a:srgbClr val="0070C0"/>
                </a:solidFill>
              </a:rPr>
              <a:t>9</a:t>
            </a:r>
            <a:r>
              <a:rPr lang="el-GR" sz="2400" dirty="0">
                <a:solidFill>
                  <a:srgbClr val="0070C0"/>
                </a:solidFill>
              </a:rPr>
              <a:t>, μεταξύ των συμβαλλομένων : </a:t>
            </a:r>
          </a:p>
          <a:p>
            <a:pPr algn="just"/>
            <a:r>
              <a:rPr lang="el-GR" sz="2400" dirty="0" smtClean="0">
                <a:solidFill>
                  <a:srgbClr val="0070C0"/>
                </a:solidFill>
              </a:rPr>
              <a:t>Α) Π. Χρήστου </a:t>
            </a:r>
            <a:r>
              <a:rPr lang="el-GR" sz="2400" dirty="0">
                <a:solidFill>
                  <a:srgbClr val="0070C0"/>
                </a:solidFill>
              </a:rPr>
              <a:t>, εμπόρου, κατοίκου….…………………………………………. </a:t>
            </a:r>
          </a:p>
          <a:p>
            <a:pPr algn="just"/>
            <a:r>
              <a:rPr lang="el-GR" sz="2400" dirty="0">
                <a:solidFill>
                  <a:srgbClr val="0070C0"/>
                </a:solidFill>
              </a:rPr>
              <a:t>(λοιπά στοιχεία ταυτότητας) </a:t>
            </a:r>
          </a:p>
          <a:p>
            <a:pPr algn="just"/>
            <a:r>
              <a:rPr lang="el-GR" sz="2400" dirty="0">
                <a:solidFill>
                  <a:srgbClr val="0070C0"/>
                </a:solidFill>
              </a:rPr>
              <a:t>Β</a:t>
            </a:r>
            <a:r>
              <a:rPr lang="el-GR" sz="2400" dirty="0" smtClean="0">
                <a:solidFill>
                  <a:srgbClr val="0070C0"/>
                </a:solidFill>
              </a:rPr>
              <a:t>) Σ. Κυριακού , </a:t>
            </a:r>
            <a:r>
              <a:rPr lang="el-GR" sz="2400" dirty="0">
                <a:solidFill>
                  <a:srgbClr val="0070C0"/>
                </a:solidFill>
              </a:rPr>
              <a:t>εμπόρου, κατοίκου ………………………………………………… (στοιχεία ταυτότητας), συμφωνείται η σύσταση ομόρρυθμης εμπορικής εταιρείας, η οποία θα διέπεται από τις διατάξεις του Εμπορικού Νόμου και του παρόντος καταστατικού. </a:t>
            </a:r>
          </a:p>
          <a:p>
            <a:pPr algn="just"/>
            <a:r>
              <a:rPr lang="el-GR" sz="2400" dirty="0">
                <a:solidFill>
                  <a:srgbClr val="0070C0"/>
                </a:solidFill>
              </a:rPr>
              <a:t>Η επωνυμία με την οποία θα λειτουργεί η εταιρεία είναι </a:t>
            </a:r>
            <a:r>
              <a:rPr lang="el-GR" sz="2400" dirty="0" smtClean="0">
                <a:solidFill>
                  <a:srgbClr val="0070C0"/>
                </a:solidFill>
              </a:rPr>
              <a:t>«Π. Χρήστου </a:t>
            </a:r>
            <a:r>
              <a:rPr lang="el-GR" sz="2400" dirty="0">
                <a:solidFill>
                  <a:srgbClr val="0070C0"/>
                </a:solidFill>
              </a:rPr>
              <a:t>ΚΑΙ ΣΙΑ Ο.Ε.» </a:t>
            </a:r>
          </a:p>
          <a:p>
            <a:pPr algn="just"/>
            <a:r>
              <a:rPr lang="el-GR" sz="2400" dirty="0">
                <a:solidFill>
                  <a:srgbClr val="0070C0"/>
                </a:solidFill>
              </a:rPr>
              <a:t>Έδρα της Εταιρείας : </a:t>
            </a:r>
          </a:p>
          <a:p>
            <a:pPr algn="just"/>
            <a:r>
              <a:rPr lang="el-GR" sz="2400" dirty="0">
                <a:solidFill>
                  <a:srgbClr val="0070C0"/>
                </a:solidFill>
              </a:rPr>
              <a:t>1. Ως έδρα της εταιρείας ορίζεται ο Δήμος Αθηναίων, οδός …………………, αριθμός ………….. </a:t>
            </a:r>
          </a:p>
          <a:p>
            <a:pPr algn="just"/>
            <a:r>
              <a:rPr lang="el-GR" sz="2400" dirty="0">
                <a:solidFill>
                  <a:srgbClr val="0070C0"/>
                </a:solidFill>
              </a:rPr>
              <a:t>2. Η </a:t>
            </a:r>
            <a:r>
              <a:rPr lang="el-GR" sz="2400" dirty="0" smtClean="0">
                <a:solidFill>
                  <a:srgbClr val="0070C0"/>
                </a:solidFill>
              </a:rPr>
              <a:t>εταιρεία, </a:t>
            </a:r>
            <a:r>
              <a:rPr lang="el-GR" sz="2400" dirty="0">
                <a:solidFill>
                  <a:srgbClr val="0070C0"/>
                </a:solidFill>
              </a:rPr>
              <a:t>με ομόφωνη απόφαση των διαχειριστών της, μπορεί να ιδρύει υποκαταστήματα στην ίδια ή άλλη πόλη, ακολουθούσα τη διαδικασία που ορίζει ο Κ.Β.Σ. </a:t>
            </a:r>
          </a:p>
          <a:p>
            <a:pPr algn="just"/>
            <a:endParaRPr lang="en-US" sz="2400" dirty="0">
              <a:solidFill>
                <a:srgbClr val="0070C0"/>
              </a:solidFill>
            </a:endParaRPr>
          </a:p>
        </p:txBody>
      </p:sp>
    </p:spTree>
    <p:extLst>
      <p:ext uri="{BB962C8B-B14F-4D97-AF65-F5344CB8AC3E}">
        <p14:creationId xmlns:p14="http://schemas.microsoft.com/office/powerpoint/2010/main" val="106287612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4731" y="95795"/>
            <a:ext cx="11120846" cy="6370975"/>
          </a:xfrm>
          <a:prstGeom prst="rect">
            <a:avLst/>
          </a:prstGeom>
        </p:spPr>
        <p:txBody>
          <a:bodyPr wrap="square">
            <a:spAutoFit/>
          </a:bodyPr>
          <a:lstStyle/>
          <a:p>
            <a:pPr algn="just"/>
            <a:r>
              <a:rPr lang="el-GR" sz="2400" dirty="0">
                <a:solidFill>
                  <a:srgbClr val="0070C0"/>
                </a:solidFill>
              </a:rPr>
              <a:t>ΚΕΦΑΛΑΙΟ Β</a:t>
            </a:r>
            <a:r>
              <a:rPr lang="el-GR" sz="2400" dirty="0" smtClean="0">
                <a:solidFill>
                  <a:srgbClr val="0070C0"/>
                </a:solidFill>
              </a:rPr>
              <a:t>΄</a:t>
            </a:r>
          </a:p>
          <a:p>
            <a:pPr algn="just"/>
            <a:r>
              <a:rPr lang="el-GR" sz="2400" dirty="0" smtClean="0">
                <a:solidFill>
                  <a:srgbClr val="0070C0"/>
                </a:solidFill>
              </a:rPr>
              <a:t> </a:t>
            </a:r>
            <a:r>
              <a:rPr lang="el-GR" sz="2400" dirty="0">
                <a:solidFill>
                  <a:srgbClr val="0070C0"/>
                </a:solidFill>
              </a:rPr>
              <a:t>ΣΥΝΕΠΕΙΕΣ ΤΗΣ ΠΤΩΧΕΥΣΗΣ ΩΣ ΠΡΟΣ ΤΟΥΣ ΠΙΣΤΩΤΕΣ </a:t>
            </a:r>
            <a:endParaRPr lang="el-GR" sz="2400" dirty="0" smtClean="0">
              <a:solidFill>
                <a:srgbClr val="0070C0"/>
              </a:solidFill>
            </a:endParaRPr>
          </a:p>
          <a:p>
            <a:pPr algn="just"/>
            <a:r>
              <a:rPr lang="el-GR" sz="2400" dirty="0" smtClean="0">
                <a:solidFill>
                  <a:srgbClr val="0070C0"/>
                </a:solidFill>
              </a:rPr>
              <a:t>Άρθρο </a:t>
            </a:r>
            <a:r>
              <a:rPr lang="el-GR" sz="2400" dirty="0">
                <a:solidFill>
                  <a:srgbClr val="0070C0"/>
                </a:solidFill>
              </a:rPr>
              <a:t>96 </a:t>
            </a:r>
            <a:r>
              <a:rPr lang="el-GR" sz="2400" b="1" dirty="0">
                <a:solidFill>
                  <a:srgbClr val="0070C0"/>
                </a:solidFill>
              </a:rPr>
              <a:t>Πτωχευτικός πιστωτής - ομαδικός πιστωτής </a:t>
            </a:r>
            <a:r>
              <a:rPr lang="el-GR" sz="2400" dirty="0">
                <a:solidFill>
                  <a:srgbClr val="0070C0"/>
                </a:solidFill>
              </a:rPr>
              <a:t>1. Πτωχευτικός πιστωτής είναι εκείνος που κατά την κήρυξη της πτώχευσης έχει κατά του οφειλέτη γεννημένη και δικαστικώς </a:t>
            </a:r>
            <a:r>
              <a:rPr lang="el-GR" sz="2400" dirty="0" err="1">
                <a:solidFill>
                  <a:srgbClr val="0070C0"/>
                </a:solidFill>
              </a:rPr>
              <a:t>επιδιώξιμη</a:t>
            </a:r>
            <a:r>
              <a:rPr lang="el-GR" sz="2400" dirty="0">
                <a:solidFill>
                  <a:srgbClr val="0070C0"/>
                </a:solidFill>
              </a:rPr>
              <a:t> χρηματική ενοχική απαίτηση. </a:t>
            </a:r>
            <a:r>
              <a:rPr lang="el-GR" sz="2400" dirty="0" err="1">
                <a:solidFill>
                  <a:srgbClr val="0070C0"/>
                </a:solidFill>
              </a:rPr>
              <a:t>Eιδικότερα</a:t>
            </a:r>
            <a:r>
              <a:rPr lang="el-GR" sz="2400" dirty="0">
                <a:solidFill>
                  <a:srgbClr val="0070C0"/>
                </a:solidFill>
              </a:rPr>
              <a:t>: α) ανέγγυος πιστωτής είναι εκείνος η απαίτηση του οποίου δεν διασφαλίζεται με προνόμιο ή εμπράγματη ασφάλεια, β) γενικός προνομιούχος πιστωτής είναι εκείνος η απαίτηση του οποίου ικανοποιείται προνομιακά από το σύνολο της πτωχευτικής περιουσίας, γ) ενέγγυος πιστωτής είναι εκείνος η απαίτηση του οποίου εξασφαλίζεται με ειδικό προνόμιο ή εμπράγματη ασφάλεια επί συγκεκριμένου αντικειμένου της πτωχευτικής περιουσίας και δ) πιστωτής τελευταίας σειράς είναι εκείνος η απαίτηση του οποίου ικανοποιείται από την πτωχευτική περιουσία μετά από την ικανοποίηση των ανέγγυων πιστωτών. 2. Πτωχευτικά χρέη προς το Δημόσιο είναι οι απαιτήσεις του Δημοσίου κατά του οφειλέτη, οι οποίες γεννήθηκαν ή ανάγονται σε χρόνο πριν την κήρυξη της πτώχευσης, ανεξαρτήτως του χρόνου βεβαίωσής τους. 3. Ο πτωχευτικός πιστωτής μπορεί να επιδιώξει την ικανοποίηση των απαιτήσεων του μόνο μέσω της πτωχευτικής διαδικασίας, εκτός εάν στον παρόντα νόμο ορίζεται διαφορετικά.</a:t>
            </a:r>
            <a:endParaRPr lang="en-US" sz="2400" dirty="0">
              <a:solidFill>
                <a:srgbClr val="0070C0"/>
              </a:solidFill>
            </a:endParaRPr>
          </a:p>
        </p:txBody>
      </p:sp>
    </p:spTree>
    <p:extLst>
      <p:ext uri="{BB962C8B-B14F-4D97-AF65-F5344CB8AC3E}">
        <p14:creationId xmlns:p14="http://schemas.microsoft.com/office/powerpoint/2010/main" val="1008489902"/>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6353" y="0"/>
            <a:ext cx="11347269" cy="6740307"/>
          </a:xfrm>
          <a:prstGeom prst="rect">
            <a:avLst/>
          </a:prstGeom>
        </p:spPr>
        <p:txBody>
          <a:bodyPr wrap="square">
            <a:spAutoFit/>
          </a:bodyPr>
          <a:lstStyle/>
          <a:p>
            <a:pPr algn="just"/>
            <a:r>
              <a:rPr lang="el-GR" sz="2400" dirty="0">
                <a:solidFill>
                  <a:srgbClr val="0070C0"/>
                </a:solidFill>
              </a:rPr>
              <a:t>ΜΕΡΟΣ ΤΕΤΑΡΤΟ ΕΞΕΛΕΓΞΗ ΤΩΝ ΠΙΣΤΩΣΕΩΝ ΚΕΦΑΛΑΙΟ Α΄ </a:t>
            </a:r>
            <a:endParaRPr lang="el-GR" sz="2400" dirty="0" smtClean="0">
              <a:solidFill>
                <a:srgbClr val="0070C0"/>
              </a:solidFill>
            </a:endParaRPr>
          </a:p>
          <a:p>
            <a:pPr algn="just"/>
            <a:r>
              <a:rPr lang="el-GR" sz="2400" dirty="0" smtClean="0">
                <a:solidFill>
                  <a:srgbClr val="0070C0"/>
                </a:solidFill>
              </a:rPr>
              <a:t>ΑΝΑΓΓΕΛΙΑ </a:t>
            </a:r>
          </a:p>
          <a:p>
            <a:pPr algn="just"/>
            <a:r>
              <a:rPr lang="el-GR" sz="2400" dirty="0" smtClean="0">
                <a:solidFill>
                  <a:srgbClr val="0070C0"/>
                </a:solidFill>
              </a:rPr>
              <a:t>Άρθρο </a:t>
            </a:r>
            <a:r>
              <a:rPr lang="el-GR" sz="2400" dirty="0">
                <a:solidFill>
                  <a:srgbClr val="0070C0"/>
                </a:solidFill>
              </a:rPr>
              <a:t>152 </a:t>
            </a:r>
            <a:r>
              <a:rPr lang="el-GR" sz="2400" b="1" dirty="0">
                <a:solidFill>
                  <a:srgbClr val="0070C0"/>
                </a:solidFill>
              </a:rPr>
              <a:t>Πρόσκληση για αναγγελία </a:t>
            </a:r>
            <a:r>
              <a:rPr lang="el-GR" sz="2400" dirty="0">
                <a:solidFill>
                  <a:srgbClr val="0070C0"/>
                </a:solidFill>
              </a:rPr>
              <a:t>1. Ο οφειλέτης υποχρεούται να παραδώσει στον σύνδικο κατάλογο των πιστωτών του και του ύψους των απαιτήσεών τους, με κάθε στοιχείο που έχει στη διάθεση του. 2. Ο σύνδικος οφείλει αμέσως να ενημερώσει εγγράφως όλους τους πιστωτές που είναι γνωστής διαμονής, κατοικίας ή έδρας από τα στοιχεία της πτώχευσης και τους καλεί να αναγγείλουν την απαίτησή τους και να καταχωρήσουν τα έγγραφα στο Ηλεκτρονικό Μητρώο Φερεγγυότητας και τις προθεσμίες εντός των οποίων υποχρεούνται σε αναγγελία και επαλήθευση των απαιτήσεών τους, και επισημαίνει τις συνέπειες από την παράλειψη ή το εκπρόθεσμο της αναγγελίας της κατάθεσης των εγγράφων ή της επαλήθευσης των απαιτήσεων, και να δημοσιεύσει τα ανωτέρω</a:t>
            </a:r>
            <a:r>
              <a:rPr lang="el-GR" sz="2400" dirty="0" smtClean="0">
                <a:solidFill>
                  <a:srgbClr val="0070C0"/>
                </a:solidFill>
              </a:rPr>
              <a:t>.</a:t>
            </a:r>
          </a:p>
          <a:p>
            <a:pPr algn="just"/>
            <a:r>
              <a:rPr lang="el-GR" sz="2400" dirty="0" smtClean="0">
                <a:solidFill>
                  <a:srgbClr val="0070C0"/>
                </a:solidFill>
              </a:rPr>
              <a:t> </a:t>
            </a:r>
            <a:r>
              <a:rPr lang="el-GR" sz="2400" dirty="0">
                <a:solidFill>
                  <a:srgbClr val="0070C0"/>
                </a:solidFill>
              </a:rPr>
              <a:t>Άρθρο 153 </a:t>
            </a:r>
            <a:r>
              <a:rPr lang="el-GR" sz="2400" b="1" dirty="0">
                <a:solidFill>
                  <a:srgbClr val="0070C0"/>
                </a:solidFill>
              </a:rPr>
              <a:t>Προθεσμία αναγγελίας και ανακοπή </a:t>
            </a:r>
            <a:r>
              <a:rPr lang="el-GR" sz="2400" dirty="0">
                <a:solidFill>
                  <a:srgbClr val="0070C0"/>
                </a:solidFill>
              </a:rPr>
              <a:t>1. Η αναγγελία απαίτησης πιστωτή γίνεται εντός τριών (3) μηνών από τη δημοσιοποίηση της κήρυξης της πτώχευσης. Κατ’ εξαίρεση, οι απαιτήσεις του Δημοσίου αναγγέλλονται χωρίς τον χρονικό περιορισμό του προηγουμένου εδαφίου, το αργότερο μέχρι τη σύνταξη του τελευταίου πίνακα διανομής, δεν υπόκεινται στην διαδικασία επαλήθευσης του άρθρου 155 και συμμετέχουν μόνο σε διανομές που δεν έχουν διαταχθεί μέχρι την αναγγελία τους. </a:t>
            </a:r>
            <a:endParaRPr lang="en-US" sz="2400" dirty="0">
              <a:solidFill>
                <a:srgbClr val="0070C0"/>
              </a:solidFill>
            </a:endParaRPr>
          </a:p>
        </p:txBody>
      </p:sp>
    </p:spTree>
    <p:extLst>
      <p:ext uri="{BB962C8B-B14F-4D97-AF65-F5344CB8AC3E}">
        <p14:creationId xmlns:p14="http://schemas.microsoft.com/office/powerpoint/2010/main" val="10393759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3439" y="139337"/>
            <a:ext cx="11260183" cy="4893647"/>
          </a:xfrm>
          <a:prstGeom prst="rect">
            <a:avLst/>
          </a:prstGeom>
        </p:spPr>
        <p:txBody>
          <a:bodyPr wrap="square">
            <a:spAutoFit/>
          </a:bodyPr>
          <a:lstStyle/>
          <a:p>
            <a:pPr algn="just"/>
            <a:r>
              <a:rPr lang="el-GR" sz="2400" dirty="0">
                <a:solidFill>
                  <a:srgbClr val="0070C0"/>
                </a:solidFill>
              </a:rPr>
              <a:t>Άρθρο 191 </a:t>
            </a:r>
            <a:r>
              <a:rPr lang="el-GR" sz="2400" b="1" dirty="0">
                <a:solidFill>
                  <a:srgbClr val="0070C0"/>
                </a:solidFill>
              </a:rPr>
              <a:t>Παύση εργασιών πτώχευσης </a:t>
            </a:r>
            <a:r>
              <a:rPr lang="el-GR" sz="2400" dirty="0">
                <a:solidFill>
                  <a:srgbClr val="0070C0"/>
                </a:solidFill>
              </a:rPr>
              <a:t>1. Αν οι εργασίες της πτώχευσης δεν μπορούν να εξακολουθήσουν, λόγω έλλειψης των αναγκαίων χρημάτων ή ευχερώς ρευστοποιήσιμης περιουσίας, το πτωχευτικό δικαστήριο, μετά από έκθεση του εισηγητή και αφού ακούσει τον σύνδικο, μπορεί, κατόπιν αίτησης του οφειλέτη, του πιστωτή ή του συνδίκου ή και αυτεπαγγέλτως, να κηρύξει την παύση των εργασιών της πτώχευσης. 2. Στην περίπτωση της παρ. 1 περατώνεται η πτώχευση, αίρεται η πτωχευτική απαλλοτρίωση και ο οφειλέτης αναλαμβάνει τη διοίκηση της περιουσίας του. Οι πιστωτές αναλαμβάνουν τα ατομικά καταδιωκτικά μέτρα, εκτός αν ο οφειλέτης έχει απαλλαγεί σύμφωνα με το άρθρο 192, παύει δε το λειτούργημα του συνδίκου και αυτό του εισηγητή. Τα αποτελέσματα αυτά επέρχονται μετά πάροδο μηνός από τη δημοσιοποίηση της απόφασης της παρ. 1. 3. Μετά παρέλευση πέντε (5) ετών από την κήρυξη της πτώχευσης επέρχονται αυτοδικαίως και χωρίς άλλη διατύπωση τα αποτελέσματα της παρ. </a:t>
            </a:r>
            <a:r>
              <a:rPr lang="el-GR" sz="2400" dirty="0" smtClean="0">
                <a:solidFill>
                  <a:srgbClr val="0070C0"/>
                </a:solidFill>
              </a:rPr>
              <a:t>2</a:t>
            </a:r>
            <a:endParaRPr lang="en-US" sz="2400" dirty="0">
              <a:solidFill>
                <a:srgbClr val="0070C0"/>
              </a:solidFill>
            </a:endParaRPr>
          </a:p>
        </p:txBody>
      </p:sp>
    </p:spTree>
    <p:extLst>
      <p:ext uri="{BB962C8B-B14F-4D97-AF65-F5344CB8AC3E}">
        <p14:creationId xmlns:p14="http://schemas.microsoft.com/office/powerpoint/2010/main" val="150757799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6355" y="1"/>
            <a:ext cx="11338560" cy="7109639"/>
          </a:xfrm>
          <a:prstGeom prst="rect">
            <a:avLst/>
          </a:prstGeom>
        </p:spPr>
        <p:txBody>
          <a:bodyPr wrap="square">
            <a:spAutoFit/>
          </a:bodyPr>
          <a:lstStyle/>
          <a:p>
            <a:r>
              <a:rPr lang="el-GR" sz="2400" b="1" dirty="0" smtClean="0">
                <a:solidFill>
                  <a:srgbClr val="0070C0"/>
                </a:solidFill>
                <a:latin typeface="+mj-lt"/>
              </a:rPr>
              <a:t>ΧΡΕΟΚΟΠΙΑ</a:t>
            </a:r>
          </a:p>
          <a:p>
            <a:r>
              <a:rPr lang="el-GR" sz="2400" dirty="0" smtClean="0">
                <a:solidFill>
                  <a:srgbClr val="0070C0"/>
                </a:solidFill>
                <a:latin typeface="+mj-lt"/>
              </a:rPr>
              <a:t>Η</a:t>
            </a:r>
            <a:r>
              <a:rPr lang="el-GR" sz="2400" dirty="0">
                <a:solidFill>
                  <a:srgbClr val="0070C0"/>
                </a:solidFill>
                <a:latin typeface="+mj-lt"/>
              </a:rPr>
              <a:t> </a:t>
            </a:r>
            <a:r>
              <a:rPr lang="el-GR" sz="2400" b="1" dirty="0" smtClean="0">
                <a:solidFill>
                  <a:srgbClr val="0070C0"/>
                </a:solidFill>
                <a:latin typeface="+mj-lt"/>
              </a:rPr>
              <a:t>χρεοκοπία</a:t>
            </a:r>
            <a:r>
              <a:rPr lang="el-GR" sz="2400" dirty="0">
                <a:solidFill>
                  <a:srgbClr val="0070C0"/>
                </a:solidFill>
                <a:latin typeface="+mj-lt"/>
              </a:rPr>
              <a:t> είναι μία έννοια, που δυστυχώς τα τελευταία χρόνια, είναι μονίμως επίκαιρη, για τους γνωστούς λόγους και </a:t>
            </a:r>
            <a:r>
              <a:rPr lang="el-GR" sz="2400" u="sng" dirty="0">
                <a:solidFill>
                  <a:srgbClr val="0070C0"/>
                </a:solidFill>
                <a:latin typeface="+mj-lt"/>
              </a:rPr>
              <a:t>συνδέεται στενά με την έννοια της πτώχευσης</a:t>
            </a:r>
            <a:r>
              <a:rPr lang="el-GR" sz="2400" dirty="0">
                <a:solidFill>
                  <a:srgbClr val="0070C0"/>
                </a:solidFill>
                <a:latin typeface="+mj-lt"/>
              </a:rPr>
              <a:t>.</a:t>
            </a:r>
            <a:br>
              <a:rPr lang="el-GR" sz="2400" dirty="0">
                <a:solidFill>
                  <a:srgbClr val="0070C0"/>
                </a:solidFill>
                <a:latin typeface="+mj-lt"/>
              </a:rPr>
            </a:br>
            <a:r>
              <a:rPr lang="el-GR" sz="2400" dirty="0">
                <a:solidFill>
                  <a:srgbClr val="0070C0"/>
                </a:solidFill>
                <a:latin typeface="+mj-lt"/>
              </a:rPr>
              <a:t>  Παράλληλα όμως, </a:t>
            </a:r>
            <a:r>
              <a:rPr lang="el-GR" sz="2400" dirty="0" smtClean="0">
                <a:solidFill>
                  <a:srgbClr val="0070C0"/>
                </a:solidFill>
                <a:latin typeface="+mj-lt"/>
              </a:rPr>
              <a:t>συνιστούσε </a:t>
            </a:r>
            <a:r>
              <a:rPr lang="el-GR" sz="2400" dirty="0">
                <a:solidFill>
                  <a:srgbClr val="0070C0"/>
                </a:solidFill>
                <a:latin typeface="+mj-lt"/>
              </a:rPr>
              <a:t>και </a:t>
            </a:r>
            <a:r>
              <a:rPr lang="el-GR" sz="2400" b="1" dirty="0">
                <a:solidFill>
                  <a:srgbClr val="0070C0"/>
                </a:solidFill>
                <a:latin typeface="+mj-lt"/>
              </a:rPr>
              <a:t>ποινικό αδίκημα</a:t>
            </a:r>
            <a:r>
              <a:rPr lang="el-GR" sz="2400" dirty="0">
                <a:solidFill>
                  <a:srgbClr val="0070C0"/>
                </a:solidFill>
                <a:latin typeface="+mj-lt"/>
              </a:rPr>
              <a:t>, ήτοι πλημμέλημα, που </a:t>
            </a:r>
            <a:r>
              <a:rPr lang="el-GR" sz="2400" dirty="0" smtClean="0">
                <a:solidFill>
                  <a:srgbClr val="0070C0"/>
                </a:solidFill>
                <a:latin typeface="+mj-lt"/>
              </a:rPr>
              <a:t>διακρινόταν </a:t>
            </a:r>
            <a:r>
              <a:rPr lang="el-GR" sz="2400" dirty="0">
                <a:solidFill>
                  <a:srgbClr val="0070C0"/>
                </a:solidFill>
                <a:latin typeface="+mj-lt"/>
              </a:rPr>
              <a:t>σε </a:t>
            </a:r>
            <a:r>
              <a:rPr lang="el-GR" sz="2400" b="1" dirty="0">
                <a:solidFill>
                  <a:srgbClr val="0070C0"/>
                </a:solidFill>
                <a:latin typeface="+mj-lt"/>
              </a:rPr>
              <a:t>απλή και δόλια </a:t>
            </a:r>
            <a:r>
              <a:rPr lang="el-GR" sz="2400" dirty="0">
                <a:solidFill>
                  <a:srgbClr val="0070C0"/>
                </a:solidFill>
                <a:latin typeface="+mj-lt"/>
              </a:rPr>
              <a:t>και </a:t>
            </a:r>
            <a:r>
              <a:rPr lang="el-GR" sz="2400" dirty="0" smtClean="0">
                <a:solidFill>
                  <a:srgbClr val="0070C0"/>
                </a:solidFill>
                <a:latin typeface="+mj-lt"/>
              </a:rPr>
              <a:t>τιμωρούνταν </a:t>
            </a:r>
            <a:r>
              <a:rPr lang="el-GR" sz="2400" dirty="0">
                <a:solidFill>
                  <a:srgbClr val="0070C0"/>
                </a:solidFill>
                <a:latin typeface="+mj-lt"/>
              </a:rPr>
              <a:t>ως εξής : η μεν απλή, με φυλάκιση "το πολύ" δύο (2) ετών, η δε δόλια με φυλάκιση τουλάχιστον δύο (2) ετών και χρηματική ποινή, δηλαδή από 2 έως 5.</a:t>
            </a:r>
            <a:br>
              <a:rPr lang="el-GR" sz="2400" dirty="0">
                <a:solidFill>
                  <a:srgbClr val="0070C0"/>
                </a:solidFill>
                <a:latin typeface="+mj-lt"/>
              </a:rPr>
            </a:br>
            <a:r>
              <a:rPr lang="el-GR" sz="2400" dirty="0">
                <a:solidFill>
                  <a:srgbClr val="0070C0"/>
                </a:solidFill>
                <a:latin typeface="+mj-lt"/>
              </a:rPr>
              <a:t>  </a:t>
            </a:r>
            <a:r>
              <a:rPr lang="el-GR" sz="2400" b="1" u="sng" dirty="0">
                <a:solidFill>
                  <a:srgbClr val="0070C0"/>
                </a:solidFill>
                <a:latin typeface="+mj-lt"/>
              </a:rPr>
              <a:t>Δόλια χρεοκοπία διαπράττει</a:t>
            </a:r>
            <a:r>
              <a:rPr lang="el-GR" sz="2400" dirty="0">
                <a:solidFill>
                  <a:srgbClr val="0070C0"/>
                </a:solidFill>
                <a:latin typeface="+mj-lt"/>
              </a:rPr>
              <a:t>, όποιος, </a:t>
            </a:r>
            <a:r>
              <a:rPr lang="el-GR" sz="2400" u="sng" dirty="0">
                <a:solidFill>
                  <a:srgbClr val="0070C0"/>
                </a:solidFill>
                <a:latin typeface="+mj-lt"/>
              </a:rPr>
              <a:t>κατά την ύποπτη </a:t>
            </a:r>
            <a:r>
              <a:rPr lang="el-GR" sz="2400" u="sng" dirty="0" smtClean="0">
                <a:solidFill>
                  <a:srgbClr val="0070C0"/>
                </a:solidFill>
                <a:latin typeface="+mj-lt"/>
              </a:rPr>
              <a:t>περίοδο  </a:t>
            </a:r>
            <a:r>
              <a:rPr lang="el-GR" sz="2400" dirty="0" smtClean="0">
                <a:solidFill>
                  <a:srgbClr val="0070C0"/>
                </a:solidFill>
                <a:latin typeface="+mj-lt"/>
              </a:rPr>
              <a:t>δηλαδή </a:t>
            </a:r>
            <a:r>
              <a:rPr lang="el-GR" sz="2400" dirty="0">
                <a:solidFill>
                  <a:srgbClr val="0070C0"/>
                </a:solidFill>
                <a:latin typeface="+mj-lt"/>
              </a:rPr>
              <a:t>από την ημέρα παύσης πληρωμών έως την αναγγελία της πτώχευσης </a:t>
            </a:r>
            <a:r>
              <a:rPr lang="el-GR" sz="2400" b="1" dirty="0">
                <a:solidFill>
                  <a:srgbClr val="0070C0"/>
                </a:solidFill>
                <a:latin typeface="+mj-lt"/>
              </a:rPr>
              <a:t>ή </a:t>
            </a:r>
            <a:r>
              <a:rPr lang="el-GR" sz="2400" dirty="0">
                <a:solidFill>
                  <a:srgbClr val="0070C0"/>
                </a:solidFill>
                <a:latin typeface="+mj-lt"/>
              </a:rPr>
              <a:t>και έξι μήνες πριν </a:t>
            </a:r>
            <a:r>
              <a:rPr lang="el-GR" sz="2400" b="1" dirty="0">
                <a:solidFill>
                  <a:srgbClr val="0070C0"/>
                </a:solidFill>
                <a:latin typeface="+mj-lt"/>
              </a:rPr>
              <a:t>ή </a:t>
            </a:r>
            <a:r>
              <a:rPr lang="el-GR" sz="2400" dirty="0">
                <a:solidFill>
                  <a:srgbClr val="0070C0"/>
                </a:solidFill>
                <a:latin typeface="+mj-lt"/>
              </a:rPr>
              <a:t>μετά την πτώχευση οποτεδήποτε :</a:t>
            </a:r>
            <a:br>
              <a:rPr lang="el-GR" sz="2400" dirty="0">
                <a:solidFill>
                  <a:srgbClr val="0070C0"/>
                </a:solidFill>
                <a:latin typeface="+mj-lt"/>
              </a:rPr>
            </a:br>
            <a:r>
              <a:rPr lang="el-GR" sz="2400" dirty="0">
                <a:solidFill>
                  <a:srgbClr val="0070C0"/>
                </a:solidFill>
                <a:latin typeface="+mj-lt"/>
              </a:rPr>
              <a:t>-εξαφανίζει ή παρασιωπά περιουσιακά στοιχεία, που ανήκουν στην πτωχευτική περιουσία</a:t>
            </a:r>
            <a:br>
              <a:rPr lang="el-GR" sz="2400" dirty="0">
                <a:solidFill>
                  <a:srgbClr val="0070C0"/>
                </a:solidFill>
                <a:latin typeface="+mj-lt"/>
              </a:rPr>
            </a:br>
            <a:r>
              <a:rPr lang="el-GR" sz="2400" dirty="0">
                <a:solidFill>
                  <a:srgbClr val="0070C0"/>
                </a:solidFill>
                <a:latin typeface="+mj-lt"/>
              </a:rPr>
              <a:t>-καταρτίζει ριψοκίνδυνες ή ζημιογόνες ή κερδοσκοπικές δικαιοπραξίες, πάσης φύσεως ή διαθέτει υπερβολικά ποσά σε ..παίγνια, στοιχήματα </a:t>
            </a:r>
            <a:r>
              <a:rPr lang="el-GR" sz="2400" dirty="0" err="1">
                <a:solidFill>
                  <a:srgbClr val="0070C0"/>
                </a:solidFill>
                <a:latin typeface="+mj-lt"/>
              </a:rPr>
              <a:t>κλπ</a:t>
            </a:r>
            <a:r>
              <a:rPr lang="el-GR" sz="2400" dirty="0">
                <a:solidFill>
                  <a:srgbClr val="0070C0"/>
                </a:solidFill>
                <a:latin typeface="+mj-lt"/>
              </a:rPr>
              <a:t/>
            </a:r>
            <a:br>
              <a:rPr lang="el-GR" sz="2400" dirty="0">
                <a:solidFill>
                  <a:srgbClr val="0070C0"/>
                </a:solidFill>
                <a:latin typeface="+mj-lt"/>
              </a:rPr>
            </a:br>
            <a:r>
              <a:rPr lang="el-GR" sz="2400" dirty="0">
                <a:solidFill>
                  <a:srgbClr val="0070C0"/>
                </a:solidFill>
                <a:latin typeface="+mj-lt"/>
              </a:rPr>
              <a:t>-πουλάει σε τιμές υποδεέστερες του κόστους, κατά παράβαση των κανόνων της συνετής οικονομικής διαχείρισης</a:t>
            </a:r>
            <a:br>
              <a:rPr lang="el-GR" sz="2400" dirty="0">
                <a:solidFill>
                  <a:srgbClr val="0070C0"/>
                </a:solidFill>
                <a:latin typeface="+mj-lt"/>
              </a:rPr>
            </a:br>
            <a:r>
              <a:rPr lang="el-GR" sz="2400" dirty="0">
                <a:solidFill>
                  <a:srgbClr val="0070C0"/>
                </a:solidFill>
                <a:latin typeface="+mj-lt"/>
              </a:rPr>
              <a:t>-παριστάνει ψευδώς ότι χρωστάει ή αναγνωρίζει ανύπαρκτα χρέη προς τρίτους</a:t>
            </a:r>
            <a:br>
              <a:rPr lang="el-GR" sz="2400" dirty="0">
                <a:solidFill>
                  <a:srgbClr val="0070C0"/>
                </a:solidFill>
                <a:latin typeface="+mj-lt"/>
              </a:rPr>
            </a:br>
            <a:r>
              <a:rPr lang="el-GR" sz="2400" dirty="0">
                <a:solidFill>
                  <a:srgbClr val="0070C0"/>
                </a:solidFill>
                <a:latin typeface="+mj-lt"/>
              </a:rPr>
              <a:t>-δεν τηρεί καθόλου ή τηρεί τα προβλεπόμενα βιβλία, με τρόπο που καθίσταται δυσχερής η διαπίστωση της κατάστασης της περιουσίας του</a:t>
            </a:r>
            <a:br>
              <a:rPr lang="el-GR" sz="2400" dirty="0">
                <a:solidFill>
                  <a:srgbClr val="0070C0"/>
                </a:solidFill>
                <a:latin typeface="+mj-lt"/>
              </a:rPr>
            </a:br>
            <a:endParaRPr lang="en-US" sz="2400" dirty="0">
              <a:solidFill>
                <a:srgbClr val="0070C0"/>
              </a:solidFill>
              <a:latin typeface="+mj-lt"/>
            </a:endParaRPr>
          </a:p>
        </p:txBody>
      </p:sp>
    </p:spTree>
    <p:extLst>
      <p:ext uri="{BB962C8B-B14F-4D97-AF65-F5344CB8AC3E}">
        <p14:creationId xmlns:p14="http://schemas.microsoft.com/office/powerpoint/2010/main" val="300031306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7646" y="182880"/>
            <a:ext cx="11338560" cy="4524315"/>
          </a:xfrm>
          <a:prstGeom prst="rect">
            <a:avLst/>
          </a:prstGeom>
        </p:spPr>
        <p:txBody>
          <a:bodyPr wrap="square">
            <a:spAutoFit/>
          </a:bodyPr>
          <a:lstStyle/>
          <a:p>
            <a:pPr lvl="0"/>
            <a:r>
              <a:rPr lang="el-GR" sz="2400" dirty="0" smtClean="0">
                <a:solidFill>
                  <a:srgbClr val="0070C0"/>
                </a:solidFill>
              </a:rPr>
              <a:t>-εξαφανίζει</a:t>
            </a:r>
            <a:r>
              <a:rPr lang="el-GR" sz="2400" dirty="0">
                <a:solidFill>
                  <a:srgbClr val="0070C0"/>
                </a:solidFill>
              </a:rPr>
              <a:t>, καταστρέφει, αποκρύπτει και γενικά 'πειράζει" τα εμπορικά του βιβλία</a:t>
            </a:r>
            <a:br>
              <a:rPr lang="el-GR" sz="2400" dirty="0">
                <a:solidFill>
                  <a:srgbClr val="0070C0"/>
                </a:solidFill>
              </a:rPr>
            </a:br>
            <a:r>
              <a:rPr lang="el-GR" sz="2400" dirty="0">
                <a:solidFill>
                  <a:srgbClr val="0070C0"/>
                </a:solidFill>
              </a:rPr>
              <a:t>-παραλείπει τη σύνταξη ισολογισμών ή το κάνει με τρόπο που δεν απεικονίζει την πραγματική κατάσταση</a:t>
            </a:r>
            <a:br>
              <a:rPr lang="el-GR" sz="2400" dirty="0">
                <a:solidFill>
                  <a:srgbClr val="0070C0"/>
                </a:solidFill>
              </a:rPr>
            </a:br>
            <a:r>
              <a:rPr lang="el-GR" sz="2400" dirty="0">
                <a:solidFill>
                  <a:srgbClr val="0070C0"/>
                </a:solidFill>
              </a:rPr>
              <a:t>-ελαττώνει την περιουσία του με άλλον τρόπο ή αποκρύπτει τις αληθινές σχέσεις του (σε ποιον χρωστάει, από ποιον έχει λαμβάνειν </a:t>
            </a:r>
            <a:r>
              <a:rPr lang="el-GR" sz="2400" dirty="0" err="1">
                <a:solidFill>
                  <a:srgbClr val="0070C0"/>
                </a:solidFill>
              </a:rPr>
              <a:t>κλπ</a:t>
            </a:r>
            <a:r>
              <a:rPr lang="el-GR" sz="2400" dirty="0">
                <a:solidFill>
                  <a:srgbClr val="0070C0"/>
                </a:solidFill>
              </a:rPr>
              <a:t>).</a:t>
            </a:r>
            <a:br>
              <a:rPr lang="el-GR" sz="2400" dirty="0">
                <a:solidFill>
                  <a:srgbClr val="0070C0"/>
                </a:solidFill>
              </a:rPr>
            </a:br>
            <a:r>
              <a:rPr lang="el-GR" sz="2400" dirty="0">
                <a:solidFill>
                  <a:srgbClr val="0070C0"/>
                </a:solidFill>
              </a:rPr>
              <a:t>   Με τις ίδιες ποινές, της δόλια </a:t>
            </a:r>
            <a:r>
              <a:rPr lang="el-GR" sz="2400" dirty="0" smtClean="0">
                <a:solidFill>
                  <a:srgbClr val="0070C0"/>
                </a:solidFill>
              </a:rPr>
              <a:t>χρεοκοπίας</a:t>
            </a:r>
            <a:r>
              <a:rPr lang="el-GR" sz="2400" dirty="0">
                <a:solidFill>
                  <a:srgbClr val="0070C0"/>
                </a:solidFill>
              </a:rPr>
              <a:t>, τιμωρείται και όποιος, με κάποιον από τους ανωτέρω τρόπους, </a:t>
            </a:r>
            <a:r>
              <a:rPr lang="el-GR" sz="2400" b="1" dirty="0">
                <a:solidFill>
                  <a:srgbClr val="0070C0"/>
                </a:solidFill>
              </a:rPr>
              <a:t>προκάλεσε</a:t>
            </a:r>
            <a:r>
              <a:rPr lang="el-GR" sz="2400" dirty="0">
                <a:solidFill>
                  <a:srgbClr val="0070C0"/>
                </a:solidFill>
              </a:rPr>
              <a:t> την παύση των πληρωμών του.</a:t>
            </a:r>
            <a:br>
              <a:rPr lang="el-GR" sz="2400" dirty="0">
                <a:solidFill>
                  <a:srgbClr val="0070C0"/>
                </a:solidFill>
              </a:rPr>
            </a:br>
            <a:r>
              <a:rPr lang="el-GR" sz="2400" dirty="0">
                <a:solidFill>
                  <a:srgbClr val="0070C0"/>
                </a:solidFill>
              </a:rPr>
              <a:t>   </a:t>
            </a:r>
            <a:r>
              <a:rPr lang="el-GR" sz="2400" b="1" dirty="0">
                <a:solidFill>
                  <a:srgbClr val="0070C0"/>
                </a:solidFill>
              </a:rPr>
              <a:t>Η απλή χρεοκοπία συνίσταται</a:t>
            </a:r>
            <a:r>
              <a:rPr lang="el-GR" sz="2400" dirty="0">
                <a:solidFill>
                  <a:srgbClr val="0070C0"/>
                </a:solidFill>
              </a:rPr>
              <a:t> στην, </a:t>
            </a:r>
            <a:r>
              <a:rPr lang="el-GR" sz="2400" u="sng" dirty="0">
                <a:solidFill>
                  <a:srgbClr val="0070C0"/>
                </a:solidFill>
              </a:rPr>
              <a:t>εξ αμελείας</a:t>
            </a:r>
            <a:r>
              <a:rPr lang="el-GR" sz="2400" dirty="0">
                <a:solidFill>
                  <a:srgbClr val="0070C0"/>
                </a:solidFill>
              </a:rPr>
              <a:t>, μη σωστή τήρηση των εμπορικών βιβλίων ή στη λανθασμένη σύνταξη ισολογισμού ή απογραφής.</a:t>
            </a:r>
            <a:br>
              <a:rPr lang="el-GR" sz="2400" dirty="0">
                <a:solidFill>
                  <a:srgbClr val="0070C0"/>
                </a:solidFill>
              </a:rPr>
            </a:br>
            <a:r>
              <a:rPr lang="el-GR" sz="2400" dirty="0">
                <a:solidFill>
                  <a:srgbClr val="0070C0"/>
                </a:solidFill>
              </a:rPr>
              <a:t>     Η απλή και δόλια χρεοκοπία </a:t>
            </a:r>
            <a:r>
              <a:rPr lang="el-GR" sz="2400" b="1" u="sng" dirty="0">
                <a:solidFill>
                  <a:srgbClr val="0070C0"/>
                </a:solidFill>
              </a:rPr>
              <a:t>διώκονται μόνον εφόσον</a:t>
            </a:r>
            <a:r>
              <a:rPr lang="el-GR" sz="2400" dirty="0">
                <a:solidFill>
                  <a:srgbClr val="0070C0"/>
                </a:solidFill>
              </a:rPr>
              <a:t> κηρυχθεί η πτώχευση με δικαστική απόφαση ή εάν δεν κηρυχθεί αυτή, για το μοναδικό λόγο ότι η πτωχευτική περιουσία δεν επαρκεί ούτε </a:t>
            </a:r>
            <a:r>
              <a:rPr lang="el-GR" sz="2400" dirty="0" smtClean="0">
                <a:solidFill>
                  <a:srgbClr val="0070C0"/>
                </a:solidFill>
              </a:rPr>
              <a:t>για </a:t>
            </a:r>
            <a:r>
              <a:rPr lang="el-GR" sz="2400" dirty="0">
                <a:solidFill>
                  <a:srgbClr val="0070C0"/>
                </a:solidFill>
              </a:rPr>
              <a:t>τα έξοδα της διαδικασίας.</a:t>
            </a:r>
            <a:endParaRPr lang="en-US" sz="2400" dirty="0">
              <a:solidFill>
                <a:srgbClr val="0070C0"/>
              </a:solidFill>
            </a:endParaRPr>
          </a:p>
        </p:txBody>
      </p:sp>
    </p:spTree>
    <p:extLst>
      <p:ext uri="{BB962C8B-B14F-4D97-AF65-F5344CB8AC3E}">
        <p14:creationId xmlns:p14="http://schemas.microsoft.com/office/powerpoint/2010/main" val="218634610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0229" y="165463"/>
            <a:ext cx="11286308" cy="6370975"/>
          </a:xfrm>
          <a:prstGeom prst="rect">
            <a:avLst/>
          </a:prstGeom>
        </p:spPr>
        <p:txBody>
          <a:bodyPr wrap="square">
            <a:spAutoFit/>
          </a:bodyPr>
          <a:lstStyle/>
          <a:p>
            <a:pPr algn="just"/>
            <a:r>
              <a:rPr lang="el-GR" sz="2400" dirty="0">
                <a:solidFill>
                  <a:srgbClr val="0070C0"/>
                </a:solidFill>
              </a:rPr>
              <a:t>Με τις διατάξεις του άρθρου 171 του Ν 3588/2007 (Πτωχευτικός Κώδικας) καταργήθηκε η παλαιά διάκριση του εγκλήματος της χρεοκοπίας σε δόλια και απλή που προβλέπονταν από το άρθρο 398 ΠΚ στο οποίο προσδιορίζονταν μόνον οι κατά περίπτωση ποινικές κυρώσεις (: δόλιας και απλής), ως προς δε τα στοιχεία της αντικειμενικής υπόστασης γινόταν ρητή παραπομπή στον εμπορικό νόμο («χωλός ποινικός κανόνας» κατά τη θεωρία, βλ. Ι. </a:t>
            </a:r>
            <a:r>
              <a:rPr lang="el-GR" sz="2400" dirty="0" err="1">
                <a:solidFill>
                  <a:srgbClr val="0070C0"/>
                </a:solidFill>
              </a:rPr>
              <a:t>Μανωλεδάκη</a:t>
            </a:r>
            <a:r>
              <a:rPr lang="el-GR" sz="2400" dirty="0">
                <a:solidFill>
                  <a:srgbClr val="0070C0"/>
                </a:solidFill>
              </a:rPr>
              <a:t>, Ποινικό Δίκαιο, 1985, σελ. 38). Παράλληλα εισήχθη μια νέα διάκριση του εγκλήματος αυτού, δηλαδή </a:t>
            </a:r>
            <a:r>
              <a:rPr lang="el-GR" sz="2400" dirty="0" err="1">
                <a:solidFill>
                  <a:srgbClr val="0070C0"/>
                </a:solidFill>
              </a:rPr>
              <a:t>τελουμένου</a:t>
            </a:r>
            <a:r>
              <a:rPr lang="el-GR" sz="2400" dirty="0">
                <a:solidFill>
                  <a:srgbClr val="0070C0"/>
                </a:solidFill>
              </a:rPr>
              <a:t> από δόλο και σε ορισμένες περιπτώσεις και από αμέλεια (: παρ. 3 σε συνδ. με περ. ε΄ και ζ΄ παρ. 1 άρθρ. 171 Ν 3588/2007). Έτσι με το νέο Πτωχευτικό Κώδικα θεσπίσθηκε ένα έγκλημα χρεοκοπίας - χωρίς τη διάκριση σε δόλια και απλή, του οποίου οι </a:t>
            </a:r>
            <a:r>
              <a:rPr lang="el-GR" sz="2400" dirty="0" err="1">
                <a:solidFill>
                  <a:srgbClr val="0070C0"/>
                </a:solidFill>
              </a:rPr>
              <a:t>νομοτυπικές</a:t>
            </a:r>
            <a:r>
              <a:rPr lang="el-GR" sz="2400" dirty="0">
                <a:solidFill>
                  <a:srgbClr val="0070C0"/>
                </a:solidFill>
              </a:rPr>
              <a:t> μορφές - ποινικές υποστάσεις περιγράφονται στο ως άνω άρθρο 171 αυτού και στο οποίο πλέον εμπεριέχεται και η ποινική κύρωση, η οποία μάλιστα όταν πρόκειται για τέλεση του εγκλήματος από δόλο είναι διαφορετική - βαρύτερη (: φυλάκιση τουλάχιστον δύο ετών και χρηματική ποινή) από αυτή του άρθρου 398 ΠΚ (που </a:t>
            </a:r>
            <a:r>
              <a:rPr lang="el-GR" sz="2400" dirty="0" err="1">
                <a:solidFill>
                  <a:srgbClr val="0070C0"/>
                </a:solidFill>
              </a:rPr>
              <a:t>διέπλαθε</a:t>
            </a:r>
            <a:r>
              <a:rPr lang="el-GR" sz="2400" dirty="0">
                <a:solidFill>
                  <a:srgbClr val="0070C0"/>
                </a:solidFill>
              </a:rPr>
              <a:t> έγκλημα μόνον εκ δόλου κατ’ άρθρο 26 παρ. 1 </a:t>
            </a:r>
            <a:r>
              <a:rPr lang="el-GR" sz="2400" dirty="0" err="1">
                <a:solidFill>
                  <a:srgbClr val="0070C0"/>
                </a:solidFill>
              </a:rPr>
              <a:t>εδ</a:t>
            </a:r>
            <a:r>
              <a:rPr lang="el-GR" sz="2400" dirty="0">
                <a:solidFill>
                  <a:srgbClr val="0070C0"/>
                </a:solidFill>
              </a:rPr>
              <a:t>. α΄ ΠΚ και πρόβλεπε ποινές φυλάκισης τουλάχιστον ενός έτους και το πολύ δύο ετών αντίστοιχα για την τότε δόλια και απλή χρεοκοπία). </a:t>
            </a:r>
            <a:endParaRPr lang="en-US" sz="2400" dirty="0">
              <a:solidFill>
                <a:srgbClr val="0070C0"/>
              </a:solidFill>
            </a:endParaRPr>
          </a:p>
        </p:txBody>
      </p:sp>
    </p:spTree>
    <p:extLst>
      <p:ext uri="{BB962C8B-B14F-4D97-AF65-F5344CB8AC3E}">
        <p14:creationId xmlns:p14="http://schemas.microsoft.com/office/powerpoint/2010/main" val="361427971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6354" y="69670"/>
            <a:ext cx="11260183" cy="6740307"/>
          </a:xfrm>
          <a:prstGeom prst="rect">
            <a:avLst/>
          </a:prstGeom>
        </p:spPr>
        <p:txBody>
          <a:bodyPr wrap="square">
            <a:spAutoFit/>
          </a:bodyPr>
          <a:lstStyle/>
          <a:p>
            <a:pPr algn="just"/>
            <a:r>
              <a:rPr lang="el-GR" sz="2400" b="1" dirty="0">
                <a:solidFill>
                  <a:srgbClr val="0070C0"/>
                </a:solidFill>
              </a:rPr>
              <a:t>Νόμος 4738/2020 νέος Πτωχευτικός Κώδικας</a:t>
            </a:r>
          </a:p>
          <a:p>
            <a:pPr algn="just"/>
            <a:r>
              <a:rPr lang="el-GR" sz="2400" dirty="0" smtClean="0">
                <a:solidFill>
                  <a:srgbClr val="0070C0"/>
                </a:solidFill>
              </a:rPr>
              <a:t>ΜΕΡΟΣ </a:t>
            </a:r>
            <a:r>
              <a:rPr lang="el-GR" sz="2400" dirty="0">
                <a:solidFill>
                  <a:srgbClr val="0070C0"/>
                </a:solidFill>
              </a:rPr>
              <a:t>ΕΝΑΤΟ ΕΙΔΙΚΕΣ ΠΟΙΝΙΚΕΣ ΚΑΙ ΔΙΚΟΝΟΜΙΚΕΣ ΔΙΑΤΑΞΕΙΣ </a:t>
            </a:r>
            <a:endParaRPr lang="el-GR" sz="2400" dirty="0" smtClean="0">
              <a:solidFill>
                <a:srgbClr val="0070C0"/>
              </a:solidFill>
            </a:endParaRPr>
          </a:p>
          <a:p>
            <a:pPr algn="just"/>
            <a:r>
              <a:rPr lang="el-GR" sz="2400" dirty="0" smtClean="0">
                <a:solidFill>
                  <a:srgbClr val="0070C0"/>
                </a:solidFill>
              </a:rPr>
              <a:t>Άρθρο </a:t>
            </a:r>
            <a:r>
              <a:rPr lang="el-GR" sz="2400" dirty="0">
                <a:solidFill>
                  <a:srgbClr val="0070C0"/>
                </a:solidFill>
              </a:rPr>
              <a:t>197 </a:t>
            </a:r>
            <a:r>
              <a:rPr lang="el-GR" sz="2400" b="1" dirty="0">
                <a:solidFill>
                  <a:srgbClr val="0070C0"/>
                </a:solidFill>
              </a:rPr>
              <a:t>Χρεοκοπία</a:t>
            </a:r>
            <a:r>
              <a:rPr lang="el-GR" sz="2400" dirty="0">
                <a:solidFill>
                  <a:srgbClr val="0070C0"/>
                </a:solidFill>
              </a:rPr>
              <a:t> </a:t>
            </a:r>
            <a:endParaRPr lang="el-GR" sz="2400" dirty="0" smtClean="0">
              <a:solidFill>
                <a:srgbClr val="0070C0"/>
              </a:solidFill>
            </a:endParaRPr>
          </a:p>
          <a:p>
            <a:pPr algn="just"/>
            <a:r>
              <a:rPr lang="el-GR" sz="2400" dirty="0" smtClean="0">
                <a:solidFill>
                  <a:srgbClr val="0070C0"/>
                </a:solidFill>
              </a:rPr>
              <a:t>1</a:t>
            </a:r>
            <a:r>
              <a:rPr lang="el-GR" sz="2400" dirty="0">
                <a:solidFill>
                  <a:srgbClr val="0070C0"/>
                </a:solidFill>
              </a:rPr>
              <a:t>. Με ποινή φυλάκισης τουλάχιστον δύο (2) ετών και χρηματική ποινή τιμωρείται όποιος, κατά την ύποπτη περίοδο, όπως αυτή προσδιορίζεται με την πτωχευτική απόφαση, σύμφωνα με την παρ. 2 του άρθρο 81 ή και έξι (6) μήνες πριν ή και μετά την κήρυξη της πτώχευσης οποτεδήποτε: α. εξαφανίζει ή παρασιωπά περιουσιακά του στοιχεία που σε περίπτωση πτώχευσης εμπίπτουν στην πτωχευτική περιουσία ή κατά τρόπο που αντίκειται στους κανόνες της συνετής οικονομικής διαχείρισης της επιχειρηματικής δραστηριότητας που ασκούσε, ματαιώνει την εκπλήρωση των υποχρεώσεων τρίτων, βλάπτει ή καθιστά αυτά χωρίς αξία, β. καταρτίζει ζημιογόνες ή κερδοσκοπικές ή ριψοκίνδυνες δικαιοπραξίες πάσης φύσεως, ακόμα και επί χρηματοοικονομικών παραγώγων, κατά τρόπο που αντίκειται στους κανόνες της συνετής οικονομικής διαχείρισης, ή διαθέτει υπερβολικά ποσά σε παίγνια, στοιχήματα ή σε αντιοικονομικές δαπάνες ή συνάπτει χρέη για τους σκοπούς αυτούς, γ. προμηθεύεται εμπορεύματα ή αξιόγραφα με πίστωση, τα οποία, ή τα πράγματα που κατασκευάζει με αυτά, διαθέτει ή παραχωρεί σε τιμές ουσιωδώς κάτω της αξίας τους, κατά τρόπο που αντίκειται στους κανόνες της συνετής οικονομικής διαχείρισης,</a:t>
            </a:r>
            <a:endParaRPr lang="en-US" sz="2400" b="1" dirty="0">
              <a:solidFill>
                <a:srgbClr val="0070C0"/>
              </a:solidFill>
              <a:latin typeface="+mj-lt"/>
            </a:endParaRPr>
          </a:p>
        </p:txBody>
      </p:sp>
    </p:spTree>
    <p:extLst>
      <p:ext uri="{BB962C8B-B14F-4D97-AF65-F5344CB8AC3E}">
        <p14:creationId xmlns:p14="http://schemas.microsoft.com/office/powerpoint/2010/main" val="1637112431"/>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9269" y="330926"/>
            <a:ext cx="11512731" cy="5262979"/>
          </a:xfrm>
          <a:prstGeom prst="rect">
            <a:avLst/>
          </a:prstGeom>
        </p:spPr>
        <p:txBody>
          <a:bodyPr wrap="square">
            <a:spAutoFit/>
          </a:bodyPr>
          <a:lstStyle/>
          <a:p>
            <a:pPr lvl="0" algn="just"/>
            <a:r>
              <a:rPr lang="el-GR" sz="2400" dirty="0">
                <a:solidFill>
                  <a:srgbClr val="0070C0"/>
                </a:solidFill>
              </a:rPr>
              <a:t>δ. </a:t>
            </a:r>
            <a:r>
              <a:rPr lang="el-GR" sz="2400" dirty="0" err="1">
                <a:solidFill>
                  <a:srgbClr val="0070C0"/>
                </a:solidFill>
              </a:rPr>
              <a:t>παριστά</a:t>
            </a:r>
            <a:r>
              <a:rPr lang="el-GR" sz="2400" dirty="0">
                <a:solidFill>
                  <a:srgbClr val="0070C0"/>
                </a:solidFill>
              </a:rPr>
              <a:t> ψευδώς ότι είναι οφειλέτης άλλων ή αναγνωρίζει ανύπαρκτα δικαιώματα τρίτων, ε. παραλείπει την τήρηση υποχρεωτικών εμπορικών βιβλίων ή τα τηρεί κατά τέτοιο τρόπο ή τα μεταβάλλει, ώστε να δυσχεραίνεται η διαπίστωση της κατάστασης της περιουσίας του ή δεν υποβάλλει φορολογικές δηλώσεις ή άλλες δηλώσεις περιουσίας (π.χ. πόθεν έσχες) σύμφωνα με το νόμο, </a:t>
            </a:r>
            <a:r>
              <a:rPr lang="el-GR" sz="2400" dirty="0" err="1">
                <a:solidFill>
                  <a:srgbClr val="0070C0"/>
                </a:solidFill>
              </a:rPr>
              <a:t>στ</a:t>
            </a:r>
            <a:r>
              <a:rPr lang="el-GR" sz="2400" dirty="0">
                <a:solidFill>
                  <a:srgbClr val="0070C0"/>
                </a:solidFill>
              </a:rPr>
              <a:t>. εξαφανίζει ή αποκρύπτει τα εμπορικά του βιβλία ή άλλα στοιχεία ή παρασιωπά την ύπαρξη εμπορικών βιβλίων ή άλλων στοιχείων, καταστρέφει ή βλάπτει εμπορικά βιβλία ή άλλα στοιχεία, η τήρηση των οποίων είναι υποχρεωτική κατά τον νόμο, πριν παρέλθει η προθεσμία που πρέπει να τα διατηρήσει, ώστε να δυσχεραίνεται η διαπίστωση της κατάστασης της περιουσίας του, ζ. αντίθετα προς τον νόμο, i) παραλείπει την κατά τον νόμο σύνταξη των ισολογισμών ή της απογραφής ή </a:t>
            </a:r>
            <a:r>
              <a:rPr lang="el-GR" sz="2400" dirty="0" err="1">
                <a:solidFill>
                  <a:srgbClr val="0070C0"/>
                </a:solidFill>
              </a:rPr>
              <a:t>ii</a:t>
            </a:r>
            <a:r>
              <a:rPr lang="el-GR" sz="2400" dirty="0">
                <a:solidFill>
                  <a:srgbClr val="0070C0"/>
                </a:solidFill>
              </a:rPr>
              <a:t>) καταρτίζει ισολογισμούς ή απογραφή κατά τρόπο που δυσχεραίνεται η διαπίστωση της κατάστασης της περιουσίας του, ή η. ελαττώνει την κατάσταση της περιουσίας του με άλλον τρόπο ή παρασιωπά ή αποκρύπτει τις αληθινές δικαιοπρακτικές του σχέσεις</a:t>
            </a:r>
            <a:endParaRPr lang="en-US" sz="2400" b="1" dirty="0">
              <a:solidFill>
                <a:srgbClr val="0070C0"/>
              </a:solidFill>
            </a:endParaRPr>
          </a:p>
        </p:txBody>
      </p:sp>
    </p:spTree>
    <p:extLst>
      <p:ext uri="{BB962C8B-B14F-4D97-AF65-F5344CB8AC3E}">
        <p14:creationId xmlns:p14="http://schemas.microsoft.com/office/powerpoint/2010/main" val="327668590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8606" y="0"/>
            <a:ext cx="11216640" cy="4154984"/>
          </a:xfrm>
          <a:prstGeom prst="rect">
            <a:avLst/>
          </a:prstGeom>
        </p:spPr>
        <p:txBody>
          <a:bodyPr wrap="square">
            <a:spAutoFit/>
          </a:bodyPr>
          <a:lstStyle/>
          <a:p>
            <a:pPr algn="just"/>
            <a:r>
              <a:rPr lang="el-GR" sz="2400" dirty="0">
                <a:solidFill>
                  <a:srgbClr val="0070C0"/>
                </a:solidFill>
              </a:rPr>
              <a:t>2. Τιμωρείται επίσης, με τις ποινές της παρ. 1 και αυτός που με κάποια από τις πράξεις της παρ. 1 προκάλεσε την παύση των πληρωμών του. 3. Όποιος τέλεσε κάποια από τις πράξεις των περ. ε΄ και ζ΄ της παρ. 1 από αμέλεια, τιμωρείται με φυλάκιση μέχρι δύο (2) ετών ή χρηματική ποινή. 4. Παράλειψη παροχής συνδρομής και των </a:t>
            </a:r>
            <a:r>
              <a:rPr lang="el-GR" sz="2400" dirty="0" err="1">
                <a:solidFill>
                  <a:srgbClr val="0070C0"/>
                </a:solidFill>
              </a:rPr>
              <a:t>απαιτουμένων</a:t>
            </a:r>
            <a:r>
              <a:rPr lang="el-GR" sz="2400" dirty="0">
                <a:solidFill>
                  <a:srgbClr val="0070C0"/>
                </a:solidFill>
              </a:rPr>
              <a:t> στοιχείων από τον οφειλέτη ή, στην περίπτωση νομικού προσώπου, από τους εκπροσώπους του, στο πλαίσιο διαδικασίας του παρόντος νόμου τιμωρείται με φυλάκιση τουλάχιστον έξι (6) μηνών ή χρηματική ποινή. 5. Οι πράξεις του παρόντος άρθρου είναι αξιόποινες μόνο σε περίπτωση που κηρυχθεί η πτώχευση ή η αίτηση απορριφθεί για τον λόγο ότι προβλέπεται πως η περιουσία του οφειλέτη δεν θα επαρκέσει για την κάλυψη των εξόδων της διαδικασίας σύμφωνα με την παρ. 4 του άρθρου 77.</a:t>
            </a:r>
            <a:endParaRPr lang="en-US" sz="2400" dirty="0">
              <a:solidFill>
                <a:srgbClr val="0070C0"/>
              </a:solidFill>
            </a:endParaRPr>
          </a:p>
        </p:txBody>
      </p:sp>
    </p:spTree>
    <p:extLst>
      <p:ext uri="{BB962C8B-B14F-4D97-AF65-F5344CB8AC3E}">
        <p14:creationId xmlns:p14="http://schemas.microsoft.com/office/powerpoint/2010/main" val="76594035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8607" y="130629"/>
            <a:ext cx="11051176" cy="6093976"/>
          </a:xfrm>
          <a:prstGeom prst="rect">
            <a:avLst/>
          </a:prstGeom>
          <a:noFill/>
        </p:spPr>
        <p:txBody>
          <a:bodyPr wrap="square" rtlCol="0">
            <a:spAutoFit/>
          </a:bodyPr>
          <a:lstStyle/>
          <a:p>
            <a:pPr algn="just"/>
            <a:r>
              <a:rPr lang="el-GR" sz="3200" b="1" dirty="0" smtClean="0">
                <a:solidFill>
                  <a:srgbClr val="0070C0"/>
                </a:solidFill>
              </a:rPr>
              <a:t>ΕΡΓΑΤΙΚΟ ΔΙΚΑΙΟ</a:t>
            </a:r>
          </a:p>
          <a:p>
            <a:pPr algn="just"/>
            <a:endParaRPr lang="el-GR" sz="2000" dirty="0">
              <a:solidFill>
                <a:srgbClr val="0070C0"/>
              </a:solidFill>
            </a:endParaRPr>
          </a:p>
          <a:p>
            <a:pPr algn="just"/>
            <a:r>
              <a:rPr lang="el-GR" sz="2000" dirty="0">
                <a:solidFill>
                  <a:srgbClr val="0070C0"/>
                </a:solidFill>
              </a:rPr>
              <a:t>Εργατικό δίκαιο είναι το σύνολο των κανόνων δικαίου (νομικών κανόνων), που ρυθμίζουν τις σχέσεις που διαμορφώνονται με αφορμή την παροχή εξαρτημένης εργασίας από ένα μισθωτό προς κάποιον εργοδότη έναντι αμοιβής. </a:t>
            </a:r>
          </a:p>
          <a:p>
            <a:pPr algn="just"/>
            <a:endParaRPr lang="el-GR" sz="2000" dirty="0">
              <a:solidFill>
                <a:srgbClr val="0070C0"/>
              </a:solidFill>
            </a:endParaRPr>
          </a:p>
          <a:p>
            <a:pPr algn="just"/>
            <a:endParaRPr lang="el-GR" sz="2000" dirty="0">
              <a:solidFill>
                <a:srgbClr val="0070C0"/>
              </a:solidFill>
            </a:endParaRPr>
          </a:p>
          <a:p>
            <a:pPr algn="just"/>
            <a:r>
              <a:rPr lang="el-GR" sz="2000" dirty="0">
                <a:solidFill>
                  <a:srgbClr val="0070C0"/>
                </a:solidFill>
              </a:rPr>
              <a:t>Ξεκίνησε αρχικά σαν τμήμα του αστικού δικαίου (ενοχικό) και στη συνέχεια έγινε αυτοτελής κλάδος. Σε πολλά σημεία λόγω του δημόσιου και αναγκαστικού χαρακτήρα του,  πλησιάζει το δημόσιο δίκαιο. </a:t>
            </a:r>
          </a:p>
          <a:p>
            <a:pPr algn="just"/>
            <a:r>
              <a:rPr lang="el-GR" sz="2000" dirty="0">
                <a:solidFill>
                  <a:srgbClr val="0070C0"/>
                </a:solidFill>
              </a:rPr>
              <a:t>Αποτελεί τμήμα του ιδιωτικού δικαίου. </a:t>
            </a:r>
            <a:endParaRPr lang="en-US" sz="2000" dirty="0">
              <a:solidFill>
                <a:srgbClr val="0070C0"/>
              </a:solidFill>
            </a:endParaRPr>
          </a:p>
          <a:p>
            <a:pPr algn="just"/>
            <a:r>
              <a:rPr lang="el-GR" sz="2000" b="1" dirty="0">
                <a:solidFill>
                  <a:srgbClr val="0070C0"/>
                </a:solidFill>
              </a:rPr>
              <a:t>Αντικείμενο</a:t>
            </a:r>
            <a:r>
              <a:rPr lang="el-GR" sz="2000" dirty="0">
                <a:solidFill>
                  <a:srgbClr val="0070C0"/>
                </a:solidFill>
              </a:rPr>
              <a:t> του εργατικού δικαίου είναι η σχέση της εξαρτημένης εργασίας, όπως διαμορφώνεται από τα υποκείμενά της, που είναι ο μισθωτός</a:t>
            </a:r>
            <a:r>
              <a:rPr lang="el-GR" sz="2000" i="1" dirty="0">
                <a:solidFill>
                  <a:srgbClr val="0070C0"/>
                </a:solidFill>
              </a:rPr>
              <a:t> </a:t>
            </a:r>
            <a:r>
              <a:rPr lang="el-GR" sz="2000" dirty="0">
                <a:solidFill>
                  <a:srgbClr val="0070C0"/>
                </a:solidFill>
              </a:rPr>
              <a:t>και ο εργοδότης. Η σχέση αυτή αποτελεί σχέση ιδιωτικού δικαίου. </a:t>
            </a:r>
          </a:p>
          <a:p>
            <a:pPr algn="just"/>
            <a:r>
              <a:rPr lang="el-GR" sz="2000" dirty="0">
                <a:solidFill>
                  <a:srgbClr val="0070C0"/>
                </a:solidFill>
              </a:rPr>
              <a:t>Το εργατικό δίκαιο ασχολείται με την ίδια τη σχέση εξαρτημένης εργασίας, την μισθωτού και εργοδότη μέσα σ’ αυτήν. ίδρυση, λειτουργία, μεταβολές, τη λήξη, καθώς και τη θέση του </a:t>
            </a:r>
          </a:p>
          <a:p>
            <a:pPr algn="just"/>
            <a:r>
              <a:rPr lang="el-GR" sz="2000" dirty="0">
                <a:solidFill>
                  <a:srgbClr val="0070C0"/>
                </a:solidFill>
              </a:rPr>
              <a:t>Ασχολείται με το πλαίσιο μέσα στο οποίο εντάσσεται η σχέση αυτή, δηλαδή την επιχείρηση και την εκμετάλλευση, καθώς και με το συλλογικό επίπεδο διαμορφώσεώς της με τις συλλογικές συμβάσεις εργασίας και τον ρόλο που παίζουν στο επίπεδο αυτό οι συνδικαλιστικές οργανώσεις. </a:t>
            </a:r>
            <a:endParaRPr lang="en-US" sz="2000" dirty="0">
              <a:solidFill>
                <a:srgbClr val="0070C0"/>
              </a:solidFill>
            </a:endParaRPr>
          </a:p>
          <a:p>
            <a:endParaRPr lang="en-US" dirty="0"/>
          </a:p>
        </p:txBody>
      </p:sp>
    </p:spTree>
    <p:extLst>
      <p:ext uri="{BB962C8B-B14F-4D97-AF65-F5344CB8AC3E}">
        <p14:creationId xmlns:p14="http://schemas.microsoft.com/office/powerpoint/2010/main" val="3197180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121919"/>
            <a:ext cx="11155680" cy="6001643"/>
          </a:xfrm>
          <a:prstGeom prst="rect">
            <a:avLst/>
          </a:prstGeom>
        </p:spPr>
        <p:txBody>
          <a:bodyPr wrap="square">
            <a:spAutoFit/>
          </a:bodyPr>
          <a:lstStyle/>
          <a:p>
            <a:pPr algn="just"/>
            <a:r>
              <a:rPr lang="el-GR" sz="2400" dirty="0" smtClean="0">
                <a:solidFill>
                  <a:srgbClr val="0070C0"/>
                </a:solidFill>
              </a:rPr>
              <a:t>Σκοπός </a:t>
            </a:r>
            <a:r>
              <a:rPr lang="el-GR" sz="2400" dirty="0">
                <a:solidFill>
                  <a:srgbClr val="0070C0"/>
                </a:solidFill>
              </a:rPr>
              <a:t>της Εταιρείας : </a:t>
            </a:r>
          </a:p>
          <a:p>
            <a:pPr algn="just"/>
            <a:r>
              <a:rPr lang="el-GR" sz="2400" dirty="0">
                <a:solidFill>
                  <a:srgbClr val="0070C0"/>
                </a:solidFill>
              </a:rPr>
              <a:t>1. Σκοπός της εταιρείας, είναι η εμπορία, λιανικώς παιδικών ενδυμάτων και συναφών ειδών. </a:t>
            </a:r>
          </a:p>
          <a:p>
            <a:pPr algn="just"/>
            <a:r>
              <a:rPr lang="el-GR" sz="2400" dirty="0">
                <a:solidFill>
                  <a:srgbClr val="0070C0"/>
                </a:solidFill>
              </a:rPr>
              <a:t>2. Για την επίτευξη του σκοπού της η εταιρείας μπορεί να συσταίνει με άλλα φυσικά ή νομικά πρόσωπα εταιρείες κάθε τύπου, που επιδιώκουν τον ίδιο ή παρεμφερή σκοπό. </a:t>
            </a:r>
          </a:p>
          <a:p>
            <a:pPr algn="just"/>
            <a:endParaRPr lang="en-US" sz="2400" dirty="0">
              <a:solidFill>
                <a:srgbClr val="0070C0"/>
              </a:solidFill>
            </a:endParaRPr>
          </a:p>
          <a:p>
            <a:pPr algn="just"/>
            <a:r>
              <a:rPr lang="el-GR" sz="2400" dirty="0">
                <a:solidFill>
                  <a:srgbClr val="0070C0"/>
                </a:solidFill>
              </a:rPr>
              <a:t>Διάρκεια της Εταιρείας: </a:t>
            </a:r>
          </a:p>
          <a:p>
            <a:pPr algn="just"/>
            <a:r>
              <a:rPr lang="el-GR" sz="2400" dirty="0">
                <a:solidFill>
                  <a:srgbClr val="0070C0"/>
                </a:solidFill>
              </a:rPr>
              <a:t>Η διάρκεια της εταιρείας ορίζεται δεκαετής (10 ετών), </a:t>
            </a:r>
            <a:r>
              <a:rPr lang="el-GR" sz="2400" dirty="0" smtClean="0">
                <a:solidFill>
                  <a:srgbClr val="0070C0"/>
                </a:solidFill>
              </a:rPr>
              <a:t>και αρχίζει από την καταχώρηση και δημοσίευση του παρόντος στο ΓΕΜΗ </a:t>
            </a:r>
            <a:r>
              <a:rPr lang="el-GR" sz="2400" dirty="0">
                <a:solidFill>
                  <a:srgbClr val="0070C0"/>
                </a:solidFill>
              </a:rPr>
              <a:t>και λήγουσα την 10 Αυγούστου </a:t>
            </a:r>
            <a:r>
              <a:rPr lang="el-GR" sz="2400" dirty="0" smtClean="0">
                <a:solidFill>
                  <a:srgbClr val="0070C0"/>
                </a:solidFill>
              </a:rPr>
              <a:t>2029. </a:t>
            </a:r>
            <a:endParaRPr lang="el-GR" sz="2400" dirty="0">
              <a:solidFill>
                <a:srgbClr val="0070C0"/>
              </a:solidFill>
            </a:endParaRPr>
          </a:p>
          <a:p>
            <a:pPr algn="just"/>
            <a:r>
              <a:rPr lang="el-GR" sz="2400" dirty="0">
                <a:solidFill>
                  <a:srgbClr val="0070C0"/>
                </a:solidFill>
              </a:rPr>
              <a:t>Εταιρικό κεφάλαιο. Εισφορές : </a:t>
            </a:r>
          </a:p>
          <a:p>
            <a:pPr marL="457200" indent="-457200" algn="just">
              <a:buAutoNum type="arabicPeriod"/>
            </a:pPr>
            <a:r>
              <a:rPr lang="el-GR" sz="2400" dirty="0" smtClean="0">
                <a:solidFill>
                  <a:srgbClr val="0070C0"/>
                </a:solidFill>
              </a:rPr>
              <a:t>Το </a:t>
            </a:r>
            <a:r>
              <a:rPr lang="el-GR" sz="2400" dirty="0">
                <a:solidFill>
                  <a:srgbClr val="0070C0"/>
                </a:solidFill>
              </a:rPr>
              <a:t>εταιρικό κεφάλαιο ορίζεται στο ποσό των </a:t>
            </a:r>
            <a:r>
              <a:rPr lang="el-GR" sz="2400" dirty="0" smtClean="0">
                <a:solidFill>
                  <a:srgbClr val="0070C0"/>
                </a:solidFill>
              </a:rPr>
              <a:t>έξι </a:t>
            </a:r>
            <a:r>
              <a:rPr lang="el-GR" sz="2400" dirty="0">
                <a:solidFill>
                  <a:srgbClr val="0070C0"/>
                </a:solidFill>
              </a:rPr>
              <a:t>χιλιάδων (6.000) € μετρητοίς</a:t>
            </a:r>
            <a:r>
              <a:rPr lang="el-GR" sz="2400" dirty="0" smtClean="0">
                <a:solidFill>
                  <a:srgbClr val="0070C0"/>
                </a:solidFill>
              </a:rPr>
              <a:t>.</a:t>
            </a:r>
          </a:p>
          <a:p>
            <a:pPr marL="457200" indent="-457200" algn="just">
              <a:buAutoNum type="arabicPeriod"/>
            </a:pPr>
            <a:r>
              <a:rPr lang="el-GR" sz="2400" dirty="0" smtClean="0">
                <a:solidFill>
                  <a:srgbClr val="0070C0"/>
                </a:solidFill>
              </a:rPr>
              <a:t> </a:t>
            </a:r>
            <a:r>
              <a:rPr lang="el-GR" sz="2400" dirty="0">
                <a:solidFill>
                  <a:srgbClr val="0070C0"/>
                </a:solidFill>
              </a:rPr>
              <a:t>Για το σχηματισμό του εταιρικού κεφαλαίου κάθε εταίρος εισφέρει στην εταιρία το ποσό των </a:t>
            </a:r>
            <a:r>
              <a:rPr lang="el-GR" sz="2400" dirty="0" smtClean="0">
                <a:solidFill>
                  <a:srgbClr val="0070C0"/>
                </a:solidFill>
              </a:rPr>
              <a:t>τριών </a:t>
            </a:r>
            <a:r>
              <a:rPr lang="el-GR" sz="2400" dirty="0">
                <a:solidFill>
                  <a:srgbClr val="0070C0"/>
                </a:solidFill>
              </a:rPr>
              <a:t>χιλιάδων (3.000)€ σε μετρητά.</a:t>
            </a:r>
          </a:p>
          <a:p>
            <a:pPr marL="457200" indent="-457200" algn="just">
              <a:buAutoNum type="arabicPeriod"/>
            </a:pPr>
            <a:r>
              <a:rPr lang="el-GR" sz="2400" dirty="0">
                <a:solidFill>
                  <a:srgbClr val="0070C0"/>
                </a:solidFill>
              </a:rPr>
              <a:t>Μεταβίβαση εταιρικής μερίδας :</a:t>
            </a:r>
          </a:p>
          <a:p>
            <a:pPr algn="just"/>
            <a:r>
              <a:rPr lang="el-GR" sz="2400" dirty="0">
                <a:solidFill>
                  <a:srgbClr val="0070C0"/>
                </a:solidFill>
              </a:rPr>
              <a:t>Η μεταβίβαση της μερίδας ενός εταίρου σε πρόσωπο της εταιρείας επιτρέπεται μόνο με τη σύμφωνη, γνώμη και του άλλου εταίρου. </a:t>
            </a:r>
          </a:p>
        </p:txBody>
      </p:sp>
    </p:spTree>
    <p:extLst>
      <p:ext uri="{BB962C8B-B14F-4D97-AF65-F5344CB8AC3E}">
        <p14:creationId xmlns:p14="http://schemas.microsoft.com/office/powerpoint/2010/main" val="98780212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6983" y="121920"/>
            <a:ext cx="11051177" cy="4893647"/>
          </a:xfrm>
          <a:prstGeom prst="rect">
            <a:avLst/>
          </a:prstGeom>
        </p:spPr>
        <p:txBody>
          <a:bodyPr wrap="square">
            <a:spAutoFit/>
          </a:bodyPr>
          <a:lstStyle/>
          <a:p>
            <a:pPr algn="just"/>
            <a:r>
              <a:rPr lang="en-US" sz="2400" b="1" dirty="0">
                <a:solidFill>
                  <a:srgbClr val="0070C0"/>
                </a:solidFill>
                <a:cs typeface="Times New Roman" panose="02020603050405020304" pitchFamily="18" charset="0"/>
              </a:rPr>
              <a:t>Κ</a:t>
            </a:r>
            <a:r>
              <a:rPr lang="el-GR" sz="2400" b="1" dirty="0">
                <a:solidFill>
                  <a:srgbClr val="0070C0"/>
                </a:solidFill>
                <a:cs typeface="Times New Roman" panose="02020603050405020304" pitchFamily="18" charset="0"/>
              </a:rPr>
              <a:t>ύ</a:t>
            </a:r>
            <a:r>
              <a:rPr lang="en-US" sz="2400" b="1" dirty="0" err="1">
                <a:solidFill>
                  <a:srgbClr val="0070C0"/>
                </a:solidFill>
                <a:cs typeface="Times New Roman" panose="02020603050405020304" pitchFamily="18" charset="0"/>
              </a:rPr>
              <a:t>ριοι</a:t>
            </a:r>
            <a:r>
              <a:rPr lang="en-US" sz="2400" b="1" dirty="0">
                <a:solidFill>
                  <a:srgbClr val="0070C0"/>
                </a:solidFill>
                <a:cs typeface="Times New Roman" panose="02020603050405020304" pitchFamily="18" charset="0"/>
              </a:rPr>
              <a:t> </a:t>
            </a:r>
            <a:r>
              <a:rPr lang="en-US" sz="2400" b="1" dirty="0" err="1">
                <a:solidFill>
                  <a:srgbClr val="0070C0"/>
                </a:solidFill>
                <a:cs typeface="Times New Roman" panose="02020603050405020304" pitchFamily="18" charset="0"/>
              </a:rPr>
              <a:t>κλ</a:t>
            </a:r>
            <a:r>
              <a:rPr lang="el-GR" sz="2400" b="1" dirty="0">
                <a:solidFill>
                  <a:srgbClr val="0070C0"/>
                </a:solidFill>
                <a:cs typeface="Times New Roman" panose="02020603050405020304" pitchFamily="18" charset="0"/>
              </a:rPr>
              <a:t>ά</a:t>
            </a:r>
            <a:r>
              <a:rPr lang="en-US" sz="2400" b="1" dirty="0" err="1">
                <a:solidFill>
                  <a:srgbClr val="0070C0"/>
                </a:solidFill>
                <a:cs typeface="Times New Roman" panose="02020603050405020304" pitchFamily="18" charset="0"/>
              </a:rPr>
              <a:t>δοι</a:t>
            </a:r>
            <a:r>
              <a:rPr lang="en-US" sz="2400" b="1" dirty="0">
                <a:solidFill>
                  <a:srgbClr val="0070C0"/>
                </a:solidFill>
                <a:cs typeface="Times New Roman" panose="02020603050405020304" pitchFamily="18" charset="0"/>
              </a:rPr>
              <a:t> </a:t>
            </a:r>
            <a:r>
              <a:rPr lang="en-US" sz="2400" b="1" dirty="0" err="1">
                <a:solidFill>
                  <a:srgbClr val="0070C0"/>
                </a:solidFill>
                <a:cs typeface="Times New Roman" panose="02020603050405020304" pitchFamily="18" charset="0"/>
              </a:rPr>
              <a:t>εργ</a:t>
            </a:r>
            <a:r>
              <a:rPr lang="en-US" sz="2400" b="1" dirty="0">
                <a:solidFill>
                  <a:srgbClr val="0070C0"/>
                </a:solidFill>
                <a:cs typeface="Times New Roman" panose="02020603050405020304" pitchFamily="18" charset="0"/>
              </a:rPr>
              <a:t>ατικο</a:t>
            </a:r>
            <a:r>
              <a:rPr lang="el-GR" sz="2400" b="1" dirty="0">
                <a:solidFill>
                  <a:srgbClr val="0070C0"/>
                </a:solidFill>
                <a:cs typeface="Times New Roman" panose="02020603050405020304" pitchFamily="18" charset="0"/>
              </a:rPr>
              <a:t>ύ</a:t>
            </a:r>
            <a:r>
              <a:rPr lang="en-US" sz="2400" b="1" dirty="0">
                <a:solidFill>
                  <a:srgbClr val="0070C0"/>
                </a:solidFill>
                <a:cs typeface="Times New Roman" panose="02020603050405020304" pitchFamily="18" charset="0"/>
              </a:rPr>
              <a:t> </a:t>
            </a:r>
            <a:r>
              <a:rPr lang="en-US" sz="2400" b="1" dirty="0" err="1">
                <a:solidFill>
                  <a:srgbClr val="0070C0"/>
                </a:solidFill>
                <a:cs typeface="Times New Roman" panose="02020603050405020304" pitchFamily="18" charset="0"/>
              </a:rPr>
              <a:t>δικ</a:t>
            </a:r>
            <a:r>
              <a:rPr lang="en-US" sz="2400" b="1" dirty="0">
                <a:solidFill>
                  <a:srgbClr val="0070C0"/>
                </a:solidFill>
                <a:cs typeface="Times New Roman" panose="02020603050405020304" pitchFamily="18" charset="0"/>
              </a:rPr>
              <a:t>α</a:t>
            </a:r>
            <a:r>
              <a:rPr lang="el-GR" sz="2400" b="1" dirty="0">
                <a:solidFill>
                  <a:srgbClr val="0070C0"/>
                </a:solidFill>
                <a:cs typeface="Times New Roman" panose="02020603050405020304" pitchFamily="18" charset="0"/>
              </a:rPr>
              <a:t>ί</a:t>
            </a:r>
            <a:r>
              <a:rPr lang="en-US" sz="2400" b="1" dirty="0">
                <a:solidFill>
                  <a:srgbClr val="0070C0"/>
                </a:solidFill>
                <a:cs typeface="Times New Roman" panose="02020603050405020304" pitchFamily="18" charset="0"/>
              </a:rPr>
              <a:t>ου: </a:t>
            </a:r>
            <a:endParaRPr lang="en-US" sz="2400" dirty="0">
              <a:solidFill>
                <a:srgbClr val="0070C0"/>
              </a:solidFill>
              <a:cs typeface="Times New Roman" panose="02020603050405020304" pitchFamily="18" charset="0"/>
            </a:endParaRPr>
          </a:p>
          <a:p>
            <a:pPr lvl="1" algn="just" fontAlgn="base"/>
            <a:endParaRPr lang="el-GR" sz="2400" b="1" dirty="0">
              <a:solidFill>
                <a:srgbClr val="0070C0"/>
              </a:solidFill>
              <a:cs typeface="Times New Roman" panose="02020603050405020304" pitchFamily="18" charset="0"/>
            </a:endParaRPr>
          </a:p>
          <a:p>
            <a:pPr lvl="1" algn="just" fontAlgn="base"/>
            <a:r>
              <a:rPr lang="el-GR" sz="2400" b="1" dirty="0">
                <a:solidFill>
                  <a:srgbClr val="0070C0"/>
                </a:solidFill>
                <a:cs typeface="Times New Roman" panose="02020603050405020304" pitchFamily="18" charset="0"/>
              </a:rPr>
              <a:t>Ατομικό εργατικό δίκαιο= </a:t>
            </a:r>
            <a:r>
              <a:rPr lang="el-GR" sz="2400" dirty="0">
                <a:solidFill>
                  <a:srgbClr val="0070C0"/>
                </a:solidFill>
                <a:cs typeface="Times New Roman" panose="02020603050405020304" pitchFamily="18" charset="0"/>
              </a:rPr>
              <a:t>ρυθμίζει την σχέση εξαρτημένης εργασίας πχ. δικαιώματα και υποχρεώσεις εργαζομένου και εργοδότη </a:t>
            </a:r>
            <a:endParaRPr lang="en-US" sz="2400" dirty="0">
              <a:solidFill>
                <a:srgbClr val="0070C0"/>
              </a:solidFill>
              <a:cs typeface="Times New Roman" panose="02020603050405020304" pitchFamily="18" charset="0"/>
            </a:endParaRPr>
          </a:p>
          <a:p>
            <a:pPr lvl="1" algn="just" fontAlgn="base"/>
            <a:endParaRPr lang="el-GR" sz="2400" b="1" dirty="0">
              <a:solidFill>
                <a:srgbClr val="0070C0"/>
              </a:solidFill>
              <a:cs typeface="Times New Roman" panose="02020603050405020304" pitchFamily="18" charset="0"/>
            </a:endParaRPr>
          </a:p>
          <a:p>
            <a:pPr lvl="1" algn="just" fontAlgn="base"/>
            <a:r>
              <a:rPr lang="el-GR" sz="2400" b="1" dirty="0">
                <a:solidFill>
                  <a:srgbClr val="0070C0"/>
                </a:solidFill>
                <a:cs typeface="Times New Roman" panose="02020603050405020304" pitchFamily="18" charset="0"/>
              </a:rPr>
              <a:t>Συλλογικό εργατικό δίκαιο= </a:t>
            </a:r>
            <a:r>
              <a:rPr lang="el-GR" sz="2400" dirty="0">
                <a:solidFill>
                  <a:srgbClr val="0070C0"/>
                </a:solidFill>
                <a:cs typeface="Times New Roman" panose="02020603050405020304" pitchFamily="18" charset="0"/>
              </a:rPr>
              <a:t>ρυθμίζει τις συλλογικές συμβάσεις εργασίας, τις συλλογικές διαφορές εργασίας και την οργάνωση και λειτουργία των συνδικαλιστικών οργανώσεων </a:t>
            </a:r>
            <a:endParaRPr lang="en-US" sz="2400" dirty="0">
              <a:solidFill>
                <a:srgbClr val="0070C0"/>
              </a:solidFill>
              <a:cs typeface="Times New Roman" panose="02020603050405020304" pitchFamily="18" charset="0"/>
            </a:endParaRPr>
          </a:p>
          <a:p>
            <a:pPr algn="just"/>
            <a:endParaRPr lang="el-GR" sz="2400" b="1" dirty="0">
              <a:solidFill>
                <a:srgbClr val="0070C0"/>
              </a:solidFill>
              <a:cs typeface="Times New Roman" panose="02020603050405020304" pitchFamily="18" charset="0"/>
            </a:endParaRPr>
          </a:p>
          <a:p>
            <a:pPr algn="just"/>
            <a:r>
              <a:rPr lang="el-GR" sz="2400" b="1" dirty="0">
                <a:solidFill>
                  <a:srgbClr val="0070C0"/>
                </a:solidFill>
                <a:cs typeface="Times New Roman" panose="02020603050405020304" pitchFamily="18" charset="0"/>
              </a:rPr>
              <a:t>Το εργατικό δίκαιο παρουσιάζει τάση </a:t>
            </a:r>
            <a:r>
              <a:rPr lang="el-GR" sz="2400" dirty="0">
                <a:solidFill>
                  <a:srgbClr val="0070C0"/>
                </a:solidFill>
                <a:cs typeface="Times New Roman" panose="02020603050405020304" pitchFamily="18" charset="0"/>
              </a:rPr>
              <a:t>δημοσιοποίησης γιατί το κράτος για την προστασία των εργαζομένων ή του κοινωνικού συνόλου επεμβαίνει στη ρύθμιση πολλών θεμάτων στο συλλογικό εργατικό δίκαιο άρα πολλοί κανόνες εργατικού δικαίου είναι κανόνες δημοσίου δικαίου </a:t>
            </a:r>
            <a:endParaRPr lang="en-US" sz="2400" dirty="0">
              <a:solidFill>
                <a:srgbClr val="0070C0"/>
              </a:solidFill>
              <a:cs typeface="Times New Roman" panose="02020603050405020304" pitchFamily="18" charset="0"/>
            </a:endParaRPr>
          </a:p>
        </p:txBody>
      </p:sp>
    </p:spTree>
    <p:extLst>
      <p:ext uri="{BB962C8B-B14F-4D97-AF65-F5344CB8AC3E}">
        <p14:creationId xmlns:p14="http://schemas.microsoft.com/office/powerpoint/2010/main" val="3606963312"/>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9269" y="0"/>
            <a:ext cx="11512731" cy="7048083"/>
          </a:xfrm>
          <a:prstGeom prst="rect">
            <a:avLst/>
          </a:prstGeom>
        </p:spPr>
        <p:txBody>
          <a:bodyPr wrap="square">
            <a:spAutoFit/>
          </a:bodyPr>
          <a:lstStyle/>
          <a:p>
            <a:pPr algn="just"/>
            <a:r>
              <a:rPr lang="el-GR" sz="2400" b="1" dirty="0">
                <a:solidFill>
                  <a:srgbClr val="0070C0"/>
                </a:solidFill>
                <a:cs typeface="Times New Roman" panose="02020603050405020304" pitchFamily="18" charset="0"/>
              </a:rPr>
              <a:t>Πηγές του εργατικού δικαίου είναι οι αιτίες που οδήγησαν στη διαμόρφωση και θέσπιση του κοινοτικού δικαίου. </a:t>
            </a:r>
          </a:p>
          <a:p>
            <a:pPr algn="just"/>
            <a:r>
              <a:rPr lang="el-GR" sz="2400" b="1" i="1" dirty="0" smtClean="0">
                <a:solidFill>
                  <a:srgbClr val="0070C0"/>
                </a:solidFill>
                <a:cs typeface="Times New Roman" panose="02020603050405020304" pitchFamily="18" charset="0"/>
              </a:rPr>
              <a:t>Κοινές </a:t>
            </a:r>
            <a:r>
              <a:rPr lang="el-GR" sz="2400" b="1" i="1" dirty="0">
                <a:solidFill>
                  <a:srgbClr val="0070C0"/>
                </a:solidFill>
                <a:cs typeface="Times New Roman" panose="02020603050405020304" pitchFamily="18" charset="0"/>
              </a:rPr>
              <a:t>πηγές: </a:t>
            </a:r>
            <a:r>
              <a:rPr lang="el-GR" sz="2400" dirty="0">
                <a:solidFill>
                  <a:srgbClr val="0070C0"/>
                </a:solidFill>
                <a:cs typeface="Times New Roman" panose="02020603050405020304" pitchFamily="18" charset="0"/>
              </a:rPr>
              <a:t>οι πηγές που περιλαμβάνουν τους κανόνες όλων των κλάδων δικαίου είναι ο νόμος και το έθιμο. </a:t>
            </a:r>
            <a:r>
              <a:rPr lang="el-GR" sz="2400" dirty="0" smtClean="0">
                <a:solidFill>
                  <a:srgbClr val="0070C0"/>
                </a:solidFill>
                <a:cs typeface="Times New Roman" panose="02020603050405020304" pitchFamily="18" charset="0"/>
              </a:rPr>
              <a:t> Ο </a:t>
            </a:r>
            <a:r>
              <a:rPr lang="el-GR" sz="2400" dirty="0">
                <a:solidFill>
                  <a:srgbClr val="0070C0"/>
                </a:solidFill>
                <a:cs typeface="Times New Roman" panose="02020603050405020304" pitchFamily="18" charset="0"/>
              </a:rPr>
              <a:t>νόμος σαν πηγή εργατικού δικαίου περιλαμβάνει: </a:t>
            </a:r>
          </a:p>
          <a:p>
            <a:pPr algn="just"/>
            <a:r>
              <a:rPr lang="el-GR" sz="2400" dirty="0">
                <a:solidFill>
                  <a:srgbClr val="0070C0"/>
                </a:solidFill>
                <a:cs typeface="Times New Roman" panose="02020603050405020304" pitchFamily="18" charset="0"/>
              </a:rPr>
              <a:t>-Το Σύνταγμα </a:t>
            </a:r>
          </a:p>
          <a:p>
            <a:pPr algn="just"/>
            <a:r>
              <a:rPr lang="el-GR" sz="2400" dirty="0">
                <a:solidFill>
                  <a:srgbClr val="0070C0"/>
                </a:solidFill>
                <a:cs typeface="Times New Roman" panose="02020603050405020304" pitchFamily="18" charset="0"/>
              </a:rPr>
              <a:t>-Τις διεθνείς συμβάσεις εργασίας </a:t>
            </a:r>
          </a:p>
          <a:p>
            <a:pPr algn="just"/>
            <a:r>
              <a:rPr lang="el-GR" sz="2400" dirty="0">
                <a:solidFill>
                  <a:srgbClr val="0070C0"/>
                </a:solidFill>
                <a:cs typeface="Times New Roman" panose="02020603050405020304" pitchFamily="18" charset="0"/>
              </a:rPr>
              <a:t>- Τους </a:t>
            </a:r>
            <a:r>
              <a:rPr lang="el-GR" sz="2400" dirty="0" smtClean="0">
                <a:solidFill>
                  <a:srgbClr val="0070C0"/>
                </a:solidFill>
                <a:cs typeface="Times New Roman" panose="02020603050405020304" pitchFamily="18" charset="0"/>
              </a:rPr>
              <a:t>νόμους :Δ</a:t>
            </a:r>
            <a:r>
              <a:rPr lang="el-GR" sz="2400" dirty="0" smtClean="0">
                <a:solidFill>
                  <a:srgbClr val="0070C0"/>
                </a:solidFill>
              </a:rPr>
              <a:t>ιατάξεις </a:t>
            </a:r>
            <a:r>
              <a:rPr lang="el-GR" sz="2400" dirty="0">
                <a:solidFill>
                  <a:srgbClr val="0070C0"/>
                </a:solidFill>
              </a:rPr>
              <a:t>του Αστικού Κώδικα (γενικές αρχές), διατάξεις για τη μίσθωση εργασίας (648 - 680 άρθρα), που καλύπτουν κενά της εργατικής νομοθεσίας. </a:t>
            </a:r>
          </a:p>
          <a:p>
            <a:pPr algn="just"/>
            <a:r>
              <a:rPr lang="el-GR" sz="2400" dirty="0" smtClean="0">
                <a:solidFill>
                  <a:srgbClr val="0070C0"/>
                </a:solidFill>
              </a:rPr>
              <a:t>Ειδική </a:t>
            </a:r>
            <a:r>
              <a:rPr lang="el-GR" sz="2400" i="1" dirty="0">
                <a:solidFill>
                  <a:srgbClr val="0070C0"/>
                </a:solidFill>
              </a:rPr>
              <a:t>εργατική νομοθεσία</a:t>
            </a:r>
            <a:r>
              <a:rPr lang="el-GR" sz="2400" dirty="0">
                <a:solidFill>
                  <a:srgbClr val="0070C0"/>
                </a:solidFill>
              </a:rPr>
              <a:t>, που είναι συνήθως δημοσίας τάξεως, δηλαδή εφαρμόζεται υποχρεωτικά. </a:t>
            </a:r>
            <a:endParaRPr lang="el-GR" sz="2400" dirty="0">
              <a:solidFill>
                <a:srgbClr val="0070C0"/>
              </a:solidFill>
              <a:cs typeface="Times New Roman" panose="02020603050405020304" pitchFamily="18" charset="0"/>
            </a:endParaRPr>
          </a:p>
          <a:p>
            <a:pPr marL="285750" indent="-285750" algn="just">
              <a:buFontTx/>
              <a:buChar char="-"/>
            </a:pPr>
            <a:r>
              <a:rPr lang="el-GR" sz="2400" dirty="0" smtClean="0">
                <a:solidFill>
                  <a:srgbClr val="0070C0"/>
                </a:solidFill>
                <a:cs typeface="Times New Roman" panose="02020603050405020304" pitchFamily="18" charset="0"/>
              </a:rPr>
              <a:t>Τους </a:t>
            </a:r>
            <a:r>
              <a:rPr lang="el-GR" sz="2400" dirty="0">
                <a:solidFill>
                  <a:srgbClr val="0070C0"/>
                </a:solidFill>
                <a:cs typeface="Times New Roman" panose="02020603050405020304" pitchFamily="18" charset="0"/>
              </a:rPr>
              <a:t>κανόνες Ευρωπαϊκού Κοινοτικού δικαίου </a:t>
            </a:r>
            <a:endParaRPr lang="el-GR" sz="2400" dirty="0" smtClean="0">
              <a:solidFill>
                <a:srgbClr val="0070C0"/>
              </a:solidFill>
              <a:cs typeface="Times New Roman" panose="02020603050405020304" pitchFamily="18" charset="0"/>
            </a:endParaRPr>
          </a:p>
          <a:p>
            <a:pPr algn="just"/>
            <a:r>
              <a:rPr lang="el-GR" sz="2400" b="1" i="1" dirty="0" smtClean="0">
                <a:solidFill>
                  <a:srgbClr val="0070C0"/>
                </a:solidFill>
              </a:rPr>
              <a:t>Αυτόνομες </a:t>
            </a:r>
            <a:r>
              <a:rPr lang="el-GR" sz="2400" b="1" i="1" dirty="0">
                <a:solidFill>
                  <a:srgbClr val="0070C0"/>
                </a:solidFill>
              </a:rPr>
              <a:t>πηγές</a:t>
            </a:r>
            <a:r>
              <a:rPr lang="el-GR" sz="2400" dirty="0">
                <a:solidFill>
                  <a:srgbClr val="0070C0"/>
                </a:solidFill>
              </a:rPr>
              <a:t>: μη τυπικές πηγές που περιλαμβάνουν κανόνες εργατικού δικαίου και έχουν θεσπιστεί όχι από το κράτος (νόμος) αλλά από τους ίδιους τους εργοδότες και τους μισθωτούς.</a:t>
            </a:r>
          </a:p>
          <a:p>
            <a:pPr algn="just"/>
            <a:r>
              <a:rPr lang="el-GR" sz="2400" dirty="0">
                <a:solidFill>
                  <a:srgbClr val="0070C0"/>
                </a:solidFill>
              </a:rPr>
              <a:t> </a:t>
            </a:r>
            <a:r>
              <a:rPr lang="el-GR" sz="2400" dirty="0" smtClean="0">
                <a:solidFill>
                  <a:srgbClr val="0070C0"/>
                </a:solidFill>
              </a:rPr>
              <a:t>Αυτόνομες </a:t>
            </a:r>
            <a:r>
              <a:rPr lang="el-GR" sz="2400" dirty="0">
                <a:solidFill>
                  <a:srgbClr val="0070C0"/>
                </a:solidFill>
              </a:rPr>
              <a:t>πηγές εργασίας είναι: </a:t>
            </a:r>
          </a:p>
          <a:p>
            <a:pPr algn="just"/>
            <a:r>
              <a:rPr lang="el-GR" sz="2400" dirty="0">
                <a:solidFill>
                  <a:srgbClr val="0070C0"/>
                </a:solidFill>
              </a:rPr>
              <a:t>- Συλλογικές συμβάσεις εργασίας </a:t>
            </a:r>
          </a:p>
          <a:p>
            <a:pPr algn="just"/>
            <a:r>
              <a:rPr lang="el-GR" sz="2400" dirty="0">
                <a:solidFill>
                  <a:srgbClr val="0070C0"/>
                </a:solidFill>
              </a:rPr>
              <a:t>- Διαιτητικές αποφάσεις </a:t>
            </a:r>
          </a:p>
          <a:p>
            <a:pPr algn="just"/>
            <a:r>
              <a:rPr lang="el-GR" sz="2400" dirty="0">
                <a:solidFill>
                  <a:srgbClr val="0070C0"/>
                </a:solidFill>
              </a:rPr>
              <a:t>- Κανονισμοί εργασίας </a:t>
            </a:r>
          </a:p>
          <a:p>
            <a:pPr algn="just"/>
            <a:endParaRPr lang="el-GR" sz="2000" dirty="0">
              <a:solidFill>
                <a:srgbClr val="0070C0"/>
              </a:solidFill>
              <a:cs typeface="Times New Roman" panose="02020603050405020304" pitchFamily="18" charset="0"/>
            </a:endParaRPr>
          </a:p>
        </p:txBody>
      </p:sp>
    </p:spTree>
    <p:extLst>
      <p:ext uri="{BB962C8B-B14F-4D97-AF65-F5344CB8AC3E}">
        <p14:creationId xmlns:p14="http://schemas.microsoft.com/office/powerpoint/2010/main" val="929069102"/>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2149" y="60960"/>
            <a:ext cx="11138262" cy="4702698"/>
          </a:xfrm>
          <a:prstGeom prst="rect">
            <a:avLst/>
          </a:prstGeom>
        </p:spPr>
        <p:txBody>
          <a:bodyPr wrap="square">
            <a:spAutoFit/>
          </a:bodyPr>
          <a:lstStyle/>
          <a:p>
            <a:pPr algn="just" fontAlgn="base">
              <a:lnSpc>
                <a:spcPct val="107000"/>
              </a:lnSpc>
              <a:spcAft>
                <a:spcPts val="0"/>
              </a:spcAft>
            </a:pPr>
            <a:endParaRPr lang="el-GR" sz="2000" b="1" u="sng" dirty="0" smtClean="0">
              <a:solidFill>
                <a:srgbClr val="0070C0"/>
              </a:solidFill>
              <a:ea typeface="Times New Roman" panose="02020603050405020304" pitchFamily="18" charset="0"/>
              <a:cs typeface="Times New Roman" panose="02020603050405020304" pitchFamily="18" charset="0"/>
            </a:endParaRPr>
          </a:p>
          <a:p>
            <a:pPr algn="just" fontAlgn="base">
              <a:lnSpc>
                <a:spcPct val="107000"/>
              </a:lnSpc>
              <a:spcAft>
                <a:spcPts val="0"/>
              </a:spcAft>
            </a:pPr>
            <a:endParaRPr lang="el-GR" sz="2000" b="1" u="sng" dirty="0">
              <a:solidFill>
                <a:srgbClr val="0070C0"/>
              </a:solidFill>
              <a:ea typeface="Times New Roman" panose="02020603050405020304" pitchFamily="18" charset="0"/>
              <a:cs typeface="Times New Roman" panose="02020603050405020304" pitchFamily="18" charset="0"/>
            </a:endParaRPr>
          </a:p>
          <a:p>
            <a:pPr algn="just" fontAlgn="base">
              <a:lnSpc>
                <a:spcPct val="107000"/>
              </a:lnSpc>
              <a:spcAft>
                <a:spcPts val="0"/>
              </a:spcAft>
            </a:pPr>
            <a:r>
              <a:rPr lang="el-GR" sz="2400" b="1" u="sng" dirty="0" smtClean="0">
                <a:solidFill>
                  <a:srgbClr val="0070C0"/>
                </a:solidFill>
                <a:ea typeface="Times New Roman" panose="02020603050405020304" pitchFamily="18" charset="0"/>
                <a:cs typeface="Times New Roman" panose="02020603050405020304" pitchFamily="18" charset="0"/>
              </a:rPr>
              <a:t>Έννοια </a:t>
            </a:r>
            <a:r>
              <a:rPr lang="el-GR" sz="2400" b="1" u="sng" dirty="0">
                <a:solidFill>
                  <a:srgbClr val="0070C0"/>
                </a:solidFill>
                <a:ea typeface="Times New Roman" panose="02020603050405020304" pitchFamily="18" charset="0"/>
                <a:cs typeface="Times New Roman" panose="02020603050405020304" pitchFamily="18" charset="0"/>
              </a:rPr>
              <a:t>της σύμβασης εργασίας</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endParaRPr lang="el-GR" sz="2400" dirty="0">
              <a:solidFill>
                <a:srgbClr val="0070C0"/>
              </a:solidFill>
              <a:ea typeface="Times New Roman" panose="02020603050405020304" pitchFamily="18" charset="0"/>
              <a:cs typeface="Times New Roman" panose="02020603050405020304" pitchFamily="18" charset="0"/>
            </a:endParaRPr>
          </a:p>
          <a:p>
            <a:pPr algn="just" fontAlgn="base">
              <a:lnSpc>
                <a:spcPct val="107000"/>
              </a:lnSpc>
              <a:spcAft>
                <a:spcPts val="0"/>
              </a:spcAft>
            </a:pPr>
            <a:r>
              <a:rPr lang="el-GR" sz="2400" dirty="0">
                <a:solidFill>
                  <a:srgbClr val="0070C0"/>
                </a:solidFill>
                <a:ea typeface="Times New Roman" panose="02020603050405020304" pitchFamily="18" charset="0"/>
                <a:cs typeface="Times New Roman" panose="02020603050405020304" pitchFamily="18" charset="0"/>
              </a:rPr>
              <a:t>Η έννοια της σύμβασης εργασίας δίδεται στο</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άρθρο 648 § 1 ΑΚ</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σύμφωνα με το οποίο «</a:t>
            </a:r>
            <a:r>
              <a:rPr lang="el-GR" sz="2400" i="1" dirty="0">
                <a:solidFill>
                  <a:srgbClr val="0070C0"/>
                </a:solidFill>
                <a:ea typeface="Times New Roman" panose="02020603050405020304" pitchFamily="18" charset="0"/>
                <a:cs typeface="Times New Roman" panose="02020603050405020304" pitchFamily="18" charset="0"/>
              </a:rPr>
              <a:t>ο εργαζόμενος έχει υποχρέωση να παρέχει για ορισμένο ή για αόριστο χρόνο, την εργασία του στον εργοδότη και αυτός να καταβάλει το συμφωνημένο μισθό</a:t>
            </a:r>
            <a:r>
              <a:rPr lang="el-GR" sz="2400" dirty="0">
                <a:solidFill>
                  <a:srgbClr val="0070C0"/>
                </a:solidFill>
                <a:ea typeface="Times New Roman" panose="02020603050405020304" pitchFamily="18" charset="0"/>
                <a:cs typeface="Times New Roman" panose="02020603050405020304" pitchFamily="18" charset="0"/>
              </a:rPr>
              <a:t>».</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l-GR" sz="2400" dirty="0">
                <a:solidFill>
                  <a:srgbClr val="0070C0"/>
                </a:solidFill>
                <a:ea typeface="Times New Roman" panose="02020603050405020304" pitchFamily="18" charset="0"/>
                <a:cs typeface="Times New Roman" panose="02020603050405020304" pitchFamily="18" charset="0"/>
              </a:rPr>
              <a:t>Για την έννοια της σύμβασης εξαρτημένης εργασίας απαιτείται ακόμα το</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στοιχείο της εξάρτησης</a:t>
            </a:r>
            <a:r>
              <a:rPr lang="el-GR" sz="2400" dirty="0">
                <a:solidFill>
                  <a:srgbClr val="0070C0"/>
                </a:solidFill>
                <a:ea typeface="Times New Roman" panose="02020603050405020304" pitchFamily="18" charset="0"/>
                <a:cs typeface="Times New Roman" panose="02020603050405020304" pitchFamily="18" charset="0"/>
              </a:rPr>
              <a:t>, για το οποίο έχει γίνει ήδη λόγος.</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l-GR" sz="2400" dirty="0">
                <a:solidFill>
                  <a:srgbClr val="0070C0"/>
                </a:solidFill>
                <a:ea typeface="Times New Roman" panose="02020603050405020304" pitchFamily="18" charset="0"/>
                <a:cs typeface="Times New Roman" panose="02020603050405020304" pitchFamily="18" charset="0"/>
              </a:rPr>
              <a:t>Με τον όρο σύμβαση εργασίας εννοούμε κυρίως την αρχική</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σύμβαση πρόσληψης</a:t>
            </a:r>
            <a:r>
              <a:rPr lang="el-GR" sz="2400" dirty="0">
                <a:solidFill>
                  <a:srgbClr val="0070C0"/>
                </a:solidFill>
                <a:ea typeface="Times New Roman" panose="02020603050405020304" pitchFamily="18" charset="0"/>
                <a:cs typeface="Times New Roman" panose="02020603050405020304" pitchFamily="18" charset="0"/>
              </a:rPr>
              <a:t>, που ιδρύει τη σχέση εργασίας. Σύμβαση όμως ρυθμιστική αυτής της σχέσης είναι και κάθε άλλη</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μεταγενέστερη συμφωνία</a:t>
            </a:r>
            <a:r>
              <a:rPr lang="el-GR" sz="2400" dirty="0">
                <a:solidFill>
                  <a:srgbClr val="0070C0"/>
                </a:solidFill>
                <a:ea typeface="Times New Roman" panose="02020603050405020304" pitchFamily="18" charset="0"/>
                <a:cs typeface="Times New Roman" panose="02020603050405020304" pitchFamily="18" charset="0"/>
              </a:rPr>
              <a:t>, που τροποποιεί ή συμπληρώνει την αρχική</a:t>
            </a:r>
            <a:r>
              <a:rPr lang="el-GR" sz="2400" dirty="0" smtClean="0">
                <a:solidFill>
                  <a:srgbClr val="0070C0"/>
                </a:solidFill>
                <a:ea typeface="Times New Roman" panose="02020603050405020304" pitchFamily="18" charset="0"/>
                <a:cs typeface="Times New Roman" panose="02020603050405020304" pitchFamily="18" charset="0"/>
              </a:rPr>
              <a:t>.</a:t>
            </a:r>
            <a:endParaRPr lang="en-US" sz="2400" dirty="0">
              <a:solidFill>
                <a:srgbClr val="0070C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40946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3771" y="165463"/>
            <a:ext cx="11146972" cy="6071277"/>
          </a:xfrm>
          <a:prstGeom prst="rect">
            <a:avLst/>
          </a:prstGeom>
        </p:spPr>
        <p:txBody>
          <a:bodyPr wrap="square">
            <a:spAutoFit/>
          </a:bodyPr>
          <a:lstStyle/>
          <a:p>
            <a:pPr algn="just" fontAlgn="base">
              <a:lnSpc>
                <a:spcPct val="107000"/>
              </a:lnSpc>
              <a:spcAft>
                <a:spcPts val="0"/>
              </a:spcAft>
            </a:pPr>
            <a:r>
              <a:rPr lang="el-GR" sz="2400" b="1" u="sng" dirty="0">
                <a:solidFill>
                  <a:srgbClr val="0070C0"/>
                </a:solidFill>
                <a:ea typeface="Times New Roman" panose="02020603050405020304" pitchFamily="18" charset="0"/>
                <a:cs typeface="Times New Roman" panose="02020603050405020304" pitchFamily="18" charset="0"/>
              </a:rPr>
              <a:t>Παράγοντες που διαμορφώνουν τις σχέσεις εργασίας</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endParaRPr lang="el-GR" sz="2400" b="1" u="sng" dirty="0">
              <a:solidFill>
                <a:srgbClr val="0070C0"/>
              </a:solidFill>
              <a:ea typeface="Times New Roman" panose="02020603050405020304" pitchFamily="18" charset="0"/>
              <a:cs typeface="Times New Roman" panose="02020603050405020304" pitchFamily="18" charset="0"/>
            </a:endParaRPr>
          </a:p>
          <a:p>
            <a:pPr algn="just" fontAlgn="base">
              <a:lnSpc>
                <a:spcPct val="107000"/>
              </a:lnSpc>
              <a:spcAft>
                <a:spcPts val="0"/>
              </a:spcAft>
            </a:pPr>
            <a:r>
              <a:rPr lang="el-GR" sz="2400" dirty="0">
                <a:solidFill>
                  <a:srgbClr val="0070C0"/>
                </a:solidFill>
                <a:ea typeface="Times New Roman" panose="02020603050405020304" pitchFamily="18" charset="0"/>
                <a:cs typeface="Times New Roman" panose="02020603050405020304" pitchFamily="18" charset="0"/>
              </a:rPr>
              <a:t>Η σχέση εργασίας επηρεάζεται και διαμορφώνεται εκτός από την ενέργεια των πηγών δικαίου, που αναφέρθηκαν πιο πάνω, και από τους εξής παράγοντες:</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n-US" sz="2400" u="sng" dirty="0">
                <a:solidFill>
                  <a:srgbClr val="0070C0"/>
                </a:solidFill>
                <a:ea typeface="Times New Roman" panose="02020603050405020304" pitchFamily="18" charset="0"/>
                <a:cs typeface="Times New Roman" panose="02020603050405020304" pitchFamily="18" charset="0"/>
              </a:rPr>
              <a:t> </a:t>
            </a:r>
            <a:endParaRPr lang="en-US" sz="2400" dirty="0">
              <a:solidFill>
                <a:srgbClr val="0070C0"/>
              </a:solidFill>
              <a:ea typeface="Calibri" panose="020F0502020204030204" pitchFamily="34" charset="0"/>
              <a:cs typeface="Times New Roman" panose="02020603050405020304" pitchFamily="18" charset="0"/>
            </a:endParaRPr>
          </a:p>
          <a:p>
            <a:pPr marL="342900" lvl="0" indent="-342900" algn="just" fontAlgn="base">
              <a:lnSpc>
                <a:spcPts val="1260"/>
              </a:lnSpc>
              <a:spcAft>
                <a:spcPts val="0"/>
              </a:spcAft>
              <a:tabLst>
                <a:tab pos="457200" algn="l"/>
              </a:tabLst>
            </a:pPr>
            <a:r>
              <a:rPr lang="en-US" sz="2400" b="1" dirty="0">
                <a:solidFill>
                  <a:srgbClr val="0070C0"/>
                </a:solidFill>
                <a:ea typeface="Times New Roman" panose="02020603050405020304" pitchFamily="18" charset="0"/>
                <a:cs typeface="Times New Roman" panose="02020603050405020304" pitchFamily="18" charset="0"/>
              </a:rPr>
              <a:t>1.      </a:t>
            </a:r>
            <a:r>
              <a:rPr lang="en-US" sz="2400" b="1" dirty="0" err="1">
                <a:solidFill>
                  <a:srgbClr val="0070C0"/>
                </a:solidFill>
                <a:ea typeface="Times New Roman" panose="02020603050405020304" pitchFamily="18" charset="0"/>
                <a:cs typeface="Times New Roman" panose="02020603050405020304" pitchFamily="18" charset="0"/>
              </a:rPr>
              <a:t>Γενικές</a:t>
            </a:r>
            <a:r>
              <a:rPr lang="en-US" sz="2400" b="1" dirty="0">
                <a:solidFill>
                  <a:srgbClr val="0070C0"/>
                </a:solidFill>
                <a:ea typeface="Times New Roman" panose="02020603050405020304" pitchFamily="18" charset="0"/>
                <a:cs typeface="Times New Roman" panose="02020603050405020304" pitchFamily="18" charset="0"/>
              </a:rPr>
              <a:t> α</a:t>
            </a:r>
            <a:r>
              <a:rPr lang="en-US" sz="2400" b="1" dirty="0" err="1">
                <a:solidFill>
                  <a:srgbClr val="0070C0"/>
                </a:solidFill>
                <a:ea typeface="Times New Roman" panose="02020603050405020304" pitchFamily="18" charset="0"/>
                <a:cs typeface="Times New Roman" panose="02020603050405020304" pitchFamily="18" charset="0"/>
              </a:rPr>
              <a:t>ρχές</a:t>
            </a:r>
            <a:r>
              <a:rPr lang="en-US" sz="2400" b="1" dirty="0">
                <a:solidFill>
                  <a:srgbClr val="0070C0"/>
                </a:solidFill>
                <a:ea typeface="Times New Roman" panose="02020603050405020304" pitchFamily="18" charset="0"/>
                <a:cs typeface="Times New Roman" panose="02020603050405020304" pitchFamily="18" charset="0"/>
              </a:rPr>
              <a:t> </a:t>
            </a:r>
            <a:r>
              <a:rPr lang="en-US" sz="2400" b="1" dirty="0" err="1">
                <a:solidFill>
                  <a:srgbClr val="0070C0"/>
                </a:solidFill>
                <a:ea typeface="Times New Roman" panose="02020603050405020304" pitchFamily="18" charset="0"/>
                <a:cs typeface="Times New Roman" panose="02020603050405020304" pitchFamily="18" charset="0"/>
              </a:rPr>
              <a:t>του</a:t>
            </a:r>
            <a:r>
              <a:rPr lang="en-US" sz="2400" b="1" dirty="0">
                <a:solidFill>
                  <a:srgbClr val="0070C0"/>
                </a:solidFill>
                <a:ea typeface="Times New Roman" panose="02020603050405020304" pitchFamily="18" charset="0"/>
                <a:cs typeface="Times New Roman" panose="02020603050405020304" pitchFamily="18" charset="0"/>
              </a:rPr>
              <a:t> </a:t>
            </a:r>
            <a:r>
              <a:rPr lang="en-US" sz="2400" b="1" dirty="0" err="1">
                <a:solidFill>
                  <a:srgbClr val="0070C0"/>
                </a:solidFill>
                <a:ea typeface="Times New Roman" panose="02020603050405020304" pitchFamily="18" charset="0"/>
                <a:cs typeface="Times New Roman" panose="02020603050405020304" pitchFamily="18" charset="0"/>
              </a:rPr>
              <a:t>δικ</a:t>
            </a:r>
            <a:r>
              <a:rPr lang="en-US" sz="2400" b="1" dirty="0">
                <a:solidFill>
                  <a:srgbClr val="0070C0"/>
                </a:solidFill>
                <a:ea typeface="Times New Roman" panose="02020603050405020304" pitchFamily="18" charset="0"/>
                <a:cs typeface="Times New Roman" panose="02020603050405020304" pitchFamily="18" charset="0"/>
              </a:rPr>
              <a:t>αίου</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1125"/>
              </a:spcAft>
            </a:pPr>
            <a:r>
              <a:rPr lang="el-GR" sz="2400" dirty="0">
                <a:solidFill>
                  <a:srgbClr val="0070C0"/>
                </a:solidFill>
                <a:ea typeface="Times New Roman" panose="02020603050405020304" pitchFamily="18" charset="0"/>
                <a:cs typeface="Times New Roman" panose="02020603050405020304" pitchFamily="18" charset="0"/>
              </a:rPr>
              <a:t>Στη διαμόρφωση των σχέσεων εργασίας μεγάλη σημασία έχουν οι γενικά αναγνωρισμένες αρχές του δικαίου, όπως η αρχή της ίσης μεταχείρισης.</a:t>
            </a:r>
            <a:endParaRPr lang="en-US" sz="2400" dirty="0">
              <a:solidFill>
                <a:srgbClr val="0070C0"/>
              </a:solidFill>
              <a:ea typeface="Calibri" panose="020F0502020204030204" pitchFamily="34" charset="0"/>
              <a:cs typeface="Times New Roman" panose="02020603050405020304" pitchFamily="18" charset="0"/>
            </a:endParaRPr>
          </a:p>
          <a:p>
            <a:pPr marL="342900" lvl="0" indent="-342900" algn="just" fontAlgn="base">
              <a:lnSpc>
                <a:spcPts val="1260"/>
              </a:lnSpc>
              <a:spcAft>
                <a:spcPts val="0"/>
              </a:spcAft>
              <a:tabLst>
                <a:tab pos="457200" algn="l"/>
              </a:tabLst>
            </a:pPr>
            <a:r>
              <a:rPr lang="el-GR" sz="2400" b="1" dirty="0">
                <a:solidFill>
                  <a:srgbClr val="0070C0"/>
                </a:solidFill>
                <a:ea typeface="Times New Roman" panose="02020603050405020304" pitchFamily="18" charset="0"/>
                <a:cs typeface="Times New Roman" panose="02020603050405020304" pitchFamily="18" charset="0"/>
              </a:rPr>
              <a:t>2.</a:t>
            </a:r>
            <a:r>
              <a:rPr lang="en-US" sz="2400" b="1" dirty="0">
                <a:solidFill>
                  <a:srgbClr val="0070C0"/>
                </a:solidFill>
                <a:ea typeface="Times New Roman" panose="02020603050405020304" pitchFamily="18" charset="0"/>
                <a:cs typeface="Times New Roman" panose="02020603050405020304" pitchFamily="18" charset="0"/>
              </a:rPr>
              <a:t>      </a:t>
            </a:r>
            <a:r>
              <a:rPr lang="el-GR" sz="2400" b="1" dirty="0">
                <a:solidFill>
                  <a:srgbClr val="0070C0"/>
                </a:solidFill>
                <a:ea typeface="Times New Roman" panose="02020603050405020304" pitchFamily="18" charset="0"/>
                <a:cs typeface="Times New Roman" panose="02020603050405020304" pitchFamily="18" charset="0"/>
              </a:rPr>
              <a:t>Η πρακτική της επιχείρησης ή της εκμετάλλευσης</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l-GR" sz="2400" dirty="0">
                <a:solidFill>
                  <a:srgbClr val="0070C0"/>
                </a:solidFill>
                <a:ea typeface="Times New Roman" panose="02020603050405020304" pitchFamily="18" charset="0"/>
                <a:cs typeface="Times New Roman" panose="02020603050405020304" pitchFamily="18" charset="0"/>
              </a:rPr>
              <a:t>Πρακτική είναι η</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σταθερή συνήθεια</a:t>
            </a:r>
            <a:r>
              <a:rPr lang="el-GR" sz="2400" dirty="0">
                <a:solidFill>
                  <a:srgbClr val="0070C0"/>
                </a:solidFill>
                <a:ea typeface="Times New Roman" panose="02020603050405020304" pitchFamily="18" charset="0"/>
                <a:cs typeface="Times New Roman" panose="02020603050405020304" pitchFamily="18" charset="0"/>
              </a:rPr>
              <a:t>, που διαμορφώνεται σε μια επιχείρηση ή εκμετάλλευση με τον – για σημαντικό χρονικό διάστημα –</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ομοιόμορφο χειρισμό από τον εργοδότη</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ζητημάτων αναγόμενων στις σχέσεις του με τους εργαζομένους με τρόπο, που να δίνεται η εντύπωση και να</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προκαλείται η πεποίθηση, ότι οι ρυθμίσεις του ακολουθούν ορισμένο κανόνα</a:t>
            </a:r>
            <a:r>
              <a:rPr lang="el-GR" sz="2400" i="1" dirty="0">
                <a:solidFill>
                  <a:srgbClr val="0070C0"/>
                </a:solidFill>
                <a:ea typeface="Times New Roman" panose="02020603050405020304" pitchFamily="18" charset="0"/>
                <a:cs typeface="Times New Roman" panose="02020603050405020304" pitchFamily="18" charset="0"/>
              </a:rPr>
              <a:t>.</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Θέματα, στα οποία μπορεί να αποκρυσταλλωθεί πρακτική με την πάροδο του χρόνου, είναι πολλά, λ. χ. ζητήματα ωραρίου, η αμοιβή εργασίας πάνω από τα νόμιμα όρια, ο χρόνος καταβολής του μισθού, προαγωγές κ. ά.</a:t>
            </a:r>
            <a:endParaRPr lang="en-US" sz="2400" dirty="0">
              <a:solidFill>
                <a:srgbClr val="0070C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1582724"/>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53440" y="339634"/>
            <a:ext cx="11129554" cy="5909310"/>
          </a:xfrm>
          <a:prstGeom prst="rect">
            <a:avLst/>
          </a:prstGeom>
        </p:spPr>
        <p:txBody>
          <a:bodyPr wrap="square">
            <a:spAutoFit/>
          </a:bodyPr>
          <a:lstStyle/>
          <a:p>
            <a:endParaRPr lang="el-GR" dirty="0"/>
          </a:p>
          <a:p>
            <a:pPr algn="just"/>
            <a:r>
              <a:rPr lang="el-GR" sz="2400" dirty="0">
                <a:solidFill>
                  <a:srgbClr val="0070C0"/>
                </a:solidFill>
              </a:rPr>
              <a:t>3.      </a:t>
            </a:r>
            <a:r>
              <a:rPr lang="el-GR" sz="2400" b="1" dirty="0">
                <a:solidFill>
                  <a:srgbClr val="0070C0"/>
                </a:solidFill>
              </a:rPr>
              <a:t>Η ατομική σύμβαση εργασίας</a:t>
            </a:r>
          </a:p>
          <a:p>
            <a:pPr algn="just"/>
            <a:r>
              <a:rPr lang="el-GR" sz="2400" dirty="0">
                <a:solidFill>
                  <a:srgbClr val="0070C0"/>
                </a:solidFill>
              </a:rPr>
              <a:t>Η σημασία της ατομικής συμβάσεως εργασίας έχει μειωθεί αισθητά, ακριβώς γιατί στα πιο πολλά σημεία της σχέσης εργασίας επεμβαίνουν, με υπερέχουσα μάλιστα ισχύ, οι κρατικές και προπαντός οι αυτόνομες πηγές του εργατικού δικαίου. Στις πιο πολλές περιπτώσεις ο ρόλος της ατομικής σύμβασης εργασίας περιορίζεται στην ίδρυση της σχέσης εργασίας.</a:t>
            </a:r>
          </a:p>
          <a:p>
            <a:pPr algn="just"/>
            <a:endParaRPr lang="el-GR" sz="2400" dirty="0">
              <a:solidFill>
                <a:srgbClr val="0070C0"/>
              </a:solidFill>
            </a:endParaRPr>
          </a:p>
          <a:p>
            <a:pPr algn="just"/>
            <a:r>
              <a:rPr lang="el-GR" sz="2400" dirty="0">
                <a:solidFill>
                  <a:srgbClr val="0070C0"/>
                </a:solidFill>
              </a:rPr>
              <a:t>4.      </a:t>
            </a:r>
            <a:r>
              <a:rPr lang="el-GR" sz="2400" b="1" dirty="0">
                <a:solidFill>
                  <a:srgbClr val="0070C0"/>
                </a:solidFill>
              </a:rPr>
              <a:t>Το διευθυντικό δικαίωμα του εργοδότη</a:t>
            </a:r>
          </a:p>
          <a:p>
            <a:pPr algn="just"/>
            <a:r>
              <a:rPr lang="el-GR" sz="2400" dirty="0">
                <a:solidFill>
                  <a:srgbClr val="0070C0"/>
                </a:solidFill>
              </a:rPr>
              <a:t>Με το διευθυντικό δικαίωμα ο εργοδότης διευθύνει, κατευθύνει, συντονίζει και ελέγχει την εργασία, ορίζει τις ειδικότερες συνθήκες της, κατανέμει και αναθέτει συγκεκριμένες εργασίες, τοποθετεί και μεταθέτει τους εργαζομένους, ορίζει – στο πλαίσιο του νόμου – το χρόνο, τον τόπο της εργασίας κ. ά. για την πλέον πρόσφορη οργάνωση της εκμετάλλευσης. Στην ιεραρχία των μέσων διαμορφώσεως των σχέσεων εργασίας το διευθυντικό δικαίωμα έχει την τελευταία θέση, και λειτουργεί μόνο στο χώρο, που αφήνουν κενό οι άλλοι διαμορφωτικοί παράγοντες.</a:t>
            </a:r>
          </a:p>
        </p:txBody>
      </p:sp>
    </p:spTree>
    <p:extLst>
      <p:ext uri="{BB962C8B-B14F-4D97-AF65-F5344CB8AC3E}">
        <p14:creationId xmlns:p14="http://schemas.microsoft.com/office/powerpoint/2010/main" val="229092392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8937" y="0"/>
            <a:ext cx="11443063" cy="7048083"/>
          </a:xfrm>
          <a:prstGeom prst="rect">
            <a:avLst/>
          </a:prstGeom>
        </p:spPr>
        <p:txBody>
          <a:bodyPr wrap="square">
            <a:spAutoFit/>
          </a:bodyPr>
          <a:lstStyle/>
          <a:p>
            <a:pPr algn="just"/>
            <a:r>
              <a:rPr lang="el-GR" sz="2400" b="1" dirty="0">
                <a:solidFill>
                  <a:srgbClr val="0070C0"/>
                </a:solidFill>
              </a:rPr>
              <a:t>Βασικές έννοιες εργατικού δικαίου </a:t>
            </a:r>
            <a:endParaRPr lang="el-GR" sz="2400" dirty="0">
              <a:solidFill>
                <a:srgbClr val="0070C0"/>
              </a:solidFill>
            </a:endParaRPr>
          </a:p>
          <a:p>
            <a:pPr algn="just"/>
            <a:endParaRPr lang="el-GR" sz="2400" b="1" i="1" dirty="0">
              <a:solidFill>
                <a:srgbClr val="0070C0"/>
              </a:solidFill>
            </a:endParaRPr>
          </a:p>
          <a:p>
            <a:pPr algn="just"/>
            <a:r>
              <a:rPr lang="el-GR" sz="2400" b="1" i="1" dirty="0">
                <a:solidFill>
                  <a:srgbClr val="0070C0"/>
                </a:solidFill>
              </a:rPr>
              <a:t>Εργασία </a:t>
            </a:r>
            <a:endParaRPr lang="el-GR" sz="2400" dirty="0">
              <a:solidFill>
                <a:srgbClr val="0070C0"/>
              </a:solidFill>
            </a:endParaRPr>
          </a:p>
          <a:p>
            <a:pPr algn="just"/>
            <a:r>
              <a:rPr lang="el-GR" sz="2400" dirty="0" smtClean="0">
                <a:solidFill>
                  <a:srgbClr val="0070C0"/>
                </a:solidFill>
              </a:rPr>
              <a:t>Εργασία </a:t>
            </a:r>
            <a:r>
              <a:rPr lang="el-GR" sz="2400" dirty="0">
                <a:solidFill>
                  <a:srgbClr val="0070C0"/>
                </a:solidFill>
              </a:rPr>
              <a:t>γενικά είναι η κάθε απασχόληση του ανθρώπου, που αποβλέπει σ’ έναν ορισμένο σκοπό. Το εργατικό δίκαιο ενδιαφέρεται γι’ αυτόν που παρέχει την εργασία του σε κάποιον άλλο. Αντικείμενό του είναι η </a:t>
            </a:r>
            <a:r>
              <a:rPr lang="el-GR" sz="2400" i="1" dirty="0">
                <a:solidFill>
                  <a:srgbClr val="0070C0"/>
                </a:solidFill>
              </a:rPr>
              <a:t>εξαρτημένη εργασία</a:t>
            </a:r>
            <a:r>
              <a:rPr lang="el-GR" sz="2400" dirty="0">
                <a:solidFill>
                  <a:srgbClr val="0070C0"/>
                </a:solidFill>
              </a:rPr>
              <a:t>. </a:t>
            </a:r>
          </a:p>
          <a:p>
            <a:pPr algn="just"/>
            <a:r>
              <a:rPr lang="el-GR" sz="2400" dirty="0">
                <a:solidFill>
                  <a:srgbClr val="0070C0"/>
                </a:solidFill>
              </a:rPr>
              <a:t>Αντίθετα, οι ανεξάρτητες υπηρεσίες και οι δημοσιοϋπαλληλικές σχέσεις δεν ρυθμίζονται από το εργατικό δίκαιο. </a:t>
            </a:r>
          </a:p>
          <a:p>
            <a:pPr algn="just"/>
            <a:r>
              <a:rPr lang="el-GR" sz="2400" i="1" dirty="0">
                <a:solidFill>
                  <a:srgbClr val="0070C0"/>
                </a:solidFill>
              </a:rPr>
              <a:t>Εργασία κατά το εργατικό δίκαιο είναι η ενέργεια που ένα άτομο (μισθωτός) διαθέτει εργασία σε κάποιον τρίτο (εργοδότη) για την εξυπηρέτηση των σκοπών του, στα πλαίσια μιας ειδικής έννομης σχέσης (σχέσης εξαρτημένης εργασίας)</a:t>
            </a:r>
            <a:r>
              <a:rPr lang="el-GR" sz="2400" dirty="0">
                <a:solidFill>
                  <a:srgbClr val="0070C0"/>
                </a:solidFill>
              </a:rPr>
              <a:t>. </a:t>
            </a:r>
            <a:endParaRPr lang="el-GR" sz="2400" dirty="0" smtClean="0">
              <a:solidFill>
                <a:srgbClr val="0070C0"/>
              </a:solidFill>
            </a:endParaRPr>
          </a:p>
          <a:p>
            <a:pPr algn="just"/>
            <a:endParaRPr lang="el-GR" sz="2400" dirty="0">
              <a:solidFill>
                <a:srgbClr val="0070C0"/>
              </a:solidFill>
            </a:endParaRPr>
          </a:p>
          <a:p>
            <a:pPr algn="just"/>
            <a:r>
              <a:rPr lang="el-GR" sz="2400" b="1" i="1" dirty="0">
                <a:solidFill>
                  <a:srgbClr val="0070C0"/>
                </a:solidFill>
                <a:cs typeface="Times New Roman" panose="02020603050405020304" pitchFamily="18" charset="0"/>
              </a:rPr>
              <a:t>Το είδος της εργασίας </a:t>
            </a:r>
            <a:endParaRPr lang="el-GR" sz="2400" dirty="0">
              <a:solidFill>
                <a:srgbClr val="0070C0"/>
              </a:solidFill>
              <a:cs typeface="Times New Roman" panose="02020603050405020304" pitchFamily="18" charset="0"/>
            </a:endParaRPr>
          </a:p>
          <a:p>
            <a:pPr algn="just"/>
            <a:r>
              <a:rPr lang="el-GR" sz="2400" dirty="0">
                <a:solidFill>
                  <a:srgbClr val="0070C0"/>
                </a:solidFill>
                <a:cs typeface="Times New Roman" panose="02020603050405020304" pitchFamily="18" charset="0"/>
              </a:rPr>
              <a:t>- Σωματική (ξυλουργός, οικοδόμος </a:t>
            </a:r>
            <a:r>
              <a:rPr lang="el-GR" sz="2400" dirty="0" err="1">
                <a:solidFill>
                  <a:srgbClr val="0070C0"/>
                </a:solidFill>
                <a:cs typeface="Times New Roman" panose="02020603050405020304" pitchFamily="18" charset="0"/>
              </a:rPr>
              <a:t>κ.λ.π</a:t>
            </a:r>
            <a:r>
              <a:rPr lang="el-GR" sz="2400" dirty="0">
                <a:solidFill>
                  <a:srgbClr val="0070C0"/>
                </a:solidFill>
                <a:cs typeface="Times New Roman" panose="02020603050405020304" pitchFamily="18" charset="0"/>
              </a:rPr>
              <a:t>.). </a:t>
            </a:r>
          </a:p>
          <a:p>
            <a:pPr algn="just"/>
            <a:r>
              <a:rPr lang="el-GR" sz="2400" dirty="0">
                <a:solidFill>
                  <a:srgbClr val="0070C0"/>
                </a:solidFill>
                <a:cs typeface="Times New Roman" panose="02020603050405020304" pitchFamily="18" charset="0"/>
              </a:rPr>
              <a:t>- Πνευματική (σχεδιαστής, λογιστή </a:t>
            </a:r>
            <a:r>
              <a:rPr lang="el-GR" sz="2400" dirty="0" err="1">
                <a:solidFill>
                  <a:srgbClr val="0070C0"/>
                </a:solidFill>
                <a:cs typeface="Times New Roman" panose="02020603050405020304" pitchFamily="18" charset="0"/>
              </a:rPr>
              <a:t>κ.λ.π</a:t>
            </a:r>
            <a:r>
              <a:rPr lang="el-GR" sz="2400" dirty="0">
                <a:solidFill>
                  <a:srgbClr val="0070C0"/>
                </a:solidFill>
                <a:cs typeface="Times New Roman" panose="02020603050405020304" pitchFamily="18" charset="0"/>
              </a:rPr>
              <a:t>.).</a:t>
            </a:r>
          </a:p>
          <a:p>
            <a:pPr algn="just"/>
            <a:endParaRPr lang="el-GR" sz="2400" dirty="0">
              <a:solidFill>
                <a:srgbClr val="0070C0"/>
              </a:solidFill>
              <a:cs typeface="Times New Roman" panose="02020603050405020304" pitchFamily="18" charset="0"/>
            </a:endParaRPr>
          </a:p>
          <a:p>
            <a:pPr algn="just"/>
            <a:r>
              <a:rPr lang="el-GR" sz="2400" b="1" i="1" dirty="0">
                <a:solidFill>
                  <a:srgbClr val="0070C0"/>
                </a:solidFill>
                <a:cs typeface="Times New Roman" panose="02020603050405020304" pitchFamily="18" charset="0"/>
              </a:rPr>
              <a:t>Σκοπός της εργασίας </a:t>
            </a:r>
            <a:endParaRPr lang="el-GR" sz="2400" dirty="0">
              <a:solidFill>
                <a:srgbClr val="0070C0"/>
              </a:solidFill>
              <a:cs typeface="Times New Roman" panose="02020603050405020304" pitchFamily="18" charset="0"/>
            </a:endParaRPr>
          </a:p>
          <a:p>
            <a:pPr algn="just"/>
            <a:r>
              <a:rPr lang="el-GR" sz="2400" dirty="0">
                <a:solidFill>
                  <a:srgbClr val="0070C0"/>
                </a:solidFill>
                <a:cs typeface="Times New Roman" panose="02020603050405020304" pitchFamily="18" charset="0"/>
              </a:rPr>
              <a:t>Να είναι θεμιτός όχι παράνομος ή ανήθικος. </a:t>
            </a:r>
          </a:p>
          <a:p>
            <a:pPr algn="just"/>
            <a:endParaRPr lang="el-GR" sz="2000" b="1" i="1" dirty="0">
              <a:solidFill>
                <a:srgbClr val="0070C0"/>
              </a:solidFill>
              <a:cs typeface="Times New Roman" panose="02020603050405020304" pitchFamily="18" charset="0"/>
            </a:endParaRPr>
          </a:p>
        </p:txBody>
      </p:sp>
    </p:spTree>
    <p:extLst>
      <p:ext uri="{BB962C8B-B14F-4D97-AF65-F5344CB8AC3E}">
        <p14:creationId xmlns:p14="http://schemas.microsoft.com/office/powerpoint/2010/main" val="68833215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6651" y="78377"/>
            <a:ext cx="11077303" cy="6524863"/>
          </a:xfrm>
          <a:prstGeom prst="rect">
            <a:avLst/>
          </a:prstGeom>
        </p:spPr>
        <p:txBody>
          <a:bodyPr wrap="square">
            <a:spAutoFit/>
          </a:bodyPr>
          <a:lstStyle/>
          <a:p>
            <a:pPr algn="just"/>
            <a:r>
              <a:rPr lang="el-GR" sz="2000" dirty="0" smtClean="0">
                <a:solidFill>
                  <a:srgbClr val="0070C0"/>
                </a:solidFill>
              </a:rPr>
              <a:t>ΠΑΡΑΔΕΙΓΜΑΤΑ  ΠΑΡΟΧΗΣ ΕΡΓΑΣΙΑΣ 5 διπλωματούχων λογιστών:</a:t>
            </a:r>
          </a:p>
          <a:p>
            <a:pPr algn="just"/>
            <a:r>
              <a:rPr lang="el-GR" sz="2000" dirty="0" smtClean="0">
                <a:solidFill>
                  <a:srgbClr val="0070C0"/>
                </a:solidFill>
              </a:rPr>
              <a:t>Ο Α έχει </a:t>
            </a:r>
          </a:p>
          <a:p>
            <a:pPr algn="just"/>
            <a:r>
              <a:rPr lang="el-GR" sz="2000" dirty="0" smtClean="0">
                <a:solidFill>
                  <a:srgbClr val="0070C0"/>
                </a:solidFill>
              </a:rPr>
              <a:t>-δικό </a:t>
            </a:r>
            <a:r>
              <a:rPr lang="el-GR" sz="2000" dirty="0">
                <a:solidFill>
                  <a:srgbClr val="0070C0"/>
                </a:solidFill>
              </a:rPr>
              <a:t>του γραφείο </a:t>
            </a:r>
          </a:p>
          <a:p>
            <a:pPr algn="just"/>
            <a:r>
              <a:rPr lang="el-GR" sz="2000" dirty="0">
                <a:solidFill>
                  <a:srgbClr val="0070C0"/>
                </a:solidFill>
              </a:rPr>
              <a:t>-</a:t>
            </a:r>
            <a:r>
              <a:rPr lang="el-GR" sz="2000" dirty="0" smtClean="0">
                <a:solidFill>
                  <a:srgbClr val="0070C0"/>
                </a:solidFill>
              </a:rPr>
              <a:t>ανεξάρτητος λογιστής </a:t>
            </a:r>
            <a:endParaRPr lang="el-GR" sz="2000" dirty="0">
              <a:solidFill>
                <a:srgbClr val="0070C0"/>
              </a:solidFill>
            </a:endParaRPr>
          </a:p>
          <a:p>
            <a:pPr algn="just"/>
            <a:r>
              <a:rPr lang="el-GR" sz="2000" dirty="0" smtClean="0">
                <a:solidFill>
                  <a:srgbClr val="0070C0"/>
                </a:solidFill>
              </a:rPr>
              <a:t>-προσφέρει λογιστικές συμβουλές σε μεμονωμένους πελάτες </a:t>
            </a:r>
            <a:endParaRPr lang="el-GR" sz="2000" dirty="0">
              <a:solidFill>
                <a:srgbClr val="0070C0"/>
              </a:solidFill>
            </a:endParaRPr>
          </a:p>
          <a:p>
            <a:pPr algn="just"/>
            <a:r>
              <a:rPr lang="el-GR" sz="2000" dirty="0">
                <a:solidFill>
                  <a:srgbClr val="0070C0"/>
                </a:solidFill>
              </a:rPr>
              <a:t>-πληρώνεται για κάθε περίπτωση χωριστά </a:t>
            </a:r>
          </a:p>
          <a:p>
            <a:pPr algn="just"/>
            <a:r>
              <a:rPr lang="el-GR" sz="2000" dirty="0">
                <a:solidFill>
                  <a:srgbClr val="0070C0"/>
                </a:solidFill>
              </a:rPr>
              <a:t>-</a:t>
            </a:r>
            <a:r>
              <a:rPr lang="el-GR" sz="2000" b="1" i="1" dirty="0">
                <a:solidFill>
                  <a:srgbClr val="0070C0"/>
                </a:solidFill>
              </a:rPr>
              <a:t>ελεύθερος </a:t>
            </a:r>
            <a:r>
              <a:rPr lang="el-GR" sz="2000" dirty="0">
                <a:solidFill>
                  <a:srgbClr val="0070C0"/>
                </a:solidFill>
              </a:rPr>
              <a:t>ε</a:t>
            </a:r>
            <a:r>
              <a:rPr lang="el-GR" sz="2000" b="1" i="1" dirty="0">
                <a:solidFill>
                  <a:srgbClr val="0070C0"/>
                </a:solidFill>
              </a:rPr>
              <a:t>παγγελματίας </a:t>
            </a:r>
            <a:r>
              <a:rPr lang="el-GR" sz="2000" dirty="0">
                <a:solidFill>
                  <a:srgbClr val="0070C0"/>
                </a:solidFill>
              </a:rPr>
              <a:t>	</a:t>
            </a:r>
            <a:endParaRPr lang="el-GR" sz="2000" dirty="0" smtClean="0">
              <a:solidFill>
                <a:srgbClr val="0070C0"/>
              </a:solidFill>
            </a:endParaRPr>
          </a:p>
          <a:p>
            <a:pPr algn="just"/>
            <a:endParaRPr lang="el-GR" sz="2000" dirty="0">
              <a:solidFill>
                <a:srgbClr val="0070C0"/>
              </a:solidFill>
            </a:endParaRPr>
          </a:p>
          <a:p>
            <a:pPr algn="just"/>
            <a:r>
              <a:rPr lang="el-GR" sz="2000" dirty="0" smtClean="0">
                <a:solidFill>
                  <a:srgbClr val="0070C0"/>
                </a:solidFill>
              </a:rPr>
              <a:t>Ο Β έχει</a:t>
            </a:r>
          </a:p>
          <a:p>
            <a:pPr algn="just"/>
            <a:r>
              <a:rPr lang="el-GR" sz="2000" dirty="0" smtClean="0">
                <a:solidFill>
                  <a:srgbClr val="0070C0"/>
                </a:solidFill>
              </a:rPr>
              <a:t>-δικό </a:t>
            </a:r>
            <a:r>
              <a:rPr lang="el-GR" sz="2000" dirty="0">
                <a:solidFill>
                  <a:srgbClr val="0070C0"/>
                </a:solidFill>
              </a:rPr>
              <a:t>του γραφείο </a:t>
            </a:r>
            <a:r>
              <a:rPr lang="el-GR" sz="2000" dirty="0" smtClean="0">
                <a:solidFill>
                  <a:srgbClr val="0070C0"/>
                </a:solidFill>
              </a:rPr>
              <a:t>και </a:t>
            </a:r>
            <a:endParaRPr lang="el-GR" sz="2000" dirty="0">
              <a:solidFill>
                <a:srgbClr val="0070C0"/>
              </a:solidFill>
            </a:endParaRPr>
          </a:p>
          <a:p>
            <a:pPr algn="just"/>
            <a:r>
              <a:rPr lang="el-GR" sz="2000" dirty="0">
                <a:solidFill>
                  <a:srgbClr val="0070C0"/>
                </a:solidFill>
              </a:rPr>
              <a:t>-αναλαμβάνει </a:t>
            </a:r>
            <a:r>
              <a:rPr lang="el-GR" sz="2000" dirty="0" smtClean="0">
                <a:solidFill>
                  <a:srgbClr val="0070C0"/>
                </a:solidFill>
              </a:rPr>
              <a:t>και την παρακολούθηση </a:t>
            </a:r>
            <a:r>
              <a:rPr lang="el-GR" sz="2000" dirty="0">
                <a:solidFill>
                  <a:srgbClr val="0070C0"/>
                </a:solidFill>
              </a:rPr>
              <a:t>βιβλίων εταιρειών με μηνιαίο μισθό, χωρίς να πηγαίνει συγκεκριμένη μέρα και ώρα </a:t>
            </a:r>
          </a:p>
          <a:p>
            <a:pPr algn="just"/>
            <a:r>
              <a:rPr lang="el-GR" sz="2000" dirty="0">
                <a:solidFill>
                  <a:srgbClr val="0070C0"/>
                </a:solidFill>
              </a:rPr>
              <a:t>-ο εργοδότης δεν τον εποπτεύει ούτε επιβάλλει τρόπο εργασίας </a:t>
            </a:r>
          </a:p>
          <a:p>
            <a:pPr algn="just"/>
            <a:r>
              <a:rPr lang="el-GR" sz="2000" dirty="0">
                <a:solidFill>
                  <a:srgbClr val="0070C0"/>
                </a:solidFill>
              </a:rPr>
              <a:t>-</a:t>
            </a:r>
            <a:r>
              <a:rPr lang="el-GR" sz="2000" b="1" i="1" dirty="0">
                <a:solidFill>
                  <a:srgbClr val="0070C0"/>
                </a:solidFill>
              </a:rPr>
              <a:t>παροχή ανεξάρτητων υπηρεσιών </a:t>
            </a:r>
            <a:r>
              <a:rPr lang="el-GR" sz="2000" dirty="0">
                <a:solidFill>
                  <a:srgbClr val="0070C0"/>
                </a:solidFill>
              </a:rPr>
              <a:t>	</a:t>
            </a:r>
          </a:p>
          <a:p>
            <a:pPr algn="just"/>
            <a:endParaRPr lang="el-GR" sz="2000" dirty="0" smtClean="0">
              <a:solidFill>
                <a:srgbClr val="0070C0"/>
              </a:solidFill>
            </a:endParaRPr>
          </a:p>
          <a:p>
            <a:pPr algn="just"/>
            <a:r>
              <a:rPr lang="el-GR" sz="2000" dirty="0" smtClean="0">
                <a:solidFill>
                  <a:srgbClr val="0070C0"/>
                </a:solidFill>
              </a:rPr>
              <a:t>Ο Γ </a:t>
            </a:r>
          </a:p>
          <a:p>
            <a:pPr algn="just"/>
            <a:r>
              <a:rPr lang="el-GR" sz="2000" dirty="0" smtClean="0">
                <a:solidFill>
                  <a:srgbClr val="0070C0"/>
                </a:solidFill>
              </a:rPr>
              <a:t>-έχει </a:t>
            </a:r>
            <a:r>
              <a:rPr lang="el-GR" sz="2000" dirty="0">
                <a:solidFill>
                  <a:srgbClr val="0070C0"/>
                </a:solidFill>
              </a:rPr>
              <a:t>προσληφθεί από εταιρεία ως υπάλληλος λογιστηρίου </a:t>
            </a:r>
          </a:p>
          <a:p>
            <a:pPr algn="just"/>
            <a:r>
              <a:rPr lang="el-GR" sz="2000" dirty="0">
                <a:solidFill>
                  <a:srgbClr val="0070C0"/>
                </a:solidFill>
              </a:rPr>
              <a:t>-</a:t>
            </a:r>
            <a:r>
              <a:rPr lang="el-GR" sz="2000" b="1" i="1" dirty="0">
                <a:solidFill>
                  <a:srgbClr val="0070C0"/>
                </a:solidFill>
              </a:rPr>
              <a:t>προσφέρει εξαρτημένη εργασία με σύμβαση εργασίας ιδιωτικού δικαίου</a:t>
            </a:r>
            <a:r>
              <a:rPr lang="el-GR" sz="2000" dirty="0">
                <a:solidFill>
                  <a:srgbClr val="0070C0"/>
                </a:solidFill>
              </a:rPr>
              <a:t>, που έχει συνάψει με τον εργοδότη </a:t>
            </a:r>
            <a:r>
              <a:rPr lang="el-GR" sz="2000" dirty="0" smtClean="0">
                <a:solidFill>
                  <a:srgbClr val="0070C0"/>
                </a:solidFill>
              </a:rPr>
              <a:t>του</a:t>
            </a:r>
          </a:p>
          <a:p>
            <a:pPr algn="just"/>
            <a:r>
              <a:rPr lang="el-GR" sz="2000" dirty="0" smtClean="0">
                <a:solidFill>
                  <a:srgbClr val="0070C0"/>
                </a:solidFill>
              </a:rPr>
              <a:t>-</a:t>
            </a:r>
            <a:r>
              <a:rPr lang="el-GR" sz="2000" b="1" dirty="0" smtClean="0">
                <a:solidFill>
                  <a:srgbClr val="0070C0"/>
                </a:solidFill>
              </a:rPr>
              <a:t>μισθωτός</a:t>
            </a:r>
            <a:r>
              <a:rPr lang="el-GR" sz="2000" dirty="0" smtClean="0">
                <a:solidFill>
                  <a:srgbClr val="0070C0"/>
                </a:solidFill>
              </a:rPr>
              <a:t> </a:t>
            </a:r>
            <a:r>
              <a:rPr lang="el-GR" sz="2000" dirty="0">
                <a:solidFill>
                  <a:srgbClr val="0070C0"/>
                </a:solidFill>
              </a:rPr>
              <a:t>	</a:t>
            </a:r>
          </a:p>
          <a:p>
            <a:endParaRPr lang="el-GR" dirty="0" smtClean="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4142501133"/>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8937" y="0"/>
            <a:ext cx="11443063" cy="6749540"/>
          </a:xfrm>
          <a:prstGeom prst="rect">
            <a:avLst/>
          </a:prstGeom>
        </p:spPr>
        <p:txBody>
          <a:bodyPr wrap="square">
            <a:spAutoFit/>
          </a:bodyPr>
          <a:lstStyle/>
          <a:p>
            <a:pPr algn="just"/>
            <a:r>
              <a:rPr lang="el-GR" sz="2000" dirty="0">
                <a:solidFill>
                  <a:srgbClr val="0070C0"/>
                </a:solidFill>
              </a:rPr>
              <a:t>Η Δ είναι</a:t>
            </a:r>
          </a:p>
          <a:p>
            <a:pPr algn="just"/>
            <a:r>
              <a:rPr lang="el-GR" sz="2000" dirty="0">
                <a:solidFill>
                  <a:srgbClr val="0070C0"/>
                </a:solidFill>
              </a:rPr>
              <a:t>-διορισμένη με διαγωνισμό στο Υπουργείο Οικονομικών </a:t>
            </a:r>
          </a:p>
          <a:p>
            <a:pPr algn="just"/>
            <a:r>
              <a:rPr lang="el-GR" sz="2000" dirty="0">
                <a:solidFill>
                  <a:srgbClr val="0070C0"/>
                </a:solidFill>
              </a:rPr>
              <a:t>-ταμειακός υπάλληλος </a:t>
            </a:r>
          </a:p>
          <a:p>
            <a:pPr algn="just"/>
            <a:r>
              <a:rPr lang="el-GR" sz="2000" dirty="0">
                <a:solidFill>
                  <a:srgbClr val="0070C0"/>
                </a:solidFill>
              </a:rPr>
              <a:t>-</a:t>
            </a:r>
            <a:r>
              <a:rPr lang="el-GR" sz="2000" b="1" i="1" dirty="0">
                <a:solidFill>
                  <a:srgbClr val="0070C0"/>
                </a:solidFill>
              </a:rPr>
              <a:t>μόνιμος δημόσιος υπάλληλος εξαρτημένης εργασίας, που ρυθμίζεται από το δημοσιοϋπαλληλικό δίκαιο</a:t>
            </a:r>
            <a:r>
              <a:rPr lang="el-GR" sz="2000" dirty="0">
                <a:solidFill>
                  <a:srgbClr val="0070C0"/>
                </a:solidFill>
              </a:rPr>
              <a:t>, όχι το εργατικό 	</a:t>
            </a:r>
          </a:p>
          <a:p>
            <a:pPr algn="just"/>
            <a:endParaRPr lang="el-GR" sz="2000" dirty="0">
              <a:solidFill>
                <a:srgbClr val="0070C0"/>
              </a:solidFill>
            </a:endParaRPr>
          </a:p>
          <a:p>
            <a:pPr algn="just"/>
            <a:r>
              <a:rPr lang="el-GR" sz="2000" dirty="0" smtClean="0">
                <a:solidFill>
                  <a:srgbClr val="0070C0"/>
                </a:solidFill>
              </a:rPr>
              <a:t>Ο Ε είναι</a:t>
            </a:r>
          </a:p>
          <a:p>
            <a:pPr algn="just"/>
            <a:r>
              <a:rPr lang="el-GR" sz="2000" dirty="0" smtClean="0">
                <a:solidFill>
                  <a:srgbClr val="0070C0"/>
                </a:solidFill>
              </a:rPr>
              <a:t>-εργαζόμενος </a:t>
            </a:r>
            <a:r>
              <a:rPr lang="el-GR" sz="2000" dirty="0">
                <a:solidFill>
                  <a:srgbClr val="0070C0"/>
                </a:solidFill>
              </a:rPr>
              <a:t>σε δημόσια υπηρεσία επί </a:t>
            </a:r>
            <a:r>
              <a:rPr lang="el-GR" sz="2000" dirty="0" err="1">
                <a:solidFill>
                  <a:srgbClr val="0070C0"/>
                </a:solidFill>
              </a:rPr>
              <a:t>συμβάσει</a:t>
            </a:r>
            <a:r>
              <a:rPr lang="el-GR" sz="2000" dirty="0">
                <a:solidFill>
                  <a:srgbClr val="0070C0"/>
                </a:solidFill>
              </a:rPr>
              <a:t> (πχ. Οκτάμηνη σύμβαση)</a:t>
            </a:r>
          </a:p>
          <a:p>
            <a:pPr algn="just"/>
            <a:r>
              <a:rPr lang="el-GR" sz="2000" dirty="0">
                <a:solidFill>
                  <a:srgbClr val="0070C0"/>
                </a:solidFill>
              </a:rPr>
              <a:t>-όχι μόνιμος δημόσιος υπάλληλος αλλά με σύμβαση ιδιωτικού δικαίου </a:t>
            </a:r>
          </a:p>
          <a:p>
            <a:pPr algn="just"/>
            <a:r>
              <a:rPr lang="el-GR" sz="2000" dirty="0">
                <a:solidFill>
                  <a:srgbClr val="0070C0"/>
                </a:solidFill>
              </a:rPr>
              <a:t>-</a:t>
            </a:r>
            <a:r>
              <a:rPr lang="el-GR" sz="2000" b="1" i="1" dirty="0">
                <a:solidFill>
                  <a:srgbClr val="0070C0"/>
                </a:solidFill>
              </a:rPr>
              <a:t>εξαρτημένη εργασία που ρυθμίζεται από το Εργατικό Δίκαιο</a:t>
            </a:r>
            <a:r>
              <a:rPr lang="el-GR" sz="2000" dirty="0">
                <a:solidFill>
                  <a:srgbClr val="0070C0"/>
                </a:solidFill>
              </a:rPr>
              <a:t>, έστω κι αν εργοδότης του είναι το δημόσιο 	</a:t>
            </a:r>
            <a:endParaRPr lang="el-GR" sz="2000" dirty="0" smtClean="0">
              <a:solidFill>
                <a:srgbClr val="0070C0"/>
              </a:solidFill>
            </a:endParaRPr>
          </a:p>
          <a:p>
            <a:pPr algn="just"/>
            <a:r>
              <a:rPr lang="el-GR" sz="2000" b="1" u="sng" dirty="0" smtClean="0">
                <a:solidFill>
                  <a:srgbClr val="0070C0"/>
                </a:solidFill>
                <a:ea typeface="Times New Roman" panose="02020603050405020304" pitchFamily="18" charset="0"/>
                <a:cs typeface="Times New Roman" panose="02020603050405020304" pitchFamily="18" charset="0"/>
              </a:rPr>
              <a:t>Σχέση </a:t>
            </a:r>
            <a:r>
              <a:rPr lang="el-GR" sz="2000" b="1" u="sng" dirty="0">
                <a:solidFill>
                  <a:srgbClr val="0070C0"/>
                </a:solidFill>
                <a:ea typeface="Times New Roman" panose="02020603050405020304" pitchFamily="18" charset="0"/>
                <a:cs typeface="Times New Roman" panose="02020603050405020304" pitchFamily="18" charset="0"/>
              </a:rPr>
              <a:t>παροχής ανεξάρτητων υπηρεσιών</a:t>
            </a: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1125"/>
              </a:spcAft>
            </a:pPr>
            <a:r>
              <a:rPr lang="en-US" sz="2000" dirty="0">
                <a:solidFill>
                  <a:srgbClr val="0070C0"/>
                </a:solidFill>
                <a:ea typeface="Times New Roman" panose="02020603050405020304" pitchFamily="18" charset="0"/>
                <a:cs typeface="Times New Roman" panose="02020603050405020304" pitchFamily="18" charset="0"/>
              </a:rPr>
              <a:t> </a:t>
            </a:r>
            <a:r>
              <a:rPr lang="el-GR" sz="2000" dirty="0" smtClean="0">
                <a:solidFill>
                  <a:srgbClr val="0070C0"/>
                </a:solidFill>
                <a:ea typeface="Times New Roman" panose="02020603050405020304" pitchFamily="18" charset="0"/>
                <a:cs typeface="Times New Roman" panose="02020603050405020304" pitchFamily="18" charset="0"/>
              </a:rPr>
              <a:t>Τη </a:t>
            </a:r>
            <a:r>
              <a:rPr lang="el-GR" sz="2000" dirty="0">
                <a:solidFill>
                  <a:srgbClr val="0070C0"/>
                </a:solidFill>
                <a:ea typeface="Times New Roman" panose="02020603050405020304" pitchFamily="18" charset="0"/>
                <a:cs typeface="Times New Roman" panose="02020603050405020304" pitchFamily="18" charset="0"/>
              </a:rPr>
              <a:t>σχέση εξαρτημένης εργασίας, όπως έχει ήδη σημειωθεί, την χαρακτηρίζει η εξάρτηση με χαρακτηριστικό στοιχείο την </a:t>
            </a:r>
            <a:r>
              <a:rPr lang="el-GR" sz="2000" dirty="0" err="1">
                <a:solidFill>
                  <a:srgbClr val="0070C0"/>
                </a:solidFill>
                <a:ea typeface="Times New Roman" panose="02020603050405020304" pitchFamily="18" charset="0"/>
                <a:cs typeface="Times New Roman" panose="02020603050405020304" pitchFamily="18" charset="0"/>
              </a:rPr>
              <a:t>εξουσίαση</a:t>
            </a:r>
            <a:r>
              <a:rPr lang="el-GR" sz="2000" dirty="0">
                <a:solidFill>
                  <a:srgbClr val="0070C0"/>
                </a:solidFill>
                <a:ea typeface="Times New Roman" panose="02020603050405020304" pitchFamily="18" charset="0"/>
                <a:cs typeface="Times New Roman" panose="02020603050405020304" pitchFamily="18" charset="0"/>
              </a:rPr>
              <a:t> της εργασίας κατά την παροχή της από τον εργοδότη. Η παροχή δηλ. της εργασίας υπόκειται στο διευθυντικό δικαίωμα του εργοδότη, ο οποίος έχει την εξουσία να καθορίζει τον τόπο, τον τρόπο, το χρόνο και γενικά τις συνθήκες εργασίας, να δίνει σχετικές εντολές και οδηγίες για την εκτέλεσή της, να την ελέγχει και να την εποπτεύει</a:t>
            </a:r>
            <a:r>
              <a:rPr lang="el-GR" sz="2000" dirty="0" smtClean="0">
                <a:solidFill>
                  <a:srgbClr val="0070C0"/>
                </a:solidFill>
                <a:ea typeface="Times New Roman" panose="02020603050405020304" pitchFamily="18" charset="0"/>
                <a:cs typeface="Times New Roman" panose="02020603050405020304" pitchFamily="18" charset="0"/>
              </a:rPr>
              <a:t>.</a:t>
            </a:r>
            <a:r>
              <a:rPr lang="en-US" sz="2000" dirty="0">
                <a:solidFill>
                  <a:srgbClr val="0070C0"/>
                </a:solidFill>
                <a:ea typeface="Times New Roman" panose="02020603050405020304" pitchFamily="18" charset="0"/>
                <a:cs typeface="Times New Roman" panose="02020603050405020304" pitchFamily="18" charset="0"/>
              </a:rPr>
              <a:t> </a:t>
            </a:r>
            <a:r>
              <a:rPr lang="el-GR" sz="2000" dirty="0" smtClean="0">
                <a:solidFill>
                  <a:srgbClr val="0070C0"/>
                </a:solidFill>
                <a:ea typeface="Times New Roman" panose="02020603050405020304" pitchFamily="18" charset="0"/>
                <a:cs typeface="Times New Roman" panose="02020603050405020304" pitchFamily="18" charset="0"/>
              </a:rPr>
              <a:t>Όταν </a:t>
            </a:r>
            <a:r>
              <a:rPr lang="el-GR" sz="2000" dirty="0">
                <a:solidFill>
                  <a:srgbClr val="0070C0"/>
                </a:solidFill>
                <a:ea typeface="Times New Roman" panose="02020603050405020304" pitchFamily="18" charset="0"/>
                <a:cs typeface="Times New Roman" panose="02020603050405020304" pitchFamily="18" charset="0"/>
              </a:rPr>
              <a:t>σε μια σχέση εργασίας δεν συντρέχουν αυτά τα στοιχεία της εξαρτήσεως και ο φορέας της εργασίας διατηρεί την</a:t>
            </a:r>
            <a:r>
              <a:rPr lang="en-US" sz="2000"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πρωτοβουλία</a:t>
            </a:r>
            <a:r>
              <a:rPr lang="en-US" sz="2000" dirty="0">
                <a:solidFill>
                  <a:srgbClr val="0070C0"/>
                </a:solidFill>
                <a:ea typeface="Times New Roman" panose="02020603050405020304" pitchFamily="18" charset="0"/>
                <a:cs typeface="Times New Roman" panose="02020603050405020304" pitchFamily="18" charset="0"/>
              </a:rPr>
              <a:t> </a:t>
            </a:r>
            <a:r>
              <a:rPr lang="el-GR" sz="2000" dirty="0">
                <a:solidFill>
                  <a:srgbClr val="0070C0"/>
                </a:solidFill>
                <a:ea typeface="Times New Roman" panose="02020603050405020304" pitchFamily="18" charset="0"/>
                <a:cs typeface="Times New Roman" panose="02020603050405020304" pitchFamily="18" charset="0"/>
              </a:rPr>
              <a:t>και την</a:t>
            </a:r>
            <a:r>
              <a:rPr lang="en-US" sz="2000"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ελευθερία</a:t>
            </a:r>
            <a:r>
              <a:rPr lang="en-US" sz="2000" u="sng" dirty="0">
                <a:solidFill>
                  <a:srgbClr val="0070C0"/>
                </a:solidFill>
                <a:ea typeface="Times New Roman" panose="02020603050405020304" pitchFamily="18" charset="0"/>
                <a:cs typeface="Times New Roman" panose="02020603050405020304" pitchFamily="18" charset="0"/>
              </a:rPr>
              <a:t> </a:t>
            </a:r>
            <a:r>
              <a:rPr lang="el-GR" sz="2000" dirty="0">
                <a:solidFill>
                  <a:srgbClr val="0070C0"/>
                </a:solidFill>
                <a:ea typeface="Times New Roman" panose="02020603050405020304" pitchFamily="18" charset="0"/>
                <a:cs typeface="Times New Roman" panose="02020603050405020304" pitchFamily="18" charset="0"/>
              </a:rPr>
              <a:t>να καθορίζει ο ίδιος τις συνθήκες της εργασίας του, χωρίς να υπόκειται με τη νομική έννοια στον έλεγχο του εργοδότη κατά την εκτέλεσή της, τότε αυτή η σχέση είναι σχέση παροχής ανεξάρτητων υπηρεσιών. Π.χ. λογιστής που διατηρεί λογιστικό γραφείο και εξυπηρετεί ως ελεύθερος επαγγελματίας.</a:t>
            </a:r>
            <a:endParaRPr lang="en-US" sz="2000" dirty="0">
              <a:solidFill>
                <a:srgbClr val="0070C0"/>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4400117"/>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5029" y="1097279"/>
            <a:ext cx="10964091" cy="4514569"/>
          </a:xfrm>
          <a:prstGeom prst="rect">
            <a:avLst/>
          </a:prstGeom>
        </p:spPr>
        <p:txBody>
          <a:bodyPr wrap="square">
            <a:spAutoFit/>
          </a:bodyPr>
          <a:lstStyle/>
          <a:p>
            <a:pPr algn="just" fontAlgn="base">
              <a:lnSpc>
                <a:spcPct val="107000"/>
              </a:lnSpc>
              <a:spcAft>
                <a:spcPts val="0"/>
              </a:spcAft>
            </a:pPr>
            <a:r>
              <a:rPr lang="el-GR" sz="2000" b="1" u="sng" dirty="0">
                <a:solidFill>
                  <a:srgbClr val="0070C0"/>
                </a:solidFill>
                <a:ea typeface="Times New Roman" panose="02020603050405020304" pitchFamily="18" charset="0"/>
                <a:cs typeface="Times New Roman" panose="02020603050405020304" pitchFamily="18" charset="0"/>
              </a:rPr>
              <a:t>Σύμβαση έργου</a:t>
            </a: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1125"/>
              </a:spcAft>
            </a:pPr>
            <a:r>
              <a:rPr lang="el-GR" sz="2000" u="sng" dirty="0" smtClean="0">
                <a:solidFill>
                  <a:srgbClr val="0070C0"/>
                </a:solidFill>
                <a:ea typeface="Times New Roman" panose="02020603050405020304" pitchFamily="18" charset="0"/>
                <a:cs typeface="Times New Roman" panose="02020603050405020304" pitchFamily="18" charset="0"/>
              </a:rPr>
              <a:t>Στη </a:t>
            </a:r>
            <a:r>
              <a:rPr lang="el-GR" sz="2000" u="sng" dirty="0">
                <a:solidFill>
                  <a:srgbClr val="0070C0"/>
                </a:solidFill>
                <a:ea typeface="Times New Roman" panose="02020603050405020304" pitchFamily="18" charset="0"/>
                <a:cs typeface="Times New Roman" panose="02020603050405020304" pitchFamily="18" charset="0"/>
              </a:rPr>
              <a:t>σύμβαση έργου υποχρεούται κάποιος να εκτελέσει ένα έργο με αμοιβή</a:t>
            </a:r>
            <a:r>
              <a:rPr lang="el-GR" sz="2000" b="1" dirty="0">
                <a:solidFill>
                  <a:srgbClr val="0070C0"/>
                </a:solidFill>
                <a:ea typeface="Times New Roman" panose="02020603050405020304" pitchFamily="18" charset="0"/>
                <a:cs typeface="Times New Roman" panose="02020603050405020304" pitchFamily="18" charset="0"/>
              </a:rPr>
              <a:t>.</a:t>
            </a:r>
            <a:r>
              <a:rPr lang="en-US" sz="2000" b="1" dirty="0">
                <a:solidFill>
                  <a:srgbClr val="0070C0"/>
                </a:solidFill>
                <a:ea typeface="Times New Roman" panose="02020603050405020304" pitchFamily="18" charset="0"/>
                <a:cs typeface="Times New Roman" panose="02020603050405020304" pitchFamily="18" charset="0"/>
              </a:rPr>
              <a:t> </a:t>
            </a:r>
            <a:r>
              <a:rPr lang="el-GR" sz="2000" dirty="0">
                <a:solidFill>
                  <a:srgbClr val="0070C0"/>
                </a:solidFill>
                <a:ea typeface="Times New Roman" panose="02020603050405020304" pitchFamily="18" charset="0"/>
                <a:cs typeface="Times New Roman" panose="02020603050405020304" pitchFamily="18" charset="0"/>
              </a:rPr>
              <a:t>Αντικείμενο αυτής της σύμβασης είναι το</a:t>
            </a:r>
            <a:r>
              <a:rPr lang="en-US" sz="2000"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αποτέλεσμα της εργασίας</a:t>
            </a:r>
            <a:r>
              <a:rPr lang="el-GR" sz="2000" dirty="0">
                <a:solidFill>
                  <a:srgbClr val="0070C0"/>
                </a:solidFill>
                <a:ea typeface="Times New Roman" panose="02020603050405020304" pitchFamily="18" charset="0"/>
                <a:cs typeface="Times New Roman" panose="02020603050405020304" pitchFamily="18" charset="0"/>
              </a:rPr>
              <a:t>, όχι η εργασία, που θα καταβληθεί για να πραγματοποιηθεί. Την εργασία, που θα απαιτηθεί μπορεί να την εκτελέσει αυτός, που θα αναλάβει το έργο (ο εργολάβος) ή άλλος ή άλλοι κατά κανόνα μισθωτοί του εργολάβου. Κατά την εκτέλεσή της δεν υπάρχει από τον εργοδότη (κύριο του έργου) έλεγχος ως προς τον χρόνο, τον τρόπο και τον τρόπο της παροχής των υπηρεσιών. Επειδή αντικείμενο της σύμβασης έργου είναι το ίδιο το έργο, τον</a:t>
            </a:r>
            <a:r>
              <a:rPr lang="en-US" sz="2000"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κίνδυνο</a:t>
            </a:r>
            <a:r>
              <a:rPr lang="en-US" sz="2000" dirty="0">
                <a:solidFill>
                  <a:srgbClr val="0070C0"/>
                </a:solidFill>
                <a:ea typeface="Times New Roman" panose="02020603050405020304" pitchFamily="18" charset="0"/>
                <a:cs typeface="Times New Roman" panose="02020603050405020304" pitchFamily="18" charset="0"/>
              </a:rPr>
              <a:t> </a:t>
            </a:r>
            <a:r>
              <a:rPr lang="el-GR" sz="2000" dirty="0">
                <a:solidFill>
                  <a:srgbClr val="0070C0"/>
                </a:solidFill>
                <a:ea typeface="Times New Roman" panose="02020603050405020304" pitchFamily="18" charset="0"/>
                <a:cs typeface="Times New Roman" panose="02020603050405020304" pitchFamily="18" charset="0"/>
              </a:rPr>
              <a:t>της κατασκευής του και μέχρι την παράδοσή του τον φέρει ο εργολάβος. Αντίθετα στη σχέση εργασίας, επειδή η εφαρμογή της εργασίας του μισθωτού στην εκτέλεση οποιουδήποτε έργου είναι υπόθεση του εργοδότη, ο κίνδυνος για το αποτέλεσμα της εφαρμογής της εργασίας βαρύνει τον εργοδότη. Η σύμβαση έργου</a:t>
            </a:r>
            <a:r>
              <a:rPr lang="en-US" sz="2000"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λήγει αυτομάτως</a:t>
            </a:r>
            <a:r>
              <a:rPr lang="el-GR" sz="2000" dirty="0">
                <a:solidFill>
                  <a:srgbClr val="0070C0"/>
                </a:solidFill>
                <a:ea typeface="Times New Roman" panose="02020603050405020304" pitchFamily="18" charset="0"/>
                <a:cs typeface="Times New Roman" panose="02020603050405020304" pitchFamily="18" charset="0"/>
              </a:rPr>
              <a:t>, όταν το έργο για το οποίο έχει συναφθεί πραγματοποιηθεί και δεν χρειάζεται καταγγελία, όπως στη σύμβαση εργασίας</a:t>
            </a:r>
            <a:r>
              <a:rPr lang="el-GR" sz="2000" dirty="0" smtClean="0">
                <a:solidFill>
                  <a:srgbClr val="0070C0"/>
                </a:solidFill>
                <a:ea typeface="Times New Roman" panose="02020603050405020304" pitchFamily="18" charset="0"/>
                <a:cs typeface="Times New Roman" panose="02020603050405020304" pitchFamily="18" charset="0"/>
              </a:rPr>
              <a:t>.</a:t>
            </a:r>
          </a:p>
          <a:p>
            <a:pPr fontAlgn="base">
              <a:lnSpc>
                <a:spcPct val="107000"/>
              </a:lnSpc>
              <a:spcAft>
                <a:spcPts val="1125"/>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168132"/>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9863" y="287383"/>
            <a:ext cx="10903131" cy="4401205"/>
          </a:xfrm>
          <a:prstGeom prst="rect">
            <a:avLst/>
          </a:prstGeom>
        </p:spPr>
        <p:txBody>
          <a:bodyPr wrap="square">
            <a:spAutoFit/>
          </a:bodyPr>
          <a:lstStyle/>
          <a:p>
            <a:pPr lvl="0" algn="just" fontAlgn="base"/>
            <a:r>
              <a:rPr lang="el-GR" sz="2000" b="1" u="sng" dirty="0">
                <a:solidFill>
                  <a:srgbClr val="0070C0"/>
                </a:solidFill>
              </a:rPr>
              <a:t>Σύμβαση εντολής</a:t>
            </a:r>
            <a:endParaRPr lang="en-US" sz="2000" dirty="0">
              <a:solidFill>
                <a:srgbClr val="0070C0"/>
              </a:solidFill>
            </a:endParaRPr>
          </a:p>
          <a:p>
            <a:pPr lvl="0" algn="just" fontAlgn="base"/>
            <a:r>
              <a:rPr lang="en-US" sz="2000" dirty="0">
                <a:solidFill>
                  <a:srgbClr val="0070C0"/>
                </a:solidFill>
              </a:rPr>
              <a:t> </a:t>
            </a:r>
            <a:r>
              <a:rPr lang="el-GR" sz="2000" u="sng" dirty="0">
                <a:solidFill>
                  <a:srgbClr val="0070C0"/>
                </a:solidFill>
              </a:rPr>
              <a:t>Με τη σύμβαση εντολής «ο εντολοδόχος έχει υποχρέωση να διεξαγάγει χωρίς αμοιβή την υπόθεση, που του ανέθεσε ο εντολέας του».</a:t>
            </a:r>
            <a:r>
              <a:rPr lang="en-US" sz="2000" dirty="0">
                <a:solidFill>
                  <a:srgbClr val="0070C0"/>
                </a:solidFill>
              </a:rPr>
              <a:t> </a:t>
            </a:r>
            <a:r>
              <a:rPr lang="el-GR" sz="2000" dirty="0">
                <a:solidFill>
                  <a:srgbClr val="0070C0"/>
                </a:solidFill>
              </a:rPr>
              <a:t>Από τη διάταξη αυτή προκύπτει το κριτήριο για τη διάκριση της σχέσης εργασίας από την εντολή. Στην εντολή δεν υπάρχει υποχρέωση να καταβληθεί</a:t>
            </a:r>
            <a:r>
              <a:rPr lang="en-US" sz="2000" dirty="0">
                <a:solidFill>
                  <a:srgbClr val="0070C0"/>
                </a:solidFill>
              </a:rPr>
              <a:t> </a:t>
            </a:r>
            <a:r>
              <a:rPr lang="el-GR" sz="2000" u="sng" dirty="0">
                <a:solidFill>
                  <a:srgbClr val="0070C0"/>
                </a:solidFill>
              </a:rPr>
              <a:t>μισθός</a:t>
            </a:r>
            <a:r>
              <a:rPr lang="el-GR" sz="2000" dirty="0">
                <a:solidFill>
                  <a:srgbClr val="0070C0"/>
                </a:solidFill>
              </a:rPr>
              <a:t>, ενώ στη σύμβαση εργασίας τέτοια υποχρέωση υπάρχει πάντα. Ωστόσο αυτό το κριτήριο δεν είναι πάντα επαρκές γιατί έχει ήδη αναπτυχθεί ιδιαίτερα στο πεδίο των εμπορικών συναλλαγών η μορφή της</a:t>
            </a:r>
            <a:r>
              <a:rPr lang="en-US" sz="2000" dirty="0">
                <a:solidFill>
                  <a:srgbClr val="0070C0"/>
                </a:solidFill>
              </a:rPr>
              <a:t> </a:t>
            </a:r>
            <a:r>
              <a:rPr lang="el-GR" sz="2000" u="sng" dirty="0">
                <a:solidFill>
                  <a:srgbClr val="0070C0"/>
                </a:solidFill>
              </a:rPr>
              <a:t>έμμισθης εντολής</a:t>
            </a:r>
            <a:r>
              <a:rPr lang="el-GR" sz="2000" dirty="0">
                <a:solidFill>
                  <a:srgbClr val="0070C0"/>
                </a:solidFill>
              </a:rPr>
              <a:t>. Σε όσες τέτοιες περιπτώσεις υπάρχει για την εργασία αμοιβή με διάφορες ονομασίες, το κριτήριο για το διαχωρισμό της εντολής από τη σχέση εργασίας, θα πρέπει να αναζητηθεί στο βαθμό που υπόκεινται τα πρόσωπα, που προσφέρουν τέτοιες υπηρεσίες σε</a:t>
            </a:r>
            <a:r>
              <a:rPr lang="en-US" sz="2000" dirty="0">
                <a:solidFill>
                  <a:srgbClr val="0070C0"/>
                </a:solidFill>
              </a:rPr>
              <a:t> </a:t>
            </a:r>
            <a:r>
              <a:rPr lang="el-GR" sz="2000" u="sng" dirty="0">
                <a:solidFill>
                  <a:srgbClr val="0070C0"/>
                </a:solidFill>
              </a:rPr>
              <a:t>εξάρτηση</a:t>
            </a:r>
            <a:r>
              <a:rPr lang="en-US" sz="2000" dirty="0">
                <a:solidFill>
                  <a:srgbClr val="0070C0"/>
                </a:solidFill>
              </a:rPr>
              <a:t> </a:t>
            </a:r>
            <a:r>
              <a:rPr lang="el-GR" sz="2000" dirty="0">
                <a:solidFill>
                  <a:srgbClr val="0070C0"/>
                </a:solidFill>
              </a:rPr>
              <a:t>και έλεγχο από την επιχείρηση. Συνήθως περίπτωση παροχής υπηρεσιών με τον τύπο της έμμισθης εντολής είναι αυτή του δικηγόρου με πάγια αντιμισθία. Οι δικηγόροι, που προσλαμβάνονται από μεγάλες επιχειρήσεις, οργανισμούς, τράπεζες κ. ά., για να παρέχουν τις νομικές τους υπηρεσίες με διαρκή σχέση δεν συνδέονται λόγω της υφής του δικηγορικού λειτουργήματος σε καμιά περίπτωση με σύμβαση εξαρτημένης εργασίας.</a:t>
            </a:r>
            <a:endParaRPr lang="en-US" sz="2000" dirty="0">
              <a:solidFill>
                <a:srgbClr val="0070C0"/>
              </a:solidFill>
            </a:endParaRPr>
          </a:p>
        </p:txBody>
      </p:sp>
    </p:spTree>
    <p:extLst>
      <p:ext uri="{BB962C8B-B14F-4D97-AF65-F5344CB8AC3E}">
        <p14:creationId xmlns:p14="http://schemas.microsoft.com/office/powerpoint/2010/main" val="1432359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9234" y="182879"/>
            <a:ext cx="11086011" cy="6370975"/>
          </a:xfrm>
          <a:prstGeom prst="rect">
            <a:avLst/>
          </a:prstGeom>
          <a:noFill/>
        </p:spPr>
        <p:txBody>
          <a:bodyPr wrap="square" rtlCol="0">
            <a:spAutoFit/>
          </a:bodyPr>
          <a:lstStyle/>
          <a:p>
            <a:pPr algn="just"/>
            <a:r>
              <a:rPr lang="el-GR" sz="2400" dirty="0" smtClean="0">
                <a:solidFill>
                  <a:srgbClr val="0070C0"/>
                </a:solidFill>
              </a:rPr>
              <a:t>Διαχειριστές </a:t>
            </a:r>
            <a:r>
              <a:rPr lang="el-GR" sz="2400" dirty="0">
                <a:solidFill>
                  <a:srgbClr val="0070C0"/>
                </a:solidFill>
              </a:rPr>
              <a:t>της Εταιρείας</a:t>
            </a:r>
          </a:p>
          <a:p>
            <a:pPr algn="just"/>
            <a:r>
              <a:rPr lang="el-GR" sz="2400" dirty="0">
                <a:solidFill>
                  <a:srgbClr val="0070C0"/>
                </a:solidFill>
              </a:rPr>
              <a:t>1. Διαχειριστές και εκπρόσωποι της εταιρείας για όλα τα θέματα αυτής ορίζονται και οι δυο εταίροι, </a:t>
            </a:r>
            <a:r>
              <a:rPr lang="el-GR" sz="2400" dirty="0" smtClean="0">
                <a:solidFill>
                  <a:srgbClr val="0070C0"/>
                </a:solidFill>
              </a:rPr>
              <a:t>Π. Χρήστου </a:t>
            </a:r>
            <a:r>
              <a:rPr lang="el-GR" sz="2400" dirty="0">
                <a:solidFill>
                  <a:srgbClr val="0070C0"/>
                </a:solidFill>
              </a:rPr>
              <a:t>και </a:t>
            </a:r>
            <a:r>
              <a:rPr lang="el-GR" sz="2400" dirty="0" smtClean="0">
                <a:solidFill>
                  <a:srgbClr val="0070C0"/>
                </a:solidFill>
              </a:rPr>
              <a:t>Σ. Κυριακού.</a:t>
            </a:r>
            <a:endParaRPr lang="el-GR" sz="2400" dirty="0">
              <a:solidFill>
                <a:srgbClr val="0070C0"/>
              </a:solidFill>
            </a:endParaRPr>
          </a:p>
          <a:p>
            <a:pPr algn="just"/>
            <a:r>
              <a:rPr lang="el-GR" sz="2400" dirty="0">
                <a:solidFill>
                  <a:srgbClr val="0070C0"/>
                </a:solidFill>
              </a:rPr>
              <a:t>2. Η εταιρεία συναλλάσσεται και αναλαμβάνει εγκύρως υποχρεώσεις έναντι κάθε τρίτου με τις υπογραφές των άνω διαχειριστών, που ενεργούν είτε από κοινού είτε μεμονωμένα και τίθενται κάτω από την εταιρική επωνυμία.</a:t>
            </a:r>
          </a:p>
          <a:p>
            <a:pPr algn="just"/>
            <a:r>
              <a:rPr lang="el-GR" sz="2400" dirty="0">
                <a:solidFill>
                  <a:srgbClr val="0070C0"/>
                </a:solidFill>
              </a:rPr>
              <a:t>Ισολογισμός. Κέρδη και ζημιές .</a:t>
            </a:r>
          </a:p>
          <a:p>
            <a:pPr algn="just"/>
            <a:r>
              <a:rPr lang="el-GR" sz="2400" dirty="0">
                <a:solidFill>
                  <a:srgbClr val="0070C0"/>
                </a:solidFill>
              </a:rPr>
              <a:t>1. Στο τέλος κάθε ημερολογιακού έτους συντάσσεται απογραφή και ισολογισμός και κλείνουν τα βιβλία της εταιρείας σύμφωνα με τις διατάξεις του Κ.Β.Σ.</a:t>
            </a:r>
          </a:p>
          <a:p>
            <a:pPr algn="just"/>
            <a:r>
              <a:rPr lang="el-GR" sz="2400" dirty="0">
                <a:solidFill>
                  <a:srgbClr val="0070C0"/>
                </a:solidFill>
              </a:rPr>
              <a:t>2. Οι εταίροι συμμετέχουν στα αποτελέσματα της χρήσεως (κέρδη και ζημιές) ανάλογα με το ποσοστό συμμετοχής τους στην εταιρεία, δηλαδή κατά 50 % ο καθένας </a:t>
            </a:r>
            <a:r>
              <a:rPr lang="el-GR" sz="2400" dirty="0" smtClean="0">
                <a:solidFill>
                  <a:srgbClr val="0070C0"/>
                </a:solidFill>
              </a:rPr>
              <a:t>απ’ </a:t>
            </a:r>
            <a:r>
              <a:rPr lang="el-GR" sz="2400" dirty="0">
                <a:solidFill>
                  <a:srgbClr val="0070C0"/>
                </a:solidFill>
              </a:rPr>
              <a:t>αυτούς.</a:t>
            </a:r>
          </a:p>
          <a:p>
            <a:pPr algn="just"/>
            <a:r>
              <a:rPr lang="el-GR" sz="2400" dirty="0">
                <a:solidFill>
                  <a:srgbClr val="0070C0"/>
                </a:solidFill>
              </a:rPr>
              <a:t>3. Με κοινή συμφωνία των εταίρων επιτρέπεται η διανομή κερδών και πριν το τέλος της χρήσεως. Με βάση αυτή τη συμφωνία , κάθε εταίρος δικαιούται να προβαίνει σε απολήψεις, κατά μήνα, έναντι κερδών που του αναλογούν και μέχρι το μισού των πιθανών κερδών της χρήσεως συνολικά</a:t>
            </a:r>
            <a:r>
              <a:rPr lang="el-GR" sz="2400" dirty="0" smtClean="0">
                <a:solidFill>
                  <a:srgbClr val="0070C0"/>
                </a:solidFill>
              </a:rPr>
              <a:t>.</a:t>
            </a:r>
          </a:p>
          <a:p>
            <a:pPr algn="just"/>
            <a:endParaRPr lang="el-GR" sz="2400" dirty="0" smtClean="0">
              <a:solidFill>
                <a:srgbClr val="0070C0"/>
              </a:solidFill>
            </a:endParaRPr>
          </a:p>
        </p:txBody>
      </p:sp>
    </p:spTree>
    <p:extLst>
      <p:ext uri="{BB962C8B-B14F-4D97-AF65-F5344CB8AC3E}">
        <p14:creationId xmlns:p14="http://schemas.microsoft.com/office/powerpoint/2010/main" val="2890194021"/>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0" y="0"/>
            <a:ext cx="11460480" cy="7976799"/>
          </a:xfrm>
          <a:prstGeom prst="rect">
            <a:avLst/>
          </a:prstGeom>
        </p:spPr>
        <p:txBody>
          <a:bodyPr wrap="square">
            <a:spAutoFit/>
          </a:bodyPr>
          <a:lstStyle/>
          <a:p>
            <a:pPr algn="just" fontAlgn="base">
              <a:lnSpc>
                <a:spcPct val="107000"/>
              </a:lnSpc>
              <a:spcAft>
                <a:spcPts val="0"/>
              </a:spcAft>
            </a:pPr>
            <a:r>
              <a:rPr lang="el-GR" sz="2000" b="1" u="sng" dirty="0">
                <a:solidFill>
                  <a:srgbClr val="0070C0"/>
                </a:solidFill>
                <a:ea typeface="Times New Roman" panose="02020603050405020304" pitchFamily="18" charset="0"/>
                <a:cs typeface="Times New Roman" panose="02020603050405020304" pitchFamily="18" charset="0"/>
              </a:rPr>
              <a:t>Παροχή εργασίας με βάση οικογενειακή σχέση</a:t>
            </a: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1125"/>
              </a:spcAft>
            </a:pPr>
            <a:r>
              <a:rPr lang="en-US" sz="2000" dirty="0">
                <a:solidFill>
                  <a:srgbClr val="0070C0"/>
                </a:solidFill>
                <a:ea typeface="Times New Roman" panose="02020603050405020304" pitchFamily="18" charset="0"/>
                <a:cs typeface="Times New Roman" panose="02020603050405020304" pitchFamily="18" charset="0"/>
              </a:rPr>
              <a:t> </a:t>
            </a:r>
            <a:r>
              <a:rPr lang="el-GR" sz="2000" u="sng" dirty="0" smtClean="0">
                <a:solidFill>
                  <a:srgbClr val="0070C0"/>
                </a:solidFill>
                <a:ea typeface="Times New Roman" panose="02020603050405020304" pitchFamily="18" charset="0"/>
                <a:cs typeface="Times New Roman" panose="02020603050405020304" pitchFamily="18" charset="0"/>
              </a:rPr>
              <a:t>Κατά </a:t>
            </a:r>
            <a:r>
              <a:rPr lang="el-GR" sz="2000" u="sng" dirty="0">
                <a:solidFill>
                  <a:srgbClr val="0070C0"/>
                </a:solidFill>
                <a:ea typeface="Times New Roman" panose="02020603050405020304" pitchFamily="18" charset="0"/>
                <a:cs typeface="Times New Roman" panose="02020603050405020304" pitchFamily="18" charset="0"/>
              </a:rPr>
              <a:t>το οικογενειακό δίκαιο τα παιδιά για όσο διάστημα είναι μέλη της πατρικής οικογένειας και διατρέφονται σε αυτή, έχουν υποχρέωση να παρέχουν στους γονείς τους και μέσα στο σπίτι και στην άσκηση του επαγγέλματός του υπηρεσίες ανάλογες με τις δυνάμεις και τις βιοτικές συνθήκες, τις δικές τους και της οικογένειάς τους. Η ίδια υποχρέωση παροχής εργασίας ισχύει και μεταξύ συζύγων λόγω του ηθικού υπόβαθρου της έγγαμης συμβίωσης και ως συμβολή στις οικογενειακές ανάγκες.</a:t>
            </a:r>
            <a:r>
              <a:rPr lang="en-US" sz="2000" dirty="0">
                <a:solidFill>
                  <a:srgbClr val="0070C0"/>
                </a:solidFill>
                <a:ea typeface="Times New Roman" panose="02020603050405020304" pitchFamily="18" charset="0"/>
                <a:cs typeface="Times New Roman" panose="02020603050405020304" pitchFamily="18" charset="0"/>
              </a:rPr>
              <a:t> </a:t>
            </a:r>
            <a:r>
              <a:rPr lang="el-GR" sz="2000" dirty="0">
                <a:solidFill>
                  <a:srgbClr val="0070C0"/>
                </a:solidFill>
                <a:ea typeface="Times New Roman" panose="02020603050405020304" pitchFamily="18" charset="0"/>
                <a:cs typeface="Times New Roman" panose="02020603050405020304" pitchFamily="18" charset="0"/>
              </a:rPr>
              <a:t>Πάντως αυτές οι οικογενειακού δικαίου υποχρεώσεις δεν αποκλείουν την περίπτωση να παρέχουν τα παιδιά ή ο ένας σύζυγος εργασία στην οικογενειακή επιχείρηση με σχέση διαρρυθμισμένη ως σχέση πραγματικής εξάρτησης εργασίας, κυρίως όταν οι προσφερόμενες υπηρεσίες υπερβαίνουν το μέτρο της οικογενειακής υποχρέωσης.</a:t>
            </a: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1125"/>
              </a:spcAft>
            </a:pPr>
            <a:r>
              <a:rPr lang="en-US" sz="2000" dirty="0">
                <a:solidFill>
                  <a:srgbClr val="0070C0"/>
                </a:solidFill>
                <a:ea typeface="Times New Roman" panose="02020603050405020304" pitchFamily="18" charset="0"/>
                <a:cs typeface="Times New Roman" panose="02020603050405020304" pitchFamily="18" charset="0"/>
              </a:rPr>
              <a:t> </a:t>
            </a:r>
            <a:r>
              <a:rPr lang="el-GR" sz="2000" b="1" u="sng" dirty="0" smtClean="0">
                <a:solidFill>
                  <a:srgbClr val="0070C0"/>
                </a:solidFill>
                <a:ea typeface="Times New Roman" panose="02020603050405020304" pitchFamily="18" charset="0"/>
                <a:cs typeface="Times New Roman" panose="02020603050405020304" pitchFamily="18" charset="0"/>
              </a:rPr>
              <a:t>Σύμβαση </a:t>
            </a:r>
            <a:r>
              <a:rPr lang="el-GR" sz="2000" b="1" u="sng" dirty="0">
                <a:solidFill>
                  <a:srgbClr val="0070C0"/>
                </a:solidFill>
                <a:ea typeface="Times New Roman" panose="02020603050405020304" pitchFamily="18" charset="0"/>
                <a:cs typeface="Times New Roman" panose="02020603050405020304" pitchFamily="18" charset="0"/>
              </a:rPr>
              <a:t>εταιρίας</a:t>
            </a: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1125"/>
              </a:spcAft>
            </a:pPr>
            <a:r>
              <a:rPr lang="en-US" sz="2000" dirty="0">
                <a:solidFill>
                  <a:srgbClr val="0070C0"/>
                </a:solidFill>
                <a:ea typeface="Times New Roman" panose="02020603050405020304" pitchFamily="18" charset="0"/>
                <a:cs typeface="Times New Roman" panose="02020603050405020304" pitchFamily="18" charset="0"/>
              </a:rPr>
              <a:t> </a:t>
            </a:r>
            <a:r>
              <a:rPr lang="el-GR" sz="2000" dirty="0" smtClean="0">
                <a:solidFill>
                  <a:srgbClr val="0070C0"/>
                </a:solidFill>
                <a:ea typeface="Times New Roman" panose="02020603050405020304" pitchFamily="18" charset="0"/>
                <a:cs typeface="Times New Roman" panose="02020603050405020304" pitchFamily="18" charset="0"/>
              </a:rPr>
              <a:t>Κατά </a:t>
            </a:r>
            <a:r>
              <a:rPr lang="el-GR" sz="2000" dirty="0">
                <a:solidFill>
                  <a:srgbClr val="0070C0"/>
                </a:solidFill>
                <a:ea typeface="Times New Roman" panose="02020603050405020304" pitchFamily="18" charset="0"/>
                <a:cs typeface="Times New Roman" panose="02020603050405020304" pitchFamily="18" charset="0"/>
              </a:rPr>
              <a:t>το άρθρο 741 ΑΚ «</a:t>
            </a:r>
            <a:r>
              <a:rPr lang="el-GR" sz="2000" u="sng" dirty="0">
                <a:solidFill>
                  <a:srgbClr val="0070C0"/>
                </a:solidFill>
                <a:ea typeface="Times New Roman" panose="02020603050405020304" pitchFamily="18" charset="0"/>
                <a:cs typeface="Times New Roman" panose="02020603050405020304" pitchFamily="18" charset="0"/>
              </a:rPr>
              <a:t>με τη σύμβαση εταιρίας δύο ή περισσότεροι έχουν αμοιβαίως υποχρέωση να επιδιώκουν με κοινές εισφορές κοινό σκοπό και ιδίως οικονομικό</a:t>
            </a:r>
            <a:r>
              <a:rPr lang="el-GR" sz="2000" dirty="0">
                <a:solidFill>
                  <a:srgbClr val="0070C0"/>
                </a:solidFill>
                <a:ea typeface="Times New Roman" panose="02020603050405020304" pitchFamily="18" charset="0"/>
                <a:cs typeface="Times New Roman" panose="02020603050405020304" pitchFamily="18" charset="0"/>
              </a:rPr>
              <a:t>». Και αυτή η συμβατική σχέση πρέπει να διακριθεί από τη σύμβαση εξαρτημένης εργασίας, γιατί υπάρχει κίνδυνος σύγχυσης για τους εξής λόγους: Είναι δυνατό σε εταιρία οι εισφορές να συνίστανται σε εργασία των εταίρων. Ανεξάρτητα από αυτό, πολλές φορές οι εταίροι παρέχουν και την προσωπική τους εργασία για την προαγωγή του εταιρικού σκοπού όχι ως εισφορά, αλλά είτε για να εξυπηρετήσουν τη δική τους υπόθεση, είτε για να διαχειριστούν τις εταιρικές </a:t>
            </a:r>
            <a:r>
              <a:rPr lang="el-GR" sz="2000" dirty="0" err="1" smtClean="0">
                <a:solidFill>
                  <a:srgbClr val="0070C0"/>
                </a:solidFill>
                <a:ea typeface="Times New Roman" panose="02020603050405020304" pitchFamily="18" charset="0"/>
                <a:cs typeface="Times New Roman" panose="02020603050405020304" pitchFamily="18" charset="0"/>
              </a:rPr>
              <a:t>υποθέσεις.Σε</a:t>
            </a:r>
            <a:r>
              <a:rPr lang="el-GR" sz="2000" dirty="0" smtClean="0">
                <a:solidFill>
                  <a:srgbClr val="0070C0"/>
                </a:solidFill>
                <a:ea typeface="Times New Roman" panose="02020603050405020304" pitchFamily="18" charset="0"/>
                <a:cs typeface="Times New Roman" panose="02020603050405020304" pitchFamily="18" charset="0"/>
              </a:rPr>
              <a:t> </a:t>
            </a:r>
            <a:r>
              <a:rPr lang="el-GR" sz="2000" dirty="0">
                <a:solidFill>
                  <a:srgbClr val="0070C0"/>
                </a:solidFill>
                <a:ea typeface="Times New Roman" panose="02020603050405020304" pitchFamily="18" charset="0"/>
                <a:cs typeface="Times New Roman" panose="02020603050405020304" pitchFamily="18" charset="0"/>
              </a:rPr>
              <a:t>κάθε περίπτωση η διακρίβωση για το ποια σχέση πρόκειται, θα προκύπτει από τη νομική φύση της σχέσης.</a:t>
            </a:r>
            <a:r>
              <a:rPr lang="en-US" sz="2000"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Θα είναι </a:t>
            </a:r>
            <a:r>
              <a:rPr lang="el-GR" sz="2000" u="sng" dirty="0" smtClean="0">
                <a:solidFill>
                  <a:srgbClr val="0070C0"/>
                </a:solidFill>
                <a:ea typeface="Times New Roman" panose="02020603050405020304" pitchFamily="18" charset="0"/>
                <a:cs typeface="Times New Roman" panose="02020603050405020304" pitchFamily="18" charset="0"/>
              </a:rPr>
              <a:t>εταιρεία</a:t>
            </a:r>
            <a:r>
              <a:rPr lang="el-GR" sz="2000" u="sng" dirty="0">
                <a:solidFill>
                  <a:srgbClr val="0070C0"/>
                </a:solidFill>
                <a:ea typeface="Times New Roman" panose="02020603050405020304" pitchFamily="18" charset="0"/>
                <a:cs typeface="Times New Roman" panose="02020603050405020304" pitchFamily="18" charset="0"/>
              </a:rPr>
              <a:t>, όταν διαπιστώνεται πρόθεση εταιρικής συνεργασίας για επιδίωξη κοινού σκοπού με κοινή ανάληψη και των σχετικών κινδύνων και ισότιμη συνεργασία, απουσία δηλ. της σχέσης εξάρτησης.</a:t>
            </a:r>
            <a:endParaRPr lang="en-US" sz="2000" dirty="0">
              <a:solidFill>
                <a:srgbClr val="0070C0"/>
              </a:solidFill>
              <a:ea typeface="Calibri" panose="020F0502020204030204" pitchFamily="34" charset="0"/>
              <a:cs typeface="Times New Roman" panose="02020603050405020304" pitchFamily="18" charset="0"/>
            </a:endParaRPr>
          </a:p>
          <a:p>
            <a:pPr fontAlgn="base">
              <a:lnSpc>
                <a:spcPct val="107000"/>
              </a:lnSpc>
              <a:spcAft>
                <a:spcPts val="1125"/>
              </a:spcAft>
            </a:pPr>
            <a:r>
              <a:rPr lang="en-US" dirty="0">
                <a:solidFill>
                  <a:srgbClr val="555555"/>
                </a:solidFill>
                <a:latin typeface="inherit"/>
                <a:ea typeface="Times New Roman" panose="02020603050405020304" pitchFamily="18"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1125"/>
              </a:spcAft>
            </a:pPr>
            <a:r>
              <a:rPr lang="en-US" dirty="0">
                <a:solidFill>
                  <a:srgbClr val="555555"/>
                </a:solidFill>
                <a:latin typeface="inherit"/>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4881993"/>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6023" y="627016"/>
            <a:ext cx="11355976" cy="4832092"/>
          </a:xfrm>
          <a:prstGeom prst="rect">
            <a:avLst/>
          </a:prstGeom>
        </p:spPr>
        <p:txBody>
          <a:bodyPr wrap="square">
            <a:spAutoFit/>
          </a:bodyPr>
          <a:lstStyle/>
          <a:p>
            <a:pPr algn="just"/>
            <a:r>
              <a:rPr lang="el-GR" sz="2400" b="1" i="1" dirty="0">
                <a:solidFill>
                  <a:srgbClr val="0070C0"/>
                </a:solidFill>
                <a:cs typeface="Times New Roman" panose="02020603050405020304" pitchFamily="18" charset="0"/>
              </a:rPr>
              <a:t>Εξαρτημένη εργασία – Διευθυντικό Δικαίωμα </a:t>
            </a:r>
            <a:endParaRPr lang="el-GR" sz="2400" dirty="0">
              <a:solidFill>
                <a:srgbClr val="0070C0"/>
              </a:solidFill>
              <a:cs typeface="Times New Roman" panose="02020603050405020304" pitchFamily="18" charset="0"/>
            </a:endParaRPr>
          </a:p>
          <a:p>
            <a:pPr algn="just"/>
            <a:r>
              <a:rPr lang="el-GR" sz="2400" dirty="0">
                <a:solidFill>
                  <a:srgbClr val="0070C0"/>
                </a:solidFill>
                <a:cs typeface="Times New Roman" panose="02020603050405020304" pitchFamily="18" charset="0"/>
              </a:rPr>
              <a:t>Ο εργοδότης έχει το δικαίωμα να διευθύνει, να εποπτεύει την εργασία του μισθωτού και να καθορίζει τις συνθήκες με τις οποίες παρέχεται, ενώ ο μισθωτός έχει την υποχρέωση να συμμορφώνεται. </a:t>
            </a:r>
          </a:p>
          <a:p>
            <a:pPr algn="just"/>
            <a:r>
              <a:rPr lang="el-GR" sz="2400" dirty="0">
                <a:solidFill>
                  <a:srgbClr val="0070C0"/>
                </a:solidFill>
                <a:cs typeface="Times New Roman" panose="02020603050405020304" pitchFamily="18" charset="0"/>
              </a:rPr>
              <a:t>Οι κυριότερες συνθήκες που έχει δικαίωμα να καθορίζει είναι ο τρόπος, ο χρόνος και ο τόπος παροχής της εργασίας. </a:t>
            </a:r>
            <a:r>
              <a:rPr lang="el-GR" sz="2400" dirty="0" smtClean="0">
                <a:solidFill>
                  <a:srgbClr val="0070C0"/>
                </a:solidFill>
                <a:cs typeface="Times New Roman" panose="02020603050405020304" pitchFamily="18" charset="0"/>
              </a:rPr>
              <a:t>Το </a:t>
            </a:r>
            <a:r>
              <a:rPr lang="el-GR" sz="2400" dirty="0">
                <a:solidFill>
                  <a:srgbClr val="0070C0"/>
                </a:solidFill>
                <a:cs typeface="Times New Roman" panose="02020603050405020304" pitchFamily="18" charset="0"/>
              </a:rPr>
              <a:t>δικαίωμα του εργοδότη να καθορίζει τις συνθήκες </a:t>
            </a:r>
            <a:r>
              <a:rPr lang="el-GR" sz="2400" dirty="0" smtClean="0">
                <a:solidFill>
                  <a:srgbClr val="0070C0"/>
                </a:solidFill>
                <a:cs typeface="Times New Roman" panose="02020603050405020304" pitchFamily="18" charset="0"/>
              </a:rPr>
              <a:t>εργασίας λέγεται </a:t>
            </a:r>
            <a:r>
              <a:rPr lang="el-GR" sz="2400" b="1" i="1" dirty="0">
                <a:solidFill>
                  <a:srgbClr val="0070C0"/>
                </a:solidFill>
                <a:cs typeface="Times New Roman" panose="02020603050405020304" pitchFamily="18" charset="0"/>
              </a:rPr>
              <a:t>διευθυντικό δικαίωμα</a:t>
            </a:r>
            <a:r>
              <a:rPr lang="el-GR" sz="2400" dirty="0">
                <a:solidFill>
                  <a:srgbClr val="0070C0"/>
                </a:solidFill>
                <a:cs typeface="Times New Roman" panose="02020603050405020304" pitchFamily="18" charset="0"/>
              </a:rPr>
              <a:t>. </a:t>
            </a:r>
          </a:p>
          <a:p>
            <a:pPr algn="just"/>
            <a:r>
              <a:rPr lang="el-GR" sz="2400" dirty="0">
                <a:solidFill>
                  <a:srgbClr val="0070C0"/>
                </a:solidFill>
                <a:cs typeface="Times New Roman" panose="02020603050405020304" pitchFamily="18" charset="0"/>
              </a:rPr>
              <a:t>Η εξάρτηση του μισθωτού είναι όχι προσωπική αλλά </a:t>
            </a:r>
            <a:r>
              <a:rPr lang="el-GR" sz="2400" i="1" dirty="0">
                <a:solidFill>
                  <a:srgbClr val="0070C0"/>
                </a:solidFill>
                <a:cs typeface="Times New Roman" panose="02020603050405020304" pitchFamily="18" charset="0"/>
              </a:rPr>
              <a:t>λειτουργικά οργανική </a:t>
            </a:r>
            <a:r>
              <a:rPr lang="el-GR" sz="2400" dirty="0">
                <a:solidFill>
                  <a:srgbClr val="0070C0"/>
                </a:solidFill>
                <a:cs typeface="Times New Roman" panose="02020603050405020304" pitchFamily="18" charset="0"/>
              </a:rPr>
              <a:t>και προκύπτει από την ένταξη της παροχής της εργασίας του και τις συνθήκες της εκμετάλλευσης. Εκεί, ο μισθωτός γίνεται γρανάζι μιας μεγάλης μηχανής στα πλαίσια του συστήματος παραγωγής, χωρίς να έχει σημασία ποιος είναι ο εργοδότης (αν αλλάξει), αφού η σχέση δεν μεταβάλλεται.  </a:t>
            </a:r>
          </a:p>
          <a:p>
            <a:pPr algn="just"/>
            <a:endParaRPr lang="en-US" sz="2000" dirty="0">
              <a:solidFill>
                <a:srgbClr val="0070C0"/>
              </a:solidFill>
            </a:endParaRPr>
          </a:p>
        </p:txBody>
      </p:sp>
    </p:spTree>
    <p:extLst>
      <p:ext uri="{BB962C8B-B14F-4D97-AF65-F5344CB8AC3E}">
        <p14:creationId xmlns:p14="http://schemas.microsoft.com/office/powerpoint/2010/main" val="359688375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374469"/>
            <a:ext cx="10763794" cy="5632311"/>
          </a:xfrm>
          <a:prstGeom prst="rect">
            <a:avLst/>
          </a:prstGeom>
        </p:spPr>
        <p:txBody>
          <a:bodyPr wrap="square">
            <a:spAutoFit/>
          </a:bodyPr>
          <a:lstStyle/>
          <a:p>
            <a:pPr algn="just"/>
            <a:r>
              <a:rPr lang="el-GR" sz="2400" dirty="0">
                <a:solidFill>
                  <a:srgbClr val="0070C0"/>
                </a:solidFill>
                <a:ea typeface="Times New Roman" panose="02020603050405020304" pitchFamily="18" charset="0"/>
                <a:cs typeface="Times New Roman" panose="02020603050405020304" pitchFamily="18" charset="0"/>
              </a:rPr>
              <a:t>νομική εξάρτηση = ο εργαζόμενος βάσει της συμβάσεώς του τίθεται στη διάθεση του εργοδότη και υπόκειται στις οδηγίες και τον έλεγχό του</a:t>
            </a:r>
          </a:p>
          <a:p>
            <a:pPr algn="just"/>
            <a:r>
              <a:rPr lang="el-GR" sz="2400" dirty="0">
                <a:solidFill>
                  <a:srgbClr val="0070C0"/>
                </a:solidFill>
                <a:cs typeface="Times New Roman" panose="02020603050405020304" pitchFamily="18" charset="0"/>
              </a:rPr>
              <a:t>προσωπική εξάρτηση = η εργασία παρέχεται στην υπηρεσία άλλου προσώπου, οπότε υπάρχει, και μάλιστα σε σημαντικό βαθμό, υποχρέωση του εργαζομένου να υπακούει στις εντολές και οδηγίες του εργοδότη σε ό, τι αφορά στην παροχή της εργασίας </a:t>
            </a:r>
          </a:p>
          <a:p>
            <a:pPr algn="just" fontAlgn="base"/>
            <a:r>
              <a:rPr lang="el-GR" sz="2400" dirty="0">
                <a:solidFill>
                  <a:srgbClr val="0070C0"/>
                </a:solidFill>
                <a:cs typeface="Times New Roman" panose="02020603050405020304" pitchFamily="18" charset="0"/>
              </a:rPr>
              <a:t>ο</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εργαζόμενος</a:t>
            </a:r>
            <a:r>
              <a:rPr lang="en-US" sz="2400" dirty="0">
                <a:solidFill>
                  <a:srgbClr val="0070C0"/>
                </a:solidFill>
                <a:cs typeface="Times New Roman" panose="02020603050405020304" pitchFamily="18" charset="0"/>
              </a:rPr>
              <a:t> </a:t>
            </a:r>
            <a:r>
              <a:rPr lang="el-GR" sz="2400" dirty="0">
                <a:solidFill>
                  <a:srgbClr val="0070C0"/>
                </a:solidFill>
                <a:cs typeface="Times New Roman" panose="02020603050405020304" pitchFamily="18" charset="0"/>
              </a:rPr>
              <a:t>είναι υποχρεωμένος να συμμορφώνεται με τις οδηγίες κι εντολές του εργοδότη, που σχετίζονται με την εργασία, και να δέχεται τον έλεγχό του.</a:t>
            </a:r>
          </a:p>
          <a:p>
            <a:pPr algn="just" fontAlgn="base"/>
            <a:r>
              <a:rPr lang="el-GR" sz="2400" dirty="0">
                <a:solidFill>
                  <a:srgbClr val="0070C0"/>
                </a:solidFill>
                <a:cs typeface="Times New Roman" panose="02020603050405020304" pitchFamily="18" charset="0"/>
              </a:rPr>
              <a:t>Σύμφωνα με τη νομολογία</a:t>
            </a:r>
            <a:r>
              <a:rPr lang="en-US" sz="2400" dirty="0">
                <a:solidFill>
                  <a:srgbClr val="0070C0"/>
                </a:solidFill>
                <a:cs typeface="Times New Roman" panose="02020603050405020304" pitchFamily="18" charset="0"/>
              </a:rPr>
              <a:t> </a:t>
            </a:r>
            <a:r>
              <a:rPr lang="el-GR" sz="2400" dirty="0">
                <a:solidFill>
                  <a:srgbClr val="0070C0"/>
                </a:solidFill>
                <a:cs typeface="Times New Roman" panose="02020603050405020304" pitchFamily="18" charset="0"/>
              </a:rPr>
              <a:t>σχέση εξαρτημένης εργασίας υπάρχει, όταν ο</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εργοδότης έχει το δικαίωμα της διευθύνσεως και εποπτείας της εργασίας και καθορίζει το χρόνο, τον τόπο, τον τρόπο και τις λοιπές συνθήκες της παροχής της, ο δε εργαζόμενος είναι υποχρεωμένος να </a:t>
            </a:r>
            <a:r>
              <a:rPr lang="el-GR" sz="2400" u="sng" dirty="0" err="1">
                <a:solidFill>
                  <a:srgbClr val="0070C0"/>
                </a:solidFill>
                <a:cs typeface="Times New Roman" panose="02020603050405020304" pitchFamily="18" charset="0"/>
              </a:rPr>
              <a:t>συμμορφώνεται.</a:t>
            </a:r>
            <a:r>
              <a:rPr lang="el-GR" sz="2400" dirty="0" err="1">
                <a:solidFill>
                  <a:srgbClr val="0070C0"/>
                </a:solidFill>
                <a:cs typeface="Times New Roman" panose="02020603050405020304" pitchFamily="18" charset="0"/>
              </a:rPr>
              <a:t>Το</a:t>
            </a:r>
            <a:r>
              <a:rPr lang="el-GR" sz="2400" dirty="0">
                <a:solidFill>
                  <a:srgbClr val="0070C0"/>
                </a:solidFill>
                <a:cs typeface="Times New Roman" panose="02020603050405020304" pitchFamily="18" charset="0"/>
              </a:rPr>
              <a:t> βασικό επομένως χαρακτηριστικό της ατομικής σύμβασης εργασίας είναι το</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στοιχείο της εξάρτησης</a:t>
            </a:r>
            <a:r>
              <a:rPr lang="en-US" sz="2400" dirty="0">
                <a:solidFill>
                  <a:srgbClr val="0070C0"/>
                </a:solidFill>
                <a:cs typeface="Times New Roman" panose="02020603050405020304" pitchFamily="18" charset="0"/>
              </a:rPr>
              <a:t> </a:t>
            </a:r>
            <a:r>
              <a:rPr lang="el-GR" sz="2400" dirty="0">
                <a:solidFill>
                  <a:srgbClr val="0070C0"/>
                </a:solidFill>
                <a:cs typeface="Times New Roman" panose="02020603050405020304" pitchFamily="18" charset="0"/>
              </a:rPr>
              <a:t>του εργαζόμενου από τον εργοδότη και</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η άσκηση του διευθυντικού δικαιώματος</a:t>
            </a:r>
            <a:r>
              <a:rPr lang="en-US" sz="2400" dirty="0">
                <a:solidFill>
                  <a:srgbClr val="0070C0"/>
                </a:solidFill>
                <a:cs typeface="Times New Roman" panose="02020603050405020304" pitchFamily="18" charset="0"/>
              </a:rPr>
              <a:t> </a:t>
            </a:r>
            <a:r>
              <a:rPr lang="el-GR" sz="2400" dirty="0">
                <a:solidFill>
                  <a:srgbClr val="0070C0"/>
                </a:solidFill>
                <a:cs typeface="Times New Roman" panose="02020603050405020304" pitchFamily="18" charset="0"/>
              </a:rPr>
              <a:t>του τελευταίου στην εργασιακή σχέση. </a:t>
            </a:r>
            <a:endParaRPr lang="en-US" sz="2400" dirty="0">
              <a:solidFill>
                <a:srgbClr val="0070C0"/>
              </a:solidFill>
              <a:cs typeface="Times New Roman" panose="02020603050405020304" pitchFamily="18" charset="0"/>
            </a:endParaRPr>
          </a:p>
        </p:txBody>
      </p:sp>
    </p:spTree>
    <p:extLst>
      <p:ext uri="{BB962C8B-B14F-4D97-AF65-F5344CB8AC3E}">
        <p14:creationId xmlns:p14="http://schemas.microsoft.com/office/powerpoint/2010/main" val="2445490036"/>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44731" y="113211"/>
            <a:ext cx="11138263" cy="6063198"/>
          </a:xfrm>
          <a:prstGeom prst="rect">
            <a:avLst/>
          </a:prstGeom>
        </p:spPr>
        <p:txBody>
          <a:bodyPr wrap="square">
            <a:spAutoFit/>
          </a:bodyPr>
          <a:lstStyle/>
          <a:p>
            <a:pPr algn="just"/>
            <a:r>
              <a:rPr lang="el-GR" sz="2000" b="1" dirty="0">
                <a:solidFill>
                  <a:srgbClr val="0070C0"/>
                </a:solidFill>
              </a:rPr>
              <a:t>Στην περίπτωση που τα ανωτέρω περιγραφόμενα στοιχεία δεν υπάρχουν σε μία σχέση εργασίας και ο εργαζόμενος ορίζει ο ίδιος τα της εργασίας του (ώρα προσέλευσης στη δουλειά, ανάληψη πρωτοβουλιών κλπ.), τότε η συγκεκριμένη εργασιακή σχέση χαρακτηρίζεται ως σχέση παροχής ανεξάρτητων υπηρεσιών κι όχι ως σύμβαση εξαρτημένης εργασίας.</a:t>
            </a:r>
          </a:p>
          <a:p>
            <a:pPr algn="just"/>
            <a:endParaRPr lang="el-GR" sz="2000" dirty="0" smtClean="0">
              <a:solidFill>
                <a:srgbClr val="0070C0"/>
              </a:solidFill>
            </a:endParaRPr>
          </a:p>
          <a:p>
            <a:pPr algn="just"/>
            <a:r>
              <a:rPr lang="el-GR" sz="2400" dirty="0" smtClean="0">
                <a:solidFill>
                  <a:srgbClr val="0070C0"/>
                </a:solidFill>
              </a:rPr>
              <a:t>Ειδικότερα</a:t>
            </a:r>
            <a:r>
              <a:rPr lang="el-GR" sz="2400" dirty="0">
                <a:solidFill>
                  <a:srgbClr val="0070C0"/>
                </a:solidFill>
              </a:rPr>
              <a:t> το διευθυντικό δικαίωμα πρέπει να ασκείται μέσα στα όρια, που θέτουν όλες οι υπερκείμενες πηγές του Εργατικού δικαίου, δηλ. το Σύνταγμα, οι νόμοι, οι συλλογικές συμβάσεις εργασίας (ΣΣΕ), οι διαιτητικές αποφάσεις (ΔΑ), οι κανονισμοί εργασίας, η επιχειρησιακή συνήθεια, η ατομική σύμβαση εργασίας κ. ό. κ. Κυρίως η ατομική σύμβαση εργασίας θέτει όρια στην άσκηση του διευθυντικού δικαιώματος, μπορεί να το διευρύνει ή να το περιορίζει. Όσο περισσότερο η σύμβαση εργασίας εξειδικεύει τον τρόπο, τον τρόπο, το χρόνο, το είδος και τις συνθήκες εργασίας του μισθωτού, τόσο πιο περιορισμένη είναι η άσκηση του διευθυντικού δικαιώματος. Κατά συνέπεια τα όρια του διευθυντικού δικαιώματος προκύπτουν σε μεγάλο βαθμό από την ερμηνεία της συγκεκριμένης σύμβασης εργασίας είτε κατά την αρχική της διατύπωση, είτε σύμφωνα με τις μεταγενέστερες (ρητές ή σιωπηρές) τροποποιήσεις της, εφ’ όσον έχουν μεσολαβήσει τέτοιες τροποποιήσεις</a:t>
            </a:r>
          </a:p>
        </p:txBody>
      </p:sp>
    </p:spTree>
    <p:extLst>
      <p:ext uri="{BB962C8B-B14F-4D97-AF65-F5344CB8AC3E}">
        <p14:creationId xmlns:p14="http://schemas.microsoft.com/office/powerpoint/2010/main" val="43577512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5063" y="0"/>
            <a:ext cx="11286308" cy="7346498"/>
          </a:xfrm>
          <a:prstGeom prst="rect">
            <a:avLst/>
          </a:prstGeom>
        </p:spPr>
        <p:txBody>
          <a:bodyPr wrap="square">
            <a:spAutoFit/>
          </a:bodyPr>
          <a:lstStyle/>
          <a:p>
            <a:pPr algn="just" fontAlgn="base">
              <a:lnSpc>
                <a:spcPct val="107000"/>
              </a:lnSpc>
              <a:spcAft>
                <a:spcPts val="0"/>
              </a:spcAft>
            </a:pPr>
            <a:r>
              <a:rPr lang="el-GR" sz="2400" b="1" u="sng" dirty="0">
                <a:solidFill>
                  <a:srgbClr val="0070C0"/>
                </a:solidFill>
                <a:ea typeface="Times New Roman" panose="02020603050405020304" pitchFamily="18" charset="0"/>
                <a:cs typeface="Times New Roman" panose="02020603050405020304" pitchFamily="18" charset="0"/>
              </a:rPr>
              <a:t>Στοιχεία της σύμβασης </a:t>
            </a:r>
            <a:r>
              <a:rPr lang="el-GR" sz="2400" b="1" u="sng" dirty="0" smtClean="0">
                <a:solidFill>
                  <a:srgbClr val="0070C0"/>
                </a:solidFill>
                <a:ea typeface="Times New Roman" panose="02020603050405020304" pitchFamily="18" charset="0"/>
                <a:cs typeface="Times New Roman" panose="02020603050405020304" pitchFamily="18" charset="0"/>
              </a:rPr>
              <a:t>εργασίας</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n-US" sz="2400" b="1" dirty="0" err="1">
                <a:solidFill>
                  <a:srgbClr val="0070C0"/>
                </a:solidFill>
                <a:ea typeface="Times New Roman" panose="02020603050405020304" pitchFamily="18" charset="0"/>
                <a:cs typeface="Times New Roman" panose="02020603050405020304" pitchFamily="18" charset="0"/>
              </a:rPr>
              <a:t>i</a:t>
            </a:r>
            <a:r>
              <a:rPr lang="el-GR" sz="2400" b="1" dirty="0">
                <a:solidFill>
                  <a:srgbClr val="0070C0"/>
                </a:solidFill>
                <a:ea typeface="Times New Roman" panose="02020603050405020304" pitchFamily="18" charset="0"/>
                <a:cs typeface="Times New Roman" panose="02020603050405020304" pitchFamily="18" charset="0"/>
              </a:rPr>
              <a:t>.</a:t>
            </a:r>
            <a:r>
              <a:rPr lang="en-US" sz="2400" b="1" dirty="0">
                <a:solidFill>
                  <a:srgbClr val="0070C0"/>
                </a:solidFill>
                <a:ea typeface="Times New Roman" panose="02020603050405020304" pitchFamily="18" charset="0"/>
                <a:cs typeface="Times New Roman" panose="02020603050405020304" pitchFamily="18" charset="0"/>
              </a:rPr>
              <a:t> </a:t>
            </a:r>
            <a:r>
              <a:rPr lang="el-GR" sz="2400" b="1" u="sng" dirty="0">
                <a:solidFill>
                  <a:srgbClr val="0070C0"/>
                </a:solidFill>
                <a:ea typeface="Times New Roman" panose="02020603050405020304" pitchFamily="18" charset="0"/>
                <a:cs typeface="Times New Roman" panose="02020603050405020304" pitchFamily="18" charset="0"/>
              </a:rPr>
              <a:t>η ανάληψη υποχρέωσης για παροχή εργασίας</a:t>
            </a:r>
            <a:r>
              <a:rPr lang="el-GR" sz="2400" b="1" dirty="0">
                <a:solidFill>
                  <a:srgbClr val="0070C0"/>
                </a:solidFill>
                <a:ea typeface="Times New Roman" panose="02020603050405020304" pitchFamily="18" charset="0"/>
                <a:cs typeface="Times New Roman" panose="02020603050405020304" pitchFamily="18" charset="0"/>
              </a:rPr>
              <a:t>:</a:t>
            </a:r>
            <a:endParaRPr lang="en-US" sz="2400" b="1"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l-GR" sz="2400" dirty="0">
                <a:solidFill>
                  <a:srgbClr val="0070C0"/>
                </a:solidFill>
                <a:ea typeface="Times New Roman" panose="02020603050405020304" pitchFamily="18" charset="0"/>
                <a:cs typeface="Times New Roman" panose="02020603050405020304" pitchFamily="18" charset="0"/>
              </a:rPr>
              <a:t>Αντικείμενο της σύμβασης εργασίας είναι η εργασία, δηλ. η εργασιακή δύναμη του ανθρώπου ως</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ενέργεια, όχι το αποτέλεσμά της</a:t>
            </a:r>
            <a:r>
              <a:rPr lang="el-GR" sz="2400" dirty="0">
                <a:solidFill>
                  <a:srgbClr val="0070C0"/>
                </a:solidFill>
                <a:ea typeface="Times New Roman" panose="02020603050405020304" pitchFamily="18" charset="0"/>
                <a:cs typeface="Times New Roman" panose="02020603050405020304" pitchFamily="18" charset="0"/>
              </a:rPr>
              <a:t>.</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1125"/>
              </a:spcAft>
            </a:pPr>
            <a:r>
              <a:rPr lang="el-GR" sz="2400" dirty="0">
                <a:solidFill>
                  <a:srgbClr val="0070C0"/>
                </a:solidFill>
                <a:ea typeface="Times New Roman" panose="02020603050405020304" pitchFamily="18" charset="0"/>
                <a:cs typeface="Times New Roman" panose="02020603050405020304" pitchFamily="18" charset="0"/>
              </a:rPr>
              <a:t>Υποχρέωση για παροχή εργασίας μπορεί να αναλάβει ο κάθε άνθρωπος, ανεξάρτητα από το φύλο ή όποια άλλη διάκριση. Η ελευθερία εργασίας και το δικαίωμα εργασίας ανήκουν σε όλους.</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l-GR" sz="2400" dirty="0">
                <a:solidFill>
                  <a:srgbClr val="0070C0"/>
                </a:solidFill>
                <a:ea typeface="Times New Roman" panose="02020603050405020304" pitchFamily="18" charset="0"/>
                <a:cs typeface="Times New Roman" panose="02020603050405020304" pitchFamily="18" charset="0"/>
              </a:rPr>
              <a:t>Ο εργαζόμενος έχει υποχρέωση να παρέχει κατ’ αρχήν τη</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συμφωνημένη με τη σύμβαση εργασία</a:t>
            </a:r>
            <a:r>
              <a:rPr lang="el-GR" sz="2400" dirty="0">
                <a:solidFill>
                  <a:srgbClr val="0070C0"/>
                </a:solidFill>
                <a:ea typeface="Times New Roman" panose="02020603050405020304" pitchFamily="18" charset="0"/>
                <a:cs typeface="Times New Roman" panose="02020603050405020304" pitchFamily="18" charset="0"/>
              </a:rPr>
              <a:t>. Αν η ατομική σύμβαση εργασίας περιγράφει την εργασία του κατά τρόπο ευρύ, τότε ο εργοδότης έχει δικαίωμα να εξειδικεύει και να προσδιορίζει τα ειδικότερα καθήκοντα του μισθωτού ασκώντας νόμιμα το διευθυντικό του δικαίωμα μέσα στο πλαίσιο της σύμβασης εργασίας. Ο εργοδότης μάλιστα μπορεί να αναθέτει στο μισθωτό και</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καθήκοντα παρεμφερή</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προς τη συμφωνημένη με τη σύμβαση εργασία του.</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Παρεμφερής είναι κάθε εργασία, η οποία είναι από τη φύση της συναφής με την κύρια εργασία του μισθωτού, δηλ. είναι η εργασία, η οποία προετοιμάζει, συμπληρώνει ή παρακολουθεί τη κύρια εργασία του μισθωτού</a:t>
            </a:r>
            <a:r>
              <a:rPr lang="el-GR" sz="2400" dirty="0">
                <a:solidFill>
                  <a:srgbClr val="0070C0"/>
                </a:solidFill>
                <a:ea typeface="Times New Roman" panose="02020603050405020304" pitchFamily="18" charset="0"/>
                <a:cs typeface="Times New Roman" panose="02020603050405020304" pitchFamily="18" charset="0"/>
              </a:rPr>
              <a:t>. Π. χ. ο οδηγός αυτοκινήτου φροντίζει και για τον καθορισμό ή τη συντήρηση (σέρβις) του αυτοκινήτου.</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1125"/>
              </a:spcAft>
            </a:pPr>
            <a:r>
              <a:rPr lang="en-US" sz="2400" dirty="0">
                <a:solidFill>
                  <a:srgbClr val="0070C0"/>
                </a:solidFill>
                <a:ea typeface="Times New Roman" panose="02020603050405020304" pitchFamily="18" charset="0"/>
                <a:cs typeface="Times New Roman" panose="02020603050405020304" pitchFamily="18" charset="0"/>
              </a:rPr>
              <a:t> </a:t>
            </a:r>
            <a:endParaRPr lang="en-US" sz="2400" dirty="0">
              <a:solidFill>
                <a:srgbClr val="0070C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46507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48938" y="0"/>
            <a:ext cx="11338560" cy="7750732"/>
          </a:xfrm>
          <a:prstGeom prst="rect">
            <a:avLst/>
          </a:prstGeom>
        </p:spPr>
        <p:txBody>
          <a:bodyPr wrap="square">
            <a:spAutoFit/>
          </a:bodyPr>
          <a:lstStyle/>
          <a:p>
            <a:pPr lvl="0" algn="just" fontAlgn="base">
              <a:lnSpc>
                <a:spcPct val="107000"/>
              </a:lnSpc>
            </a:pPr>
            <a:r>
              <a:rPr lang="en-US" sz="2400" b="1" dirty="0">
                <a:solidFill>
                  <a:srgbClr val="0070C0"/>
                </a:solidFill>
                <a:ea typeface="Times New Roman" panose="02020603050405020304" pitchFamily="18" charset="0"/>
                <a:cs typeface="Times New Roman" panose="02020603050405020304" pitchFamily="18" charset="0"/>
              </a:rPr>
              <a:t>ii</a:t>
            </a:r>
            <a:r>
              <a:rPr lang="el-GR" sz="2400" b="1" dirty="0">
                <a:solidFill>
                  <a:srgbClr val="0070C0"/>
                </a:solidFill>
                <a:ea typeface="Times New Roman" panose="02020603050405020304" pitchFamily="18" charset="0"/>
                <a:cs typeface="Times New Roman" panose="02020603050405020304" pitchFamily="18" charset="0"/>
              </a:rPr>
              <a:t>.</a:t>
            </a:r>
            <a:r>
              <a:rPr lang="en-US" sz="2400" b="1" dirty="0">
                <a:solidFill>
                  <a:srgbClr val="0070C0"/>
                </a:solidFill>
                <a:ea typeface="Times New Roman" panose="02020603050405020304" pitchFamily="18" charset="0"/>
                <a:cs typeface="Times New Roman" panose="02020603050405020304" pitchFamily="18" charset="0"/>
              </a:rPr>
              <a:t> </a:t>
            </a:r>
            <a:r>
              <a:rPr lang="el-GR" sz="2400" b="1" u="sng" dirty="0">
                <a:solidFill>
                  <a:srgbClr val="0070C0"/>
                </a:solidFill>
                <a:ea typeface="Times New Roman" panose="02020603050405020304" pitchFamily="18" charset="0"/>
                <a:cs typeface="Times New Roman" panose="02020603050405020304" pitchFamily="18" charset="0"/>
              </a:rPr>
              <a:t>η αντιπαροχή = η καταβολή του μισθού</a:t>
            </a:r>
            <a:endParaRPr lang="en-US" sz="2400" b="1"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spcAft>
                <a:spcPts val="1125"/>
              </a:spcAft>
            </a:pPr>
            <a:r>
              <a:rPr lang="el-GR" sz="2400" dirty="0">
                <a:solidFill>
                  <a:srgbClr val="0070C0"/>
                </a:solidFill>
                <a:ea typeface="Times New Roman" panose="02020603050405020304" pitchFamily="18" charset="0"/>
                <a:cs typeface="Times New Roman" panose="02020603050405020304" pitchFamily="18" charset="0"/>
              </a:rPr>
              <a:t>ουσιαστικό στοιχείο της σύμβασης εργασίας είναι η καταβολή μισθού αδιάφορο ποια μορφή έχει.</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u="sng" dirty="0">
                <a:solidFill>
                  <a:srgbClr val="0070C0"/>
                </a:solidFill>
                <a:ea typeface="Times New Roman" panose="02020603050405020304" pitchFamily="18" charset="0"/>
                <a:cs typeface="Times New Roman" panose="02020603050405020304" pitchFamily="18" charset="0"/>
              </a:rPr>
              <a:t>Μορφές μισθού</a:t>
            </a:r>
            <a:r>
              <a:rPr lang="el-GR" sz="2400" dirty="0">
                <a:solidFill>
                  <a:srgbClr val="0070C0"/>
                </a:solidFill>
                <a:ea typeface="Times New Roman" panose="02020603050405020304" pitchFamily="18" charset="0"/>
                <a:cs typeface="Times New Roman" panose="02020603050405020304" pitchFamily="18" charset="0"/>
              </a:rPr>
              <a:t>:</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u="sng" dirty="0">
                <a:solidFill>
                  <a:srgbClr val="0070C0"/>
                </a:solidFill>
                <a:ea typeface="Times New Roman" panose="02020603050405020304" pitchFamily="18" charset="0"/>
                <a:cs typeface="Times New Roman" panose="02020603050405020304" pitchFamily="18" charset="0"/>
              </a:rPr>
              <a:t>Χρονικός μισθός</a:t>
            </a:r>
            <a:r>
              <a:rPr lang="el-GR" sz="2400" dirty="0">
                <a:solidFill>
                  <a:srgbClr val="0070C0"/>
                </a:solidFill>
                <a:ea typeface="Times New Roman" panose="02020603050405020304" pitchFamily="18" charset="0"/>
                <a:cs typeface="Times New Roman" panose="02020603050405020304" pitchFamily="18" charset="0"/>
              </a:rPr>
              <a:t>: υπολογίζεται με βάση το χρονικό διάστημα, που παρέχεται η εργασία.</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u="sng" dirty="0">
                <a:solidFill>
                  <a:srgbClr val="0070C0"/>
                </a:solidFill>
                <a:ea typeface="Times New Roman" panose="02020603050405020304" pitchFamily="18" charset="0"/>
                <a:cs typeface="Times New Roman" panose="02020603050405020304" pitchFamily="18" charset="0"/>
              </a:rPr>
              <a:t>Μισθός κατά μονάδα εργασίας</a:t>
            </a:r>
            <a:r>
              <a:rPr lang="el-GR" sz="2400" dirty="0">
                <a:solidFill>
                  <a:srgbClr val="0070C0"/>
                </a:solidFill>
                <a:ea typeface="Times New Roman" panose="02020603050405020304" pitchFamily="18" charset="0"/>
                <a:cs typeface="Times New Roman" panose="02020603050405020304" pitchFamily="18" charset="0"/>
              </a:rPr>
              <a:t>: υπολογίζεται με βάση το αποτέλεσμα της εργασίας, δηλ. την απόδοση του μισθωτού π.χ. αριθμός παραχθέντων κομματιών.</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u="sng" dirty="0">
                <a:solidFill>
                  <a:srgbClr val="0070C0"/>
                </a:solidFill>
                <a:ea typeface="Times New Roman" panose="02020603050405020304" pitchFamily="18" charset="0"/>
                <a:cs typeface="Times New Roman" panose="02020603050405020304" pitchFamily="18" charset="0"/>
              </a:rPr>
              <a:t>Μισθός με ποσοστά στα κέρδη</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dirty="0">
                <a:solidFill>
                  <a:srgbClr val="0070C0"/>
                </a:solidFill>
                <a:ea typeface="Times New Roman" panose="02020603050405020304" pitchFamily="18" charset="0"/>
                <a:cs typeface="Times New Roman" panose="02020603050405020304" pitchFamily="18" charset="0"/>
              </a:rPr>
              <a:t>Φ</a:t>
            </a:r>
            <a:r>
              <a:rPr lang="el-GR" sz="2400" u="sng" dirty="0">
                <a:solidFill>
                  <a:srgbClr val="0070C0"/>
                </a:solidFill>
                <a:ea typeface="Times New Roman" panose="02020603050405020304" pitchFamily="18" charset="0"/>
                <a:cs typeface="Times New Roman" panose="02020603050405020304" pitchFamily="18" charset="0"/>
              </a:rPr>
              <a:t>ιλοδωρήματ</a:t>
            </a:r>
            <a:r>
              <a:rPr lang="el-GR" sz="2400" dirty="0">
                <a:solidFill>
                  <a:srgbClr val="0070C0"/>
                </a:solidFill>
                <a:ea typeface="Times New Roman" panose="02020603050405020304" pitchFamily="18" charset="0"/>
                <a:cs typeface="Times New Roman" panose="02020603050405020304" pitchFamily="18" charset="0"/>
              </a:rPr>
              <a:t>α: π.χ. στην περίπτωση των σερβιτόρων σε καφενεία ή εστιατόρια.</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u="sng" dirty="0">
                <a:solidFill>
                  <a:srgbClr val="0070C0"/>
                </a:solidFill>
                <a:ea typeface="Times New Roman" panose="02020603050405020304" pitchFamily="18" charset="0"/>
                <a:cs typeface="Times New Roman" panose="02020603050405020304" pitchFamily="18" charset="0"/>
              </a:rPr>
              <a:t>Μεικτά συστήματα:</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στην περίπτωση που ένα τμήμα του μισθού είναι σταθερό και πάνω σε αυτό ενεργούν μισθολογικά άλλα </a:t>
            </a:r>
            <a:r>
              <a:rPr lang="el-GR" sz="2400" dirty="0" smtClean="0">
                <a:solidFill>
                  <a:srgbClr val="0070C0"/>
                </a:solidFill>
                <a:ea typeface="Times New Roman" panose="02020603050405020304" pitchFamily="18" charset="0"/>
                <a:cs typeface="Times New Roman" panose="02020603050405020304" pitchFamily="18" charset="0"/>
              </a:rPr>
              <a:t>συστήματα υπολογισμού </a:t>
            </a:r>
            <a:r>
              <a:rPr lang="el-GR" sz="2400" dirty="0">
                <a:solidFill>
                  <a:srgbClr val="0070C0"/>
                </a:solidFill>
                <a:ea typeface="Times New Roman" panose="02020603050405020304" pitchFamily="18" charset="0"/>
                <a:cs typeface="Times New Roman" panose="02020603050405020304" pitchFamily="18" charset="0"/>
              </a:rPr>
              <a:t>της αμοιβής</a:t>
            </a:r>
            <a:r>
              <a:rPr lang="el-GR" sz="2400" dirty="0" smtClean="0">
                <a:solidFill>
                  <a:srgbClr val="0070C0"/>
                </a:solidFill>
                <a:ea typeface="Times New Roman" panose="02020603050405020304" pitchFamily="18" charset="0"/>
                <a:cs typeface="Times New Roman" panose="02020603050405020304" pitchFamily="18" charset="0"/>
              </a:rPr>
              <a:t>.</a:t>
            </a:r>
          </a:p>
          <a:p>
            <a:pPr lvl="0" algn="just" fontAlgn="base">
              <a:lnSpc>
                <a:spcPct val="107000"/>
              </a:lnSpc>
            </a:pPr>
            <a:endParaRPr lang="el-GR" sz="2400" dirty="0">
              <a:solidFill>
                <a:srgbClr val="0070C0"/>
              </a:solidFill>
              <a:ea typeface="Calibri" panose="020F0502020204030204" pitchFamily="34" charset="0"/>
              <a:cs typeface="Times New Roman" panose="02020603050405020304" pitchFamily="18" charset="0"/>
            </a:endParaRPr>
          </a:p>
          <a:p>
            <a:pPr algn="just" fontAlgn="base"/>
            <a:r>
              <a:rPr lang="en-US" sz="2400" b="1" dirty="0">
                <a:solidFill>
                  <a:srgbClr val="0070C0"/>
                </a:solidFill>
              </a:rPr>
              <a:t>iii</a:t>
            </a:r>
            <a:r>
              <a:rPr lang="el-GR" sz="2400" b="1" u="sng" dirty="0">
                <a:solidFill>
                  <a:srgbClr val="0070C0"/>
                </a:solidFill>
              </a:rPr>
              <a:t>. το στοιχείο της διάρκειας:</a:t>
            </a:r>
            <a:endParaRPr lang="en-US" sz="2400" b="1" dirty="0">
              <a:solidFill>
                <a:srgbClr val="0070C0"/>
              </a:solidFill>
            </a:endParaRPr>
          </a:p>
          <a:p>
            <a:pPr algn="just" fontAlgn="base"/>
            <a:r>
              <a:rPr lang="el-GR" sz="2400" dirty="0">
                <a:solidFill>
                  <a:srgbClr val="0070C0"/>
                </a:solidFill>
              </a:rPr>
              <a:t>Με τη σύμβαση εργασίας ιδρύεται</a:t>
            </a:r>
            <a:r>
              <a:rPr lang="en-US" sz="2400" dirty="0">
                <a:solidFill>
                  <a:srgbClr val="0070C0"/>
                </a:solidFill>
              </a:rPr>
              <a:t> </a:t>
            </a:r>
            <a:r>
              <a:rPr lang="el-GR" sz="2400" u="sng" dirty="0">
                <a:solidFill>
                  <a:srgbClr val="0070C0"/>
                </a:solidFill>
              </a:rPr>
              <a:t>σχέση διαρκείας</a:t>
            </a:r>
            <a:r>
              <a:rPr lang="en-US" sz="2400" dirty="0">
                <a:solidFill>
                  <a:srgbClr val="0070C0"/>
                </a:solidFill>
              </a:rPr>
              <a:t> </a:t>
            </a:r>
            <a:r>
              <a:rPr lang="el-GR" sz="2400" u="sng" dirty="0">
                <a:solidFill>
                  <a:srgbClr val="0070C0"/>
                </a:solidFill>
              </a:rPr>
              <a:t>με επαναλαμβανόμενες τακτικά στο χρόνο τις αντίστοιχες παροχές και αντιπαροχές</a:t>
            </a:r>
            <a:r>
              <a:rPr lang="el-GR" sz="2400" dirty="0">
                <a:solidFill>
                  <a:srgbClr val="0070C0"/>
                </a:solidFill>
              </a:rPr>
              <a:t>. Η διάρκεια μπορεί να είναι ορισμένη ή αόριστη. Στην πρώτη περίπτωση γίνεται λόγος για σύμβαση ορισμένου χρόνου, στη δεύτερη για σύμβαση αορίστου χρόνου.</a:t>
            </a:r>
            <a:endParaRPr lang="en-US" sz="2400" dirty="0">
              <a:solidFill>
                <a:srgbClr val="0070C0"/>
              </a:solidFill>
            </a:endParaRPr>
          </a:p>
          <a:p>
            <a:pPr lvl="0" algn="just" fontAlgn="base">
              <a:lnSpc>
                <a:spcPct val="107000"/>
              </a:lnSpc>
            </a:pPr>
            <a:endParaRPr lang="en-US" sz="20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spcAft>
                <a:spcPts val="1125"/>
              </a:spcAft>
            </a:pPr>
            <a:r>
              <a:rPr lang="en-US" sz="2000" dirty="0">
                <a:solidFill>
                  <a:srgbClr val="0070C0"/>
                </a:solidFill>
                <a:ea typeface="Times New Roman" panose="02020603050405020304" pitchFamily="18" charset="0"/>
                <a:cs typeface="Times New Roman" panose="02020603050405020304" pitchFamily="18" charset="0"/>
              </a:rPr>
              <a:t> </a:t>
            </a:r>
            <a:endParaRPr lang="en-US" sz="2000" dirty="0">
              <a:solidFill>
                <a:srgbClr val="0070C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3333835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9269" y="0"/>
            <a:ext cx="11512731" cy="6863417"/>
          </a:xfrm>
          <a:prstGeom prst="rect">
            <a:avLst/>
          </a:prstGeom>
        </p:spPr>
        <p:txBody>
          <a:bodyPr wrap="square">
            <a:spAutoFit/>
          </a:bodyPr>
          <a:lstStyle/>
          <a:p>
            <a:pPr algn="just"/>
            <a:r>
              <a:rPr lang="el-GR" sz="2000" b="1" i="1" dirty="0">
                <a:solidFill>
                  <a:srgbClr val="0070C0"/>
                </a:solidFill>
              </a:rPr>
              <a:t>Είδη συμβάσεως εργασίας </a:t>
            </a:r>
            <a:endParaRPr lang="el-GR" sz="2000" dirty="0">
              <a:solidFill>
                <a:srgbClr val="0070C0"/>
              </a:solidFill>
            </a:endParaRPr>
          </a:p>
          <a:p>
            <a:pPr algn="just"/>
            <a:r>
              <a:rPr lang="el-GR" sz="2000" dirty="0">
                <a:solidFill>
                  <a:srgbClr val="0070C0"/>
                </a:solidFill>
              </a:rPr>
              <a:t>(Άρθρα ΑΚ 648, 669) </a:t>
            </a:r>
          </a:p>
          <a:p>
            <a:pPr marL="342900" indent="-342900" algn="just">
              <a:buFont typeface="Arial" panose="020B0604020202020204" pitchFamily="34" charset="0"/>
              <a:buChar char="•"/>
            </a:pPr>
            <a:r>
              <a:rPr lang="el-GR" sz="2000" dirty="0" smtClean="0">
                <a:solidFill>
                  <a:srgbClr val="0070C0"/>
                </a:solidFill>
              </a:rPr>
              <a:t>Σύμβαση </a:t>
            </a:r>
            <a:r>
              <a:rPr lang="el-GR" sz="2000" dirty="0">
                <a:solidFill>
                  <a:srgbClr val="0070C0"/>
                </a:solidFill>
              </a:rPr>
              <a:t>αορίστου χρόνου: όταν δεν καθορίζεται χρονική διάρκεια ή δε συνάγεται από το είδος ή τον σκοπό της. </a:t>
            </a:r>
          </a:p>
          <a:p>
            <a:pPr marL="342900" indent="-342900" algn="just">
              <a:buFont typeface="Arial" panose="020B0604020202020204" pitchFamily="34" charset="0"/>
              <a:buChar char="•"/>
            </a:pPr>
            <a:r>
              <a:rPr lang="el-GR" sz="2000" dirty="0" smtClean="0">
                <a:solidFill>
                  <a:srgbClr val="0070C0"/>
                </a:solidFill>
              </a:rPr>
              <a:t>Σύμβαση </a:t>
            </a:r>
            <a:r>
              <a:rPr lang="el-GR" sz="2000" dirty="0">
                <a:solidFill>
                  <a:srgbClr val="0070C0"/>
                </a:solidFill>
              </a:rPr>
              <a:t>ορισμένου χρόνου: όταν συμφωνηθεί ρητά ή σιωπηρά ορισμένη διάρκεια χρόνου εργασίας ή μέχρι την επέλευση ορισμένου γεγονότος ή προκύπτει από το είδος και τη φύση της εργασίας. </a:t>
            </a:r>
          </a:p>
          <a:p>
            <a:pPr algn="just"/>
            <a:r>
              <a:rPr lang="el-GR" sz="2000" dirty="0" smtClean="0">
                <a:solidFill>
                  <a:srgbClr val="0070C0"/>
                </a:solidFill>
              </a:rPr>
              <a:t>Βασική </a:t>
            </a:r>
            <a:r>
              <a:rPr lang="el-GR" sz="2000" dirty="0">
                <a:solidFill>
                  <a:srgbClr val="0070C0"/>
                </a:solidFill>
              </a:rPr>
              <a:t>διαφορά τους είναι ότι η πρώτη λήγει μόνο με καταγγελία από τον εργοδότη ή τον μισθωτό και αφού βέβαια καταβληθεί η νόμιμη αποζημίωση, ενώ η δεύτερη παύει αυτοδικαίως, όταν λήξει ο χρόνος ή τελειώσει η εκτέλεση του έργου, χωρίς να απαιτείται καταγγελία της και καταβολή αποζημιώσεως. </a:t>
            </a:r>
          </a:p>
          <a:p>
            <a:pPr marL="342900" indent="-342900" algn="just">
              <a:buFont typeface="Arial" panose="020B0604020202020204" pitchFamily="34" charset="0"/>
              <a:buChar char="•"/>
            </a:pPr>
            <a:r>
              <a:rPr lang="el-GR" sz="2000" dirty="0" smtClean="0">
                <a:solidFill>
                  <a:srgbClr val="0070C0"/>
                </a:solidFill>
              </a:rPr>
              <a:t>Σύμβαση </a:t>
            </a:r>
            <a:r>
              <a:rPr lang="el-GR" sz="2000" dirty="0">
                <a:solidFill>
                  <a:srgbClr val="0070C0"/>
                </a:solidFill>
              </a:rPr>
              <a:t>πλήρους απασχόλησης: η σύμβαση με εξαρτημένη εργασία σε πλήρες ωράριο </a:t>
            </a:r>
            <a:r>
              <a:rPr lang="el-GR" sz="2000" dirty="0" smtClean="0">
                <a:solidFill>
                  <a:srgbClr val="0070C0"/>
                </a:solidFill>
              </a:rPr>
              <a:t>/εβδομάδα</a:t>
            </a:r>
            <a:r>
              <a:rPr lang="el-GR" sz="2000" dirty="0">
                <a:solidFill>
                  <a:srgbClr val="0070C0"/>
                </a:solidFill>
              </a:rPr>
              <a:t>) για όλες τις εργάσιμες ημέρες (συλλογική σύμβαση εργασίας). </a:t>
            </a:r>
            <a:endParaRPr lang="en-US" sz="2000" dirty="0">
              <a:solidFill>
                <a:srgbClr val="0070C0"/>
              </a:solidFill>
            </a:endParaRPr>
          </a:p>
          <a:p>
            <a:pPr marL="342900" indent="-342900" algn="just">
              <a:buFont typeface="Arial" panose="020B0604020202020204" pitchFamily="34" charset="0"/>
              <a:buChar char="•"/>
            </a:pPr>
            <a:r>
              <a:rPr lang="el-GR" sz="2000" dirty="0">
                <a:solidFill>
                  <a:srgbClr val="0070C0"/>
                </a:solidFill>
              </a:rPr>
              <a:t>Σύμβαση μερικής απασχόλησης: συμβάσεις μερικής απασχόλησης θεωρούνται οι συμβάσεις των οποίων οι ώρες εργασίας, υπολογιζόμενες σε ημερήσια, εβδομαδιαία, δεκαπενθήμερη ή μηνιαία βάση, είναι λιγότερες από το κανονικό ημερήσιο ωράριο εργασίας του συγκρίσιμου (με παρόμοια καθήκοντα και ίδιες συνθήκες) εργαζόμενου με πλήρη απασχόληση. </a:t>
            </a:r>
          </a:p>
          <a:p>
            <a:pPr marL="342900" indent="-342900" algn="just">
              <a:buFont typeface="Arial" panose="020B0604020202020204" pitchFamily="34" charset="0"/>
              <a:buChar char="•"/>
            </a:pPr>
            <a:r>
              <a:rPr lang="el-GR" sz="2000" dirty="0" smtClean="0">
                <a:solidFill>
                  <a:srgbClr val="0070C0"/>
                </a:solidFill>
              </a:rPr>
              <a:t>Σύμβαση </a:t>
            </a:r>
            <a:r>
              <a:rPr lang="el-GR" sz="2000" dirty="0">
                <a:solidFill>
                  <a:srgbClr val="0070C0"/>
                </a:solidFill>
              </a:rPr>
              <a:t>εκ περιτροπής απασχόλησης: θεωρείται η κατά πλήρες ημερήσιο ωράριο εργασία για λιγότερες από τις κανονικές ημέρες εβδομαδιαίως ή λιγότερες εβδομάδες τον μήνα ή λιγότερους μήνες το έτος. </a:t>
            </a:r>
            <a:r>
              <a:rPr lang="el-GR" sz="2000" dirty="0" smtClean="0">
                <a:solidFill>
                  <a:srgbClr val="0070C0"/>
                </a:solidFill>
              </a:rPr>
              <a:t>Μπορεί </a:t>
            </a:r>
            <a:r>
              <a:rPr lang="el-GR" sz="2000" dirty="0">
                <a:solidFill>
                  <a:srgbClr val="0070C0"/>
                </a:solidFill>
              </a:rPr>
              <a:t>να το επιβάλλει ο εργοδότης, αν περιοριστούν οι δραστηριότητές του, και δεν επιτρέπεται να υπερβαίνει τους εννέα (9) μήνες στο ίδιο ημερολογιακό έτος. π.χ. αντί 5ήμερης απασχόλησης με 8ωρο / εβδομάδα = 40 ώρες πλήρους απασχόλησης να συμφωνήσουν ή να επιβληθεί από τον εργοδότη εργασία από 1 έως 4 ημέρες / εβδομάδα Χ 8 ώρες = (8, 16, 24, 32 / εβδομάδα), ή πρώτη και τρίτη εβδομάδα / μήνα, ή 2ος, 4ος, 6ος μήνας / έτος, ή συνδυασμός όλων αυτών. </a:t>
            </a:r>
          </a:p>
        </p:txBody>
      </p:sp>
    </p:spTree>
    <p:extLst>
      <p:ext uri="{BB962C8B-B14F-4D97-AF65-F5344CB8AC3E}">
        <p14:creationId xmlns:p14="http://schemas.microsoft.com/office/powerpoint/2010/main" val="433162244"/>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7646" y="139337"/>
            <a:ext cx="11225348" cy="5539978"/>
          </a:xfrm>
          <a:prstGeom prst="rect">
            <a:avLst/>
          </a:prstGeom>
        </p:spPr>
        <p:txBody>
          <a:bodyPr wrap="square">
            <a:spAutoFit/>
          </a:bodyPr>
          <a:lstStyle/>
          <a:p>
            <a:pPr algn="just"/>
            <a:r>
              <a:rPr lang="el-GR" sz="2400" b="1" i="1" dirty="0">
                <a:solidFill>
                  <a:srgbClr val="0070C0"/>
                </a:solidFill>
              </a:rPr>
              <a:t>Επάγγελμα  </a:t>
            </a:r>
            <a:endParaRPr lang="el-GR" sz="2400" dirty="0">
              <a:solidFill>
                <a:srgbClr val="0070C0"/>
              </a:solidFill>
            </a:endParaRPr>
          </a:p>
          <a:p>
            <a:pPr algn="just"/>
            <a:r>
              <a:rPr lang="el-GR" sz="2400" dirty="0">
                <a:solidFill>
                  <a:srgbClr val="0070C0"/>
                </a:solidFill>
              </a:rPr>
              <a:t>Η έννοια του επαγγέλματος έχει μεγάλη σημασία για το Εργατικό Δίκαιο. </a:t>
            </a:r>
          </a:p>
          <a:p>
            <a:pPr algn="just"/>
            <a:r>
              <a:rPr lang="el-GR" sz="2400" dirty="0">
                <a:solidFill>
                  <a:srgbClr val="0070C0"/>
                </a:solidFill>
              </a:rPr>
              <a:t>Το επάγγελμα του κάθε εργαζόμενου δείχνει την </a:t>
            </a:r>
            <a:r>
              <a:rPr lang="el-GR" sz="2400" i="1" dirty="0">
                <a:solidFill>
                  <a:srgbClr val="0070C0"/>
                </a:solidFill>
              </a:rPr>
              <a:t>ειδικότητά </a:t>
            </a:r>
            <a:r>
              <a:rPr lang="el-GR" sz="2400" dirty="0">
                <a:solidFill>
                  <a:srgbClr val="0070C0"/>
                </a:solidFill>
              </a:rPr>
              <a:t>του. Οι όροι, οι συνθήκες εργασίας μιας ειδικότητας, ο μισθός, οι άδειες, το ωράριο, τα ανθυγιεινά, τα επικουρικά ταμεία, το συνδικάτο, ρυθμίζονται με βάση το επάγγελμα. </a:t>
            </a:r>
          </a:p>
          <a:p>
            <a:pPr algn="just"/>
            <a:r>
              <a:rPr lang="el-GR" sz="2400" dirty="0">
                <a:solidFill>
                  <a:srgbClr val="0070C0"/>
                </a:solidFill>
                <a:cs typeface="Times New Roman" panose="02020603050405020304" pitchFamily="18" charset="0"/>
              </a:rPr>
              <a:t>Είναι η</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σταθερή</a:t>
            </a:r>
            <a:r>
              <a:rPr lang="el-GR" sz="2400" dirty="0">
                <a:solidFill>
                  <a:srgbClr val="0070C0"/>
                </a:solidFill>
                <a:cs typeface="Times New Roman" panose="02020603050405020304" pitchFamily="18" charset="0"/>
              </a:rPr>
              <a:t>,</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συστηματική</a:t>
            </a:r>
            <a:r>
              <a:rPr lang="el-GR" sz="2400" dirty="0">
                <a:solidFill>
                  <a:srgbClr val="0070C0"/>
                </a:solidFill>
                <a:cs typeface="Times New Roman" panose="02020603050405020304" pitchFamily="18" charset="0"/>
              </a:rPr>
              <a:t>,</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κατ’ εξακολούθηση</a:t>
            </a:r>
            <a:r>
              <a:rPr lang="el-GR" sz="2400" dirty="0">
                <a:solidFill>
                  <a:srgbClr val="0070C0"/>
                </a:solidFill>
                <a:cs typeface="Times New Roman" panose="02020603050405020304" pitchFamily="18" charset="0"/>
              </a:rPr>
              <a:t>, και κατά κανόνα</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με πρόθεση βιοπορισμού</a:t>
            </a:r>
            <a:r>
              <a:rPr lang="el-GR" sz="2400" dirty="0">
                <a:solidFill>
                  <a:srgbClr val="0070C0"/>
                </a:solidFill>
                <a:cs typeface="Times New Roman" panose="02020603050405020304" pitchFamily="18" charset="0"/>
              </a:rPr>
              <a:t>, απασχόληση σε ορισμένα έργα (σε αντιδιαστολή: ευκαιριακή απασχόληση και περιστασιακή απασχόληση). Η έννοια του επαγγέλματος στο εργατικό δίκαιο έχει σημασία, καθώς πολλές ειδικές ρυθμίσεις εργατικών νόμων σχετικά π. χ. με τα ωράρια, τις άδειες, τις αμοιβές κ. ά. αναφέρονται σε ορισμένα επαγγέλματα και οι συλλογικές συμβάσεις εργασίας και διαιτητικές αποφάσεις, με εξαίρεση τις εθνικές γενικές, ρυθμίζουν τις εργασιακές σχέσεις κατά κανόνα κατά επαγγελματικές ειδικότητες ή </a:t>
            </a:r>
            <a:r>
              <a:rPr lang="el-GR" sz="2400" dirty="0" smtClean="0">
                <a:solidFill>
                  <a:srgbClr val="0070C0"/>
                </a:solidFill>
                <a:cs typeface="Times New Roman" panose="02020603050405020304" pitchFamily="18" charset="0"/>
              </a:rPr>
              <a:t>κλάδους</a:t>
            </a:r>
          </a:p>
          <a:p>
            <a:pPr algn="just"/>
            <a:endParaRPr lang="el-GR" sz="2400" dirty="0">
              <a:solidFill>
                <a:srgbClr val="0070C0"/>
              </a:solidFill>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79352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92183" y="-130629"/>
            <a:ext cx="11599817" cy="7478970"/>
          </a:xfrm>
          <a:prstGeom prst="rect">
            <a:avLst/>
          </a:prstGeom>
        </p:spPr>
        <p:txBody>
          <a:bodyPr wrap="square">
            <a:spAutoFit/>
          </a:bodyPr>
          <a:lstStyle/>
          <a:p>
            <a:pPr lvl="0" algn="just"/>
            <a:r>
              <a:rPr lang="el-GR" sz="2400" b="1" dirty="0">
                <a:solidFill>
                  <a:srgbClr val="0070C0"/>
                </a:solidFill>
                <a:ea typeface="Times New Roman" panose="02020603050405020304" pitchFamily="18" charset="0"/>
                <a:cs typeface="Times New Roman" panose="02020603050405020304" pitchFamily="18" charset="0"/>
              </a:rPr>
              <a:t>Εργοδότης</a:t>
            </a:r>
            <a:r>
              <a:rPr lang="el-GR" sz="2400" dirty="0">
                <a:solidFill>
                  <a:srgbClr val="0070C0"/>
                </a:solidFill>
                <a:ea typeface="Times New Roman" panose="02020603050405020304" pitchFamily="18" charset="0"/>
                <a:cs typeface="Times New Roman" panose="02020603050405020304" pitchFamily="18" charset="0"/>
              </a:rPr>
              <a:t>: είναι</a:t>
            </a:r>
            <a:r>
              <a:rPr lang="en-US" sz="2400" b="1"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το πρόσωπο, σ</a:t>
            </a:r>
            <a:r>
              <a:rPr lang="el-GR" sz="2400" u="sng" dirty="0">
                <a:solidFill>
                  <a:srgbClr val="0070C0"/>
                </a:solidFill>
                <a:ea typeface="Times New Roman" panose="02020603050405020304" pitchFamily="18" charset="0"/>
                <a:cs typeface="Times New Roman" panose="02020603050405020304" pitchFamily="18" charset="0"/>
              </a:rPr>
              <a:t>το οποίο προσφέρει την εργασία του ο μισθωτός,</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το πρόσωπο,</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που δικαιούται</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βάσει μιας σχέσης εξαρτημένης εργασίας,</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να χρησιμοποιεί την εργασία του μισθωτού</a:t>
            </a:r>
            <a:r>
              <a:rPr lang="el-GR" sz="2400" dirty="0">
                <a:solidFill>
                  <a:srgbClr val="0070C0"/>
                </a:solidFill>
                <a:ea typeface="Times New Roman" panose="02020603050405020304" pitchFamily="18" charset="0"/>
                <a:cs typeface="Times New Roman" panose="02020603050405020304" pitchFamily="18" charset="0"/>
              </a:rPr>
              <a:t>. Ο εργοδότης στη σχέση του με το μισθωτό εμφανίζεται με</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δύο ιδιότητες</a:t>
            </a:r>
            <a:r>
              <a:rPr lang="el-GR" sz="2400" dirty="0">
                <a:solidFill>
                  <a:srgbClr val="0070C0"/>
                </a:solidFill>
                <a:ea typeface="Times New Roman" panose="02020603050405020304" pitchFamily="18" charset="0"/>
                <a:cs typeface="Times New Roman" panose="02020603050405020304" pitchFamily="18" charset="0"/>
              </a:rPr>
              <a:t>: αφενός μεν είναι</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αντισυμβαλλόμενος</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στην ατομική σχέση εργασίας, είναι δηλ. δικαιούχος της εργασίας και υπόχρεος να καταβάλλει το μισθό, αφετέρου έχει την ιδιότητα του</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φορέα των λειτουργικών εξουσιών στην εκμετάλλευση</a:t>
            </a:r>
            <a:r>
              <a:rPr lang="el-GR" sz="2400" dirty="0">
                <a:solidFill>
                  <a:srgbClr val="0070C0"/>
                </a:solidFill>
                <a:ea typeface="Times New Roman" panose="02020603050405020304" pitchFamily="18" charset="0"/>
                <a:cs typeface="Times New Roman" panose="02020603050405020304" pitchFamily="18" charset="0"/>
              </a:rPr>
              <a:t>, που είναι προσδιοριστικές για τη λειτουργία της σχέσης εργασίας. Η πρώτη ιδιότητα ανταποκρίνεται στην έννομη θέση του εργοδότη στην</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ατομική σύμβαση εργασίας</a:t>
            </a:r>
            <a:r>
              <a:rPr lang="el-GR" sz="2400" dirty="0">
                <a:solidFill>
                  <a:srgbClr val="0070C0"/>
                </a:solidFill>
                <a:ea typeface="Times New Roman" panose="02020603050405020304" pitchFamily="18" charset="0"/>
                <a:cs typeface="Times New Roman" panose="02020603050405020304" pitchFamily="18" charset="0"/>
              </a:rPr>
              <a:t>, ενώ η δεύτερη προκύπτει από την έννομη θέση του ως</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οργάνου μέσα στην εκμετάλλευση</a:t>
            </a:r>
            <a:r>
              <a:rPr lang="el-GR" sz="2400" dirty="0">
                <a:solidFill>
                  <a:srgbClr val="0070C0"/>
                </a:solidFill>
                <a:ea typeface="Times New Roman" panose="02020603050405020304" pitchFamily="18" charset="0"/>
                <a:cs typeface="Times New Roman" panose="02020603050405020304" pitchFamily="18" charset="0"/>
              </a:rPr>
              <a:t>.</a:t>
            </a:r>
            <a:r>
              <a:rPr lang="en-US" sz="2400" dirty="0">
                <a:solidFill>
                  <a:srgbClr val="0070C0"/>
                </a:solidFill>
                <a:ea typeface="Times New Roman" panose="02020603050405020304" pitchFamily="18" charset="0"/>
                <a:cs typeface="Times New Roman" panose="02020603050405020304" pitchFamily="18" charset="0"/>
              </a:rPr>
              <a:t> </a:t>
            </a:r>
            <a:endParaRPr lang="en-US" sz="2400" dirty="0">
              <a:solidFill>
                <a:srgbClr val="0070C0"/>
              </a:solidFill>
              <a:ea typeface="Calibri" panose="020F0502020204030204" pitchFamily="34" charset="0"/>
              <a:cs typeface="Times New Roman" panose="02020603050405020304" pitchFamily="18" charset="0"/>
            </a:endParaRPr>
          </a:p>
          <a:p>
            <a:pPr algn="just"/>
            <a:r>
              <a:rPr lang="el-GR" sz="2400" dirty="0" smtClean="0">
                <a:solidFill>
                  <a:srgbClr val="0070C0"/>
                </a:solidFill>
              </a:rPr>
              <a:t>Και </a:t>
            </a:r>
            <a:r>
              <a:rPr lang="el-GR" sz="2400" dirty="0">
                <a:solidFill>
                  <a:srgbClr val="0070C0"/>
                </a:solidFill>
              </a:rPr>
              <a:t>οι δύο ιδιότητες μπορεί να συμπίπτουν στο ίδιο πρόσωπο, μπορεί όμως και όχι. Το δεύτερο συμβαίνει λ. χ. σε επιχειρήσεις νομικών προσώπων ή σε επιχειρήσεις που ανήκουν σε πρόσωπα ανίκανα για δικαιοπραξία (π.χ. ανήλικος), οπότε την αξίωση για την παροχή της εργασίας την έχει το νομικό πρόσωπο ή ο ανίκανος για δικαιοπραξία επιχειρηματίας, ενώ τις εργοδοτικές λειτουργίες τις εκτελούν τα όργανα του νομικού προσώπου ή το πρόσωπο, που ασκεί την επιχείρηση βάσει έννομης σχέσης στο όνομα και για λογαριασμό του ανίκανου για </a:t>
            </a:r>
            <a:r>
              <a:rPr lang="el-GR" sz="2400" dirty="0" smtClean="0">
                <a:solidFill>
                  <a:srgbClr val="0070C0"/>
                </a:solidFill>
              </a:rPr>
              <a:t>δικαιοπραξία. </a:t>
            </a:r>
            <a:r>
              <a:rPr lang="el-GR" sz="2400" b="1" dirty="0" smtClean="0">
                <a:solidFill>
                  <a:srgbClr val="0070C0"/>
                </a:solidFill>
              </a:rPr>
              <a:t>Σε </a:t>
            </a:r>
            <a:r>
              <a:rPr lang="el-GR" sz="2400" b="1" dirty="0">
                <a:solidFill>
                  <a:srgbClr val="0070C0"/>
                </a:solidFill>
              </a:rPr>
              <a:t>περίπτωση μεταβολής του προσώπου του εργοδότη η σχέση εργασίας συνεχίζεται με το νέο εργοδότη χωρίς καμία μεταβολή (άρθρ. 6 § 1 ν. 2112/1920). Κατ’ αρχάς, η σχέση εργασίας δεν καταλύεται ούτε από το θάνατο του εργοδότη (άρθρ. 675 § 2 ΑΚ</a:t>
            </a:r>
            <a:r>
              <a:rPr lang="el-GR" sz="2400" b="1" dirty="0" smtClean="0">
                <a:solidFill>
                  <a:srgbClr val="0070C0"/>
                </a:solidFill>
              </a:rPr>
              <a:t>).</a:t>
            </a:r>
          </a:p>
          <a:p>
            <a:pPr algn="just"/>
            <a:endParaRPr lang="el-GR" sz="2400" dirty="0">
              <a:solidFill>
                <a:srgbClr val="0070C0"/>
              </a:solidFill>
            </a:endParaRPr>
          </a:p>
        </p:txBody>
      </p:sp>
    </p:spTree>
    <p:extLst>
      <p:ext uri="{BB962C8B-B14F-4D97-AF65-F5344CB8AC3E}">
        <p14:creationId xmlns:p14="http://schemas.microsoft.com/office/powerpoint/2010/main" val="59911036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48047"/>
            <a:ext cx="10946674" cy="4524315"/>
          </a:xfrm>
          <a:prstGeom prst="rect">
            <a:avLst/>
          </a:prstGeom>
        </p:spPr>
        <p:txBody>
          <a:bodyPr wrap="square">
            <a:spAutoFit/>
          </a:bodyPr>
          <a:lstStyle/>
          <a:p>
            <a:pPr marL="342900" lvl="0" indent="-342900" algn="just" fontAlgn="base">
              <a:spcAft>
                <a:spcPts val="0"/>
              </a:spcAft>
              <a:buSzPts val="1000"/>
              <a:buFont typeface="Symbol" panose="05050102010706020507" pitchFamily="18" charset="2"/>
              <a:buChar char=""/>
              <a:tabLst>
                <a:tab pos="457200" algn="l"/>
              </a:tabLst>
            </a:pPr>
            <a:r>
              <a:rPr lang="el-GR" sz="2400" b="1" dirty="0">
                <a:solidFill>
                  <a:srgbClr val="0070C0"/>
                </a:solidFill>
                <a:ea typeface="Times New Roman" panose="02020603050405020304" pitchFamily="18" charset="0"/>
                <a:cs typeface="Times New Roman" panose="02020603050405020304" pitchFamily="18" charset="0"/>
              </a:rPr>
              <a:t>Μισθωτός (ή εργαζόμενος)</a:t>
            </a:r>
            <a:r>
              <a:rPr lang="el-GR" sz="2400" dirty="0">
                <a:solidFill>
                  <a:srgbClr val="0070C0"/>
                </a:solidFill>
                <a:ea typeface="Times New Roman" panose="02020603050405020304" pitchFamily="18" charset="0"/>
                <a:cs typeface="Times New Roman" panose="02020603050405020304" pitchFamily="18" charset="0"/>
              </a:rPr>
              <a:t>: είναι το πρόσωπο, που παρέχει με</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αμοιβή</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εξαρτημένη εργασία</a:t>
            </a:r>
            <a:r>
              <a:rPr lang="en-US" sz="2400" u="sng"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βάσει</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σχέσεως του ιδιωτικού δικαίου</a:t>
            </a:r>
            <a:r>
              <a:rPr lang="el-GR" sz="2400" dirty="0">
                <a:solidFill>
                  <a:srgbClr val="0070C0"/>
                </a:solidFill>
                <a:ea typeface="Times New Roman" panose="02020603050405020304" pitchFamily="18" charset="0"/>
                <a:cs typeface="Times New Roman" panose="02020603050405020304" pitchFamily="18" charset="0"/>
              </a:rPr>
              <a:t>.</a:t>
            </a:r>
            <a:endParaRPr lang="en-US" sz="2400" dirty="0">
              <a:solidFill>
                <a:srgbClr val="0070C0"/>
              </a:solidFill>
              <a:ea typeface="Calibri" panose="020F0502020204030204" pitchFamily="34" charset="0"/>
              <a:cs typeface="Times New Roman" panose="02020603050405020304" pitchFamily="18" charset="0"/>
            </a:endParaRPr>
          </a:p>
          <a:p>
            <a:pPr algn="just" fontAlgn="base">
              <a:spcAft>
                <a:spcPts val="0"/>
              </a:spcAft>
            </a:pPr>
            <a:r>
              <a:rPr lang="el-GR" sz="2400" u="sng" dirty="0">
                <a:solidFill>
                  <a:srgbClr val="0070C0"/>
                </a:solidFill>
                <a:ea typeface="Times New Roman" panose="02020603050405020304" pitchFamily="18" charset="0"/>
                <a:cs typeface="Times New Roman" panose="02020603050405020304" pitchFamily="18" charset="0"/>
              </a:rPr>
              <a:t>Δεν είναι μισθωτοί όσοι παρέχουν υπηρεσίες χωρίς συνθήκες εξαρτήσεως</a:t>
            </a:r>
            <a:r>
              <a:rPr lang="el-GR" sz="2400" dirty="0">
                <a:solidFill>
                  <a:srgbClr val="0070C0"/>
                </a:solidFill>
                <a:ea typeface="Times New Roman" panose="02020603050405020304" pitchFamily="18" charset="0"/>
                <a:cs typeface="Times New Roman" panose="02020603050405020304" pitchFamily="18" charset="0"/>
              </a:rPr>
              <a:t>, όπως και όσοι παρέχουν εργασία, ενδεχομένως με συνθήκες εξαρτήσεως, αλλά βάσει άλλης έννομης σχέσης, όπως λ.χ. τα μέλη της οικογένειας του εργοδότη, που εργάζονται στην επιχείρησή του, οι εταίροι, που προσφέρουν τις υπηρεσίες τους στην εταιρία.</a:t>
            </a:r>
            <a:endParaRPr lang="en-US" sz="2400" dirty="0">
              <a:solidFill>
                <a:srgbClr val="0070C0"/>
              </a:solidFill>
              <a:ea typeface="Calibri" panose="020F0502020204030204" pitchFamily="34" charset="0"/>
              <a:cs typeface="Times New Roman" panose="02020603050405020304" pitchFamily="18" charset="0"/>
            </a:endParaRPr>
          </a:p>
          <a:p>
            <a:pPr algn="just" fontAlgn="base">
              <a:spcAft>
                <a:spcPts val="0"/>
              </a:spcAft>
            </a:pPr>
            <a:r>
              <a:rPr lang="el-GR" sz="2400" dirty="0">
                <a:solidFill>
                  <a:srgbClr val="0070C0"/>
                </a:solidFill>
                <a:ea typeface="Times New Roman" panose="02020603050405020304" pitchFamily="18" charset="0"/>
                <a:cs typeface="Times New Roman" panose="02020603050405020304" pitchFamily="18" charset="0"/>
              </a:rPr>
              <a:t>Μισθωτοί είναι μόνο</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φυσικά πρόσωπα</a:t>
            </a:r>
            <a:r>
              <a:rPr lang="el-GR" sz="2400" dirty="0">
                <a:solidFill>
                  <a:srgbClr val="0070C0"/>
                </a:solidFill>
                <a:ea typeface="Times New Roman" panose="02020603050405020304" pitchFamily="18" charset="0"/>
                <a:cs typeface="Times New Roman" panose="02020603050405020304" pitchFamily="18" charset="0"/>
              </a:rPr>
              <a:t>, καθώς η εργασία είναι ανθρώπινη ενέργεια.</a:t>
            </a:r>
            <a:endParaRPr lang="en-US" sz="2400" dirty="0">
              <a:solidFill>
                <a:srgbClr val="0070C0"/>
              </a:solidFill>
              <a:ea typeface="Calibri" panose="020F0502020204030204" pitchFamily="34" charset="0"/>
              <a:cs typeface="Times New Roman" panose="02020603050405020304" pitchFamily="18" charset="0"/>
            </a:endParaRPr>
          </a:p>
          <a:p>
            <a:pPr algn="just" fontAlgn="base">
              <a:spcAft>
                <a:spcPts val="1125"/>
              </a:spcAft>
            </a:pPr>
            <a:r>
              <a:rPr lang="el-GR" sz="2400" dirty="0">
                <a:solidFill>
                  <a:srgbClr val="0070C0"/>
                </a:solidFill>
                <a:ea typeface="Times New Roman" panose="02020603050405020304" pitchFamily="18" charset="0"/>
                <a:cs typeface="Times New Roman" panose="02020603050405020304" pitchFamily="18" charset="0"/>
              </a:rPr>
              <a:t>Τα νομικά πρόσωπα, όταν παρέχουν υπηρεσίες, δεν είναι ποτέ μισθωτοί. Σε αυτές τις περιπτώσεις είναι δυνατόν να υπάρχει σχέση εκτελέσεως έργου, μεταφοράς κ.ά., όπου καταβάλλεται εργασία φυσικών προσώπων ως παροχή στον επιχειρηματία – νομικό πρόσωπο, την οποία στη συνέχεια χρησιμοποιεί για να προσφέρει υπηρεσίες σε τρίτους.</a:t>
            </a:r>
            <a:endParaRPr lang="en-US" sz="2400" dirty="0">
              <a:solidFill>
                <a:srgbClr val="0070C0"/>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38869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3109" y="148045"/>
            <a:ext cx="11103427" cy="6370975"/>
          </a:xfrm>
          <a:prstGeom prst="rect">
            <a:avLst/>
          </a:prstGeom>
          <a:noFill/>
        </p:spPr>
        <p:txBody>
          <a:bodyPr wrap="square" rtlCol="0">
            <a:spAutoFit/>
          </a:bodyPr>
          <a:lstStyle/>
          <a:p>
            <a:pPr lvl="0" algn="just"/>
            <a:r>
              <a:rPr lang="el-GR" sz="2400" dirty="0">
                <a:solidFill>
                  <a:srgbClr val="0070C0"/>
                </a:solidFill>
              </a:rPr>
              <a:t>Λύση της εταιρείας </a:t>
            </a:r>
          </a:p>
          <a:p>
            <a:pPr lvl="0" algn="just"/>
            <a:r>
              <a:rPr lang="el-GR" sz="2400" dirty="0">
                <a:solidFill>
                  <a:srgbClr val="0070C0"/>
                </a:solidFill>
              </a:rPr>
              <a:t>1. Η εταιρεία </a:t>
            </a:r>
            <a:r>
              <a:rPr lang="el-GR" sz="2400" dirty="0" smtClean="0">
                <a:solidFill>
                  <a:srgbClr val="0070C0"/>
                </a:solidFill>
              </a:rPr>
              <a:t>λύνεται </a:t>
            </a:r>
            <a:r>
              <a:rPr lang="el-GR" sz="2400" dirty="0">
                <a:solidFill>
                  <a:srgbClr val="0070C0"/>
                </a:solidFill>
              </a:rPr>
              <a:t>με την πάροδο του χρόνου διαρκείας αυτής (αρχικού ή κατά παράταση). Παρατείνεται, όμως, αυτοδικαίως η διάρκεια αυτής για μια πενταετία από της λήξεως, κάθε φορά, εάν ενενήντα (90) μέρες πριν τη λήξη κάποιος από τους εταίρους δεν κοινοποιήσει με δικαστικό επιμελητή στους άλλους εταίρους έγγραφη δήλωση του ότι δεν επιθυμεί τη συνέχιση της λειτουργίας αυτής. </a:t>
            </a:r>
          </a:p>
          <a:p>
            <a:pPr lvl="0" algn="just"/>
            <a:r>
              <a:rPr lang="el-GR" sz="2400" dirty="0">
                <a:solidFill>
                  <a:srgbClr val="0070C0"/>
                </a:solidFill>
              </a:rPr>
              <a:t>2. Σε περίπτωση θανάτου ενός εταίρου, η εταιρεία συνεχίζεται από τον </a:t>
            </a:r>
            <a:r>
              <a:rPr lang="el-GR" sz="2400" dirty="0" smtClean="0">
                <a:solidFill>
                  <a:srgbClr val="0070C0"/>
                </a:solidFill>
              </a:rPr>
              <a:t>επιζώντα </a:t>
            </a:r>
            <a:r>
              <a:rPr lang="el-GR" sz="2400" dirty="0">
                <a:solidFill>
                  <a:srgbClr val="0070C0"/>
                </a:solidFill>
              </a:rPr>
              <a:t>εταίρο και τους κληρονόμους του </a:t>
            </a:r>
            <a:r>
              <a:rPr lang="el-GR" sz="2400" dirty="0" smtClean="0">
                <a:solidFill>
                  <a:srgbClr val="0070C0"/>
                </a:solidFill>
              </a:rPr>
              <a:t>θανούντος. </a:t>
            </a:r>
          </a:p>
          <a:p>
            <a:pPr lvl="0" algn="just"/>
            <a:endParaRPr lang="el-GR" sz="2400" dirty="0">
              <a:solidFill>
                <a:srgbClr val="0070C0"/>
              </a:solidFill>
            </a:endParaRPr>
          </a:p>
          <a:p>
            <a:pPr lvl="0" algn="just"/>
            <a:r>
              <a:rPr lang="el-GR" sz="2400" dirty="0">
                <a:solidFill>
                  <a:srgbClr val="0070C0"/>
                </a:solidFill>
              </a:rPr>
              <a:t>Εκκαθάριση της εταιρείας</a:t>
            </a:r>
          </a:p>
          <a:p>
            <a:pPr lvl="0" algn="just"/>
            <a:r>
              <a:rPr lang="el-GR" sz="2400" dirty="0">
                <a:solidFill>
                  <a:srgbClr val="0070C0"/>
                </a:solidFill>
              </a:rPr>
              <a:t>1. Τη λύση της εταιρείας ακολουθεί το στάδιο εκκαθαρίσεως.</a:t>
            </a:r>
          </a:p>
          <a:p>
            <a:pPr lvl="0" algn="just"/>
            <a:r>
              <a:rPr lang="el-GR" sz="2400" dirty="0">
                <a:solidFill>
                  <a:srgbClr val="0070C0"/>
                </a:solidFill>
              </a:rPr>
              <a:t>2. Εκκαθαριστές ορίζονται από τώρα και οι δύο εταίροι (και διαχειριστές)</a:t>
            </a:r>
          </a:p>
          <a:p>
            <a:pPr lvl="0" algn="just"/>
            <a:r>
              <a:rPr lang="el-GR" sz="2400" dirty="0">
                <a:solidFill>
                  <a:srgbClr val="0070C0"/>
                </a:solidFill>
              </a:rPr>
              <a:t>3. Κατά τη διάρκεια εκκαθαρίσεως διεξάγονται μόνο εργασίες απαραίτητες για το σκοπό αυτής(ρευστοποίηση περιουσιακών στοιχείων της εταιρείας, εξόφληση των προς τρίτους υποχρεώσεων, απόδοση των εισφορών των εταίρων και τέλος διανομή του απομένοντος υπολοίπου στους εταίρους).</a:t>
            </a:r>
          </a:p>
          <a:p>
            <a:pPr lvl="0" algn="just"/>
            <a:endParaRPr lang="en-US" sz="2400" dirty="0">
              <a:solidFill>
                <a:srgbClr val="0070C0"/>
              </a:solidFill>
            </a:endParaRPr>
          </a:p>
        </p:txBody>
      </p:sp>
    </p:spTree>
    <p:extLst>
      <p:ext uri="{BB962C8B-B14F-4D97-AF65-F5344CB8AC3E}">
        <p14:creationId xmlns:p14="http://schemas.microsoft.com/office/powerpoint/2010/main" val="656814285"/>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6983" y="722810"/>
            <a:ext cx="11033759" cy="3785652"/>
          </a:xfrm>
          <a:prstGeom prst="rect">
            <a:avLst/>
          </a:prstGeom>
        </p:spPr>
        <p:txBody>
          <a:bodyPr wrap="square">
            <a:spAutoFit/>
          </a:bodyPr>
          <a:lstStyle/>
          <a:p>
            <a:pPr lvl="0" algn="just"/>
            <a:r>
              <a:rPr lang="el-GR" sz="2000" b="1" dirty="0">
                <a:solidFill>
                  <a:srgbClr val="0070C0"/>
                </a:solidFill>
              </a:rPr>
              <a:t>Υπάλληλος</a:t>
            </a:r>
          </a:p>
          <a:p>
            <a:pPr lvl="0" algn="just"/>
            <a:r>
              <a:rPr lang="el-GR" sz="2000" dirty="0">
                <a:solidFill>
                  <a:srgbClr val="0070C0"/>
                </a:solidFill>
              </a:rPr>
              <a:t>Υπάλληλος θεωρείται ο μισθωτός που παρέχει κατά κύριο λόγο πνευματική εργασία, με βάση δηλαδή ουσιαστικά κριτήρια, ενώ υπάρχει πλέον πλούσια νομολογία, σύμφωνα με την οποία χαρακτηρίζονται ως υπάλληλοι συγκεκριμένες ειδικότητες εργαζομένων, οι οποίοι παρέχουν μεν σωματική εργασία, πλην όμως έχουν εξειδικευμένη εμπειρία, θεωρητική μόρφωση και κυρίως ανάπτυξη πρωτοβουλίας και ανάληψη ευθύνης κατά την εκτέλεση του έργου. Τέλος, υπάρχουν κατηγορίες ή ειδικότητες εργαζομένων οι οποίοι χαρακτηρίζονται από τον νόμο, από κανονισμούς που εκδίδονται με νομοθετική εξουσιοδότηση ή από Σ.Σ.Ε., ως ιδιωτικοί υπάλληλοι ή εξομοιώνονται με αυτούς, ανεξάρτητα από το είδος της παρεχόμενης εργασίας (υπάλληλοι) με βάση το τυπικό κριτήριο.</a:t>
            </a:r>
          </a:p>
          <a:p>
            <a:pPr lvl="0" algn="just"/>
            <a:r>
              <a:rPr lang="el-GR" sz="2000" dirty="0">
                <a:solidFill>
                  <a:srgbClr val="0070C0"/>
                </a:solidFill>
              </a:rPr>
              <a:t>Ο υπάλληλος αμείβεται κατά κύριο λόγο με μηνιαίο μισθό και η καταγγελία της σύμβασης εργασίας του μπορεί να γίνει είτε ύστερα από προειδοποίηση (τακτική καταγγελία), είτε χωρίς προειδοποίηση (έκτακτη καταγγελία).</a:t>
            </a:r>
          </a:p>
        </p:txBody>
      </p:sp>
    </p:spTree>
    <p:extLst>
      <p:ext uri="{BB962C8B-B14F-4D97-AF65-F5344CB8AC3E}">
        <p14:creationId xmlns:p14="http://schemas.microsoft.com/office/powerpoint/2010/main" val="685396869"/>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74766" y="0"/>
            <a:ext cx="11617234" cy="7478970"/>
          </a:xfrm>
          <a:prstGeom prst="rect">
            <a:avLst/>
          </a:prstGeom>
        </p:spPr>
        <p:txBody>
          <a:bodyPr wrap="square">
            <a:spAutoFit/>
          </a:bodyPr>
          <a:lstStyle/>
          <a:p>
            <a:pPr algn="just"/>
            <a:r>
              <a:rPr lang="el-GR" sz="2000" b="1" dirty="0">
                <a:solidFill>
                  <a:srgbClr val="0070C0"/>
                </a:solidFill>
              </a:rPr>
              <a:t>Εργάτης</a:t>
            </a:r>
            <a:endParaRPr lang="el-GR" sz="2000" dirty="0">
              <a:solidFill>
                <a:srgbClr val="0070C0"/>
              </a:solidFill>
            </a:endParaRPr>
          </a:p>
          <a:p>
            <a:pPr algn="just"/>
            <a:r>
              <a:rPr lang="el-GR" sz="2000" dirty="0">
                <a:solidFill>
                  <a:srgbClr val="0070C0"/>
                </a:solidFill>
              </a:rPr>
              <a:t>Εργάτης θεωρείται ο μισθωτός που παρέχει κατά κύριο λόγο σωματική εργασία. Οι εργάτες αποκαλούνται πολλές φορές εργατοτεχνίτες ή τεχνίτες. Με τους εργάτες εξομοιώνονται γενικώς οι μαθητευόμενοι, οι μαθητές, τεχνίτες και το υπηρετικό (οικιακό) προσωπικό.</a:t>
            </a:r>
          </a:p>
          <a:p>
            <a:pPr algn="just"/>
            <a:r>
              <a:rPr lang="el-GR" sz="2000" dirty="0">
                <a:solidFill>
                  <a:srgbClr val="0070C0"/>
                </a:solidFill>
              </a:rPr>
              <a:t>Ο εργάτης αμείβεται συνήθως με ημερομίσθιο και η καταγγελία της σύμβασής του πραγματοποιείται χωρίς προειδοποίηση</a:t>
            </a:r>
            <a:r>
              <a:rPr lang="el-GR" sz="2000" dirty="0" smtClean="0">
                <a:solidFill>
                  <a:srgbClr val="0070C0"/>
                </a:solidFill>
              </a:rPr>
              <a:t>.</a:t>
            </a:r>
          </a:p>
          <a:p>
            <a:pPr algn="just"/>
            <a:endParaRPr lang="el-GR" sz="2000" b="0" i="0" dirty="0">
              <a:solidFill>
                <a:srgbClr val="0070C0"/>
              </a:solidFill>
              <a:effectLst/>
            </a:endParaRPr>
          </a:p>
          <a:p>
            <a:pPr algn="just"/>
            <a:r>
              <a:rPr lang="el-GR" sz="2000" b="1" dirty="0">
                <a:solidFill>
                  <a:srgbClr val="0070C0"/>
                </a:solidFill>
              </a:rPr>
              <a:t>Διάκριση Μισθωτών σε Υπάλληλο και Εργάτη</a:t>
            </a:r>
            <a:endParaRPr lang="el-GR" sz="2000" dirty="0">
              <a:solidFill>
                <a:srgbClr val="0070C0"/>
              </a:solidFill>
            </a:endParaRPr>
          </a:p>
          <a:p>
            <a:pPr algn="just"/>
            <a:r>
              <a:rPr lang="el-GR" sz="2000" b="1" dirty="0">
                <a:solidFill>
                  <a:srgbClr val="0070C0"/>
                </a:solidFill>
              </a:rPr>
              <a:t> </a:t>
            </a:r>
            <a:r>
              <a:rPr lang="el-GR" sz="2000" dirty="0" smtClean="0">
                <a:solidFill>
                  <a:srgbClr val="0070C0"/>
                </a:solidFill>
              </a:rPr>
              <a:t>Ανάλογα </a:t>
            </a:r>
            <a:r>
              <a:rPr lang="el-GR" sz="2000" dirty="0">
                <a:solidFill>
                  <a:srgbClr val="0070C0"/>
                </a:solidFill>
              </a:rPr>
              <a:t>με τη φύση της εργασίας, δηλαδή αν είναι πνευματική ή σωματική, οι εργαζόμενοι (μισθωτοί) διακρίνονται σύμφωνα με την ισχύουσα νομοθεσία σε υπαλλήλους ή εργάτες. Η διάκριση αυτή, η οποία επηρεάζει την εργασιακή τους σχέση τόσο κατά τη διάρκεια της (όροι αμοιβής και απασχόλησης), όσο και κατά τη λήξη της (καταβολή αποζημίωσης </a:t>
            </a:r>
            <a:r>
              <a:rPr lang="el-GR" sz="2000" dirty="0" err="1">
                <a:solidFill>
                  <a:srgbClr val="0070C0"/>
                </a:solidFill>
              </a:rPr>
              <a:t>κλπ</a:t>
            </a:r>
            <a:r>
              <a:rPr lang="el-GR" sz="2000" dirty="0">
                <a:solidFill>
                  <a:srgbClr val="0070C0"/>
                </a:solidFill>
              </a:rPr>
              <a:t>), καθίσταται ιδιαίτερα δυσχερής, καθώς το κριτήριο της παροχής πνευματικής ή σωματικής εργασίας έχει υποστεί μεταβολές κυρίως λόγω των σύγχρονων τεχνολογικών εξελίξεων. Ο χαρακτηρισμός του μισθωτού ως υπαλλήλου ή εργάτη γίνεται βάσει αντικειμενικών κριτηρίων και όχι από χαρακτηρισμό που δίνεται από τη σύμβαση εργασίας ή τον τρόπο υπολογισμού της αμοιβής του, ή από την κατοχή τυπικών προσόντων (πτυχίο δίπλωμα </a:t>
            </a:r>
            <a:r>
              <a:rPr lang="el-GR" sz="2000" dirty="0" err="1">
                <a:solidFill>
                  <a:srgbClr val="0070C0"/>
                </a:solidFill>
              </a:rPr>
              <a:t>κλπ</a:t>
            </a:r>
            <a:r>
              <a:rPr lang="el-GR" sz="2000" dirty="0">
                <a:solidFill>
                  <a:srgbClr val="0070C0"/>
                </a:solidFill>
              </a:rPr>
              <a:t>). Δηλαδή γίνεται αποκλειστικά και μόνο από το είδος και τη φύση της παρεχόμενης εργασίας, εκτός βέβαια από τις περιπτώσεις που προσδιορίζεται από το νόμο ή την ιδιότητα του υπαλλήλου ή εργάτη σε ορισμένες κατηγορίες μισθωτών. Πάντως ο τρόπος υπολογισμού και καταβολής των αποδοχών δεν αποτελεί κριτήριο και είναι αδιάφορο αν ο εργαζόμενος αμείβεται με μηνιαίο μισθό ή ημερομίσθιο ή με οποιοδήποτε άλλο τρόπο. Έτσι είναι δυνατόν οι ημερομίσθιοι να χαρακτηρισθούν σαν υπάλληλοι ή εργατοτεχνίτες, ανάλογα με τις υπηρεσίες που παρέχουν. Παράλληλα και όσοι αμείβονται με μηνιαίο μισθό δεν χαρακτηρίζονται για μόνο το λόγο αυτό σαν υπάλληλοι, γιατί μπορεί η εργασία που παρέχουν να είναι του εργατοτεχνίτη ή υπηρέτη</a:t>
            </a:r>
          </a:p>
          <a:p>
            <a:pPr algn="just"/>
            <a:endParaRPr lang="el-GR" sz="2000" b="0" i="0" dirty="0">
              <a:solidFill>
                <a:srgbClr val="0070C0"/>
              </a:solidFill>
              <a:effectLst/>
            </a:endParaRPr>
          </a:p>
        </p:txBody>
      </p:sp>
    </p:spTree>
    <p:extLst>
      <p:ext uri="{BB962C8B-B14F-4D97-AF65-F5344CB8AC3E}">
        <p14:creationId xmlns:p14="http://schemas.microsoft.com/office/powerpoint/2010/main" val="348769916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3441" y="0"/>
            <a:ext cx="11077304" cy="5942396"/>
          </a:xfrm>
          <a:prstGeom prst="rect">
            <a:avLst/>
          </a:prstGeom>
        </p:spPr>
        <p:txBody>
          <a:bodyPr wrap="square">
            <a:spAutoFit/>
          </a:bodyPr>
          <a:lstStyle/>
          <a:p>
            <a:pPr lvl="0" algn="just" fontAlgn="base">
              <a:spcAft>
                <a:spcPts val="0"/>
              </a:spcAft>
              <a:buSzPts val="1000"/>
              <a:tabLst>
                <a:tab pos="457200" algn="l"/>
              </a:tabLst>
            </a:pPr>
            <a:r>
              <a:rPr lang="el-GR" sz="2400" b="1" dirty="0">
                <a:solidFill>
                  <a:srgbClr val="0070C0"/>
                </a:solidFill>
                <a:ea typeface="Times New Roman" panose="02020603050405020304" pitchFamily="18" charset="0"/>
                <a:cs typeface="Times New Roman" panose="02020603050405020304" pitchFamily="18" charset="0"/>
              </a:rPr>
              <a:t>Μισθός</a:t>
            </a:r>
            <a:r>
              <a:rPr lang="el-GR" sz="2400" dirty="0">
                <a:solidFill>
                  <a:srgbClr val="0070C0"/>
                </a:solidFill>
                <a:ea typeface="Times New Roman" panose="02020603050405020304" pitchFamily="18" charset="0"/>
                <a:cs typeface="Times New Roman" panose="02020603050405020304" pitchFamily="18" charset="0"/>
              </a:rPr>
              <a:t>: είναι η</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αντιπαροχή</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του εργοδότη στο μισθωτό για την εργασία, που του παρέχει, μισθός δηλ. είναι</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το οικονομικό αντάλλαγμα</a:t>
            </a:r>
            <a:r>
              <a:rPr lang="el-GR" sz="2400" dirty="0">
                <a:solidFill>
                  <a:srgbClr val="0070C0"/>
                </a:solidFill>
                <a:ea typeface="Times New Roman" panose="02020603050405020304" pitchFamily="18" charset="0"/>
                <a:cs typeface="Times New Roman" panose="02020603050405020304" pitchFamily="18" charset="0"/>
              </a:rPr>
              <a:t>, η οικονομική αποτίμηση της αξίας της προσφερόμενης εργασίας.</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l-GR" sz="2400" dirty="0">
                <a:solidFill>
                  <a:srgbClr val="0070C0"/>
                </a:solidFill>
                <a:ea typeface="Times New Roman" panose="02020603050405020304" pitchFamily="18" charset="0"/>
                <a:cs typeface="Times New Roman" panose="02020603050405020304" pitchFamily="18" charset="0"/>
              </a:rPr>
              <a:t>Ο μισθός είναι μία</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συνεχής</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και</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τακτική στο χρόνο</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παροχή,</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σταθερά ορισμένη</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και ανεξάρτητη από τον επιχειρηματικό κίνδυνο και τα κέρδη του εργοδότη</a:t>
            </a:r>
            <a:r>
              <a:rPr lang="el-GR" sz="2400" u="sng" dirty="0">
                <a:solidFill>
                  <a:srgbClr val="0070C0"/>
                </a:solidFill>
                <a:ea typeface="Times New Roman" panose="02020603050405020304" pitchFamily="18" charset="0"/>
                <a:cs typeface="Times New Roman" panose="02020603050405020304" pitchFamily="18" charset="0"/>
              </a:rPr>
              <a:t>. Εκτός από την εξαιρετική περίπτωση, που ο μισθός ορίζεται σε ποσοστά στα κέρδη</a:t>
            </a:r>
            <a:r>
              <a:rPr lang="el-GR" sz="2400" dirty="0">
                <a:solidFill>
                  <a:srgbClr val="0070C0"/>
                </a:solidFill>
                <a:ea typeface="Times New Roman" panose="02020603050405020304" pitchFamily="18" charset="0"/>
                <a:cs typeface="Times New Roman" panose="02020603050405020304" pitchFamily="18" charset="0"/>
              </a:rPr>
              <a:t>.</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l-GR" sz="2400" dirty="0">
                <a:solidFill>
                  <a:srgbClr val="0070C0"/>
                </a:solidFill>
                <a:ea typeface="Times New Roman" panose="02020603050405020304" pitchFamily="18" charset="0"/>
                <a:cs typeface="Times New Roman" panose="02020603050405020304" pitchFamily="18" charset="0"/>
              </a:rPr>
              <a:t>Ο μισθός αποτελείται από το</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βασικό μισθό</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και τις λοιπές</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πρόσθετες παροχές, προσαυξήσεις ή ορισμένα επιδόματα</a:t>
            </a:r>
            <a:r>
              <a:rPr lang="el-GR" sz="2400" dirty="0">
                <a:solidFill>
                  <a:srgbClr val="0070C0"/>
                </a:solidFill>
                <a:ea typeface="Times New Roman" panose="02020603050405020304" pitchFamily="18" charset="0"/>
                <a:cs typeface="Times New Roman" panose="02020603050405020304" pitchFamily="18" charset="0"/>
              </a:rPr>
              <a:t>, τα οποία καταβάλει ο εργοδότης ως αμοιβή για την εργασία του μισθωτού, δηλ. μισθός είναι το</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σύνολο των</a:t>
            </a:r>
            <a:r>
              <a:rPr lang="en-US" sz="2400" u="sng" dirty="0">
                <a:solidFill>
                  <a:srgbClr val="0070C0"/>
                </a:solidFill>
                <a:ea typeface="Times New Roman" panose="02020603050405020304" pitchFamily="18" charset="0"/>
                <a:cs typeface="Times New Roman" panose="02020603050405020304" pitchFamily="18" charset="0"/>
              </a:rPr>
              <a:t> </a:t>
            </a:r>
            <a:r>
              <a:rPr lang="el-GR" sz="2400" i="1" u="sng" dirty="0">
                <a:solidFill>
                  <a:srgbClr val="0070C0"/>
                </a:solidFill>
                <a:ea typeface="Times New Roman" panose="02020603050405020304" pitchFamily="18" charset="0"/>
                <a:cs typeface="Times New Roman" panose="02020603050405020304" pitchFamily="18" charset="0"/>
              </a:rPr>
              <a:t>τακτικών αποδοχών</a:t>
            </a:r>
            <a:r>
              <a:rPr lang="el-GR" sz="2400" dirty="0">
                <a:solidFill>
                  <a:srgbClr val="0070C0"/>
                </a:solidFill>
                <a:ea typeface="Times New Roman" panose="02020603050405020304" pitchFamily="18" charset="0"/>
                <a:cs typeface="Times New Roman" panose="02020603050405020304" pitchFamily="18" charset="0"/>
              </a:rPr>
              <a:t>, που λαμβάνει ο εργαζόμενος. </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l-GR" sz="2400" dirty="0">
                <a:solidFill>
                  <a:srgbClr val="0070C0"/>
                </a:solidFill>
                <a:ea typeface="Times New Roman" panose="02020603050405020304" pitchFamily="18" charset="0"/>
                <a:cs typeface="Times New Roman" panose="02020603050405020304" pitchFamily="18" charset="0"/>
              </a:rPr>
              <a:t>Τακτικές αποδοχές είναι κάθε παροχή που λαμβάνει ο μισθωτός</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τακτικά και σταθερά κάθε μήνα ή κατ’ επανάληψη περιοδικά, κατά ορισμένα χρονικά διαστήματα.</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Ο νόμος χρησιμοποιεί τον όρο «τακτικές αποδοχές», προκειμένου να υπολογιστούν η αποζημίωση λόγω καταγγελίας και τα επιδόματα των εορτών με βάση το μέσο όρο του συνόλου των αποδοχών, που ελάμβανε ο μισθωτός.</a:t>
            </a:r>
            <a:endParaRPr lang="en-US" sz="2400" dirty="0">
              <a:solidFill>
                <a:srgbClr val="0070C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18104256"/>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3771" y="209005"/>
            <a:ext cx="11268892" cy="6316473"/>
          </a:xfrm>
          <a:prstGeom prst="rect">
            <a:avLst/>
          </a:prstGeom>
        </p:spPr>
        <p:txBody>
          <a:bodyPr wrap="square">
            <a:spAutoFit/>
          </a:bodyPr>
          <a:lstStyle/>
          <a:p>
            <a:pPr algn="just" fontAlgn="base">
              <a:lnSpc>
                <a:spcPct val="107000"/>
              </a:lnSpc>
              <a:spcAft>
                <a:spcPts val="0"/>
              </a:spcAft>
            </a:pPr>
            <a:r>
              <a:rPr lang="el-GR" sz="2000" u="sng" dirty="0">
                <a:solidFill>
                  <a:srgbClr val="0070C0"/>
                </a:solidFill>
                <a:ea typeface="Times New Roman" panose="02020603050405020304" pitchFamily="18" charset="0"/>
                <a:cs typeface="Times New Roman" panose="02020603050405020304" pitchFamily="18" charset="0"/>
              </a:rPr>
              <a:t>Ο καθορισμός του μισθού</a:t>
            </a:r>
            <a:r>
              <a:rPr lang="el-GR" sz="2000" dirty="0">
                <a:solidFill>
                  <a:srgbClr val="0070C0"/>
                </a:solidFill>
                <a:ea typeface="Times New Roman" panose="02020603050405020304" pitchFamily="18" charset="0"/>
                <a:cs typeface="Times New Roman" panose="02020603050405020304" pitchFamily="18" charset="0"/>
              </a:rPr>
              <a:t>:</a:t>
            </a: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endParaRPr lang="el-GR" sz="2000" u="sng" dirty="0" smtClean="0">
              <a:solidFill>
                <a:srgbClr val="0070C0"/>
              </a:solidFill>
              <a:ea typeface="Times New Roman" panose="02020603050405020304" pitchFamily="18" charset="0"/>
              <a:cs typeface="Times New Roman" panose="02020603050405020304" pitchFamily="18" charset="0"/>
            </a:endParaRPr>
          </a:p>
          <a:p>
            <a:pPr algn="just" fontAlgn="base">
              <a:lnSpc>
                <a:spcPct val="107000"/>
              </a:lnSpc>
              <a:spcAft>
                <a:spcPts val="0"/>
              </a:spcAft>
            </a:pPr>
            <a:r>
              <a:rPr lang="el-GR" sz="2000" u="sng" dirty="0" smtClean="0">
                <a:solidFill>
                  <a:srgbClr val="0070C0"/>
                </a:solidFill>
                <a:ea typeface="Times New Roman" panose="02020603050405020304" pitchFamily="18" charset="0"/>
                <a:cs typeface="Times New Roman" panose="02020603050405020304" pitchFamily="18" charset="0"/>
              </a:rPr>
              <a:t>Συμβατικός </a:t>
            </a:r>
            <a:r>
              <a:rPr lang="el-GR" sz="2000" u="sng" dirty="0">
                <a:solidFill>
                  <a:srgbClr val="0070C0"/>
                </a:solidFill>
                <a:ea typeface="Times New Roman" panose="02020603050405020304" pitchFamily="18" charset="0"/>
                <a:cs typeface="Times New Roman" panose="02020603050405020304" pitchFamily="18" charset="0"/>
              </a:rPr>
              <a:t>μισθός</a:t>
            </a:r>
            <a:r>
              <a:rPr lang="el-GR" sz="2000" dirty="0">
                <a:solidFill>
                  <a:srgbClr val="0070C0"/>
                </a:solidFill>
                <a:ea typeface="Times New Roman" panose="02020603050405020304" pitchFamily="18" charset="0"/>
                <a:cs typeface="Times New Roman" panose="02020603050405020304" pitchFamily="18" charset="0"/>
              </a:rPr>
              <a:t>: όταν ο μισθός καθορίζεται στην ατομική σύμβαση εργασίας.</a:t>
            </a: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endParaRPr lang="el-GR" sz="2000" u="sng" dirty="0" smtClean="0">
              <a:solidFill>
                <a:srgbClr val="0070C0"/>
              </a:solidFill>
              <a:ea typeface="Times New Roman" panose="02020603050405020304" pitchFamily="18" charset="0"/>
              <a:cs typeface="Times New Roman" panose="02020603050405020304" pitchFamily="18" charset="0"/>
            </a:endParaRPr>
          </a:p>
          <a:p>
            <a:pPr algn="just" fontAlgn="base">
              <a:lnSpc>
                <a:spcPct val="107000"/>
              </a:lnSpc>
              <a:spcAft>
                <a:spcPts val="0"/>
              </a:spcAft>
            </a:pPr>
            <a:r>
              <a:rPr lang="el-GR" sz="2000" u="sng" dirty="0" smtClean="0">
                <a:solidFill>
                  <a:srgbClr val="0070C0"/>
                </a:solidFill>
                <a:ea typeface="Times New Roman" panose="02020603050405020304" pitchFamily="18" charset="0"/>
                <a:cs typeface="Times New Roman" panose="02020603050405020304" pitchFamily="18" charset="0"/>
              </a:rPr>
              <a:t>Νόμιμος </a:t>
            </a:r>
            <a:r>
              <a:rPr lang="el-GR" sz="2000" u="sng" dirty="0">
                <a:solidFill>
                  <a:srgbClr val="0070C0"/>
                </a:solidFill>
                <a:ea typeface="Times New Roman" panose="02020603050405020304" pitchFamily="18" charset="0"/>
                <a:cs typeface="Times New Roman" panose="02020603050405020304" pitchFamily="18" charset="0"/>
              </a:rPr>
              <a:t>μισθός:</a:t>
            </a:r>
            <a:r>
              <a:rPr lang="en-US" sz="2000" u="sng" dirty="0">
                <a:solidFill>
                  <a:srgbClr val="0070C0"/>
                </a:solidFill>
                <a:ea typeface="Times New Roman" panose="02020603050405020304" pitchFamily="18" charset="0"/>
                <a:cs typeface="Times New Roman" panose="02020603050405020304" pitchFamily="18" charset="0"/>
              </a:rPr>
              <a:t> </a:t>
            </a:r>
            <a:r>
              <a:rPr lang="el-GR" sz="2000" dirty="0">
                <a:solidFill>
                  <a:srgbClr val="0070C0"/>
                </a:solidFill>
                <a:ea typeface="Times New Roman" panose="02020603050405020304" pitchFamily="18" charset="0"/>
                <a:cs typeface="Times New Roman" panose="02020603050405020304" pitchFamily="18" charset="0"/>
              </a:rPr>
              <a:t>τα κατώτατα όρια των αποδοχών ορίζονται κυρίως με τις συλλογικές συμβάσεις εργασίας ή όταν δεν συμφωνούν οι ενδιαφερόμενοι, με αποφάσεις της διαιτησίας, οι οποίες επιλύουν τις συλλογικές διαφορές. Όταν με την ατομική σύμβαση εργασίας δεν έχει καθοριστεί ο μισθός του μισθωτού, ισχύει όμως νόμιμος μισθός για την περίπτωσή του, τότε καταβάλλεται ο νόμιμος μισθός.</a:t>
            </a: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endParaRPr lang="el-GR" sz="2000" u="sng" dirty="0" smtClean="0">
              <a:solidFill>
                <a:srgbClr val="0070C0"/>
              </a:solidFill>
              <a:ea typeface="Times New Roman" panose="02020603050405020304" pitchFamily="18" charset="0"/>
              <a:cs typeface="Times New Roman" panose="02020603050405020304" pitchFamily="18" charset="0"/>
            </a:endParaRPr>
          </a:p>
          <a:p>
            <a:pPr algn="just" fontAlgn="base">
              <a:lnSpc>
                <a:spcPct val="107000"/>
              </a:lnSpc>
              <a:spcAft>
                <a:spcPts val="0"/>
              </a:spcAft>
            </a:pPr>
            <a:r>
              <a:rPr lang="el-GR" sz="2000" u="sng" dirty="0" err="1" smtClean="0">
                <a:solidFill>
                  <a:srgbClr val="0070C0"/>
                </a:solidFill>
                <a:ea typeface="Times New Roman" panose="02020603050405020304" pitchFamily="18" charset="0"/>
                <a:cs typeface="Times New Roman" panose="02020603050405020304" pitchFamily="18" charset="0"/>
              </a:rPr>
              <a:t>Ειθισμένος</a:t>
            </a:r>
            <a:r>
              <a:rPr lang="el-GR" sz="2000" u="sng" dirty="0" smtClean="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μισθός</a:t>
            </a:r>
            <a:r>
              <a:rPr lang="el-GR" sz="2000" dirty="0">
                <a:solidFill>
                  <a:srgbClr val="0070C0"/>
                </a:solidFill>
                <a:ea typeface="Times New Roman" panose="02020603050405020304" pitchFamily="18" charset="0"/>
                <a:cs typeface="Times New Roman" panose="02020603050405020304" pitchFamily="18" charset="0"/>
              </a:rPr>
              <a:t>: Αν δεν έχει συμφωνηθεί μισθός με την ατομική σύμβαση εργασίας και δεν ισχύει στη συγκεκριμένη περίπτωση νόμιμος μισθός, γιατί για παράδειγμα δεν υπάρχει συλλογική σύμβαση εργασίας για την ειδικότητά του, τότε καταβλητέος είναι ο λεγόμενος </a:t>
            </a:r>
            <a:r>
              <a:rPr lang="el-GR" sz="2000" dirty="0" err="1">
                <a:solidFill>
                  <a:srgbClr val="0070C0"/>
                </a:solidFill>
                <a:ea typeface="Times New Roman" panose="02020603050405020304" pitchFamily="18" charset="0"/>
                <a:cs typeface="Times New Roman" panose="02020603050405020304" pitchFamily="18" charset="0"/>
              </a:rPr>
              <a:t>ειθισμένος</a:t>
            </a:r>
            <a:r>
              <a:rPr lang="el-GR" sz="2000" dirty="0">
                <a:solidFill>
                  <a:srgbClr val="0070C0"/>
                </a:solidFill>
                <a:ea typeface="Times New Roman" panose="02020603050405020304" pitchFamily="18" charset="0"/>
                <a:cs typeface="Times New Roman" panose="02020603050405020304" pitchFamily="18" charset="0"/>
              </a:rPr>
              <a:t> μισθός, δηλ. ο μισθός που καταβάλλεται σε μισθωτούς με την ίδια ειδικότητα, τις ίδιες ιδιότητες και τα ίδια προσόντα, στον ίδιο τόπο και με τις ίδιες συνθήκες για την ίδια εργασία. Κατά συνέπεια δεν είναι δυνατή η προσφυγή στον </a:t>
            </a:r>
            <a:r>
              <a:rPr lang="el-GR" sz="2000" dirty="0" err="1">
                <a:solidFill>
                  <a:srgbClr val="0070C0"/>
                </a:solidFill>
                <a:ea typeface="Times New Roman" panose="02020603050405020304" pitchFamily="18" charset="0"/>
                <a:cs typeface="Times New Roman" panose="02020603050405020304" pitchFamily="18" charset="0"/>
              </a:rPr>
              <a:t>ειθισμένο</a:t>
            </a:r>
            <a:r>
              <a:rPr lang="el-GR" sz="2000" dirty="0">
                <a:solidFill>
                  <a:srgbClr val="0070C0"/>
                </a:solidFill>
                <a:ea typeface="Times New Roman" panose="02020603050405020304" pitchFamily="18" charset="0"/>
                <a:cs typeface="Times New Roman" panose="02020603050405020304" pitchFamily="18" charset="0"/>
              </a:rPr>
              <a:t> μισθό, όταν έχει συμφωνηθεί εγκύρως συμβατικός μισθός ή ισχύει νόμιμος μισθός. Όταν η συμφωνία για το συμβατικό μισθό είναι άκυρη, π. χ. ως </a:t>
            </a:r>
            <a:r>
              <a:rPr lang="el-GR" sz="2000" dirty="0" err="1">
                <a:solidFill>
                  <a:srgbClr val="0070C0"/>
                </a:solidFill>
                <a:ea typeface="Times New Roman" panose="02020603050405020304" pitchFamily="18" charset="0"/>
                <a:cs typeface="Times New Roman" panose="02020603050405020304" pitchFamily="18" charset="0"/>
              </a:rPr>
              <a:t>αισχοκερδής</a:t>
            </a:r>
            <a:r>
              <a:rPr lang="el-GR" sz="2000" dirty="0">
                <a:solidFill>
                  <a:srgbClr val="0070C0"/>
                </a:solidFill>
                <a:ea typeface="Times New Roman" panose="02020603050405020304" pitchFamily="18" charset="0"/>
                <a:cs typeface="Times New Roman" panose="02020603050405020304" pitchFamily="18" charset="0"/>
              </a:rPr>
              <a:t> (άρθρ. 179 ΑΚ</a:t>
            </a:r>
            <a:r>
              <a:rPr lang="el-GR" sz="2000" dirty="0" smtClean="0">
                <a:solidFill>
                  <a:srgbClr val="0070C0"/>
                </a:solidFill>
                <a:ea typeface="Times New Roman" panose="02020603050405020304" pitchFamily="18" charset="0"/>
                <a:cs typeface="Times New Roman" panose="02020603050405020304" pitchFamily="18" charset="0"/>
              </a:rPr>
              <a:t>), </a:t>
            </a:r>
            <a:r>
              <a:rPr lang="el-GR" sz="2000" dirty="0">
                <a:solidFill>
                  <a:srgbClr val="0070C0"/>
                </a:solidFill>
                <a:ea typeface="Times New Roman" panose="02020603050405020304" pitchFamily="18" charset="0"/>
                <a:cs typeface="Times New Roman" panose="02020603050405020304" pitchFamily="18" charset="0"/>
              </a:rPr>
              <a:t>τότε είναι δυνατή η προσφυγή στον </a:t>
            </a:r>
            <a:r>
              <a:rPr lang="el-GR" sz="2000" dirty="0" err="1">
                <a:solidFill>
                  <a:srgbClr val="0070C0"/>
                </a:solidFill>
                <a:ea typeface="Times New Roman" panose="02020603050405020304" pitchFamily="18" charset="0"/>
                <a:cs typeface="Times New Roman" panose="02020603050405020304" pitchFamily="18" charset="0"/>
              </a:rPr>
              <a:t>ειθισμένο</a:t>
            </a:r>
            <a:r>
              <a:rPr lang="el-GR" sz="2000" dirty="0">
                <a:solidFill>
                  <a:srgbClr val="0070C0"/>
                </a:solidFill>
                <a:ea typeface="Times New Roman" panose="02020603050405020304" pitchFamily="18" charset="0"/>
                <a:cs typeface="Times New Roman" panose="02020603050405020304" pitchFamily="18" charset="0"/>
              </a:rPr>
              <a:t> μισθό. Η κρίση για το ύψος του </a:t>
            </a:r>
            <a:r>
              <a:rPr lang="el-GR" sz="2000" dirty="0" err="1">
                <a:solidFill>
                  <a:srgbClr val="0070C0"/>
                </a:solidFill>
                <a:ea typeface="Times New Roman" panose="02020603050405020304" pitchFamily="18" charset="0"/>
                <a:cs typeface="Times New Roman" panose="02020603050405020304" pitchFamily="18" charset="0"/>
              </a:rPr>
              <a:t>ειθισμένου</a:t>
            </a:r>
            <a:r>
              <a:rPr lang="el-GR" sz="2000" dirty="0">
                <a:solidFill>
                  <a:srgbClr val="0070C0"/>
                </a:solidFill>
                <a:ea typeface="Times New Roman" panose="02020603050405020304" pitchFamily="18" charset="0"/>
                <a:cs typeface="Times New Roman" panose="02020603050405020304" pitchFamily="18" charset="0"/>
              </a:rPr>
              <a:t> μισθού είναι ζήτημα πραγματικό, το οποίο κρίνεται από τα δικαστήριο της ουσίας.</a:t>
            </a:r>
            <a:endParaRPr lang="en-US" sz="2000" dirty="0">
              <a:solidFill>
                <a:srgbClr val="0070C0"/>
              </a:solidFill>
              <a:ea typeface="Calibri" panose="020F0502020204030204" pitchFamily="34" charset="0"/>
              <a:cs typeface="Times New Roman" panose="02020603050405020304" pitchFamily="18" charset="0"/>
            </a:endParaRPr>
          </a:p>
          <a:p>
            <a:pPr fontAlgn="base">
              <a:lnSpc>
                <a:spcPct val="107000"/>
              </a:lnSpc>
              <a:spcAft>
                <a:spcPts val="1125"/>
              </a:spcAft>
            </a:pPr>
            <a:r>
              <a:rPr lang="en-US" dirty="0">
                <a:solidFill>
                  <a:srgbClr val="555555"/>
                </a:solidFill>
                <a:latin typeface="inherit"/>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6327985"/>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05691" y="226423"/>
            <a:ext cx="11120846" cy="6863417"/>
          </a:xfrm>
          <a:prstGeom prst="rect">
            <a:avLst/>
          </a:prstGeom>
        </p:spPr>
        <p:txBody>
          <a:bodyPr wrap="square">
            <a:spAutoFit/>
          </a:bodyPr>
          <a:lstStyle/>
          <a:p>
            <a:pPr algn="just"/>
            <a:r>
              <a:rPr lang="el-GR" sz="2000" dirty="0">
                <a:solidFill>
                  <a:srgbClr val="0070C0"/>
                </a:solidFill>
              </a:rPr>
              <a:t>Ο μισθός είναι κατά κανόνα χρηματικός, μπορεί όμως ένα τμήμα αυτού να καταβάλλεται σε είδος. Μισθός σε είδος είναι η παραχώρηση στον εργαζόμενο κατά κυριότητα ή χρήση ορισμένων πραγμάτων (κατοικίας, αυτοκινήτου, τροφής, ενδυμάτων κλπ.) ή η παροχή υπηρεσιών.</a:t>
            </a:r>
          </a:p>
          <a:p>
            <a:pPr algn="just"/>
            <a:r>
              <a:rPr lang="el-GR" sz="2000" dirty="0">
                <a:solidFill>
                  <a:srgbClr val="0070C0"/>
                </a:solidFill>
              </a:rPr>
              <a:t>Συνήθως το ύψος του συμφωνείται με τη σύμβαση εργασίας. Αν δεν συμφωνηθεί, μπορεί να προσδιοριστεί με άλλο τρόπο. Ακόμα και όταν στη συμφωνία της προσλήψεως δεν γίνεται καθόλου λόγος για καταβολή μισθού, τούτο δεν σημαίνει, ότι η συμφωνία είναι άκυρη ή ότι δεν θα καταβάλλεται μισθός. Ο νόμος (στο άρθρο 649 ΑΚ) θέτει ένα τεκμήριο, μαχητό βέβαια, σύμφωνα με το οποίο, εάν η εργασία κατά τις συνηθισμένες περιστάσεις παρέχεται μόνο με μισθό, θεωρείται ότι έχει συμφωνηθεί σιωπηρά και η καταβολή μισθού. Τα ελάχιστα προστατευτικά όρια των μισθών καθορίζονται κυρίως με το μηχανισμό των Συλλογικών Συμβάσεων Εργασίας</a:t>
            </a:r>
            <a:r>
              <a:rPr lang="el-GR" sz="2000" dirty="0" smtClean="0">
                <a:solidFill>
                  <a:srgbClr val="0070C0"/>
                </a:solidFill>
              </a:rPr>
              <a:t>.</a:t>
            </a:r>
          </a:p>
          <a:p>
            <a:pPr algn="just"/>
            <a:r>
              <a:rPr lang="el-GR" sz="2000" dirty="0">
                <a:solidFill>
                  <a:srgbClr val="0070C0"/>
                </a:solidFill>
              </a:rPr>
              <a:t>Οικειοθελείς παροχές του εργοδότη στους μισθωτούς, τις παροχές δηλ. που καταβάλει ο εργοδότης, χωρίς να έχει καμία υποχρέωση από τη σχέση του με τους μισθωτούς. </a:t>
            </a:r>
          </a:p>
          <a:p>
            <a:pPr algn="just"/>
            <a:r>
              <a:rPr lang="el-GR" sz="2000" dirty="0">
                <a:solidFill>
                  <a:srgbClr val="0070C0"/>
                </a:solidFill>
              </a:rPr>
              <a:t>Οι παροχές αυτές δεν είναι μισθός, όταν γίνονται με χαριστική πρόθεση, χωρίς δηλ. να συσχετίζονται με την παροχή της εργασίας, ή όταν συνοδεύονται με ρητό αποκλεισμό δεσμεύσεως για το μέλλον ή όταν υπάρχει η σαφής και εξ αρχής δηλουμένη βούληση του εργοδότη, ότι επιφυλάσσεται του δικαιώματός του να παύσει οποτεδήποτε τη χορήγηση των παροχών αυτών. Τέτοιες είναι συνήθως οι έκτακτες και μη επαναλαμβανόμενες με την ευκαιρία ορισμένων γεγονότων (επετείων, επιτυχιών κ. ά). </a:t>
            </a:r>
          </a:p>
          <a:p>
            <a:pPr algn="just"/>
            <a:r>
              <a:rPr lang="el-GR" sz="2000" dirty="0">
                <a:solidFill>
                  <a:srgbClr val="0070C0"/>
                </a:solidFill>
              </a:rPr>
              <a:t>Αντίθετα, γίνονται μισθός και δεσμεύουν τον εργοδότη (παρά το γεγονός πως δεν έχει αναλάβει ως προς αυτές καμία συμβατική δέσμευση) και για το μέλλον, παρά τον αρχικά οικειοθελή χαρακτήρα τους, οι παροχές που παρέχονται τακτικά, ομοιόμορφα ώστε να σχηματιστεί πρακτική (επιχειρησιακή συνήθεια) για την καταβολή τους.</a:t>
            </a:r>
          </a:p>
          <a:p>
            <a:pPr algn="just"/>
            <a:endParaRPr lang="el-GR" sz="2000" dirty="0">
              <a:solidFill>
                <a:srgbClr val="0070C0"/>
              </a:solidFill>
            </a:endParaRPr>
          </a:p>
        </p:txBody>
      </p:sp>
    </p:spTree>
    <p:extLst>
      <p:ext uri="{BB962C8B-B14F-4D97-AF65-F5344CB8AC3E}">
        <p14:creationId xmlns:p14="http://schemas.microsoft.com/office/powerpoint/2010/main" val="2649309754"/>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104" y="0"/>
            <a:ext cx="11477896" cy="7254807"/>
          </a:xfrm>
          <a:prstGeom prst="rect">
            <a:avLst/>
          </a:prstGeom>
        </p:spPr>
        <p:txBody>
          <a:bodyPr wrap="square">
            <a:spAutoFit/>
          </a:bodyPr>
          <a:lstStyle/>
          <a:p>
            <a:pPr lvl="0" algn="just" fontAlgn="base">
              <a:lnSpc>
                <a:spcPct val="107000"/>
              </a:lnSpc>
            </a:pPr>
            <a:r>
              <a:rPr lang="el-GR" sz="2400" u="sng" dirty="0">
                <a:solidFill>
                  <a:srgbClr val="0070C0"/>
                </a:solidFill>
                <a:ea typeface="Times New Roman" panose="02020603050405020304" pitchFamily="18" charset="0"/>
                <a:cs typeface="Times New Roman" panose="02020603050405020304" pitchFamily="18" charset="0"/>
              </a:rPr>
              <a:t>Μορφές μισθού</a:t>
            </a:r>
            <a:r>
              <a:rPr lang="el-GR" sz="2400" dirty="0">
                <a:solidFill>
                  <a:srgbClr val="0070C0"/>
                </a:solidFill>
                <a:ea typeface="Times New Roman" panose="02020603050405020304" pitchFamily="18" charset="0"/>
                <a:cs typeface="Times New Roman" panose="02020603050405020304" pitchFamily="18" charset="0"/>
              </a:rPr>
              <a:t>:</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u="sng" dirty="0" smtClean="0">
                <a:solidFill>
                  <a:srgbClr val="0070C0"/>
                </a:solidFill>
                <a:ea typeface="Times New Roman" panose="02020603050405020304" pitchFamily="18" charset="0"/>
                <a:cs typeface="Times New Roman" panose="02020603050405020304" pitchFamily="18" charset="0"/>
              </a:rPr>
              <a:t>Χρονικός </a:t>
            </a:r>
            <a:r>
              <a:rPr lang="el-GR" sz="2400" u="sng" dirty="0">
                <a:solidFill>
                  <a:srgbClr val="0070C0"/>
                </a:solidFill>
                <a:ea typeface="Times New Roman" panose="02020603050405020304" pitchFamily="18" charset="0"/>
                <a:cs typeface="Times New Roman" panose="02020603050405020304" pitchFamily="18" charset="0"/>
              </a:rPr>
              <a:t>μισθός</a:t>
            </a:r>
            <a:r>
              <a:rPr lang="el-GR" sz="2400" dirty="0">
                <a:solidFill>
                  <a:srgbClr val="0070C0"/>
                </a:solidFill>
                <a:ea typeface="Times New Roman" panose="02020603050405020304" pitchFamily="18" charset="0"/>
                <a:cs typeface="Times New Roman" panose="02020603050405020304" pitchFamily="18" charset="0"/>
              </a:rPr>
              <a:t>: υπολογίζεται με βάση το χρονικό διάστημα, που παρέχεται η εργασία.</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u="sng" dirty="0" smtClean="0">
                <a:solidFill>
                  <a:srgbClr val="0070C0"/>
                </a:solidFill>
                <a:ea typeface="Times New Roman" panose="02020603050405020304" pitchFamily="18" charset="0"/>
                <a:cs typeface="Times New Roman" panose="02020603050405020304" pitchFamily="18" charset="0"/>
              </a:rPr>
              <a:t>Μισθός </a:t>
            </a:r>
            <a:r>
              <a:rPr lang="el-GR" sz="2400" u="sng" dirty="0">
                <a:solidFill>
                  <a:srgbClr val="0070C0"/>
                </a:solidFill>
                <a:ea typeface="Times New Roman" panose="02020603050405020304" pitchFamily="18" charset="0"/>
                <a:cs typeface="Times New Roman" panose="02020603050405020304" pitchFamily="18" charset="0"/>
              </a:rPr>
              <a:t>κατά μονάδα εργασίας</a:t>
            </a:r>
            <a:r>
              <a:rPr lang="el-GR" sz="2400" dirty="0">
                <a:solidFill>
                  <a:srgbClr val="0070C0"/>
                </a:solidFill>
                <a:ea typeface="Times New Roman" panose="02020603050405020304" pitchFamily="18" charset="0"/>
                <a:cs typeface="Times New Roman" panose="02020603050405020304" pitchFamily="18" charset="0"/>
              </a:rPr>
              <a:t>: υπολογίζεται με βάση το αποτέλεσμα της εργασίας, δηλ. την απόδοση του μισθωτού π.χ. αριθμός παραχθέντων κομματιών.</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u="sng" dirty="0" smtClean="0">
                <a:solidFill>
                  <a:srgbClr val="0070C0"/>
                </a:solidFill>
                <a:ea typeface="Times New Roman" panose="02020603050405020304" pitchFamily="18" charset="0"/>
                <a:cs typeface="Times New Roman" panose="02020603050405020304" pitchFamily="18" charset="0"/>
              </a:rPr>
              <a:t>Μισθός </a:t>
            </a:r>
            <a:r>
              <a:rPr lang="el-GR" sz="2400" u="sng" dirty="0">
                <a:solidFill>
                  <a:srgbClr val="0070C0"/>
                </a:solidFill>
                <a:ea typeface="Times New Roman" panose="02020603050405020304" pitchFamily="18" charset="0"/>
                <a:cs typeface="Times New Roman" panose="02020603050405020304" pitchFamily="18" charset="0"/>
              </a:rPr>
              <a:t>με ποσοστά στα κέρδη</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dirty="0" smtClean="0">
                <a:solidFill>
                  <a:srgbClr val="0070C0"/>
                </a:solidFill>
                <a:ea typeface="Times New Roman" panose="02020603050405020304" pitchFamily="18" charset="0"/>
                <a:cs typeface="Times New Roman" panose="02020603050405020304" pitchFamily="18" charset="0"/>
              </a:rPr>
              <a:t>Φ</a:t>
            </a:r>
            <a:r>
              <a:rPr lang="el-GR" sz="2400" u="sng" dirty="0" smtClean="0">
                <a:solidFill>
                  <a:srgbClr val="0070C0"/>
                </a:solidFill>
                <a:ea typeface="Times New Roman" panose="02020603050405020304" pitchFamily="18" charset="0"/>
                <a:cs typeface="Times New Roman" panose="02020603050405020304" pitchFamily="18" charset="0"/>
              </a:rPr>
              <a:t>ιλοδωρήματ</a:t>
            </a:r>
            <a:r>
              <a:rPr lang="el-GR" sz="2400" dirty="0" smtClean="0">
                <a:solidFill>
                  <a:srgbClr val="0070C0"/>
                </a:solidFill>
                <a:ea typeface="Times New Roman" panose="02020603050405020304" pitchFamily="18" charset="0"/>
                <a:cs typeface="Times New Roman" panose="02020603050405020304" pitchFamily="18" charset="0"/>
              </a:rPr>
              <a:t>α</a:t>
            </a:r>
            <a:r>
              <a:rPr lang="el-GR" sz="2400" dirty="0">
                <a:solidFill>
                  <a:srgbClr val="0070C0"/>
                </a:solidFill>
                <a:ea typeface="Times New Roman" panose="02020603050405020304" pitchFamily="18" charset="0"/>
                <a:cs typeface="Times New Roman" panose="02020603050405020304" pitchFamily="18" charset="0"/>
              </a:rPr>
              <a:t>: π.χ. στην περίπτωση των σερβιτόρων σε καφενεία ή εστιατόρια.</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u="sng" dirty="0" smtClean="0">
                <a:solidFill>
                  <a:srgbClr val="0070C0"/>
                </a:solidFill>
                <a:ea typeface="Times New Roman" panose="02020603050405020304" pitchFamily="18" charset="0"/>
                <a:cs typeface="Times New Roman" panose="02020603050405020304" pitchFamily="18" charset="0"/>
              </a:rPr>
              <a:t>Μεικτά </a:t>
            </a:r>
            <a:r>
              <a:rPr lang="el-GR" sz="2400" u="sng" dirty="0">
                <a:solidFill>
                  <a:srgbClr val="0070C0"/>
                </a:solidFill>
                <a:ea typeface="Times New Roman" panose="02020603050405020304" pitchFamily="18" charset="0"/>
                <a:cs typeface="Times New Roman" panose="02020603050405020304" pitchFamily="18" charset="0"/>
              </a:rPr>
              <a:t>συστήματα:</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στην περίπτωση που ένα τμήμα του μισθού είναι σταθερό και πάνω σε αυτό ενεργούν μισθολογικά άλλα συστήματα υπολογισμού της αμοιβής.</a:t>
            </a:r>
            <a:endParaRPr lang="en-US" sz="2400" dirty="0">
              <a:solidFill>
                <a:srgbClr val="0070C0"/>
              </a:solidFill>
              <a:ea typeface="Calibri" panose="020F0502020204030204" pitchFamily="34" charset="0"/>
              <a:cs typeface="Times New Roman" panose="02020603050405020304" pitchFamily="18" charset="0"/>
            </a:endParaRPr>
          </a:p>
          <a:p>
            <a:pPr algn="just"/>
            <a:r>
              <a:rPr lang="el-GR" sz="2000" dirty="0" smtClean="0">
                <a:solidFill>
                  <a:srgbClr val="0070C0"/>
                </a:solidFill>
                <a:cs typeface="Times New Roman" panose="02020603050405020304" pitchFamily="18" charset="0"/>
              </a:rPr>
              <a:t>Μ</a:t>
            </a:r>
            <a:r>
              <a:rPr lang="el-GR" sz="2000" b="1" dirty="0" smtClean="0">
                <a:solidFill>
                  <a:srgbClr val="0070C0"/>
                </a:solidFill>
                <a:cs typeface="Times New Roman" panose="02020603050405020304" pitchFamily="18" charset="0"/>
              </a:rPr>
              <a:t>ε </a:t>
            </a:r>
            <a:r>
              <a:rPr lang="el-GR" sz="2000" b="1" dirty="0">
                <a:solidFill>
                  <a:srgbClr val="0070C0"/>
                </a:solidFill>
                <a:cs typeface="Times New Roman" panose="02020603050405020304" pitchFamily="18" charset="0"/>
              </a:rPr>
              <a:t>το άρθρο 1 του Ν. 4093/2012, ορίστηκε ότι οι κατώτατοι μισθοί και ημερομίσθια θα καθορίζονται νομοθετικά και όχι βάσει της εκάστοτε ισχύουσας Ε.Γ.Σ.Σ.Ε. Η εν λόγω διάταξη ισχύει μέχρι και σήμερα και συνεπώς οι κατώτατοι μισθοί και ημερομίσθια προβλέπονται από την παραπάνω διάταξη, όπως αυτή έχει τροποποιηθεί ως προς το ύψος του κατώτατου μισθού από την οικ. </a:t>
            </a:r>
            <a:r>
              <a:rPr lang="el-GR" sz="2000" b="1" dirty="0">
                <a:solidFill>
                  <a:srgbClr val="0070C0"/>
                </a:solidFill>
                <a:cs typeface="Times New Roman" panose="02020603050405020304" pitchFamily="18" charset="0"/>
                <a:hlinkClick r:id="rId2"/>
              </a:rPr>
              <a:t>4241/127/30.1.2019</a:t>
            </a:r>
            <a:r>
              <a:rPr lang="el-GR" sz="2000" b="1" dirty="0">
                <a:solidFill>
                  <a:srgbClr val="0070C0"/>
                </a:solidFill>
                <a:cs typeface="Times New Roman" panose="02020603050405020304" pitchFamily="18" charset="0"/>
              </a:rPr>
              <a:t> Απόφαση του Υπουργού Εργασίας</a:t>
            </a:r>
            <a:r>
              <a:rPr lang="el-GR" sz="2000" b="1" dirty="0" smtClean="0">
                <a:solidFill>
                  <a:srgbClr val="0070C0"/>
                </a:solidFill>
                <a:cs typeface="Times New Roman" panose="02020603050405020304" pitchFamily="18" charset="0"/>
              </a:rPr>
              <a:t>.</a:t>
            </a:r>
          </a:p>
          <a:p>
            <a:pPr algn="just"/>
            <a:endParaRPr lang="el-GR" sz="2000" b="1" dirty="0">
              <a:solidFill>
                <a:srgbClr val="0070C0"/>
              </a:solidFill>
              <a:cs typeface="Times New Roman" panose="02020603050405020304" pitchFamily="18" charset="0"/>
            </a:endParaRPr>
          </a:p>
          <a:p>
            <a:pPr algn="just"/>
            <a:r>
              <a:rPr lang="el-GR" sz="2400" b="1" dirty="0">
                <a:solidFill>
                  <a:srgbClr val="0070C0"/>
                </a:solidFill>
                <a:cs typeface="Times New Roman" panose="02020603050405020304" pitchFamily="18" charset="0"/>
              </a:rPr>
              <a:t>Παραγραφή αξιώσεων από το μισθό</a:t>
            </a:r>
            <a:endParaRPr lang="el-GR" sz="2400" dirty="0">
              <a:solidFill>
                <a:srgbClr val="0070C0"/>
              </a:solidFill>
              <a:cs typeface="Times New Roman" panose="02020603050405020304" pitchFamily="18" charset="0"/>
            </a:endParaRPr>
          </a:p>
          <a:p>
            <a:pPr algn="just"/>
            <a:r>
              <a:rPr lang="el-GR" sz="2400" dirty="0">
                <a:solidFill>
                  <a:srgbClr val="0070C0"/>
                </a:solidFill>
                <a:cs typeface="Times New Roman" panose="02020603050405020304" pitchFamily="18" charset="0"/>
              </a:rPr>
              <a:t>Σύμφωνα με το άρθρο 250 παρ. 17 ΑΚ, οι αξιώσεις των εργαζομένων για κάθε είδους διαφορές με τον εργοδότη που αφορούν τις αποδοχές τους (μισθούς, υπερωρίες, δώρα, επιδόματα </a:t>
            </a:r>
            <a:r>
              <a:rPr lang="el-GR" sz="2400" dirty="0" err="1">
                <a:solidFill>
                  <a:srgbClr val="0070C0"/>
                </a:solidFill>
                <a:cs typeface="Times New Roman" panose="02020603050405020304" pitchFamily="18" charset="0"/>
              </a:rPr>
              <a:t>κλπ</a:t>
            </a:r>
            <a:r>
              <a:rPr lang="el-GR" sz="2400" dirty="0">
                <a:solidFill>
                  <a:srgbClr val="0070C0"/>
                </a:solidFill>
                <a:cs typeface="Times New Roman" panose="02020603050405020304" pitchFamily="18" charset="0"/>
              </a:rPr>
              <a:t>) παραγράφονται μετά από 5 χρόνια. Η παραγραφή αρχίζει μόλις λήξει το έτος εντός του οποίου γεννήθηκαν οι αξιώσεις.</a:t>
            </a:r>
          </a:p>
          <a:p>
            <a:pPr algn="just"/>
            <a:endParaRPr lang="el-GR" sz="2000" b="1" dirty="0">
              <a:solidFill>
                <a:srgbClr val="0070C0"/>
              </a:solidFill>
              <a:cs typeface="Times New Roman" panose="02020603050405020304" pitchFamily="18" charset="0"/>
            </a:endParaRPr>
          </a:p>
        </p:txBody>
      </p:sp>
    </p:spTree>
    <p:extLst>
      <p:ext uri="{BB962C8B-B14F-4D97-AF65-F5344CB8AC3E}">
        <p14:creationId xmlns:p14="http://schemas.microsoft.com/office/powerpoint/2010/main" val="202096779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3109" y="1"/>
            <a:ext cx="11173097" cy="5340501"/>
          </a:xfrm>
          <a:prstGeom prst="rect">
            <a:avLst/>
          </a:prstGeom>
        </p:spPr>
        <p:txBody>
          <a:bodyPr wrap="square">
            <a:spAutoFit/>
          </a:bodyPr>
          <a:lstStyle/>
          <a:p>
            <a:pPr algn="just" fontAlgn="base">
              <a:lnSpc>
                <a:spcPct val="107000"/>
              </a:lnSpc>
              <a:spcAft>
                <a:spcPts val="0"/>
              </a:spcAft>
            </a:pPr>
            <a:endParaRPr lang="el-GR" sz="2400" b="1" dirty="0" smtClean="0">
              <a:solidFill>
                <a:srgbClr val="0070C0"/>
              </a:solidFill>
              <a:ea typeface="Times New Roman" panose="02020603050405020304" pitchFamily="18" charset="0"/>
              <a:cs typeface="Times New Roman" panose="02020603050405020304" pitchFamily="18" charset="0"/>
            </a:endParaRPr>
          </a:p>
          <a:p>
            <a:pPr algn="just" fontAlgn="base">
              <a:lnSpc>
                <a:spcPct val="107000"/>
              </a:lnSpc>
              <a:spcAft>
                <a:spcPts val="0"/>
              </a:spcAft>
            </a:pPr>
            <a:r>
              <a:rPr lang="el-GR" sz="2400" b="1" dirty="0" smtClean="0">
                <a:solidFill>
                  <a:srgbClr val="0070C0"/>
                </a:solidFill>
                <a:ea typeface="Times New Roman" panose="02020603050405020304" pitchFamily="18" charset="0"/>
                <a:cs typeface="Times New Roman" panose="02020603050405020304" pitchFamily="18" charset="0"/>
              </a:rPr>
              <a:t>Το </a:t>
            </a:r>
            <a:r>
              <a:rPr lang="el-GR" sz="2400" b="1" dirty="0">
                <a:solidFill>
                  <a:srgbClr val="0070C0"/>
                </a:solidFill>
                <a:ea typeface="Times New Roman" panose="02020603050405020304" pitchFamily="18" charset="0"/>
                <a:cs typeface="Times New Roman" panose="02020603050405020304" pitchFamily="18" charset="0"/>
              </a:rPr>
              <a:t>ωράριο:</a:t>
            </a:r>
            <a:r>
              <a:rPr lang="en-US" sz="2400" b="1"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Το ωράριο εργασίας είναι ο</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αριθμός ωρών εργασίας</a:t>
            </a:r>
            <a:r>
              <a:rPr lang="el-GR" sz="2400" dirty="0">
                <a:solidFill>
                  <a:srgbClr val="0070C0"/>
                </a:solidFill>
                <a:ea typeface="Times New Roman" panose="02020603050405020304" pitchFamily="18" charset="0"/>
                <a:cs typeface="Times New Roman" panose="02020603050405020304" pitchFamily="18" charset="0"/>
              </a:rPr>
              <a:t>, που επιτρέπεται να προσφέρει ο μισθωτός στη διάρκεια μιας ημέρας ή μιας εβδομάδας</a:t>
            </a:r>
            <a:r>
              <a:rPr lang="el-GR" sz="2400" dirty="0" smtClean="0">
                <a:solidFill>
                  <a:srgbClr val="0070C0"/>
                </a:solidFill>
                <a:ea typeface="Times New Roman" panose="02020603050405020304" pitchFamily="18" charset="0"/>
                <a:cs typeface="Times New Roman" panose="02020603050405020304" pitchFamily="18" charset="0"/>
              </a:rPr>
              <a:t>.</a:t>
            </a:r>
          </a:p>
          <a:p>
            <a:pPr algn="just"/>
            <a:r>
              <a:rPr lang="el-GR" sz="2400" u="sng" dirty="0">
                <a:solidFill>
                  <a:srgbClr val="0070C0"/>
                </a:solidFill>
                <a:cs typeface="Times New Roman" panose="02020603050405020304" pitchFamily="18" charset="0"/>
              </a:rPr>
              <a:t>Το ανώτατο ωράριο εργασίας</a:t>
            </a:r>
            <a:r>
              <a:rPr lang="en-US" sz="2400" dirty="0">
                <a:solidFill>
                  <a:srgbClr val="0070C0"/>
                </a:solidFill>
                <a:cs typeface="Times New Roman" panose="02020603050405020304" pitchFamily="18" charset="0"/>
              </a:rPr>
              <a:t> </a:t>
            </a:r>
            <a:r>
              <a:rPr lang="el-GR" sz="2400" dirty="0">
                <a:solidFill>
                  <a:srgbClr val="0070C0"/>
                </a:solidFill>
                <a:cs typeface="Times New Roman" panose="02020603050405020304" pitchFamily="18" charset="0"/>
              </a:rPr>
              <a:t>καθορίζεται κατά κύριο λόγο από το</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νόμο</a:t>
            </a:r>
            <a:r>
              <a:rPr lang="en-US" sz="2400" dirty="0">
                <a:solidFill>
                  <a:srgbClr val="0070C0"/>
                </a:solidFill>
                <a:cs typeface="Times New Roman" panose="02020603050405020304" pitchFamily="18" charset="0"/>
              </a:rPr>
              <a:t> </a:t>
            </a:r>
            <a:r>
              <a:rPr lang="el-GR" sz="2400" dirty="0">
                <a:solidFill>
                  <a:srgbClr val="0070C0"/>
                </a:solidFill>
                <a:cs typeface="Times New Roman" panose="02020603050405020304" pitchFamily="18" charset="0"/>
              </a:rPr>
              <a:t>(</a:t>
            </a:r>
            <a:r>
              <a:rPr lang="el-GR" sz="2400" b="1" dirty="0">
                <a:solidFill>
                  <a:srgbClr val="0070C0"/>
                </a:solidFill>
                <a:cs typeface="Times New Roman" panose="02020603050405020304" pitchFamily="18" charset="0"/>
              </a:rPr>
              <a:t>νόμιμο ωράριο</a:t>
            </a:r>
            <a:r>
              <a:rPr lang="el-GR" sz="2400" dirty="0">
                <a:solidFill>
                  <a:srgbClr val="0070C0"/>
                </a:solidFill>
                <a:cs typeface="Times New Roman" panose="02020603050405020304" pitchFamily="18" charset="0"/>
              </a:rPr>
              <a:t>) με διατάξεις αναγκαστικού δικαίου, ώστε να αποκλείεται η νόμιμη απασχόληση των μισθωτών για περισσότερο χρόνο. Η υπέρβαση του νόμιμου ωραρίου καθημερινής απασχολήσεως δεν είναι δυνατή, ούτε όταν συμφωνεί ο μισθωτός, ούτε όταν του παρέχονται οικονομικά πλεονεκτήματα. Αντίθετα, οι διατάξεις περί νόμιμου ωραρίου επιδέχονται αποκλίσεις προς τα κάτω.</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Συμφωνία</a:t>
            </a:r>
            <a:r>
              <a:rPr lang="en-US" sz="2400" dirty="0">
                <a:solidFill>
                  <a:srgbClr val="0070C0"/>
                </a:solidFill>
                <a:cs typeface="Times New Roman" panose="02020603050405020304" pitchFamily="18" charset="0"/>
              </a:rPr>
              <a:t> </a:t>
            </a:r>
            <a:r>
              <a:rPr lang="el-GR" sz="2400" dirty="0">
                <a:solidFill>
                  <a:srgbClr val="0070C0"/>
                </a:solidFill>
                <a:cs typeface="Times New Roman" panose="02020603050405020304" pitchFamily="18" charset="0"/>
              </a:rPr>
              <a:t>επομένως μεταξύ του εργοδότη και του μισθωτού με περιεχόμενο τη</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μείωση</a:t>
            </a:r>
            <a:r>
              <a:rPr lang="en-US" sz="2400" dirty="0">
                <a:solidFill>
                  <a:srgbClr val="0070C0"/>
                </a:solidFill>
                <a:cs typeface="Times New Roman" panose="02020603050405020304" pitchFamily="18" charset="0"/>
              </a:rPr>
              <a:t> </a:t>
            </a:r>
            <a:r>
              <a:rPr lang="el-GR" sz="2400" dirty="0">
                <a:solidFill>
                  <a:srgbClr val="0070C0"/>
                </a:solidFill>
                <a:cs typeface="Times New Roman" panose="02020603050405020304" pitchFamily="18" charset="0"/>
              </a:rPr>
              <a:t>του χρόνου εργασίας</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κάτω από τα όρια του νόμιμου ωραρίου</a:t>
            </a:r>
            <a:r>
              <a:rPr lang="en-US" sz="2400" dirty="0">
                <a:solidFill>
                  <a:srgbClr val="0070C0"/>
                </a:solidFill>
                <a:cs typeface="Times New Roman" panose="02020603050405020304" pitchFamily="18" charset="0"/>
              </a:rPr>
              <a:t> </a:t>
            </a:r>
            <a:r>
              <a:rPr lang="el-GR" sz="2400" dirty="0">
                <a:solidFill>
                  <a:srgbClr val="0070C0"/>
                </a:solidFill>
                <a:cs typeface="Times New Roman" panose="02020603050405020304" pitchFamily="18" charset="0"/>
              </a:rPr>
              <a:t>είναι δυνατή και έγκυρη. (συμβατικό ωράριο).</a:t>
            </a:r>
            <a:r>
              <a:rPr lang="en-US" sz="2400" dirty="0">
                <a:solidFill>
                  <a:srgbClr val="0070C0"/>
                </a:solidFill>
                <a:cs typeface="Times New Roman" panose="02020603050405020304" pitchFamily="18" charset="0"/>
              </a:rPr>
              <a:t> </a:t>
            </a:r>
            <a:endParaRPr lang="el-GR" sz="2400" dirty="0">
              <a:solidFill>
                <a:srgbClr val="0070C0"/>
              </a:solidFill>
              <a:cs typeface="Times New Roman" panose="02020603050405020304" pitchFamily="18" charset="0"/>
            </a:endParaRPr>
          </a:p>
          <a:p>
            <a:pPr algn="just" fontAlgn="base"/>
            <a:r>
              <a:rPr lang="el-GR" sz="2400" b="1" dirty="0">
                <a:solidFill>
                  <a:srgbClr val="0070C0"/>
                </a:solidFill>
                <a:cs typeface="Times New Roman" panose="02020603050405020304" pitchFamily="18" charset="0"/>
              </a:rPr>
              <a:t>Συμβατικό ωράριο</a:t>
            </a:r>
            <a:r>
              <a:rPr lang="en-US" sz="2400" dirty="0">
                <a:solidFill>
                  <a:srgbClr val="0070C0"/>
                </a:solidFill>
                <a:cs typeface="Times New Roman" panose="02020603050405020304" pitchFamily="18" charset="0"/>
              </a:rPr>
              <a:t> </a:t>
            </a:r>
            <a:r>
              <a:rPr lang="el-GR" sz="2400" dirty="0">
                <a:solidFill>
                  <a:srgbClr val="0070C0"/>
                </a:solidFill>
                <a:cs typeface="Times New Roman" panose="02020603050405020304" pitchFamily="18" charset="0"/>
              </a:rPr>
              <a:t>εργασίας είναι αυτό, που καθορίζεται είτε με συλλογική σύμβαση εργασίας, είτε με ατομική σύμβαση εργασίας, είτε με κανονισμό εργασίας, που έχει συμβατική ισχύ.</a:t>
            </a:r>
            <a:endParaRPr lang="en-US" sz="2400" dirty="0">
              <a:solidFill>
                <a:srgbClr val="0070C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45749776"/>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6073" y="230909"/>
            <a:ext cx="10686472" cy="5632311"/>
          </a:xfrm>
          <a:prstGeom prst="rect">
            <a:avLst/>
          </a:prstGeom>
        </p:spPr>
        <p:txBody>
          <a:bodyPr wrap="square">
            <a:spAutoFit/>
          </a:bodyPr>
          <a:lstStyle/>
          <a:p>
            <a:pPr algn="just"/>
            <a:r>
              <a:rPr lang="el-GR" sz="2400" spc="-10" dirty="0" smtClean="0">
                <a:solidFill>
                  <a:srgbClr val="0070C0"/>
                </a:solidFill>
              </a:rPr>
              <a:t>ΤΙ ΙΣΧΥΕΙ ΣΗΜΕΡΑ </a:t>
            </a:r>
          </a:p>
          <a:p>
            <a:pPr algn="just"/>
            <a:r>
              <a:rPr lang="el-GR" sz="2400" spc="-10" dirty="0" smtClean="0">
                <a:solidFill>
                  <a:srgbClr val="0070C0"/>
                </a:solidFill>
              </a:rPr>
              <a:t>Ως</a:t>
            </a:r>
            <a:r>
              <a:rPr lang="el-GR" sz="2400" spc="-10" dirty="0">
                <a:solidFill>
                  <a:srgbClr val="0070C0"/>
                </a:solidFill>
              </a:rPr>
              <a:t> </a:t>
            </a:r>
            <a:r>
              <a:rPr lang="el-GR" sz="2400" b="1" u="sng" spc="-10" dirty="0">
                <a:solidFill>
                  <a:srgbClr val="0070C0"/>
                </a:solidFill>
              </a:rPr>
              <a:t>νόμιμο ωράριο εργασίας</a:t>
            </a:r>
            <a:r>
              <a:rPr lang="el-GR" sz="2400" spc="-10" dirty="0">
                <a:solidFill>
                  <a:srgbClr val="0070C0"/>
                </a:solidFill>
              </a:rPr>
              <a:t>, νοείται εκείνο που έχει καθορισθεί με νόμο ή με κανονιστική διάταξη που έχει εκδοθεί κατ’ εξουσιοδότηση νόμου και </a:t>
            </a:r>
            <a:r>
              <a:rPr lang="el-GR" sz="2400" b="1" spc="-10" dirty="0">
                <a:solidFill>
                  <a:srgbClr val="0070C0"/>
                </a:solidFill>
              </a:rPr>
              <a:t>αποτελεί την ανώτατη επιτρεπτή χρονική διάρκεια απασχόλησης</a:t>
            </a:r>
            <a:r>
              <a:rPr lang="el-GR" sz="2400" spc="-10" dirty="0">
                <a:solidFill>
                  <a:srgbClr val="0070C0"/>
                </a:solidFill>
              </a:rPr>
              <a:t>, ενώ ως </a:t>
            </a:r>
            <a:r>
              <a:rPr lang="el-GR" sz="2400" b="1" u="sng" spc="-10" dirty="0">
                <a:solidFill>
                  <a:srgbClr val="0070C0"/>
                </a:solidFill>
              </a:rPr>
              <a:t>συμβατικό ωράριο εργασίας</a:t>
            </a:r>
            <a:r>
              <a:rPr lang="el-GR" sz="2400" spc="-10" dirty="0">
                <a:solidFill>
                  <a:srgbClr val="0070C0"/>
                </a:solidFill>
              </a:rPr>
              <a:t>, νοείται εκείνο που καθορίζεται από συλλογική σύμβαση, κανονισμό εργασίας, ατομικές συμβάσεις εργασίας ή επιχειρησιακή συνήθεια. Το νομοθετικά προβλεπόμενο νόμιμο ωράριο εργασίας είναι 8 ώρες την ημέρα και 48 ώρες την εβδομάδα (άρθρα 1 και 2 Π.Δ.27/1932). Με την από </a:t>
            </a:r>
            <a:r>
              <a:rPr lang="el-GR" sz="2400" b="1" i="1" spc="-10" dirty="0">
                <a:solidFill>
                  <a:srgbClr val="0070C0"/>
                </a:solidFill>
              </a:rPr>
              <a:t>14.02.1984 ΕΓΣΣΕ,</a:t>
            </a:r>
            <a:r>
              <a:rPr lang="el-GR" sz="2400" spc="-10" dirty="0">
                <a:solidFill>
                  <a:srgbClr val="0070C0"/>
                </a:solidFill>
              </a:rPr>
              <a:t> η εβδομαδιαία διάρκεια της εργασίας ορίσθηκε σε </a:t>
            </a:r>
            <a:r>
              <a:rPr lang="el-GR" sz="2400" b="1" spc="-10" dirty="0">
                <a:solidFill>
                  <a:srgbClr val="0070C0"/>
                </a:solidFill>
              </a:rPr>
              <a:t>40 ώρες (συμβατικό εβδομαδιαίο ωράριο)</a:t>
            </a:r>
            <a:r>
              <a:rPr lang="el-GR" sz="2400" spc="-10" dirty="0">
                <a:solidFill>
                  <a:srgbClr val="0070C0"/>
                </a:solidFill>
              </a:rPr>
              <a:t>, ενώ παράλληλα με ΕΓΣΣΕ καθιερώθηκε το </a:t>
            </a:r>
            <a:r>
              <a:rPr lang="el-GR" sz="2400" b="1" spc="-10" dirty="0">
                <a:solidFill>
                  <a:srgbClr val="0070C0"/>
                </a:solidFill>
              </a:rPr>
              <a:t>πενθήμερο σύστημα εργασίας,</a:t>
            </a:r>
            <a:r>
              <a:rPr lang="el-GR" sz="2400" spc="-10" dirty="0">
                <a:solidFill>
                  <a:srgbClr val="0070C0"/>
                </a:solidFill>
              </a:rPr>
              <a:t> κατά το οποίο ο χρόνος εργασίας της 6</a:t>
            </a:r>
            <a:r>
              <a:rPr lang="el-GR" sz="2400" spc="-10" baseline="30000" dirty="0">
                <a:solidFill>
                  <a:srgbClr val="0070C0"/>
                </a:solidFill>
              </a:rPr>
              <a:t>ης</a:t>
            </a:r>
            <a:r>
              <a:rPr lang="el-GR" sz="2400" spc="-10" dirty="0">
                <a:solidFill>
                  <a:srgbClr val="0070C0"/>
                </a:solidFill>
              </a:rPr>
              <a:t> ημέρας κατανέμεται σε 5 ημέρες (</a:t>
            </a:r>
            <a:r>
              <a:rPr lang="el-GR" sz="2400" b="1" spc="-10" dirty="0">
                <a:solidFill>
                  <a:srgbClr val="0070C0"/>
                </a:solidFill>
              </a:rPr>
              <a:t>5 Χ 8 = 40 ώρες/ </a:t>
            </a:r>
            <a:r>
              <a:rPr lang="el-GR" sz="2400" b="1" spc="-10" dirty="0" err="1">
                <a:solidFill>
                  <a:srgbClr val="0070C0"/>
                </a:solidFill>
              </a:rPr>
              <a:t>εβδ</a:t>
            </a:r>
            <a:r>
              <a:rPr lang="el-GR" sz="2400" b="1" spc="-10" dirty="0">
                <a:solidFill>
                  <a:srgbClr val="0070C0"/>
                </a:solidFill>
              </a:rPr>
              <a:t>.</a:t>
            </a:r>
            <a:r>
              <a:rPr lang="el-GR" sz="2400" spc="-10" dirty="0">
                <a:solidFill>
                  <a:srgbClr val="0070C0"/>
                </a:solidFill>
              </a:rPr>
              <a:t>), χωρίς όμως να καταργηθεί το σύστημα εξαήμερης εργασίας</a:t>
            </a:r>
            <a:r>
              <a:rPr lang="el-GR" sz="2400" spc="-10" dirty="0" smtClean="0">
                <a:solidFill>
                  <a:srgbClr val="0070C0"/>
                </a:solidFill>
              </a:rPr>
              <a:t>. Το </a:t>
            </a:r>
            <a:r>
              <a:rPr lang="el-GR" sz="2400" spc="-10" dirty="0">
                <a:solidFill>
                  <a:srgbClr val="0070C0"/>
                </a:solidFill>
              </a:rPr>
              <a:t>πλήρες συμβατικό ωράριο εργασίας των 40 ωρών και η δυνατότητα κατανομής των ωρών εργασίας σε πέντε ή σε έξι ημέρες της εβδομάδας καταγράφηκε και επιβεβαιώθηκε και με το</a:t>
            </a:r>
            <a:r>
              <a:rPr lang="el-GR" sz="2400" b="1" spc="-10" dirty="0">
                <a:solidFill>
                  <a:srgbClr val="0070C0"/>
                </a:solidFill>
                <a:hlinkClick r:id="rId2"/>
              </a:rPr>
              <a:t> άρθρο 55 του Ν. 4808/2021</a:t>
            </a:r>
            <a:endParaRPr lang="en-US" sz="2400" dirty="0">
              <a:solidFill>
                <a:srgbClr val="0070C0"/>
              </a:solidFill>
            </a:endParaRPr>
          </a:p>
        </p:txBody>
      </p:sp>
    </p:spTree>
    <p:extLst>
      <p:ext uri="{BB962C8B-B14F-4D97-AF65-F5344CB8AC3E}">
        <p14:creationId xmlns:p14="http://schemas.microsoft.com/office/powerpoint/2010/main" val="3616327570"/>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69818" y="212436"/>
            <a:ext cx="11074400" cy="6370975"/>
          </a:xfrm>
          <a:prstGeom prst="rect">
            <a:avLst/>
          </a:prstGeom>
        </p:spPr>
        <p:txBody>
          <a:bodyPr wrap="square">
            <a:spAutoFit/>
          </a:bodyPr>
          <a:lstStyle/>
          <a:p>
            <a:pPr algn="just"/>
            <a:r>
              <a:rPr lang="el-GR" sz="2400" dirty="0">
                <a:solidFill>
                  <a:srgbClr val="0070C0"/>
                </a:solidFill>
              </a:rPr>
              <a:t>Βάσει της ισχύουσας σήμερα νομοθεσίας,</a:t>
            </a:r>
          </a:p>
          <a:p>
            <a:pPr algn="just"/>
            <a:endParaRPr lang="el-GR" sz="2400" dirty="0">
              <a:solidFill>
                <a:srgbClr val="0070C0"/>
              </a:solidFill>
            </a:endParaRPr>
          </a:p>
          <a:p>
            <a:pPr algn="just"/>
            <a:r>
              <a:rPr lang="el-GR" sz="2400" dirty="0">
                <a:solidFill>
                  <a:srgbClr val="0070C0"/>
                </a:solidFill>
              </a:rPr>
              <a:t>(α) στο σύστημα της εξαήμερης </a:t>
            </a:r>
            <a:r>
              <a:rPr lang="el-GR" sz="2400" dirty="0" smtClean="0">
                <a:solidFill>
                  <a:srgbClr val="0070C0"/>
                </a:solidFill>
              </a:rPr>
              <a:t>απασχόλησης το </a:t>
            </a:r>
            <a:r>
              <a:rPr lang="el-GR" sz="2400" dirty="0">
                <a:solidFill>
                  <a:srgbClr val="0070C0"/>
                </a:solidFill>
              </a:rPr>
              <a:t>πλήρες συμβατικό ωράριο είναι 6 ώρες και σαράντα λεπτά ημερησίως και 40 ώρες εβδομαδιαίως, ενώ ως νόμιμο ωράριο θεωρούνται </a:t>
            </a:r>
            <a:r>
              <a:rPr lang="el-GR" sz="2400" dirty="0" smtClean="0">
                <a:solidFill>
                  <a:srgbClr val="0070C0"/>
                </a:solidFill>
              </a:rPr>
              <a:t>οι 8 </a:t>
            </a:r>
            <a:r>
              <a:rPr lang="el-GR" sz="2400" dirty="0">
                <a:solidFill>
                  <a:srgbClr val="0070C0"/>
                </a:solidFill>
              </a:rPr>
              <a:t>ώρες ημερησίως και 48 ώρες εβδομαδιαίως, ενώ</a:t>
            </a:r>
          </a:p>
          <a:p>
            <a:pPr algn="just"/>
            <a:endParaRPr lang="el-GR" sz="2400" dirty="0">
              <a:solidFill>
                <a:srgbClr val="0070C0"/>
              </a:solidFill>
            </a:endParaRPr>
          </a:p>
          <a:p>
            <a:pPr algn="just"/>
            <a:r>
              <a:rPr lang="el-GR" sz="2400" dirty="0">
                <a:solidFill>
                  <a:srgbClr val="0070C0"/>
                </a:solidFill>
              </a:rPr>
              <a:t>(β) στο σύστημα πενθήμερης απασχόλησης το πλήρες συμβατικό ωράριο είναι 8 ώρες ημερησίως και 40 ώρες εβδομαδιαίως, ενώ ως νόμιμο ωράριο θεωρούνται </a:t>
            </a:r>
            <a:r>
              <a:rPr lang="el-GR" sz="2400" dirty="0" smtClean="0">
                <a:solidFill>
                  <a:srgbClr val="0070C0"/>
                </a:solidFill>
              </a:rPr>
              <a:t>οι 9 </a:t>
            </a:r>
            <a:r>
              <a:rPr lang="el-GR" sz="2400" dirty="0">
                <a:solidFill>
                  <a:srgbClr val="0070C0"/>
                </a:solidFill>
              </a:rPr>
              <a:t>ώρες ημερησίως και 45 ώρες εβδομαδιαίως (επετράπη η υπέρβαση του ανώτατου ορίου της ημερήσιας εργασίας κατά μία ώρα χωρίς αυτή να θεωρείται υπερωρία, εφόσον το σύνολο των εργασίμων ωρών δεν υπερβαίνει το νόμιμο εβδομαδιαίο ωράριο).</a:t>
            </a:r>
          </a:p>
          <a:p>
            <a:pPr algn="just"/>
            <a:endParaRPr lang="el-GR" sz="2400" dirty="0">
              <a:solidFill>
                <a:srgbClr val="0070C0"/>
              </a:solidFill>
            </a:endParaRPr>
          </a:p>
          <a:p>
            <a:pPr algn="just"/>
            <a:r>
              <a:rPr lang="el-GR" sz="2400" dirty="0">
                <a:solidFill>
                  <a:srgbClr val="0070C0"/>
                </a:solidFill>
              </a:rPr>
              <a:t>Τονίζεται ότι όλοι οι νομοθετικά καθοριζόμενοι μισθοί, αλλά και εκείνοι που προβλέπονται από τις Συλλογικές Συμβάσεις Εργασίας, τις Διαιτητικές Αποφάσεις, αλλά και τις ατομικές συμβάσεις εργασίας αφορούν σε εργασία 40 ωρών εβδομαδιαίως. Κάθε υπέρβαση ημερήσιου και εβδομαδιαίου συμβατικού ωραρίου συνεπάγεται την υποχρέωση του εργοδότη να καταβάλει πρόσθετη αμοιβή.</a:t>
            </a:r>
          </a:p>
        </p:txBody>
      </p:sp>
    </p:spTree>
    <p:extLst>
      <p:ext uri="{BB962C8B-B14F-4D97-AF65-F5344CB8AC3E}">
        <p14:creationId xmlns:p14="http://schemas.microsoft.com/office/powerpoint/2010/main" val="322542575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40509" y="212436"/>
            <a:ext cx="11166764" cy="5632311"/>
          </a:xfrm>
          <a:prstGeom prst="rect">
            <a:avLst/>
          </a:prstGeom>
        </p:spPr>
        <p:txBody>
          <a:bodyPr wrap="square">
            <a:spAutoFit/>
          </a:bodyPr>
          <a:lstStyle/>
          <a:p>
            <a:pPr algn="just"/>
            <a:r>
              <a:rPr lang="el-GR" sz="2400" dirty="0">
                <a:solidFill>
                  <a:srgbClr val="0070C0"/>
                </a:solidFill>
              </a:rPr>
              <a:t>ΥΠΕΡΒΑΣΕΙΣ ΧΡΟΝΙΚΩΝ ΟΡΙΩΝ ΕΡΓΑΣΙΑΣ</a:t>
            </a:r>
          </a:p>
          <a:p>
            <a:pPr algn="just"/>
            <a:endParaRPr lang="el-GR" sz="2400" dirty="0">
              <a:solidFill>
                <a:srgbClr val="0070C0"/>
              </a:solidFill>
            </a:endParaRPr>
          </a:p>
          <a:p>
            <a:pPr algn="just"/>
            <a:endParaRPr lang="el-GR" sz="2400" dirty="0">
              <a:solidFill>
                <a:srgbClr val="0070C0"/>
              </a:solidFill>
            </a:endParaRPr>
          </a:p>
          <a:p>
            <a:pPr algn="just"/>
            <a:r>
              <a:rPr lang="el-GR" sz="2400" dirty="0">
                <a:solidFill>
                  <a:srgbClr val="0070C0"/>
                </a:solidFill>
              </a:rPr>
              <a:t>Ως υπερεργασία νοείται η εργασία εκείνη που παρέχεται πέρα από το καθορισμένο συμβατικά εβδομαδιαίο ωράριο (40ωρο) και μέχρι να συμπληρωθεί το νόμιμο ωράριο εργασίας, δηλαδή οι 48 ώρες για την 6ήμερη απασχόληση ή οι 45 ώρες για την 5θήμερη απασχόληση.</a:t>
            </a:r>
          </a:p>
          <a:p>
            <a:pPr algn="just"/>
            <a:r>
              <a:rPr lang="el-GR" sz="2400" dirty="0">
                <a:solidFill>
                  <a:srgbClr val="0070C0"/>
                </a:solidFill>
              </a:rPr>
              <a:t> </a:t>
            </a:r>
          </a:p>
          <a:p>
            <a:pPr algn="just"/>
            <a:r>
              <a:rPr lang="el-GR" sz="2400" dirty="0">
                <a:solidFill>
                  <a:srgbClr val="0070C0"/>
                </a:solidFill>
              </a:rPr>
              <a:t>Για κάθε ώρα υπερεργασίας, ο εργαζόμενος δικαιούται το καταβαλλόμενο ωρομίσθιο προσαυξημένο κατά 20%. Για την υπερεργασία δεν απαιτείται άδεια από την Επιθεώρηση Εργασίας για την πραγματοποίησή της, ενώ από 29.11.2021 καταργήθηκε η υποχρέωση των εργοδοτών να καταχωρούν στο Έντυπο Ε8 του ΠΣ ΕΡΓΑΝΗ την υπερεργασία των εργαζομένων (άρθρο 78 Ν. 4808/2021.  Δεν συνυπολογίζονται ως υπερεργασία οι τυχόν </a:t>
            </a:r>
            <a:r>
              <a:rPr lang="el-GR" sz="2400" dirty="0" err="1">
                <a:solidFill>
                  <a:srgbClr val="0070C0"/>
                </a:solidFill>
              </a:rPr>
              <a:t>πραγματοποιηθείσες</a:t>
            </a:r>
            <a:r>
              <a:rPr lang="el-GR" sz="2400" dirty="0">
                <a:solidFill>
                  <a:srgbClr val="0070C0"/>
                </a:solidFill>
              </a:rPr>
              <a:t> ώρες απασχόλησης κατά την 6η ημέρα της εβδομάδας (για την εταιρεία Σάββατο) ή κατά την Κυριακή.</a:t>
            </a:r>
            <a:endParaRPr lang="en-US" sz="2400" dirty="0">
              <a:solidFill>
                <a:srgbClr val="0070C0"/>
              </a:solidFill>
            </a:endParaRPr>
          </a:p>
        </p:txBody>
      </p:sp>
    </p:spTree>
    <p:extLst>
      <p:ext uri="{BB962C8B-B14F-4D97-AF65-F5344CB8AC3E}">
        <p14:creationId xmlns:p14="http://schemas.microsoft.com/office/powerpoint/2010/main" val="2519121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40229" y="0"/>
            <a:ext cx="11530148" cy="6986528"/>
          </a:xfrm>
          <a:prstGeom prst="rect">
            <a:avLst/>
          </a:prstGeom>
        </p:spPr>
        <p:txBody>
          <a:bodyPr wrap="square">
            <a:spAutoFit/>
          </a:bodyPr>
          <a:lstStyle/>
          <a:p>
            <a:pPr algn="just"/>
            <a:r>
              <a:rPr lang="el-GR" sz="2800" dirty="0">
                <a:solidFill>
                  <a:srgbClr val="0070C0"/>
                </a:solidFill>
              </a:rPr>
              <a:t>Περίληψη της μαθησιακής ενότητας </a:t>
            </a:r>
            <a:endParaRPr lang="el-GR" sz="2800" dirty="0" smtClean="0">
              <a:solidFill>
                <a:srgbClr val="0070C0"/>
              </a:solidFill>
            </a:endParaRPr>
          </a:p>
          <a:p>
            <a:pPr algn="just"/>
            <a:r>
              <a:rPr lang="el-GR" sz="2800" dirty="0" smtClean="0">
                <a:solidFill>
                  <a:srgbClr val="0070C0"/>
                </a:solidFill>
              </a:rPr>
              <a:t>Η </a:t>
            </a:r>
            <a:r>
              <a:rPr lang="el-GR" sz="2800" dirty="0">
                <a:solidFill>
                  <a:srgbClr val="0070C0"/>
                </a:solidFill>
              </a:rPr>
              <a:t>μαθησιακή ενότητα με τίτλο «Δίκαιο ΙΙ» έχει στόχο να εισαγάγει τους καταρτιζόμενους στην έννοια και τις αρχές του δικαίου περί εταιρειών, καθώς και του πτωχευτικού και του εργατικού δικαίου προκειμένου να καταστούν ικανοί να αξιοποιήσουν τις αρχές αυτές και να τις εφαρμόσουν ως εργαζόμενοι ή εταίροι σε μια εταιρεία ή σε έναν οργανισμό. </a:t>
            </a:r>
            <a:endParaRPr lang="el-GR" sz="2800" dirty="0" smtClean="0">
              <a:solidFill>
                <a:srgbClr val="0070C0"/>
              </a:solidFill>
            </a:endParaRPr>
          </a:p>
          <a:p>
            <a:pPr algn="just"/>
            <a:r>
              <a:rPr lang="el-GR" sz="2800" dirty="0" smtClean="0">
                <a:solidFill>
                  <a:srgbClr val="0070C0"/>
                </a:solidFill>
              </a:rPr>
              <a:t>• </a:t>
            </a:r>
          </a:p>
          <a:p>
            <a:pPr algn="just"/>
            <a:r>
              <a:rPr lang="el-GR" sz="2800" dirty="0" smtClean="0">
                <a:solidFill>
                  <a:srgbClr val="0070C0"/>
                </a:solidFill>
              </a:rPr>
              <a:t>Προσδοκώμενα </a:t>
            </a:r>
            <a:r>
              <a:rPr lang="el-GR" sz="2800" dirty="0">
                <a:solidFill>
                  <a:srgbClr val="0070C0"/>
                </a:solidFill>
              </a:rPr>
              <a:t>μαθησιακά </a:t>
            </a:r>
            <a:r>
              <a:rPr lang="el-GR" sz="2800" dirty="0" smtClean="0">
                <a:solidFill>
                  <a:srgbClr val="0070C0"/>
                </a:solidFill>
              </a:rPr>
              <a:t>αποτελέσματα:</a:t>
            </a:r>
          </a:p>
          <a:p>
            <a:pPr algn="just"/>
            <a:r>
              <a:rPr lang="el-GR" sz="2800" dirty="0" smtClean="0">
                <a:solidFill>
                  <a:srgbClr val="0070C0"/>
                </a:solidFill>
              </a:rPr>
              <a:t> </a:t>
            </a:r>
            <a:r>
              <a:rPr lang="el-GR" sz="2800" dirty="0">
                <a:solidFill>
                  <a:srgbClr val="0070C0"/>
                </a:solidFill>
              </a:rPr>
              <a:t>Όταν ολοκληρώσουν τη μαθησιακή ενότητα, οι εκπαιδευόμενοι/</a:t>
            </a:r>
            <a:r>
              <a:rPr lang="el-GR" sz="2800" dirty="0" err="1">
                <a:solidFill>
                  <a:srgbClr val="0070C0"/>
                </a:solidFill>
              </a:rPr>
              <a:t>ες</a:t>
            </a:r>
            <a:r>
              <a:rPr lang="el-GR" sz="2800" dirty="0">
                <a:solidFill>
                  <a:srgbClr val="0070C0"/>
                </a:solidFill>
              </a:rPr>
              <a:t> θα είναι ικανοί/</a:t>
            </a:r>
            <a:r>
              <a:rPr lang="el-GR" sz="2800" dirty="0" err="1">
                <a:solidFill>
                  <a:srgbClr val="0070C0"/>
                </a:solidFill>
              </a:rPr>
              <a:t>ές</a:t>
            </a:r>
            <a:r>
              <a:rPr lang="el-GR" sz="2800" dirty="0">
                <a:solidFill>
                  <a:srgbClr val="0070C0"/>
                </a:solidFill>
              </a:rPr>
              <a:t> να: </a:t>
            </a:r>
            <a:endParaRPr lang="el-GR" sz="2800" dirty="0" smtClean="0">
              <a:solidFill>
                <a:srgbClr val="0070C0"/>
              </a:solidFill>
            </a:endParaRPr>
          </a:p>
          <a:p>
            <a:pPr algn="just"/>
            <a:r>
              <a:rPr lang="el-GR" sz="2800" dirty="0" smtClean="0">
                <a:solidFill>
                  <a:srgbClr val="0070C0"/>
                </a:solidFill>
              </a:rPr>
              <a:t>o </a:t>
            </a:r>
            <a:r>
              <a:rPr lang="el-GR" sz="2800" dirty="0">
                <a:solidFill>
                  <a:srgbClr val="0070C0"/>
                </a:solidFill>
              </a:rPr>
              <a:t>Διακρίνουν τις βασικές νομικές μορφές επιχειρήσεων.  o Αναγνωρίζουν τις νομικές αρχές του πτωχευτικού και του εργατικού δικαίου.  o Συσχετίζουν την αλληλεξάρτηση μεταξύ του δικαίου και της οικονομίας.  o Χρησιμοποιήσουν τις αρχές του δικαίου για να εξετάσουν πραγματικές καταστάσεις των δημοσίων σχέσεων και της επικοινωνίας.  o Γνωρίζουν τον γενικό κανονισμό σύστασης των ΜΚΟ. </a:t>
            </a:r>
            <a:endParaRPr lang="en-US" sz="2400" dirty="0">
              <a:solidFill>
                <a:srgbClr val="0070C0"/>
              </a:solidFill>
            </a:endParaRPr>
          </a:p>
        </p:txBody>
      </p:sp>
    </p:spTree>
    <p:extLst>
      <p:ext uri="{BB962C8B-B14F-4D97-AF65-F5344CB8AC3E}">
        <p14:creationId xmlns:p14="http://schemas.microsoft.com/office/powerpoint/2010/main" val="8270878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75361" y="121920"/>
            <a:ext cx="11042468" cy="5262979"/>
          </a:xfrm>
          <a:prstGeom prst="rect">
            <a:avLst/>
          </a:prstGeom>
          <a:noFill/>
        </p:spPr>
        <p:txBody>
          <a:bodyPr wrap="square" rtlCol="0">
            <a:spAutoFit/>
          </a:bodyPr>
          <a:lstStyle/>
          <a:p>
            <a:pPr algn="just"/>
            <a:r>
              <a:rPr lang="el-GR" sz="2400" dirty="0">
                <a:solidFill>
                  <a:srgbClr val="0070C0"/>
                </a:solidFill>
              </a:rPr>
              <a:t>Απαγόρευση σφραγίσεως περιουσίας εταιρείας</a:t>
            </a:r>
          </a:p>
          <a:p>
            <a:pPr algn="just"/>
            <a:endParaRPr lang="el-GR" sz="2400" dirty="0" smtClean="0">
              <a:solidFill>
                <a:srgbClr val="0070C0"/>
              </a:solidFill>
            </a:endParaRPr>
          </a:p>
          <a:p>
            <a:pPr algn="just"/>
            <a:r>
              <a:rPr lang="el-GR" sz="2400" dirty="0" smtClean="0">
                <a:solidFill>
                  <a:srgbClr val="0070C0"/>
                </a:solidFill>
              </a:rPr>
              <a:t>Απαγορεύεται </a:t>
            </a:r>
            <a:r>
              <a:rPr lang="el-GR" sz="2400" dirty="0">
                <a:solidFill>
                  <a:srgbClr val="0070C0"/>
                </a:solidFill>
              </a:rPr>
              <a:t>στους εταίρους ή τους κληρονόμους αυτών να ζητήσουν δικαστικώς τη σφράγιση των εγκαταστάσεων ή της περιουσίας της εταιρείας κατά τις διατάξεις του Κ. Πολ. Δικονομίας περί ασφαλιστικών μέτρων.</a:t>
            </a:r>
          </a:p>
          <a:p>
            <a:pPr algn="just"/>
            <a:r>
              <a:rPr lang="el-GR" sz="2400" dirty="0">
                <a:solidFill>
                  <a:srgbClr val="0070C0"/>
                </a:solidFill>
              </a:rPr>
              <a:t>Κάθε διαφορά που μπορεί να προκύψει ανάμεσα στους εταίρους σχετικά με την ερμηνεία και εφαρμογή του παρόντος καταστατικού, καθώς και κάθε απαίτηση αυτών μεταξύ τους, που να προέρχεται από την παρούσα σύμβαση, θα </a:t>
            </a:r>
            <a:r>
              <a:rPr lang="el-GR" sz="2400" dirty="0" smtClean="0">
                <a:solidFill>
                  <a:srgbClr val="0070C0"/>
                </a:solidFill>
              </a:rPr>
              <a:t>λύνεται υποχρεωτικά </a:t>
            </a:r>
            <a:r>
              <a:rPr lang="el-GR" sz="2400" dirty="0">
                <a:solidFill>
                  <a:srgbClr val="0070C0"/>
                </a:solidFill>
              </a:rPr>
              <a:t>με διαιτησία κατά τις διατάξεις των άρθρων 867-901 του Κ. Πολ. Δικονομίας από δυο διαιτητές και σε περίπτωση διαφωνίας αυτών, ορίζεται από τώρα ως επιδιαιτητής ο Προϊστάμενος Πρωτοδικείου Αθηνών ή ο υπ’ αυτού διορισθησόμενος.</a:t>
            </a:r>
          </a:p>
          <a:p>
            <a:pPr algn="just"/>
            <a:endParaRPr lang="el-GR" sz="2400" dirty="0" smtClean="0">
              <a:solidFill>
                <a:srgbClr val="0070C0"/>
              </a:solidFill>
            </a:endParaRPr>
          </a:p>
          <a:p>
            <a:pPr algn="just"/>
            <a:r>
              <a:rPr lang="el-GR" sz="2400" dirty="0" smtClean="0">
                <a:solidFill>
                  <a:srgbClr val="0070C0"/>
                </a:solidFill>
              </a:rPr>
              <a:t>ΟΙ </a:t>
            </a:r>
            <a:r>
              <a:rPr lang="el-GR" sz="2400" dirty="0">
                <a:solidFill>
                  <a:srgbClr val="0070C0"/>
                </a:solidFill>
              </a:rPr>
              <a:t>ΣΥΜΒΑΛΛΟΜΕΝΟΙ</a:t>
            </a:r>
            <a:endParaRPr lang="en-US" sz="2400" dirty="0">
              <a:solidFill>
                <a:srgbClr val="0070C0"/>
              </a:solidFill>
            </a:endParaRPr>
          </a:p>
        </p:txBody>
      </p:sp>
    </p:spTree>
    <p:extLst>
      <p:ext uri="{BB962C8B-B14F-4D97-AF65-F5344CB8AC3E}">
        <p14:creationId xmlns:p14="http://schemas.microsoft.com/office/powerpoint/2010/main" val="2503255147"/>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3564" y="120073"/>
            <a:ext cx="11240654" cy="6001643"/>
          </a:xfrm>
          <a:prstGeom prst="rect">
            <a:avLst/>
          </a:prstGeom>
        </p:spPr>
        <p:txBody>
          <a:bodyPr wrap="square">
            <a:spAutoFit/>
          </a:bodyPr>
          <a:lstStyle/>
          <a:p>
            <a:pPr algn="just"/>
            <a:r>
              <a:rPr lang="el-GR" sz="2400" dirty="0">
                <a:solidFill>
                  <a:srgbClr val="0070C0"/>
                </a:solidFill>
              </a:rPr>
              <a:t>ΥΠΕΡΩΡΙΑ:</a:t>
            </a:r>
          </a:p>
          <a:p>
            <a:pPr algn="just"/>
            <a:r>
              <a:rPr lang="el-GR" sz="2400" dirty="0" smtClean="0">
                <a:solidFill>
                  <a:srgbClr val="0070C0"/>
                </a:solidFill>
              </a:rPr>
              <a:t>Ως </a:t>
            </a:r>
            <a:r>
              <a:rPr lang="el-GR" sz="2400" dirty="0">
                <a:solidFill>
                  <a:srgbClr val="0070C0"/>
                </a:solidFill>
              </a:rPr>
              <a:t>υπερωρία νοείται η απασχόληση του εργαζομένου που υπερβαίνει τα χρονικά όρια του νόμιμου ωραρίου εβδομαδιαίας και ημερήσιας εργασίας. Δηλαδή ως υπερωρία </a:t>
            </a:r>
            <a:r>
              <a:rPr lang="el-GR" sz="2400" dirty="0" err="1">
                <a:solidFill>
                  <a:srgbClr val="0070C0"/>
                </a:solidFill>
              </a:rPr>
              <a:t>θεωρείταιη</a:t>
            </a:r>
            <a:r>
              <a:rPr lang="el-GR" sz="2400" dirty="0">
                <a:solidFill>
                  <a:srgbClr val="0070C0"/>
                </a:solidFill>
              </a:rPr>
              <a:t> απασχόληση πέραν των 48 εβδομαδιαίως και των 8 ωρών ημερησίως (για τους εργαζόμενους με το σύστημα της εξαήμερης απασχόλησης) και πέραν των 45 ωρών εβδομαδιαίως και των 9 ωρών ημερησίως (για τους εργαζόμενους με το σύστημα του πενθημέρου). Η υπέρβαση των 9 ωρών εργασίας ημερησίως λαμβάνεται πάντοτε υπόψη ως υπερωρία (είτε νόμιμη είτε παράνομη), διότι εν προκειμένω υφίσταται υπέρβαση του νόμιμου ημερήσιου ωραρίου, χωρίς να ενδιαφέρει αν έχουμε ταυτόχρονα και υπέρβαση του νόμιμου εβδομαδιαίου ωραρίου των 48 και των 45 ωρών αντιστοίχως.</a:t>
            </a:r>
          </a:p>
          <a:p>
            <a:pPr algn="just"/>
            <a:r>
              <a:rPr lang="el-GR" sz="2400" dirty="0">
                <a:solidFill>
                  <a:srgbClr val="0070C0"/>
                </a:solidFill>
              </a:rPr>
              <a:t> </a:t>
            </a:r>
            <a:endParaRPr lang="el-GR" sz="2400" dirty="0" smtClean="0">
              <a:solidFill>
                <a:srgbClr val="0070C0"/>
              </a:solidFill>
            </a:endParaRPr>
          </a:p>
          <a:p>
            <a:pPr algn="just"/>
            <a:r>
              <a:rPr lang="el-GR" sz="2400" dirty="0" smtClean="0">
                <a:solidFill>
                  <a:srgbClr val="0070C0"/>
                </a:solidFill>
              </a:rPr>
              <a:t>Καταρχήν</a:t>
            </a:r>
            <a:r>
              <a:rPr lang="el-GR" sz="2400" dirty="0">
                <a:solidFill>
                  <a:srgbClr val="0070C0"/>
                </a:solidFill>
              </a:rPr>
              <a:t>, η υπερωρία απαγορεύεται και κάθε σχετική συμφωνία μεταξύ εργοδότη και εργαζομένου είναι άκυρη. Ωστόσο, ο ίδιος ο νόμος επιτρέπει την παροχή υπερωριακής απασχόλησης σε συγκεκριμένες περιπτώσεις και εφόσον τηρηθούν οι ουσιαστικές και διαδικαστικές προϋποθέσεις</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97035588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8981" y="110837"/>
            <a:ext cx="11194473" cy="7048083"/>
          </a:xfrm>
          <a:prstGeom prst="rect">
            <a:avLst/>
          </a:prstGeom>
        </p:spPr>
        <p:txBody>
          <a:bodyPr wrap="square">
            <a:spAutoFit/>
          </a:bodyPr>
          <a:lstStyle/>
          <a:p>
            <a:pPr marL="342900" indent="-342900" algn="just">
              <a:buFont typeface="Wingdings" panose="05000000000000000000" pitchFamily="2" charset="2"/>
              <a:buChar char="v"/>
            </a:pPr>
            <a:r>
              <a:rPr lang="el-GR" sz="2400" dirty="0">
                <a:solidFill>
                  <a:srgbClr val="0070C0"/>
                </a:solidFill>
              </a:rPr>
              <a:t>Ύπαρξη ορισμένου λόγου που τη δικαιολογεί</a:t>
            </a:r>
          </a:p>
          <a:p>
            <a:pPr marL="342900" indent="-342900" algn="just">
              <a:buFont typeface="Wingdings" panose="05000000000000000000" pitchFamily="2" charset="2"/>
              <a:buChar char="v"/>
            </a:pPr>
            <a:r>
              <a:rPr lang="el-GR" sz="2400" dirty="0">
                <a:solidFill>
                  <a:srgbClr val="0070C0"/>
                </a:solidFill>
              </a:rPr>
              <a:t>Μη υπέρβαση ενός ανώτατου ορίου ωρών που καθορίζεται σε ημερήσια και σε ετήσια βάση (σύμφωνα με τα οριζόμενα στο άρθρο 58 Ν. 4808/2021, 3 ώρες ημερησίως και 150 ώρες ετησίως)</a:t>
            </a:r>
          </a:p>
          <a:p>
            <a:pPr marL="342900" indent="-342900" algn="just">
              <a:buFont typeface="Wingdings" panose="05000000000000000000" pitchFamily="2" charset="2"/>
              <a:buChar char="v"/>
            </a:pPr>
            <a:r>
              <a:rPr lang="el-GR" sz="2400" dirty="0">
                <a:solidFill>
                  <a:srgbClr val="0070C0"/>
                </a:solidFill>
              </a:rPr>
              <a:t>Αναγγελία της υπερωρίας, μέσω του Π.Σ. ΕΡΓΑΝΗ (ΈΝΤΥΠΟ Ε8), στην αρμόδια Επιθεώρηση Εργασίας πριν ή κατά την πραγματοποίησή της (άρθρο 80, Ν. 4144/2013, όπως </a:t>
            </a:r>
            <a:r>
              <a:rPr lang="el-GR" sz="2400" dirty="0" err="1">
                <a:solidFill>
                  <a:srgbClr val="0070C0"/>
                </a:solidFill>
              </a:rPr>
              <a:t>τροποιήθηκε</a:t>
            </a:r>
            <a:r>
              <a:rPr lang="el-GR" sz="2400" dirty="0">
                <a:solidFill>
                  <a:srgbClr val="0070C0"/>
                </a:solidFill>
              </a:rPr>
              <a:t> με το άρθρο 78 του Ν. 4808/2021</a:t>
            </a:r>
            <a:r>
              <a:rPr lang="el-GR" sz="2400" dirty="0" smtClean="0">
                <a:solidFill>
                  <a:srgbClr val="0070C0"/>
                </a:solidFill>
              </a:rPr>
              <a:t>).</a:t>
            </a:r>
          </a:p>
          <a:p>
            <a:pPr algn="just"/>
            <a:r>
              <a:rPr lang="el-GR" dirty="0">
                <a:solidFill>
                  <a:srgbClr val="0070C0"/>
                </a:solidFill>
              </a:rPr>
              <a:t>Στην περίπτωση της </a:t>
            </a:r>
            <a:r>
              <a:rPr lang="el-GR" b="1" i="1" dirty="0">
                <a:solidFill>
                  <a:srgbClr val="0070C0"/>
                </a:solidFill>
              </a:rPr>
              <a:t>νόμιμης υπερωρίας</a:t>
            </a:r>
            <a:r>
              <a:rPr lang="el-GR" dirty="0">
                <a:solidFill>
                  <a:srgbClr val="0070C0"/>
                </a:solidFill>
              </a:rPr>
              <a:t> (εφόσον τηρηθούν οι προαναφερόμενες προϋποθέσεις για την πραγματοποίησή της), ο εργαζόμενος δικαιούται να λάβει για κάθε ώρα και </a:t>
            </a:r>
            <a:r>
              <a:rPr lang="el-GR" b="1" dirty="0">
                <a:solidFill>
                  <a:srgbClr val="0070C0"/>
                </a:solidFill>
              </a:rPr>
              <a:t>μέχρι τη συμπλήρωση 150 ωρών ετησίως</a:t>
            </a:r>
            <a:r>
              <a:rPr lang="el-GR" dirty="0">
                <a:solidFill>
                  <a:srgbClr val="0070C0"/>
                </a:solidFill>
              </a:rPr>
              <a:t>, αμοιβή ίση με το </a:t>
            </a:r>
            <a:r>
              <a:rPr lang="el-GR" b="1" u="sng" dirty="0">
                <a:solidFill>
                  <a:srgbClr val="0070C0"/>
                </a:solidFill>
              </a:rPr>
              <a:t>καταβαλλόμενο </a:t>
            </a:r>
            <a:r>
              <a:rPr lang="el-GR" b="1" dirty="0">
                <a:solidFill>
                  <a:srgbClr val="0070C0"/>
                </a:solidFill>
              </a:rPr>
              <a:t>ωρομίσθιο προσαυξημένο κατά 40%</a:t>
            </a:r>
            <a:r>
              <a:rPr lang="el-GR" dirty="0">
                <a:solidFill>
                  <a:srgbClr val="0070C0"/>
                </a:solidFill>
              </a:rPr>
              <a:t>, ενώ η αμοιβή για την </a:t>
            </a:r>
            <a:r>
              <a:rPr lang="el-GR" b="1" dirty="0">
                <a:solidFill>
                  <a:srgbClr val="0070C0"/>
                </a:solidFill>
              </a:rPr>
              <a:t>πέραν των 150 ωρών ετησίως </a:t>
            </a:r>
            <a:r>
              <a:rPr lang="el-GR" dirty="0">
                <a:solidFill>
                  <a:srgbClr val="0070C0"/>
                </a:solidFill>
              </a:rPr>
              <a:t>νόμιμη υπερωριακή απασχόληση είναι </a:t>
            </a:r>
            <a:r>
              <a:rPr lang="el-GR" b="1" u="sng" dirty="0">
                <a:solidFill>
                  <a:srgbClr val="0070C0"/>
                </a:solidFill>
              </a:rPr>
              <a:t>60% επί του καταβαλλόμενου ωρομισθίου</a:t>
            </a:r>
            <a:r>
              <a:rPr lang="el-GR" dirty="0">
                <a:solidFill>
                  <a:srgbClr val="0070C0"/>
                </a:solidFill>
              </a:rPr>
              <a:t>. Για τη δυνατότητα απασχόλησης των εργαζομένων πέραν των 150 ωρών ετησίως, απαιτείται απόφαση του αρμοδίου οργάνου του Υπουργείου Εργασίας και Κοινωνικών Υποθέσεων (Γενικός Διευθυντής Εργασιακών Σχέσεων, Υγείας και Ασφάλειας στην Εργασία και Ένταξης στην Εργασία), μόνο σε περιπτώσεις επείγουσας φύσης εργασίας, η εκτέλεση της οποίας κρίνεται απολύτως επιβεβλημένη και δεν επιδέχεται αναβολή.  </a:t>
            </a:r>
          </a:p>
          <a:p>
            <a:pPr algn="just"/>
            <a:r>
              <a:rPr lang="el-GR" dirty="0">
                <a:solidFill>
                  <a:srgbClr val="0070C0"/>
                </a:solidFill>
              </a:rPr>
              <a:t> </a:t>
            </a:r>
            <a:r>
              <a:rPr lang="el-GR" dirty="0" smtClean="0">
                <a:solidFill>
                  <a:srgbClr val="0070C0"/>
                </a:solidFill>
              </a:rPr>
              <a:t>Τονίζεται </a:t>
            </a:r>
            <a:r>
              <a:rPr lang="el-GR" dirty="0">
                <a:solidFill>
                  <a:srgbClr val="0070C0"/>
                </a:solidFill>
              </a:rPr>
              <a:t>ότι σε κάθε περίπτωση ο χρόνος εβδομαδιαίας εργασίας των μισθωτών δεν μπορεί να υπερβαίνει ανά περίοδο το πολύ 4 μηνών, τις 48 ώρες κατά μέσο όρο, συμπεριλαμβανομένων των υπερωριών και της υπερεργασίας.</a:t>
            </a:r>
          </a:p>
          <a:p>
            <a:pPr algn="just"/>
            <a:endParaRPr lang="el-GR" sz="2000" b="1" u="sng" dirty="0" smtClean="0">
              <a:solidFill>
                <a:srgbClr val="0070C0"/>
              </a:solidFill>
            </a:endParaRPr>
          </a:p>
          <a:p>
            <a:pPr algn="just"/>
            <a:r>
              <a:rPr lang="el-GR" sz="2000" b="1" u="sng" dirty="0" smtClean="0">
                <a:solidFill>
                  <a:srgbClr val="0070C0"/>
                </a:solidFill>
              </a:rPr>
              <a:t>Στην </a:t>
            </a:r>
            <a:r>
              <a:rPr lang="el-GR" sz="2000" b="1" u="sng" dirty="0">
                <a:solidFill>
                  <a:srgbClr val="0070C0"/>
                </a:solidFill>
              </a:rPr>
              <a:t>περίπτωση της </a:t>
            </a:r>
            <a:r>
              <a:rPr lang="el-GR" sz="2000" b="1" i="1" u="sng" dirty="0">
                <a:solidFill>
                  <a:srgbClr val="0070C0"/>
                </a:solidFill>
              </a:rPr>
              <a:t>παράνομης υπερωρίας</a:t>
            </a:r>
            <a:r>
              <a:rPr lang="el-GR" sz="2000" b="1" u="sng" dirty="0">
                <a:solidFill>
                  <a:srgbClr val="0070C0"/>
                </a:solidFill>
              </a:rPr>
              <a:t> (όταν δηλαδή δεν τηρηθούν οι προϋποθέσεις που επιβάλλει η νομοθεσία) ο εργαζόμενος δικαιούται για κάθε ώρα παράνομης υπερωρίας να λάβει αποζημίωση ίση με το καταβαλλόμενο ωρομίσθιο προσαυξημένο κατά 120%.</a:t>
            </a:r>
          </a:p>
          <a:p>
            <a:pPr algn="just"/>
            <a:endParaRPr lang="en-US" sz="2400" dirty="0">
              <a:solidFill>
                <a:srgbClr val="0070C0"/>
              </a:solidFill>
            </a:endParaRPr>
          </a:p>
        </p:txBody>
      </p:sp>
    </p:spTree>
    <p:extLst>
      <p:ext uri="{BB962C8B-B14F-4D97-AF65-F5344CB8AC3E}">
        <p14:creationId xmlns:p14="http://schemas.microsoft.com/office/powerpoint/2010/main" val="3467795609"/>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0"/>
            <a:ext cx="11059886" cy="7515391"/>
          </a:xfrm>
          <a:prstGeom prst="rect">
            <a:avLst/>
          </a:prstGeom>
        </p:spPr>
        <p:txBody>
          <a:bodyPr wrap="square">
            <a:spAutoFit/>
          </a:bodyPr>
          <a:lstStyle/>
          <a:p>
            <a:pPr algn="just" fontAlgn="base">
              <a:lnSpc>
                <a:spcPct val="107000"/>
              </a:lnSpc>
              <a:spcAft>
                <a:spcPts val="0"/>
              </a:spcAft>
            </a:pPr>
            <a:r>
              <a:rPr lang="en-US" sz="2000" b="1" u="sng" dirty="0">
                <a:solidFill>
                  <a:srgbClr val="0070C0"/>
                </a:solidFill>
                <a:ea typeface="Times New Roman" panose="02020603050405020304" pitchFamily="18" charset="0"/>
                <a:cs typeface="Times New Roman" panose="02020603050405020304" pitchFamily="18" charset="0"/>
              </a:rPr>
              <a:t>ΟΙ ΥΠΟΧΡΕΩΣΕΙΣ ΤΟΥ ΜΙΣΘΩΤΟΥ</a:t>
            </a: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n-US" sz="2000" b="1" u="sng" dirty="0">
                <a:solidFill>
                  <a:srgbClr val="0070C0"/>
                </a:solidFill>
                <a:ea typeface="Times New Roman" panose="02020603050405020304" pitchFamily="18" charset="0"/>
                <a:cs typeface="Times New Roman" panose="02020603050405020304" pitchFamily="18" charset="0"/>
              </a:rPr>
              <a:t> </a:t>
            </a:r>
            <a:r>
              <a:rPr lang="en-US" sz="2000" b="1" i="1" dirty="0" smtClean="0">
                <a:solidFill>
                  <a:srgbClr val="0070C0"/>
                </a:solidFill>
                <a:ea typeface="Times New Roman" panose="02020603050405020304" pitchFamily="18" charset="0"/>
                <a:cs typeface="Times New Roman" panose="02020603050405020304" pitchFamily="18" charset="0"/>
              </a:rPr>
              <a:t>Η </a:t>
            </a:r>
            <a:r>
              <a:rPr lang="en-US" sz="2000" b="1" i="1" dirty="0">
                <a:solidFill>
                  <a:srgbClr val="0070C0"/>
                </a:solidFill>
                <a:ea typeface="Times New Roman" panose="02020603050405020304" pitchFamily="18" charset="0"/>
                <a:cs typeface="Times New Roman" panose="02020603050405020304" pitchFamily="18" charset="0"/>
              </a:rPr>
              <a:t>υπ</a:t>
            </a:r>
            <a:r>
              <a:rPr lang="en-US" sz="2000" b="1" i="1" dirty="0" err="1">
                <a:solidFill>
                  <a:srgbClr val="0070C0"/>
                </a:solidFill>
                <a:ea typeface="Times New Roman" panose="02020603050405020304" pitchFamily="18" charset="0"/>
                <a:cs typeface="Times New Roman" panose="02020603050405020304" pitchFamily="18" charset="0"/>
              </a:rPr>
              <a:t>οχρέωση</a:t>
            </a:r>
            <a:r>
              <a:rPr lang="en-US" sz="2000" b="1" i="1" dirty="0">
                <a:solidFill>
                  <a:srgbClr val="0070C0"/>
                </a:solidFill>
                <a:ea typeface="Times New Roman" panose="02020603050405020304" pitchFamily="18" charset="0"/>
                <a:cs typeface="Times New Roman" panose="02020603050405020304" pitchFamily="18" charset="0"/>
              </a:rPr>
              <a:t> πα</a:t>
            </a:r>
            <a:r>
              <a:rPr lang="en-US" sz="2000" b="1" i="1" dirty="0" err="1">
                <a:solidFill>
                  <a:srgbClr val="0070C0"/>
                </a:solidFill>
                <a:ea typeface="Times New Roman" panose="02020603050405020304" pitchFamily="18" charset="0"/>
                <a:cs typeface="Times New Roman" panose="02020603050405020304" pitchFamily="18" charset="0"/>
              </a:rPr>
              <a:t>ροχής</a:t>
            </a:r>
            <a:r>
              <a:rPr lang="en-US" sz="2000" b="1" i="1" dirty="0">
                <a:solidFill>
                  <a:srgbClr val="0070C0"/>
                </a:solidFill>
                <a:ea typeface="Times New Roman" panose="02020603050405020304" pitchFamily="18" charset="0"/>
                <a:cs typeface="Times New Roman" panose="02020603050405020304" pitchFamily="18" charset="0"/>
              </a:rPr>
              <a:t> </a:t>
            </a:r>
            <a:r>
              <a:rPr lang="en-US" sz="2000" b="1" i="1" dirty="0" err="1">
                <a:solidFill>
                  <a:srgbClr val="0070C0"/>
                </a:solidFill>
                <a:ea typeface="Times New Roman" panose="02020603050405020304" pitchFamily="18" charset="0"/>
                <a:cs typeface="Times New Roman" panose="02020603050405020304" pitchFamily="18" charset="0"/>
              </a:rPr>
              <a:t>εργ</a:t>
            </a:r>
            <a:r>
              <a:rPr lang="en-US" sz="2000" b="1" i="1" dirty="0">
                <a:solidFill>
                  <a:srgbClr val="0070C0"/>
                </a:solidFill>
                <a:ea typeface="Times New Roman" panose="02020603050405020304" pitchFamily="18" charset="0"/>
                <a:cs typeface="Times New Roman" panose="02020603050405020304" pitchFamily="18" charset="0"/>
              </a:rPr>
              <a:t>ασίας</a:t>
            </a:r>
            <a:endParaRPr lang="en-US" sz="2000" b="1"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1125"/>
              </a:spcAft>
            </a:pPr>
            <a:r>
              <a:rPr lang="en-US" sz="2000" i="1" dirty="0">
                <a:solidFill>
                  <a:srgbClr val="0070C0"/>
                </a:solidFill>
                <a:ea typeface="Times New Roman" panose="02020603050405020304" pitchFamily="18" charset="0"/>
                <a:cs typeface="Times New Roman" panose="02020603050405020304" pitchFamily="18" charset="0"/>
              </a:rPr>
              <a:t> </a:t>
            </a:r>
            <a:r>
              <a:rPr lang="el-GR" sz="2000" dirty="0" smtClean="0">
                <a:solidFill>
                  <a:srgbClr val="0070C0"/>
                </a:solidFill>
                <a:ea typeface="Times New Roman" panose="02020603050405020304" pitchFamily="18" charset="0"/>
                <a:cs typeface="Times New Roman" panose="02020603050405020304" pitchFamily="18" charset="0"/>
              </a:rPr>
              <a:t>Η </a:t>
            </a:r>
            <a:r>
              <a:rPr lang="el-GR" sz="2000" dirty="0">
                <a:solidFill>
                  <a:srgbClr val="0070C0"/>
                </a:solidFill>
                <a:ea typeface="Times New Roman" panose="02020603050405020304" pitchFamily="18" charset="0"/>
                <a:cs typeface="Times New Roman" panose="02020603050405020304" pitchFamily="18" charset="0"/>
              </a:rPr>
              <a:t>κύρια υποχρέωση του μισθωτού είναι η υποχρέωση παροχής εργασίας. Ο μισθωτός</a:t>
            </a:r>
            <a:r>
              <a:rPr lang="en-US" sz="2000"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εκπληρώνει</a:t>
            </a:r>
            <a:r>
              <a:rPr lang="en-US" sz="2000" dirty="0">
                <a:solidFill>
                  <a:srgbClr val="0070C0"/>
                </a:solidFill>
                <a:ea typeface="Times New Roman" panose="02020603050405020304" pitchFamily="18" charset="0"/>
                <a:cs typeface="Times New Roman" panose="02020603050405020304" pitchFamily="18" charset="0"/>
              </a:rPr>
              <a:t> </a:t>
            </a:r>
            <a:r>
              <a:rPr lang="el-GR" sz="2000" dirty="0">
                <a:solidFill>
                  <a:srgbClr val="0070C0"/>
                </a:solidFill>
                <a:ea typeface="Times New Roman" panose="02020603050405020304" pitchFamily="18" charset="0"/>
                <a:cs typeface="Times New Roman" panose="02020603050405020304" pitchFamily="18" charset="0"/>
              </a:rPr>
              <a:t>την υποχρέωση παροχής εργασίας,</a:t>
            </a:r>
            <a:r>
              <a:rPr lang="en-US" sz="2000"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όταν προσφέρει την εργασιακή του δύναμη στον</a:t>
            </a:r>
            <a:r>
              <a:rPr lang="en-US" sz="2000" u="sng"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τόπο</a:t>
            </a:r>
            <a:r>
              <a:rPr lang="en-US" sz="2000" u="sng"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και το</a:t>
            </a:r>
            <a:r>
              <a:rPr lang="en-US" sz="2000" u="sng"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χρόνο,</a:t>
            </a:r>
            <a:r>
              <a:rPr lang="en-US" sz="2000" u="sng"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που πρέπει, κατά τον</a:t>
            </a:r>
            <a:r>
              <a:rPr lang="en-US" sz="2000" u="sng"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τρόπο</a:t>
            </a:r>
            <a:r>
              <a:rPr lang="en-US" sz="2000" u="sng"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και το</a:t>
            </a:r>
            <a:r>
              <a:rPr lang="en-US" sz="2000" u="sng"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είδος, που οφείλεται</a:t>
            </a:r>
            <a:r>
              <a:rPr lang="el-GR" sz="2000" u="sng" dirty="0" smtClean="0">
                <a:solidFill>
                  <a:srgbClr val="0070C0"/>
                </a:solidFill>
                <a:ea typeface="Times New Roman" panose="02020603050405020304" pitchFamily="18" charset="0"/>
                <a:cs typeface="Times New Roman" panose="02020603050405020304" pitchFamily="18" charset="0"/>
              </a:rPr>
              <a:t>.</a:t>
            </a:r>
          </a:p>
          <a:p>
            <a:pPr algn="just" fontAlgn="base">
              <a:lnSpc>
                <a:spcPct val="107000"/>
              </a:lnSpc>
              <a:spcAft>
                <a:spcPts val="0"/>
              </a:spcAft>
            </a:pPr>
            <a:endParaRPr lang="el-GR" sz="2000" u="sng" dirty="0">
              <a:solidFill>
                <a:srgbClr val="0070C0"/>
              </a:solidFill>
              <a:effectLst/>
              <a:ea typeface="Calibri" panose="020F0502020204030204" pitchFamily="34" charset="0"/>
              <a:cs typeface="Times New Roman" panose="02020603050405020304" pitchFamily="18" charset="0"/>
            </a:endParaRPr>
          </a:p>
          <a:p>
            <a:pPr lvl="0" algn="just" fontAlgn="base"/>
            <a:r>
              <a:rPr lang="en-US" sz="2000" b="1" i="1" dirty="0">
                <a:solidFill>
                  <a:srgbClr val="0070C0"/>
                </a:solidFill>
              </a:rPr>
              <a:t>Η υπ</a:t>
            </a:r>
            <a:r>
              <a:rPr lang="en-US" sz="2000" b="1" i="1" dirty="0" err="1">
                <a:solidFill>
                  <a:srgbClr val="0070C0"/>
                </a:solidFill>
              </a:rPr>
              <a:t>οχρέωση</a:t>
            </a:r>
            <a:r>
              <a:rPr lang="en-US" sz="2000" b="1" i="1" dirty="0">
                <a:solidFill>
                  <a:srgbClr val="0070C0"/>
                </a:solidFill>
              </a:rPr>
              <a:t> π</a:t>
            </a:r>
            <a:r>
              <a:rPr lang="en-US" sz="2000" b="1" i="1" dirty="0" err="1">
                <a:solidFill>
                  <a:srgbClr val="0070C0"/>
                </a:solidFill>
              </a:rPr>
              <a:t>ίστης</a:t>
            </a:r>
            <a:endParaRPr lang="en-US" sz="2000" b="1" dirty="0">
              <a:solidFill>
                <a:srgbClr val="0070C0"/>
              </a:solidFill>
            </a:endParaRPr>
          </a:p>
          <a:p>
            <a:pPr algn="just" fontAlgn="base"/>
            <a:r>
              <a:rPr lang="en-US" sz="2000" i="1" dirty="0">
                <a:solidFill>
                  <a:srgbClr val="0070C0"/>
                </a:solidFill>
              </a:rPr>
              <a:t> </a:t>
            </a:r>
            <a:r>
              <a:rPr lang="en-US" sz="2000" u="sng" dirty="0" err="1" smtClean="0">
                <a:solidFill>
                  <a:srgbClr val="0070C0"/>
                </a:solidFill>
              </a:rPr>
              <a:t>Γενικό</a:t>
            </a:r>
            <a:r>
              <a:rPr lang="en-US" sz="2000" u="sng" dirty="0" smtClean="0">
                <a:solidFill>
                  <a:srgbClr val="0070C0"/>
                </a:solidFill>
              </a:rPr>
              <a:t> </a:t>
            </a:r>
            <a:r>
              <a:rPr lang="en-US" sz="2000" u="sng" dirty="0">
                <a:solidFill>
                  <a:srgbClr val="0070C0"/>
                </a:solidFill>
              </a:rPr>
              <a:t>π</a:t>
            </a:r>
            <a:r>
              <a:rPr lang="en-US" sz="2000" u="sng" dirty="0" err="1">
                <a:solidFill>
                  <a:srgbClr val="0070C0"/>
                </a:solidFill>
              </a:rPr>
              <a:t>εριεχόμενο</a:t>
            </a:r>
            <a:r>
              <a:rPr lang="en-US" sz="2000" u="sng" dirty="0">
                <a:solidFill>
                  <a:srgbClr val="0070C0"/>
                </a:solidFill>
              </a:rPr>
              <a:t> της υπ</a:t>
            </a:r>
            <a:r>
              <a:rPr lang="en-US" sz="2000" u="sng" dirty="0" err="1">
                <a:solidFill>
                  <a:srgbClr val="0070C0"/>
                </a:solidFill>
              </a:rPr>
              <a:t>οχρέωσης</a:t>
            </a:r>
            <a:r>
              <a:rPr lang="en-US" sz="2000" u="sng" dirty="0">
                <a:solidFill>
                  <a:srgbClr val="0070C0"/>
                </a:solidFill>
              </a:rPr>
              <a:t> π</a:t>
            </a:r>
            <a:r>
              <a:rPr lang="en-US" sz="2000" u="sng" dirty="0" err="1">
                <a:solidFill>
                  <a:srgbClr val="0070C0"/>
                </a:solidFill>
              </a:rPr>
              <a:t>ίστης</a:t>
            </a:r>
            <a:endParaRPr lang="en-US" sz="2000" dirty="0">
              <a:solidFill>
                <a:srgbClr val="0070C0"/>
              </a:solidFill>
            </a:endParaRPr>
          </a:p>
          <a:p>
            <a:pPr algn="just" fontAlgn="base"/>
            <a:r>
              <a:rPr lang="el-GR" sz="2000" dirty="0">
                <a:solidFill>
                  <a:srgbClr val="0070C0"/>
                </a:solidFill>
              </a:rPr>
              <a:t>Το γενικό περιεχόμενο της υποχρέωσης πίστης του μισθωτού μπορεί να οριστεί ως εξής: ο μισθωτός οφείλει να ενεργεί, κατά τρόπο, που</a:t>
            </a:r>
            <a:r>
              <a:rPr lang="en-US" sz="2000" dirty="0">
                <a:solidFill>
                  <a:srgbClr val="0070C0"/>
                </a:solidFill>
              </a:rPr>
              <a:t> </a:t>
            </a:r>
            <a:r>
              <a:rPr lang="el-GR" sz="2000" u="sng" dirty="0">
                <a:solidFill>
                  <a:srgbClr val="0070C0"/>
                </a:solidFill>
              </a:rPr>
              <a:t>εξυπηρετεί</a:t>
            </a:r>
            <a:r>
              <a:rPr lang="en-US" sz="2000" dirty="0">
                <a:solidFill>
                  <a:srgbClr val="0070C0"/>
                </a:solidFill>
              </a:rPr>
              <a:t> </a:t>
            </a:r>
            <a:r>
              <a:rPr lang="el-GR" sz="2000" dirty="0">
                <a:solidFill>
                  <a:srgbClr val="0070C0"/>
                </a:solidFill>
              </a:rPr>
              <a:t>την επιχείρηση και την εκμετάλλευση, όπου εργάζεται και παράλληλα να</a:t>
            </a:r>
            <a:r>
              <a:rPr lang="en-US" sz="2000" dirty="0">
                <a:solidFill>
                  <a:srgbClr val="0070C0"/>
                </a:solidFill>
              </a:rPr>
              <a:t> </a:t>
            </a:r>
            <a:r>
              <a:rPr lang="el-GR" sz="2000" u="sng" dirty="0">
                <a:solidFill>
                  <a:srgbClr val="0070C0"/>
                </a:solidFill>
              </a:rPr>
              <a:t>παραλείπει</a:t>
            </a:r>
            <a:r>
              <a:rPr lang="en-US" sz="2000" dirty="0">
                <a:solidFill>
                  <a:srgbClr val="0070C0"/>
                </a:solidFill>
              </a:rPr>
              <a:t> </a:t>
            </a:r>
            <a:r>
              <a:rPr lang="el-GR" sz="2000" dirty="0">
                <a:solidFill>
                  <a:srgbClr val="0070C0"/>
                </a:solidFill>
              </a:rPr>
              <a:t>κάθε πράξη ή ενέργεια, που θα μπορούσε να</a:t>
            </a:r>
            <a:r>
              <a:rPr lang="en-US" sz="2000" dirty="0">
                <a:solidFill>
                  <a:srgbClr val="0070C0"/>
                </a:solidFill>
              </a:rPr>
              <a:t> </a:t>
            </a:r>
            <a:r>
              <a:rPr lang="el-GR" sz="2000" u="sng" dirty="0">
                <a:solidFill>
                  <a:srgbClr val="0070C0"/>
                </a:solidFill>
              </a:rPr>
              <a:t>παραβλάψει</a:t>
            </a:r>
            <a:r>
              <a:rPr lang="en-US" sz="2000" dirty="0">
                <a:solidFill>
                  <a:srgbClr val="0070C0"/>
                </a:solidFill>
              </a:rPr>
              <a:t> </a:t>
            </a:r>
            <a:r>
              <a:rPr lang="el-GR" sz="2000" dirty="0">
                <a:solidFill>
                  <a:srgbClr val="0070C0"/>
                </a:solidFill>
              </a:rPr>
              <a:t>τα εύλογα συμφέροντα του εργοδότη</a:t>
            </a:r>
            <a:r>
              <a:rPr lang="el-GR" sz="2000" dirty="0" smtClean="0">
                <a:solidFill>
                  <a:srgbClr val="0070C0"/>
                </a:solidFill>
              </a:rPr>
              <a:t>.</a:t>
            </a:r>
          </a:p>
          <a:p>
            <a:pPr algn="just" fontAlgn="base"/>
            <a:r>
              <a:rPr lang="el-GR" dirty="0">
                <a:solidFill>
                  <a:srgbClr val="0070C0"/>
                </a:solidFill>
              </a:rPr>
              <a:t>Οι εκδηλώσεις της υποχρέωσης πίστης είναι ποικίλες και σε σημαντικό βαθμό εξαρτώνται από το είδος της εργασίας, τα ειδικότερα καθήκοντα και τη θέση του μισθωτού στην εκμετάλλευση, τη σημασία των υπηρεσιών του και την ευθύνη του για την πρόοδο των εργασιών της κ. ά. Χαρακτηριστικές εκδηλώσεις της υποχρέωσης πίστης είναι</a:t>
            </a:r>
            <a:r>
              <a:rPr lang="en-US" dirty="0">
                <a:solidFill>
                  <a:srgbClr val="0070C0"/>
                </a:solidFill>
              </a:rPr>
              <a:t> </a:t>
            </a:r>
            <a:r>
              <a:rPr lang="el-GR" u="sng" dirty="0">
                <a:solidFill>
                  <a:srgbClr val="0070C0"/>
                </a:solidFill>
              </a:rPr>
              <a:t>ο ζήλος και η εργατικότητα</a:t>
            </a:r>
            <a:r>
              <a:rPr lang="el-GR" dirty="0">
                <a:solidFill>
                  <a:srgbClr val="0070C0"/>
                </a:solidFill>
              </a:rPr>
              <a:t>, που οφείλει να επιδεικνύει ο μισθωτός κατά την παροχή της εργασίας του,</a:t>
            </a:r>
            <a:r>
              <a:rPr lang="en-US" dirty="0">
                <a:solidFill>
                  <a:srgbClr val="0070C0"/>
                </a:solidFill>
              </a:rPr>
              <a:t> </a:t>
            </a:r>
            <a:r>
              <a:rPr lang="el-GR" u="sng" dirty="0">
                <a:solidFill>
                  <a:srgbClr val="0070C0"/>
                </a:solidFill>
              </a:rPr>
              <a:t>η απαγόρευση </a:t>
            </a:r>
            <a:r>
              <a:rPr lang="el-GR" u="sng" dirty="0" err="1">
                <a:solidFill>
                  <a:srgbClr val="0070C0"/>
                </a:solidFill>
              </a:rPr>
              <a:t>δωσοληψίας</a:t>
            </a:r>
            <a:r>
              <a:rPr lang="el-GR" dirty="0">
                <a:solidFill>
                  <a:srgbClr val="0070C0"/>
                </a:solidFill>
              </a:rPr>
              <a:t>, δηλ. η απαγόρευση να δέχεται ο μισθωτός δώρα ή άλλα ανταλλάγματα από </a:t>
            </a:r>
            <a:r>
              <a:rPr lang="el-GR" dirty="0" err="1">
                <a:solidFill>
                  <a:srgbClr val="0070C0"/>
                </a:solidFill>
              </a:rPr>
              <a:t>συναλλασσομένους</a:t>
            </a:r>
            <a:r>
              <a:rPr lang="el-GR" dirty="0">
                <a:solidFill>
                  <a:srgbClr val="0070C0"/>
                </a:solidFill>
              </a:rPr>
              <a:t> με την επιχείρηση, χωρίς να το γνωρίζει ο </a:t>
            </a:r>
            <a:r>
              <a:rPr lang="el-GR" dirty="0" smtClean="0">
                <a:solidFill>
                  <a:srgbClr val="0070C0"/>
                </a:solidFill>
              </a:rPr>
              <a:t>εργοδότης, </a:t>
            </a:r>
            <a:r>
              <a:rPr lang="el-GR" dirty="0">
                <a:solidFill>
                  <a:srgbClr val="0070C0"/>
                </a:solidFill>
              </a:rPr>
              <a:t>και</a:t>
            </a:r>
            <a:r>
              <a:rPr lang="en-US" dirty="0">
                <a:solidFill>
                  <a:srgbClr val="0070C0"/>
                </a:solidFill>
              </a:rPr>
              <a:t> </a:t>
            </a:r>
            <a:r>
              <a:rPr lang="el-GR" u="sng" dirty="0">
                <a:solidFill>
                  <a:srgbClr val="0070C0"/>
                </a:solidFill>
              </a:rPr>
              <a:t>η απαγόρευση ανταγωνισμού</a:t>
            </a:r>
            <a:r>
              <a:rPr lang="el-GR" dirty="0">
                <a:solidFill>
                  <a:srgbClr val="0070C0"/>
                </a:solidFill>
              </a:rPr>
              <a:t>, δηλ. η απαγόρευση να προβαίνει ο μισθωτός σε ανταγωνιστικές πράξεις, που έχουν βλαπτικές συνέπειες για τα συμφέροντα του εργοδότη, (π.χ. ίδρυση από το μισθωτό επιχείρησης όμοιας με αυτή του εργοδότη, έστω και αν την καλύπτει με το όνομα τρίτου), εκτός και αν ο εργοδότης συναινεί ή μολονότι το γνωρίζει, δεν εναντιώνεται.</a:t>
            </a:r>
            <a:endParaRPr lang="en-US" dirty="0">
              <a:solidFill>
                <a:srgbClr val="0070C0"/>
              </a:solidFill>
            </a:endParaRPr>
          </a:p>
          <a:p>
            <a:pPr algn="just" fontAlgn="base"/>
            <a:endParaRPr lang="en-US" sz="2000" dirty="0">
              <a:solidFill>
                <a:srgbClr val="0070C0"/>
              </a:solidFill>
            </a:endParaRPr>
          </a:p>
          <a:p>
            <a:pPr algn="just" fontAlgn="base">
              <a:lnSpc>
                <a:spcPct val="107000"/>
              </a:lnSpc>
              <a:spcAft>
                <a:spcPts val="0"/>
              </a:spcAft>
            </a:pPr>
            <a:endParaRPr lang="en-US" sz="2000" dirty="0">
              <a:solidFill>
                <a:srgbClr val="0070C0"/>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828655"/>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3439" y="130629"/>
            <a:ext cx="11234057" cy="5338128"/>
          </a:xfrm>
          <a:prstGeom prst="rect">
            <a:avLst/>
          </a:prstGeom>
        </p:spPr>
        <p:txBody>
          <a:bodyPr wrap="square">
            <a:spAutoFit/>
          </a:bodyPr>
          <a:lstStyle/>
          <a:p>
            <a:pPr algn="just" fontAlgn="base">
              <a:lnSpc>
                <a:spcPct val="107000"/>
              </a:lnSpc>
              <a:spcAft>
                <a:spcPts val="0"/>
              </a:spcAft>
            </a:pPr>
            <a:r>
              <a:rPr lang="el-GR" sz="2000" b="1" u="sng" dirty="0">
                <a:solidFill>
                  <a:srgbClr val="0070C0"/>
                </a:solidFill>
                <a:ea typeface="Times New Roman" panose="02020603050405020304" pitchFamily="18" charset="0"/>
                <a:cs typeface="Times New Roman" panose="02020603050405020304" pitchFamily="18" charset="0"/>
              </a:rPr>
              <a:t>ΤΑ </a:t>
            </a:r>
            <a:r>
              <a:rPr lang="el-GR" sz="2000" b="1" u="sng" dirty="0" smtClean="0">
                <a:solidFill>
                  <a:srgbClr val="0070C0"/>
                </a:solidFill>
                <a:ea typeface="Times New Roman" panose="02020603050405020304" pitchFamily="18" charset="0"/>
                <a:cs typeface="Times New Roman" panose="02020603050405020304" pitchFamily="18" charset="0"/>
              </a:rPr>
              <a:t>ΘΕΜΕΛΙΩΔΗ ΔΙΚΑΙΩΜΑΤΑ </a:t>
            </a:r>
            <a:r>
              <a:rPr lang="el-GR" sz="2000" b="1" u="sng" dirty="0">
                <a:solidFill>
                  <a:srgbClr val="0070C0"/>
                </a:solidFill>
                <a:ea typeface="Times New Roman" panose="02020603050405020304" pitchFamily="18" charset="0"/>
                <a:cs typeface="Times New Roman" panose="02020603050405020304" pitchFamily="18" charset="0"/>
              </a:rPr>
              <a:t>ΤΟΥ ΜΙΣΘΩΤΟΥ</a:t>
            </a: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endParaRPr lang="el-GR" sz="2000" dirty="0" smtClean="0">
              <a:solidFill>
                <a:srgbClr val="0070C0"/>
              </a:solidFill>
              <a:ea typeface="Times New Roman" panose="02020603050405020304" pitchFamily="18" charset="0"/>
              <a:cs typeface="Times New Roman" panose="02020603050405020304" pitchFamily="18" charset="0"/>
            </a:endParaRPr>
          </a:p>
          <a:p>
            <a:pPr algn="just" fontAlgn="base">
              <a:lnSpc>
                <a:spcPct val="107000"/>
              </a:lnSpc>
              <a:spcAft>
                <a:spcPts val="0"/>
              </a:spcAft>
            </a:pPr>
            <a:r>
              <a:rPr lang="el-GR" sz="2000" dirty="0" smtClean="0">
                <a:solidFill>
                  <a:srgbClr val="0070C0"/>
                </a:solidFill>
                <a:ea typeface="Times New Roman" panose="02020603050405020304" pitchFamily="18" charset="0"/>
                <a:cs typeface="Times New Roman" panose="02020603050405020304" pitchFamily="18" charset="0"/>
              </a:rPr>
              <a:t>Τα </a:t>
            </a:r>
            <a:r>
              <a:rPr lang="el-GR" sz="2000" dirty="0">
                <a:solidFill>
                  <a:srgbClr val="0070C0"/>
                </a:solidFill>
                <a:ea typeface="Times New Roman" panose="02020603050405020304" pitchFamily="18" charset="0"/>
                <a:cs typeface="Times New Roman" panose="02020603050405020304" pitchFamily="18" charset="0"/>
              </a:rPr>
              <a:t>πρώτα όρια στις εργοδοτικές εξουσίες τα θέτουν τα</a:t>
            </a:r>
            <a:r>
              <a:rPr lang="en-US" sz="2000"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συνταγματικώς κατοχυρωμένα δικαιώματα του ανθρώπου και του πολίτη</a:t>
            </a:r>
            <a:r>
              <a:rPr lang="el-GR" sz="2000" dirty="0">
                <a:solidFill>
                  <a:srgbClr val="0070C0"/>
                </a:solidFill>
                <a:ea typeface="Times New Roman" panose="02020603050405020304" pitchFamily="18" charset="0"/>
                <a:cs typeface="Times New Roman" panose="02020603050405020304" pitchFamily="18" charset="0"/>
              </a:rPr>
              <a:t>. Ο μισθωτός εντασσόμενος στην εκμετάλλευση δεν απογυμνώνεται από αυτόν το νομικό οπλισμό· δεν απαλλοτριώνει τα θεμελιώδη δικαιώματά του. Από τον κατάλογο των ατομικών και κοινωνικών δικαιωμάτων του συντάγματος απορρέουν και ορισμένα επιμέρους δικαιώματα των μισθωτών με αυτήν ακριβώς την ιδιότητά τους ως μισθωτών, τα οποία μπορεί να εκτιμηθούν ως θεμελιώδη εργασιακά δικαιώματα, κρίσιμα για την υπόσταση και την καθημερινή λειτουργία των εργασιακών σχέσεων. Ως τέτοια δικαιώματα πρέπει μεταξύ άλλων να θεωρηθούν: το δικαίωμα πραγματικής απασχολήσεως στο πλαίσιο της εργασιακής σχέσεως, το δικαίωμα στη θέση εργασίας και κατ’ επέκταση η προστασία από αυθαίρετες και αδικαιολόγητες απολύσεις, το δικαίωμα στο αμετάβλητο της θέσης του, το δικαίωμα επαγγελματικής ανάπτυξης και προόδου (εδώ ανήκει και ο θεσμός των προαγωγών), το δικαίωμα της ίσης μεταχείρισης, το δικαίωμα στην προσωπικότητα (το οποίο π.χ. προσβάλλεται όταν γίνεται στο μισθωτό ανάθεση καθηκόντων επουσιωδών και κατώτερων από αυτά, που ταιριάζουν στη θέση του, ή λαμβάνει χώρα τοποθέτησή του κάτω από άλλον με μικρότερο βαθμό ή όταν η συμπεριφορά του εργοδότη απέναντί του είναι υβριστική / βάναυση / ανάρμοστη).</a:t>
            </a:r>
            <a:endParaRPr lang="en-US" sz="2000" dirty="0">
              <a:solidFill>
                <a:srgbClr val="0070C0"/>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0964909"/>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2479" y="0"/>
            <a:ext cx="11295017" cy="6370975"/>
          </a:xfrm>
          <a:prstGeom prst="rect">
            <a:avLst/>
          </a:prstGeom>
        </p:spPr>
        <p:txBody>
          <a:bodyPr wrap="square">
            <a:spAutoFit/>
          </a:bodyPr>
          <a:lstStyle/>
          <a:p>
            <a:pPr algn="just"/>
            <a:r>
              <a:rPr lang="el-GR" sz="2400" b="1" dirty="0">
                <a:solidFill>
                  <a:srgbClr val="0070C0"/>
                </a:solidFill>
              </a:rPr>
              <a:t>Υποχρεώσεις εργοδότη </a:t>
            </a:r>
            <a:endParaRPr lang="el-GR" sz="2400" dirty="0">
              <a:solidFill>
                <a:srgbClr val="0070C0"/>
              </a:solidFill>
            </a:endParaRPr>
          </a:p>
          <a:p>
            <a:pPr algn="just"/>
            <a:r>
              <a:rPr lang="el-GR" sz="2400" dirty="0">
                <a:solidFill>
                  <a:srgbClr val="0070C0"/>
                </a:solidFill>
              </a:rPr>
              <a:t>1. Καταβολή μισθού </a:t>
            </a:r>
          </a:p>
          <a:p>
            <a:pPr algn="just"/>
            <a:endParaRPr lang="en-US" sz="2400" dirty="0">
              <a:solidFill>
                <a:srgbClr val="0070C0"/>
              </a:solidFill>
            </a:endParaRPr>
          </a:p>
          <a:p>
            <a:pPr algn="just"/>
            <a:r>
              <a:rPr lang="el-GR" sz="2400" dirty="0">
                <a:solidFill>
                  <a:srgbClr val="0070C0"/>
                </a:solidFill>
              </a:rPr>
              <a:t>Ο μισθός καταβάλλεται από τον εργοδότη στον εργαζόμενο ως αντάλλαγμα για την παροχή εργασίας του. Έχει μεγάλη σημασία για το Εργατικό Δίκαιο, γιατί όλες οι διαφορές που προκύπτουν από τη Σύμβαση Εργασίας έχουν να κάνουν με τον μισθό. </a:t>
            </a:r>
          </a:p>
          <a:p>
            <a:pPr algn="just"/>
            <a:r>
              <a:rPr lang="el-GR" sz="2400" dirty="0">
                <a:solidFill>
                  <a:srgbClr val="0070C0"/>
                </a:solidFill>
              </a:rPr>
              <a:t>Είναι το βασικό μέσο διαμόρφωσης κοινωνικής και οικονομικής πολιτικής του κράτους. </a:t>
            </a:r>
          </a:p>
          <a:p>
            <a:pPr algn="just"/>
            <a:endParaRPr lang="el-GR" sz="2400" dirty="0">
              <a:solidFill>
                <a:srgbClr val="0070C0"/>
              </a:solidFill>
            </a:endParaRPr>
          </a:p>
          <a:p>
            <a:pPr algn="just"/>
            <a:r>
              <a:rPr lang="el-GR" sz="2400" dirty="0">
                <a:solidFill>
                  <a:srgbClr val="0070C0"/>
                </a:solidFill>
                <a:cs typeface="Times New Roman" panose="02020603050405020304" pitchFamily="18" charset="0"/>
              </a:rPr>
              <a:t>2. Υπερωρίες </a:t>
            </a:r>
          </a:p>
          <a:p>
            <a:pPr algn="just"/>
            <a:r>
              <a:rPr lang="el-GR" sz="2400" dirty="0">
                <a:solidFill>
                  <a:srgbClr val="0070C0"/>
                </a:solidFill>
                <a:cs typeface="Times New Roman" panose="02020603050405020304" pitchFamily="18" charset="0"/>
              </a:rPr>
              <a:t>Με τον Ν.4225/2014 από 7/1/2014 τηρείται από όλες τις επιχειρήσει το Ειδικό Βιβλίο τροποποιήσεως ωραρίου εργασίας και υπερωριών. Είναι αθεώρητο και καταχωρούνται πριν πραγματοποιηθούν όλες οι αλλαγές στο πρόγραμμα εργασίας και οι νόμιμες υπερωρίες. Δεν απαιτείται έγκριση της Επιθεώρησης Εργασίας. </a:t>
            </a:r>
          </a:p>
          <a:p>
            <a:pPr algn="just"/>
            <a:endParaRPr lang="el-GR" sz="2400" dirty="0">
              <a:solidFill>
                <a:srgbClr val="0070C0"/>
              </a:solidFill>
              <a:cs typeface="Times New Roman" panose="02020603050405020304" pitchFamily="18" charset="0"/>
            </a:endParaRPr>
          </a:p>
          <a:p>
            <a:pPr algn="just"/>
            <a:r>
              <a:rPr lang="el-GR" sz="2400" dirty="0">
                <a:solidFill>
                  <a:srgbClr val="0070C0"/>
                </a:solidFill>
                <a:cs typeface="Times New Roman" panose="02020603050405020304" pitchFamily="18" charset="0"/>
              </a:rPr>
              <a:t>3. Οικειοθελείς παροχές </a:t>
            </a:r>
          </a:p>
          <a:p>
            <a:pPr algn="just"/>
            <a:r>
              <a:rPr lang="el-GR" sz="2400" dirty="0">
                <a:solidFill>
                  <a:srgbClr val="0070C0"/>
                </a:solidFill>
                <a:cs typeface="Times New Roman" panose="02020603050405020304" pitchFamily="18" charset="0"/>
              </a:rPr>
              <a:t>Οικειοθελείς παροχές του εργοδότη, όταν επαναλαμβάνονται για μεγάλο διάστημα και τακτικά, αποκτούν τον χαρακτήρα μισθού. </a:t>
            </a:r>
            <a:endParaRPr lang="en-US" sz="2400" dirty="0">
              <a:solidFill>
                <a:srgbClr val="0070C0"/>
              </a:solidFill>
              <a:cs typeface="Times New Roman" panose="02020603050405020304" pitchFamily="18" charset="0"/>
            </a:endParaRPr>
          </a:p>
        </p:txBody>
      </p:sp>
    </p:spTree>
    <p:extLst>
      <p:ext uri="{BB962C8B-B14F-4D97-AF65-F5344CB8AC3E}">
        <p14:creationId xmlns:p14="http://schemas.microsoft.com/office/powerpoint/2010/main" val="231063534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0229" y="0"/>
            <a:ext cx="11451771" cy="6863417"/>
          </a:xfrm>
          <a:prstGeom prst="rect">
            <a:avLst/>
          </a:prstGeom>
        </p:spPr>
        <p:txBody>
          <a:bodyPr wrap="square">
            <a:spAutoFit/>
          </a:bodyPr>
          <a:lstStyle/>
          <a:p>
            <a:pPr algn="just"/>
            <a:r>
              <a:rPr lang="el-GR" sz="2000" dirty="0" smtClean="0">
                <a:solidFill>
                  <a:srgbClr val="0070C0"/>
                </a:solidFill>
              </a:rPr>
              <a:t>Λύση της σχέσεως εργασίας:</a:t>
            </a:r>
            <a:endParaRPr lang="el-GR" sz="2000" dirty="0">
              <a:solidFill>
                <a:srgbClr val="0070C0"/>
              </a:solidFill>
            </a:endParaRPr>
          </a:p>
          <a:p>
            <a:pPr algn="just"/>
            <a:r>
              <a:rPr lang="el-GR" sz="2000" b="1" dirty="0">
                <a:solidFill>
                  <a:srgbClr val="0070C0"/>
                </a:solidFill>
              </a:rPr>
              <a:t>α)</a:t>
            </a:r>
            <a:r>
              <a:rPr lang="el-GR" sz="2000" dirty="0">
                <a:solidFill>
                  <a:srgbClr val="0070C0"/>
                </a:solidFill>
              </a:rPr>
              <a:t> </a:t>
            </a:r>
            <a:r>
              <a:rPr lang="el-GR" sz="2000" b="1" dirty="0">
                <a:solidFill>
                  <a:srgbClr val="0070C0"/>
                </a:solidFill>
              </a:rPr>
              <a:t>Θάνατος </a:t>
            </a:r>
            <a:r>
              <a:rPr lang="el-GR" sz="2000" b="1" dirty="0" err="1">
                <a:solidFill>
                  <a:srgbClr val="0070C0"/>
                </a:solidFill>
              </a:rPr>
              <a:t>μισθωτού</a:t>
            </a:r>
            <a:r>
              <a:rPr lang="el-GR" sz="2000" dirty="0" err="1">
                <a:solidFill>
                  <a:srgbClr val="0070C0"/>
                </a:solidFill>
              </a:rPr>
              <a:t>:Από</a:t>
            </a:r>
            <a:r>
              <a:rPr lang="el-GR" sz="2000" dirty="0">
                <a:solidFill>
                  <a:srgbClr val="0070C0"/>
                </a:solidFill>
              </a:rPr>
              <a:t> το άρθρο 675 του Αστικού Κώδικα, προβλέπεται ότι, η σύμβαση εργασίας λύεται οπωσδήποτε με το θάνατο του εργαζόμενου, γιατί η σύμβαση εργασίας, είναι προσωπική σχέση</a:t>
            </a:r>
            <a:r>
              <a:rPr lang="el-GR" sz="2000" dirty="0" smtClean="0">
                <a:solidFill>
                  <a:srgbClr val="0070C0"/>
                </a:solidFill>
              </a:rPr>
              <a:t>. Αυτό </a:t>
            </a:r>
            <a:r>
              <a:rPr lang="el-GR" sz="2000" dirty="0">
                <a:solidFill>
                  <a:srgbClr val="0070C0"/>
                </a:solidFill>
              </a:rPr>
              <a:t>συμβαίνει τόσο στις συμβάσεις αορίστου χρόνου, όσο και στις ορισμένου χρόνου ή ορισμένου έργου.</a:t>
            </a:r>
            <a:br>
              <a:rPr lang="el-GR" sz="2000" dirty="0">
                <a:solidFill>
                  <a:srgbClr val="0070C0"/>
                </a:solidFill>
              </a:rPr>
            </a:br>
            <a:r>
              <a:rPr lang="el-GR" sz="2000" b="1" dirty="0">
                <a:solidFill>
                  <a:srgbClr val="0070C0"/>
                </a:solidFill>
              </a:rPr>
              <a:t>β) Θάνατος του εργοδότη</a:t>
            </a:r>
            <a:r>
              <a:rPr lang="el-GR" sz="2000" dirty="0">
                <a:solidFill>
                  <a:srgbClr val="0070C0"/>
                </a:solidFill>
              </a:rPr>
              <a:t>: Κατ αρχή ο θάνατος του εργοδότη δεν λύνει πάντοτε τη σύμβαση εργασίας. Επιφέρει τη λύση της σύμβασης εργασίας, όταν τα συμβαλλόμενα μέρη απέβλεψαν αποκλειστικά στο πρόσωπο του εργοδότη, όπως λ.χ. όταν ο μισθωτός συμφώνησε να υπηρετεί ορισμένο πρόσωπο (ως νοσοκόμος ή γραμματέας </a:t>
            </a:r>
            <a:r>
              <a:rPr lang="el-GR" sz="2000" dirty="0" err="1">
                <a:solidFill>
                  <a:srgbClr val="0070C0"/>
                </a:solidFill>
              </a:rPr>
              <a:t>κλπ</a:t>
            </a:r>
            <a:r>
              <a:rPr lang="el-GR" sz="2000" dirty="0">
                <a:solidFill>
                  <a:srgbClr val="0070C0"/>
                </a:solidFill>
              </a:rPr>
              <a:t>). Εάν όμως δεν συμβαίνει αυτό, μετά το θάνατο του εργοδότη η υπάρχουσα σύμβαση εργασίας, μεταβιβάζεται στους κληρονόμους του, εφόσον βέβαια συνεχίζουν αυτοί πλέον την επιχείρηση.</a:t>
            </a:r>
          </a:p>
          <a:p>
            <a:pPr algn="just"/>
            <a:r>
              <a:rPr lang="el-GR" sz="2000" b="1" dirty="0">
                <a:solidFill>
                  <a:srgbClr val="0070C0"/>
                </a:solidFill>
              </a:rPr>
              <a:t>γ) Καταγγελία σύμβασης εργασίας αορίστου χρόνου από εργοδότη</a:t>
            </a:r>
            <a:r>
              <a:rPr lang="el-GR" sz="2000" dirty="0">
                <a:solidFill>
                  <a:srgbClr val="0070C0"/>
                </a:solidFill>
              </a:rPr>
              <a:t>. Η σύμβαση αορίστου χρόνου λύεται οποτεδήποτε και ελεύθερα από τον εργοδότη, αφού τηρήσει τις νόμιμες διαδικασίες, δηλαδή κοινοποίηση της έγγραφης καταγγελίας της σύμβασης εργασίας και καταβολή αποζημίωσης κλπ.</a:t>
            </a:r>
          </a:p>
          <a:p>
            <a:pPr algn="just"/>
            <a:r>
              <a:rPr lang="el-GR" sz="2000" b="1" dirty="0">
                <a:solidFill>
                  <a:srgbClr val="0070C0"/>
                </a:solidFill>
              </a:rPr>
              <a:t>δ) Καταγγελία σύμβασης εργασίας αορίστου χρόνου από τον μισθωτό</a:t>
            </a:r>
            <a:r>
              <a:rPr lang="el-GR" sz="2000" dirty="0">
                <a:solidFill>
                  <a:srgbClr val="0070C0"/>
                </a:solidFill>
              </a:rPr>
              <a:t>. Ο μισθωτός δικαιούται να καταγγείλει τη σύμβαση εργασίας αορίστου χρόνου, ελεύθερα και οποτεδήποτε, καθώς και να αποχωρήσει οικειοθελώς από την εργασία του. Οφείλει όμως να προειδοποιήσει τον εργοδότη του, </a:t>
            </a:r>
            <a:r>
              <a:rPr lang="el-GR" sz="2000" dirty="0" smtClean="0">
                <a:solidFill>
                  <a:srgbClr val="0070C0"/>
                </a:solidFill>
              </a:rPr>
              <a:t>μέσα </a:t>
            </a:r>
            <a:r>
              <a:rPr lang="el-GR" sz="2000" dirty="0">
                <a:solidFill>
                  <a:srgbClr val="0070C0"/>
                </a:solidFill>
              </a:rPr>
              <a:t>στα καθορισμένα από το νόμο χρονικά όρια.</a:t>
            </a:r>
          </a:p>
          <a:p>
            <a:pPr algn="just"/>
            <a:r>
              <a:rPr lang="el-GR" sz="2000" b="1" dirty="0">
                <a:solidFill>
                  <a:srgbClr val="0070C0"/>
                </a:solidFill>
              </a:rPr>
              <a:t>ε) </a:t>
            </a:r>
            <a:r>
              <a:rPr lang="el-GR" sz="2000" dirty="0">
                <a:solidFill>
                  <a:srgbClr val="0070C0"/>
                </a:solidFill>
              </a:rPr>
              <a:t>Με την καταδίκη του εργαζόμενου για σοβαρό αδίκημα, την απώλεια της ελληνικής ιθαγένειας, την κατάργηση της θέσης του ή την ανάληψη από αυτόν άλλης θέσης στον δημόσιο τομέα.</a:t>
            </a:r>
          </a:p>
          <a:p>
            <a:pPr algn="just"/>
            <a:r>
              <a:rPr lang="el-GR" sz="2000" dirty="0" err="1">
                <a:solidFill>
                  <a:srgbClr val="0070C0"/>
                </a:solidFill>
              </a:rPr>
              <a:t>Στ</a:t>
            </a:r>
            <a:r>
              <a:rPr lang="el-GR" sz="2000" dirty="0">
                <a:solidFill>
                  <a:srgbClr val="0070C0"/>
                </a:solidFill>
              </a:rPr>
              <a:t>) αυτοδικαίως με τη λήξη της σύμβασης εργασίας ορισμένου χρόνου.</a:t>
            </a:r>
          </a:p>
          <a:p>
            <a:pPr algn="just"/>
            <a:r>
              <a:rPr lang="el-GR" sz="2000" dirty="0">
                <a:solidFill>
                  <a:srgbClr val="0070C0"/>
                </a:solidFill>
              </a:rPr>
              <a:t>Ζ) με πρόωρη καταγγελία της σύμβασης εργασίας ορισμένου χρόνου, δηλαδή με καταγγελία είτε από τον εργοδότη, είτε από το μισθωτό πριν από την ημερομηνία λήξεως της σύμβασης, για σπουδαίο λόγο.</a:t>
            </a:r>
            <a:endParaRPr lang="el-GR" sz="2000" b="0" i="0" dirty="0">
              <a:solidFill>
                <a:srgbClr val="0070C0"/>
              </a:solidFill>
              <a:effectLst/>
            </a:endParaRPr>
          </a:p>
        </p:txBody>
      </p:sp>
    </p:spTree>
    <p:extLst>
      <p:ext uri="{BB962C8B-B14F-4D97-AF65-F5344CB8AC3E}">
        <p14:creationId xmlns:p14="http://schemas.microsoft.com/office/powerpoint/2010/main" val="343937491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0857" y="95795"/>
            <a:ext cx="10964091" cy="7417415"/>
          </a:xfrm>
          <a:prstGeom prst="rect">
            <a:avLst/>
          </a:prstGeom>
          <a:noFill/>
        </p:spPr>
        <p:txBody>
          <a:bodyPr wrap="square" rtlCol="0">
            <a:spAutoFit/>
          </a:bodyPr>
          <a:lstStyle/>
          <a:p>
            <a:pPr algn="just"/>
            <a:r>
              <a:rPr lang="el-GR" sz="2400" b="1" dirty="0" smtClean="0">
                <a:solidFill>
                  <a:srgbClr val="0070C0"/>
                </a:solidFill>
              </a:rPr>
              <a:t>ΣΥΝΔΙΚΑΛΙΣΜΟΣ</a:t>
            </a:r>
          </a:p>
          <a:p>
            <a:pPr algn="just"/>
            <a:r>
              <a:rPr lang="el-GR" sz="2400" dirty="0">
                <a:solidFill>
                  <a:srgbClr val="0070C0"/>
                </a:solidFill>
              </a:rPr>
              <a:t> </a:t>
            </a:r>
            <a:r>
              <a:rPr lang="el-GR" sz="2400" dirty="0" smtClean="0">
                <a:solidFill>
                  <a:srgbClr val="0070C0"/>
                </a:solidFill>
              </a:rPr>
              <a:t>Συνδικαλισμός αποκαλείται η δράση που αναπτύσσουν οι εργαζόμενοι μέσω των επαγγελματικών τους οργανώσεων (συνδικάτα) προκειμένου να προασπίζουν τα οικονομικά και κοινωνικά τους συμφέροντα και να τα διεκδικούν μέσω αυτής της δραστηριότητάς τους</a:t>
            </a:r>
          </a:p>
          <a:p>
            <a:pPr algn="just"/>
            <a:r>
              <a:rPr lang="el-GR" sz="2400" dirty="0" smtClean="0">
                <a:solidFill>
                  <a:srgbClr val="0070C0"/>
                </a:solidFill>
              </a:rPr>
              <a:t>Οι επαγγελματικές οργανώσεις (σωματεία) των μισθωτών λέγονται και συνδικάτα ή συνδικαλιστικές οργανώσεις.</a:t>
            </a:r>
          </a:p>
          <a:p>
            <a:pPr algn="just"/>
            <a:r>
              <a:rPr lang="el-GR" sz="2400" dirty="0" smtClean="0">
                <a:solidFill>
                  <a:srgbClr val="0070C0"/>
                </a:solidFill>
              </a:rPr>
              <a:t>Για να λειτουργήσει το συλλογικό εργατικό δίκαιο πρέπει να υπάρχουν επαγγελματικές οργανώσεις εργοδοτών και μισθωτών.</a:t>
            </a:r>
          </a:p>
          <a:p>
            <a:pPr algn="just"/>
            <a:r>
              <a:rPr lang="el-GR" sz="2400" dirty="0" smtClean="0">
                <a:solidFill>
                  <a:srgbClr val="0070C0"/>
                </a:solidFill>
              </a:rPr>
              <a:t>Εργατικό ή Συνδικαλιστικό κίνημα είναι η οργανωμένη παρουσία και συμμετοχή των συνδικάτων στις οικονομικές και κοινωνικές διαδικασίες και λειτουργίες.</a:t>
            </a:r>
          </a:p>
          <a:p>
            <a:pPr algn="just"/>
            <a:endParaRPr lang="el-GR" sz="2400" dirty="0">
              <a:solidFill>
                <a:srgbClr val="0070C0"/>
              </a:solidFill>
            </a:endParaRPr>
          </a:p>
          <a:p>
            <a:pPr algn="just"/>
            <a:r>
              <a:rPr lang="el-GR" sz="2400" b="1" dirty="0">
                <a:solidFill>
                  <a:srgbClr val="0070C0"/>
                </a:solidFill>
              </a:rPr>
              <a:t>Έννοια</a:t>
            </a:r>
            <a:endParaRPr lang="el-GR" sz="2400" dirty="0">
              <a:solidFill>
                <a:srgbClr val="0070C0"/>
              </a:solidFill>
            </a:endParaRPr>
          </a:p>
          <a:p>
            <a:pPr algn="just"/>
            <a:r>
              <a:rPr lang="el-GR" sz="2400" b="1" dirty="0">
                <a:solidFill>
                  <a:srgbClr val="0070C0"/>
                </a:solidFill>
              </a:rPr>
              <a:t> </a:t>
            </a:r>
            <a:r>
              <a:rPr lang="el-GR" sz="2400" dirty="0">
                <a:solidFill>
                  <a:srgbClr val="0070C0"/>
                </a:solidFill>
              </a:rPr>
              <a:t>Το σωματείο, σύμφωνα με την ελληνική νομοθεσία, είναι ένωση τουλάχιστον είκοσι προσώπων που επιδιώκει σκοπό μη κερδοσκοπικό και απέκτησε νομική προσωπικότητα, αφού εγγράφηκε σε ειδικό δημόσιο βιβλίο που τηρείται στο πρωτοδικείο της έδρας του. Τα σωματεία διέπονται από τις γενικές διατάξεις του Αστικού Κώδικα (άρθρα 78-106).</a:t>
            </a:r>
          </a:p>
          <a:p>
            <a:pPr algn="just"/>
            <a:endParaRPr lang="el-GR" sz="2400" dirty="0" smtClean="0">
              <a:solidFill>
                <a:srgbClr val="0070C0"/>
              </a:solidFill>
            </a:endParaRPr>
          </a:p>
          <a:p>
            <a:pPr algn="just"/>
            <a:endParaRPr lang="el-GR" sz="2000" dirty="0">
              <a:solidFill>
                <a:srgbClr val="0070C0"/>
              </a:solidFill>
            </a:endParaRPr>
          </a:p>
        </p:txBody>
      </p:sp>
    </p:spTree>
    <p:extLst>
      <p:ext uri="{BB962C8B-B14F-4D97-AF65-F5344CB8AC3E}">
        <p14:creationId xmlns:p14="http://schemas.microsoft.com/office/powerpoint/2010/main" val="2070945436"/>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5359" y="217714"/>
            <a:ext cx="11016343" cy="6555641"/>
          </a:xfrm>
          <a:prstGeom prst="rect">
            <a:avLst/>
          </a:prstGeom>
        </p:spPr>
        <p:txBody>
          <a:bodyPr wrap="square">
            <a:spAutoFit/>
          </a:bodyPr>
          <a:lstStyle/>
          <a:p>
            <a:pPr algn="just"/>
            <a:r>
              <a:rPr lang="el-GR" sz="2000" dirty="0">
                <a:solidFill>
                  <a:srgbClr val="0070C0"/>
                </a:solidFill>
              </a:rPr>
              <a:t>Σωματεία είναι και οι συνδικαλιστικές οργανώσεις των εργαζομένων, δηλαδή οι ενώσεις 20 τουλάχιστον εργαζομένων που απασχολούνται με σχέση εξαρτημένης εργασίας στον ίδιο κλάδο της οικονομίας ή εργάζονται στον ίδιο εργοδότη. Οι οργανώσεις αυτές διέπονται από τις διατάξεις του Ν. 1264/1982, όπως αυτός τροποποιήθηκε και ισχύει και συμπληρωματικά από τις διατάξεις του Αστικού Κώδικα.</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23 παρ. 1 του Συντάγματος:</a:t>
            </a:r>
          </a:p>
          <a:p>
            <a:pPr algn="just"/>
            <a:r>
              <a:rPr lang="el-GR" sz="2000" dirty="0">
                <a:solidFill>
                  <a:srgbClr val="0070C0"/>
                </a:solidFill>
              </a:rPr>
              <a:t>Προβλέπει ως αυτοτελές δικαίωμα των εργαζομένων τη συνδικαλιστική ελευθερία.</a:t>
            </a:r>
          </a:p>
          <a:p>
            <a:pPr algn="just"/>
            <a:endParaRPr lang="el-GR" sz="2000" dirty="0">
              <a:solidFill>
                <a:srgbClr val="0070C0"/>
              </a:solidFill>
            </a:endParaRPr>
          </a:p>
          <a:p>
            <a:pPr algn="just"/>
            <a:r>
              <a:rPr lang="el-GR" sz="2000" dirty="0">
                <a:solidFill>
                  <a:srgbClr val="0070C0"/>
                </a:solidFill>
              </a:rPr>
              <a:t>Διεθνείς Συμβάσεις προστατεύουν επίσης την συνδικαλιστική ελευθερία.</a:t>
            </a:r>
          </a:p>
          <a:p>
            <a:pPr algn="just"/>
            <a:endParaRPr lang="el-GR" sz="2000" dirty="0">
              <a:solidFill>
                <a:srgbClr val="0070C0"/>
              </a:solidFill>
            </a:endParaRPr>
          </a:p>
          <a:p>
            <a:pPr algn="just"/>
            <a:r>
              <a:rPr lang="el-GR" sz="2000" dirty="0">
                <a:solidFill>
                  <a:srgbClr val="0070C0"/>
                </a:solidFill>
              </a:rPr>
              <a:t>Πρόκειται για ατομικό και κοινωνικό δικαίωμα το οποίο προστατεύεται και από διατάξεις ειδικών νόμων αλλά και από τις διατάξεις του ΑΚ για τα σωματεία, ενώ για την πραγμάτωσή του απαιτείται συλλογικότητα.</a:t>
            </a:r>
            <a:endParaRPr lang="en-US" sz="2000" dirty="0">
              <a:solidFill>
                <a:srgbClr val="0070C0"/>
              </a:solidFill>
            </a:endParaRPr>
          </a:p>
          <a:p>
            <a:pPr algn="just"/>
            <a:r>
              <a:rPr lang="el-GR" sz="2000" dirty="0" smtClean="0">
                <a:solidFill>
                  <a:srgbClr val="0070C0"/>
                </a:solidFill>
              </a:rPr>
              <a:t>Συνδικαλιστικές </a:t>
            </a:r>
            <a:r>
              <a:rPr lang="el-GR" sz="2000" dirty="0">
                <a:solidFill>
                  <a:srgbClr val="0070C0"/>
                </a:solidFill>
              </a:rPr>
              <a:t>αρχές</a:t>
            </a:r>
          </a:p>
          <a:p>
            <a:pPr algn="just"/>
            <a:r>
              <a:rPr lang="el-GR" sz="2000" dirty="0">
                <a:solidFill>
                  <a:srgbClr val="0070C0"/>
                </a:solidFill>
              </a:rPr>
              <a:t>Α) Η συμμετοχή των εργαζομένων στα συνδικάτα είναι ελεύθερη και προαιρετική</a:t>
            </a:r>
          </a:p>
          <a:p>
            <a:pPr algn="just"/>
            <a:r>
              <a:rPr lang="el-GR" sz="2000" dirty="0">
                <a:solidFill>
                  <a:srgbClr val="0070C0"/>
                </a:solidFill>
              </a:rPr>
              <a:t>Β) όλα τα μέλη είναι ίσα μεταξύ τους.</a:t>
            </a:r>
          </a:p>
          <a:p>
            <a:pPr algn="just"/>
            <a:r>
              <a:rPr lang="el-GR" sz="2000" dirty="0">
                <a:solidFill>
                  <a:srgbClr val="0070C0"/>
                </a:solidFill>
              </a:rPr>
              <a:t>Γ) Είναι δυνατή η ίδρυση περισσότερων από μία ομοιοβάθμιων ή και όχι συνδικαλιστικών οργανώσεων σε ένα τόπο ή για ένα κλάδο ή επιχείρηση.</a:t>
            </a:r>
          </a:p>
          <a:p>
            <a:pPr algn="just"/>
            <a:r>
              <a:rPr lang="el-GR" sz="2000" dirty="0">
                <a:solidFill>
                  <a:srgbClr val="0070C0"/>
                </a:solidFill>
              </a:rPr>
              <a:t>Δ) Η άσκηση των συνδικαλιστικών δικαιωμάτων είναι ελεύθερη στον τόπο εργασίας.</a:t>
            </a:r>
          </a:p>
          <a:p>
            <a:pPr algn="just"/>
            <a:r>
              <a:rPr lang="el-GR" sz="2000" dirty="0">
                <a:solidFill>
                  <a:srgbClr val="0070C0"/>
                </a:solidFill>
              </a:rPr>
              <a:t>Ε) Οι εργοδότες δεν επιτρέπεται να συμμετέχουν στην ίδια επαγγελματική οργάνωση με τους μισθωτούς.</a:t>
            </a:r>
          </a:p>
        </p:txBody>
      </p:sp>
    </p:spTree>
    <p:extLst>
      <p:ext uri="{BB962C8B-B14F-4D97-AF65-F5344CB8AC3E}">
        <p14:creationId xmlns:p14="http://schemas.microsoft.com/office/powerpoint/2010/main" val="2189585683"/>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10193" y="261257"/>
            <a:ext cx="10929257" cy="5909310"/>
          </a:xfrm>
          <a:prstGeom prst="rect">
            <a:avLst/>
          </a:prstGeom>
        </p:spPr>
        <p:txBody>
          <a:bodyPr wrap="square">
            <a:spAutoFit/>
          </a:bodyPr>
          <a:lstStyle/>
          <a:p>
            <a:pPr algn="just"/>
            <a:r>
              <a:rPr lang="el-GR" sz="2000" b="1" dirty="0">
                <a:solidFill>
                  <a:srgbClr val="0070C0"/>
                </a:solidFill>
              </a:rPr>
              <a:t>Προστασία συνδικαλιστικών στελεχών από απόλυση</a:t>
            </a:r>
            <a:endParaRPr lang="el-GR" sz="2000" dirty="0">
              <a:solidFill>
                <a:srgbClr val="0070C0"/>
              </a:solidFill>
            </a:endParaRPr>
          </a:p>
          <a:p>
            <a:pPr algn="just"/>
            <a:r>
              <a:rPr lang="el-GR" sz="2000" dirty="0">
                <a:solidFill>
                  <a:srgbClr val="0070C0"/>
                </a:solidFill>
              </a:rPr>
              <a:t> </a:t>
            </a:r>
          </a:p>
          <a:p>
            <a:pPr algn="just"/>
            <a:r>
              <a:rPr lang="el-GR" sz="2000" dirty="0">
                <a:solidFill>
                  <a:srgbClr val="0070C0"/>
                </a:solidFill>
              </a:rPr>
              <a:t>Σύμφωνα με τα άρθρα 14-15 του Ν. 1264/1982, σε ό,τι αφορά την προστασία των συνδικαλιστικών στελεχών, αναγνωρίζεται ειδική προστασία στους εργαζόμενους για τη συνδικαλιστική τους δράση.</a:t>
            </a:r>
          </a:p>
          <a:p>
            <a:pPr algn="just"/>
            <a:r>
              <a:rPr lang="el-GR" sz="2000" dirty="0">
                <a:solidFill>
                  <a:srgbClr val="0070C0"/>
                </a:solidFill>
              </a:rPr>
              <a:t> </a:t>
            </a:r>
          </a:p>
          <a:p>
            <a:pPr algn="just"/>
            <a:r>
              <a:rPr lang="el-GR" sz="2000" dirty="0">
                <a:solidFill>
                  <a:srgbClr val="0070C0"/>
                </a:solidFill>
              </a:rPr>
              <a:t>Καταρχήν προβλέπεται στην άνω διάταξη ότι </a:t>
            </a:r>
            <a:r>
              <a:rPr lang="el-GR" sz="2000" b="1" dirty="0">
                <a:solidFill>
                  <a:srgbClr val="0070C0"/>
                </a:solidFill>
              </a:rPr>
              <a:t>η καταγγελία της σύμβασης εργασίας που γίνεται λόγω νόμιμης συνδικαλιστικής δράσης του εργαζόμενου είναι άκυρη</a:t>
            </a:r>
            <a:r>
              <a:rPr lang="el-GR" sz="2000" dirty="0">
                <a:solidFill>
                  <a:srgbClr val="0070C0"/>
                </a:solidFill>
              </a:rPr>
              <a:t>.</a:t>
            </a:r>
          </a:p>
          <a:p>
            <a:pPr algn="just"/>
            <a:r>
              <a:rPr lang="el-GR" sz="2000" dirty="0">
                <a:solidFill>
                  <a:srgbClr val="0070C0"/>
                </a:solidFill>
              </a:rPr>
              <a:t> </a:t>
            </a:r>
          </a:p>
          <a:p>
            <a:pPr algn="just"/>
            <a:r>
              <a:rPr lang="el-GR" sz="2000" dirty="0">
                <a:solidFill>
                  <a:srgbClr val="0070C0"/>
                </a:solidFill>
              </a:rPr>
              <a:t>Περαιτέρω, </a:t>
            </a:r>
            <a:r>
              <a:rPr lang="el-GR" sz="2000" b="1" dirty="0">
                <a:solidFill>
                  <a:srgbClr val="0070C0"/>
                </a:solidFill>
              </a:rPr>
              <a:t>απαγορεύεται και είναι άκυρη η καταγγελία</a:t>
            </a:r>
            <a:r>
              <a:rPr lang="el-GR" sz="2000" dirty="0">
                <a:solidFill>
                  <a:srgbClr val="0070C0"/>
                </a:solidFill>
              </a:rPr>
              <a:t> της εργασιακής σχέσης:</a:t>
            </a:r>
          </a:p>
          <a:p>
            <a:pPr algn="just"/>
            <a:r>
              <a:rPr lang="el-GR" sz="2000" dirty="0">
                <a:solidFill>
                  <a:srgbClr val="0070C0"/>
                </a:solidFill>
              </a:rPr>
              <a:t>α) των μελών της διοίκησης της συνδικαλιστικής οργάνωσης (άρθρο 92 ΑΚ),</a:t>
            </a:r>
          </a:p>
          <a:p>
            <a:pPr algn="just"/>
            <a:r>
              <a:rPr lang="el-GR" sz="2000" dirty="0">
                <a:solidFill>
                  <a:srgbClr val="0070C0"/>
                </a:solidFill>
              </a:rPr>
              <a:t>β) των μελών της προσωρινής διοίκησης της συνδικαλιστικής οργάνωσης που διορίζει το δικαστήριο (άρθρα 69 και 70 ΑΚ),</a:t>
            </a:r>
          </a:p>
          <a:p>
            <a:pPr algn="just"/>
            <a:r>
              <a:rPr lang="el-GR" sz="2000" dirty="0">
                <a:solidFill>
                  <a:srgbClr val="0070C0"/>
                </a:solidFill>
              </a:rPr>
              <a:t>γ) των μελών της διοίκησης που εκλέγονται προσωρινά κατά την ίδρυση της συνδικαλιστικής οργάνωσης και των ιδρυτικών μελών του σωματείου,</a:t>
            </a:r>
          </a:p>
          <a:p>
            <a:pPr algn="just"/>
            <a:r>
              <a:rPr lang="el-GR" sz="2000" dirty="0">
                <a:solidFill>
                  <a:srgbClr val="0070C0"/>
                </a:solidFill>
              </a:rPr>
              <a:t>δ) των μελών των συμβουλίων των εργαζομένων (Ν. 1767/1988).</a:t>
            </a:r>
          </a:p>
          <a:p>
            <a:pPr algn="just"/>
            <a:r>
              <a:rPr lang="el-GR" sz="2000" dirty="0">
                <a:solidFill>
                  <a:srgbClr val="0070C0"/>
                </a:solidFill>
              </a:rPr>
              <a:t> </a:t>
            </a:r>
          </a:p>
          <a:p>
            <a:pPr algn="just"/>
            <a:r>
              <a:rPr lang="el-GR" sz="2000" dirty="0">
                <a:solidFill>
                  <a:srgbClr val="0070C0"/>
                </a:solidFill>
              </a:rPr>
              <a:t>Η απαγόρευση ισχύει κατά τη διάρκεια της θητείας και ένα χρόνο μετά τη λήξη της, εκτός αν συντρέχει ένας από τους λόγους της παρ. 10 και διαπιστωθεί κατά τη διαδικασία του άρθρου 15.</a:t>
            </a:r>
          </a:p>
          <a:p>
            <a:pPr algn="just"/>
            <a:r>
              <a:rPr lang="el-GR" dirty="0">
                <a:solidFill>
                  <a:srgbClr val="737373"/>
                </a:solidFill>
                <a:latin typeface="Roboto"/>
              </a:rPr>
              <a:t> </a:t>
            </a:r>
            <a:endParaRPr lang="el-GR" b="0" i="0" dirty="0">
              <a:solidFill>
                <a:srgbClr val="737373"/>
              </a:solidFill>
              <a:effectLst/>
              <a:latin typeface="Roboto"/>
            </a:endParaRPr>
          </a:p>
        </p:txBody>
      </p:sp>
    </p:spTree>
    <p:extLst>
      <p:ext uri="{BB962C8B-B14F-4D97-AF65-F5344CB8AC3E}">
        <p14:creationId xmlns:p14="http://schemas.microsoft.com/office/powerpoint/2010/main" val="1005286258"/>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3440" y="330926"/>
            <a:ext cx="10885714" cy="6524863"/>
          </a:xfrm>
          <a:prstGeom prst="rect">
            <a:avLst/>
          </a:prstGeom>
        </p:spPr>
        <p:txBody>
          <a:bodyPr wrap="square">
            <a:spAutoFit/>
          </a:bodyPr>
          <a:lstStyle/>
          <a:p>
            <a:pPr algn="just"/>
            <a:r>
              <a:rPr lang="el-GR" sz="2000" dirty="0">
                <a:solidFill>
                  <a:srgbClr val="0070C0"/>
                </a:solidFill>
              </a:rPr>
              <a:t>Οι συνδικαλιστικές οργανώσεις διακρίνονται σε πρωτοβάθμιες, δευτεροβάθμιες και τριτοβάθμιες.</a:t>
            </a:r>
          </a:p>
          <a:p>
            <a:pPr algn="just"/>
            <a:r>
              <a:rPr lang="el-GR" sz="2000" dirty="0">
                <a:solidFill>
                  <a:srgbClr val="0070C0"/>
                </a:solidFill>
              </a:rPr>
              <a:t> </a:t>
            </a:r>
          </a:p>
          <a:p>
            <a:pPr algn="just"/>
            <a:r>
              <a:rPr lang="el-GR" sz="2000" b="1" dirty="0">
                <a:solidFill>
                  <a:srgbClr val="0070C0"/>
                </a:solidFill>
              </a:rPr>
              <a:t>α) Πρωτοβάθμιες συνδικαλιστικές οργανώσεις είναι</a:t>
            </a:r>
            <a:r>
              <a:rPr lang="el-GR" sz="2000" dirty="0">
                <a:solidFill>
                  <a:srgbClr val="0070C0"/>
                </a:solidFill>
              </a:rPr>
              <a:t>:</a:t>
            </a:r>
          </a:p>
          <a:p>
            <a:pPr algn="just"/>
            <a:r>
              <a:rPr lang="el-GR" sz="2000" dirty="0" err="1">
                <a:solidFill>
                  <a:srgbClr val="0070C0"/>
                </a:solidFill>
              </a:rPr>
              <a:t>αα</a:t>
            </a:r>
            <a:r>
              <a:rPr lang="el-GR" sz="2000" dirty="0">
                <a:solidFill>
                  <a:srgbClr val="0070C0"/>
                </a:solidFill>
              </a:rPr>
              <a:t>) τα σωματεία,</a:t>
            </a:r>
          </a:p>
          <a:p>
            <a:pPr algn="just"/>
            <a:r>
              <a:rPr lang="el-GR" sz="2000" dirty="0" err="1">
                <a:solidFill>
                  <a:srgbClr val="0070C0"/>
                </a:solidFill>
              </a:rPr>
              <a:t>ββ</a:t>
            </a:r>
            <a:r>
              <a:rPr lang="el-GR" sz="2000" dirty="0">
                <a:solidFill>
                  <a:srgbClr val="0070C0"/>
                </a:solidFill>
              </a:rPr>
              <a:t>) τα τοπικά παραρτήματα συνδικαλιστικών οργανώσεων ευρύτερης περιφέρειας ή πανελλαδικής έκτασης, που προβλέπονται από τα καταστατικά τους και μόνο για το δικαίωμα να γίνουν μέλη του αντίστοιχου εργατικού κέντρου.</a:t>
            </a:r>
          </a:p>
          <a:p>
            <a:pPr algn="just"/>
            <a:r>
              <a:rPr lang="el-GR" sz="2000" dirty="0" err="1">
                <a:solidFill>
                  <a:srgbClr val="0070C0"/>
                </a:solidFill>
              </a:rPr>
              <a:t>γγ</a:t>
            </a:r>
            <a:r>
              <a:rPr lang="el-GR" sz="2000" dirty="0">
                <a:solidFill>
                  <a:srgbClr val="0070C0"/>
                </a:solidFill>
              </a:rPr>
              <a:t>) Οι ενώσεις προσώπων,</a:t>
            </a:r>
          </a:p>
          <a:p>
            <a:pPr algn="just"/>
            <a:r>
              <a:rPr lang="el-GR" sz="2000" dirty="0">
                <a:solidFill>
                  <a:srgbClr val="0070C0"/>
                </a:solidFill>
              </a:rPr>
              <a:t> </a:t>
            </a:r>
          </a:p>
          <a:p>
            <a:pPr algn="just"/>
            <a:r>
              <a:rPr lang="el-GR" sz="2000" b="1" dirty="0">
                <a:solidFill>
                  <a:srgbClr val="0070C0"/>
                </a:solidFill>
              </a:rPr>
              <a:t>β) Δευτεροβάθμιες συνδικαλιστικές οργανώσεις</a:t>
            </a:r>
            <a:r>
              <a:rPr lang="el-GR" sz="2000" dirty="0">
                <a:solidFill>
                  <a:srgbClr val="0070C0"/>
                </a:solidFill>
              </a:rPr>
              <a:t> είναι</a:t>
            </a:r>
          </a:p>
          <a:p>
            <a:pPr algn="just"/>
            <a:r>
              <a:rPr lang="el-GR" sz="2000" dirty="0" err="1">
                <a:solidFill>
                  <a:srgbClr val="0070C0"/>
                </a:solidFill>
              </a:rPr>
              <a:t>αα</a:t>
            </a:r>
            <a:r>
              <a:rPr lang="el-GR" sz="2000" dirty="0">
                <a:solidFill>
                  <a:srgbClr val="0070C0"/>
                </a:solidFill>
              </a:rPr>
              <a:t>) οι Ομοσπονδίες: ενώσεις δύο (2) τουλάχιστον σωματείων του ίδιου ή συναφών κλάδων οικονομικής δραστηριότητας ή του ίδιου ή συναφών επαγγελμάτων.</a:t>
            </a:r>
          </a:p>
          <a:p>
            <a:pPr algn="just"/>
            <a:r>
              <a:rPr lang="el-GR" sz="2000" dirty="0">
                <a:solidFill>
                  <a:srgbClr val="0070C0"/>
                </a:solidFill>
              </a:rPr>
              <a:t>(</a:t>
            </a:r>
            <a:r>
              <a:rPr lang="el-GR" sz="2000" dirty="0" err="1">
                <a:solidFill>
                  <a:srgbClr val="0070C0"/>
                </a:solidFill>
              </a:rPr>
              <a:t>ββ</a:t>
            </a:r>
            <a:r>
              <a:rPr lang="el-GR" sz="2000" dirty="0">
                <a:solidFill>
                  <a:srgbClr val="0070C0"/>
                </a:solidFill>
              </a:rPr>
              <a:t>) τα Εργατικά Κέντρα: ενώσεις δύο (2) τουλάχιστον σωματείων και τοπικών παραρτημάτων που έχουν την έδρα τους μέσα στην περιφέρεια του αντίστοιχου Εργατικού Κέντρου ανεξάρτητα από τον τόπο απασχόλησης των μελών τους.</a:t>
            </a:r>
          </a:p>
          <a:p>
            <a:pPr algn="just"/>
            <a:r>
              <a:rPr lang="el-GR" sz="2000" dirty="0">
                <a:solidFill>
                  <a:srgbClr val="0070C0"/>
                </a:solidFill>
              </a:rPr>
              <a:t> </a:t>
            </a:r>
          </a:p>
          <a:p>
            <a:pPr algn="just"/>
            <a:r>
              <a:rPr lang="el-GR" sz="2000" dirty="0">
                <a:solidFill>
                  <a:srgbClr val="0070C0"/>
                </a:solidFill>
              </a:rPr>
              <a:t>γ) </a:t>
            </a:r>
            <a:r>
              <a:rPr lang="el-GR" sz="2000" b="1" dirty="0">
                <a:solidFill>
                  <a:srgbClr val="0070C0"/>
                </a:solidFill>
              </a:rPr>
              <a:t>Τριτοβάθμιες συνδικαλιστικές οργανώσεις (συνομοσπονδίες)</a:t>
            </a:r>
            <a:r>
              <a:rPr lang="el-GR" sz="2000" dirty="0">
                <a:solidFill>
                  <a:srgbClr val="0070C0"/>
                </a:solidFill>
              </a:rPr>
              <a:t> είναι ενώσεις Ομοσπονδιών και Εργατικών Κέντρων. Τριτοβάθμια συνδικαλιστική οργάνωση, κατά το Ν. 1264/1982, είναι η Γ.Σ.Ε.Ε., στην οποία υπάγονται ομοσπονδίες και εργατικά κέντρα που έχουν στη δύναμη τους σωματεία εργαζομένων με σχέση εξαρτημένης εργα</a:t>
            </a:r>
            <a:r>
              <a:rPr lang="el-GR" dirty="0">
                <a:solidFill>
                  <a:srgbClr val="0070C0"/>
                </a:solidFill>
                <a:latin typeface="Roboto"/>
              </a:rPr>
              <a:t>σίας ιδιωτικού δικαίου σε επιχειρήσεις του ιδιωτικού τομέα ή στο δημόσιο, </a:t>
            </a:r>
            <a:r>
              <a:rPr lang="el-GR" dirty="0" err="1">
                <a:solidFill>
                  <a:srgbClr val="0070C0"/>
                </a:solidFill>
                <a:latin typeface="Roboto"/>
              </a:rPr>
              <a:t>ν.π.δ.δ.</a:t>
            </a:r>
            <a:r>
              <a:rPr lang="el-GR" dirty="0">
                <a:solidFill>
                  <a:srgbClr val="0070C0"/>
                </a:solidFill>
                <a:latin typeface="Roboto"/>
              </a:rPr>
              <a:t> και Ο.Τ.Α.</a:t>
            </a:r>
            <a:endParaRPr lang="el-GR" b="0" i="0" dirty="0">
              <a:solidFill>
                <a:srgbClr val="0070C0"/>
              </a:solidFill>
              <a:effectLst/>
              <a:latin typeface="Roboto"/>
            </a:endParaRPr>
          </a:p>
        </p:txBody>
      </p:sp>
    </p:spTree>
    <p:extLst>
      <p:ext uri="{BB962C8B-B14F-4D97-AF65-F5344CB8AC3E}">
        <p14:creationId xmlns:p14="http://schemas.microsoft.com/office/powerpoint/2010/main" val="41657344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103" y="0"/>
            <a:ext cx="11477897" cy="6863417"/>
          </a:xfrm>
          <a:prstGeom prst="rect">
            <a:avLst/>
          </a:prstGeom>
          <a:noFill/>
        </p:spPr>
        <p:txBody>
          <a:bodyPr wrap="square" rtlCol="0">
            <a:spAutoFit/>
          </a:bodyPr>
          <a:lstStyle/>
          <a:p>
            <a:pPr algn="just"/>
            <a:r>
              <a:rPr lang="el-GR" sz="2000" b="1" dirty="0">
                <a:solidFill>
                  <a:srgbClr val="0070C0"/>
                </a:solidFill>
              </a:rPr>
              <a:t>Προσωπικές εμπορικές εταιρίες: </a:t>
            </a:r>
            <a:r>
              <a:rPr lang="el-GR" sz="2000" b="1" dirty="0" smtClean="0">
                <a:solidFill>
                  <a:srgbClr val="0070C0"/>
                </a:solidFill>
              </a:rPr>
              <a:t>ΟΜΟΡΡΥΘΜΗ ΕΤΑΙΡΕΙΑ (νόμος </a:t>
            </a:r>
            <a:r>
              <a:rPr lang="el-GR" sz="2000" b="1" dirty="0">
                <a:solidFill>
                  <a:srgbClr val="0070C0"/>
                </a:solidFill>
              </a:rPr>
              <a:t>4072/2012</a:t>
            </a:r>
            <a:r>
              <a:rPr lang="el-GR" sz="2000" b="1" dirty="0" smtClean="0">
                <a:solidFill>
                  <a:srgbClr val="0070C0"/>
                </a:solidFill>
              </a:rPr>
              <a:t>)</a:t>
            </a:r>
          </a:p>
          <a:p>
            <a:pPr algn="just"/>
            <a:endParaRPr lang="el-GR" sz="2000" b="1" i="1" dirty="0">
              <a:solidFill>
                <a:srgbClr val="0070C0"/>
              </a:solidFill>
            </a:endParaRPr>
          </a:p>
          <a:p>
            <a:pPr algn="just"/>
            <a:r>
              <a:rPr lang="el-GR" sz="2000" dirty="0">
                <a:solidFill>
                  <a:srgbClr val="0070C0"/>
                </a:solidFill>
              </a:rPr>
              <a:t>ΚΕΦΑΛΑΙΟ Α' ΟΜΟΡΡΥΘΜΗ </a:t>
            </a:r>
            <a:r>
              <a:rPr lang="el-GR" sz="2000" dirty="0" smtClean="0">
                <a:solidFill>
                  <a:srgbClr val="0070C0"/>
                </a:solidFill>
              </a:rPr>
              <a:t>ΕΤΑΙΡΕΙΑ </a:t>
            </a:r>
            <a:r>
              <a:rPr lang="el-GR" sz="2000" dirty="0">
                <a:solidFill>
                  <a:srgbClr val="0070C0"/>
                </a:solidFill>
              </a:rPr>
              <a:t>ΤΜΗΜΑ ΠΡΩΤΟ ΣΥΣΤΑΣΗ ΤΗΣ ΕΤΑΙΡΕΙΑΣ: </a:t>
            </a:r>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249. </a:t>
            </a:r>
            <a:r>
              <a:rPr lang="el-GR" sz="2000" b="1" dirty="0">
                <a:solidFill>
                  <a:srgbClr val="0070C0"/>
                </a:solidFill>
              </a:rPr>
              <a:t>Έννοια, εφαρμοζόμενες διατάξεις</a:t>
            </a:r>
            <a:r>
              <a:rPr lang="el-GR" sz="2000" dirty="0">
                <a:solidFill>
                  <a:srgbClr val="0070C0"/>
                </a:solidFill>
              </a:rPr>
              <a:t>. 1. Ομόρρυθμη είναι η εταιρεία με νομική </a:t>
            </a:r>
            <a:r>
              <a:rPr lang="el-GR" sz="2000" dirty="0" smtClean="0">
                <a:solidFill>
                  <a:srgbClr val="0070C0"/>
                </a:solidFill>
              </a:rPr>
              <a:t>προσωπικότητα </a:t>
            </a:r>
            <a:r>
              <a:rPr lang="el-GR" sz="2000" dirty="0">
                <a:solidFill>
                  <a:srgbClr val="0070C0"/>
                </a:solidFill>
              </a:rPr>
              <a:t>που επιδιώκει εμπορικό σκοπό και για τα χρέη της οποίας ευθύνονται παράλληλα όλοι οι εταίροι απεριόριστα και εις </a:t>
            </a:r>
            <a:r>
              <a:rPr lang="el-GR" sz="2000" dirty="0" err="1">
                <a:solidFill>
                  <a:srgbClr val="0070C0"/>
                </a:solidFill>
              </a:rPr>
              <a:t>ολόκληρον</a:t>
            </a:r>
            <a:r>
              <a:rPr lang="el-GR" sz="2000" dirty="0">
                <a:solidFill>
                  <a:srgbClr val="0070C0"/>
                </a:solidFill>
              </a:rPr>
              <a:t>. 2. Εφόσον δεν υπάρχει ειδική ρύθμιση στο παρόν κεφάλαιο, εφαρμόζονται στην ομόρρυθμη εταιρεία οι διατάξεις του αστικού κώδικα για την εταιρεία, με εξαίρεση τις διατάξεις των άρθρων 758 και 761 του Αστικού Κώδικα.</a:t>
            </a:r>
          </a:p>
          <a:p>
            <a:pPr algn="just"/>
            <a:r>
              <a:rPr lang="el-GR" sz="2000" dirty="0">
                <a:solidFill>
                  <a:srgbClr val="0070C0"/>
                </a:solidFill>
              </a:rPr>
              <a:t>Άρθρο 250. </a:t>
            </a:r>
            <a:r>
              <a:rPr lang="el-GR" sz="2000" b="1" dirty="0">
                <a:solidFill>
                  <a:srgbClr val="0070C0"/>
                </a:solidFill>
              </a:rPr>
              <a:t>Εταιρική επωνυμία</a:t>
            </a:r>
            <a:r>
              <a:rPr lang="el-GR" sz="2000" dirty="0">
                <a:solidFill>
                  <a:srgbClr val="0070C0"/>
                </a:solidFill>
              </a:rPr>
              <a:t>. 1. Η επωνυμία της ομόρρυθμης εταιρείας σχηματίζεται είτε από το όνομα ενός ή περισσότερων εταίρων είτε από το αντικείμενο της επιχείρησης είτε από άλλες ενδείξεις με την προσθήκη των λέξεων «ομόρρυθμη εταιρεία», ολογράφως ή με τη σύντμηση «Ο.Ε.». 2. Σε περίπτωση αποχώρησης εταίρου, το όνομα του οποίου περιέχεται στην εταιρική επωνυμία, απαιτείται η συγκατάθεση αυτού ή των κληρονόμων του για τη διατήρηση της επωνυμίας.</a:t>
            </a:r>
          </a:p>
          <a:p>
            <a:pPr algn="just"/>
            <a:r>
              <a:rPr lang="el-GR" sz="2000" dirty="0">
                <a:solidFill>
                  <a:srgbClr val="0070C0"/>
                </a:solidFill>
              </a:rPr>
              <a:t>Άρθρο 251. </a:t>
            </a:r>
            <a:r>
              <a:rPr lang="el-GR" sz="2000" b="1" dirty="0">
                <a:solidFill>
                  <a:srgbClr val="0070C0"/>
                </a:solidFill>
              </a:rPr>
              <a:t>Δημοσιότητα.</a:t>
            </a:r>
            <a:r>
              <a:rPr lang="el-GR" sz="2000" dirty="0">
                <a:solidFill>
                  <a:srgbClr val="0070C0"/>
                </a:solidFill>
              </a:rPr>
              <a:t> 1. Η ομόρρυθμη εταιρεία καταχωρίζεται στο Γενικό Εμπορικό Μητρώο (Γ.Ε.ΜΗ.) με τη σύμπραξη όλων των εταίρων. Στοιχεία που καταχωρίζονται είναι, κατ' ελάχιστον, το όνομα και η κατοικία των εταίρων, η εταιρική επωνυμία, η έδρα και ο σκοπός της εταιρείας, καθώς και ο εκπρόσωπος της. Κάθε μεταβολή των στοιχείων αυτών καταχωρίζεται στο Γ.Ε.ΜΗ. 2. Από την καταχώριση στο Γ.Ε.ΜΗ. η ομόρρυθμη εταιρεία αποκτά νομική προσωπικότητα. 3. Αν η εταιρεία αρχίσει την εμπορική της δραστηριότητα πριν από την καταχώριση στο Γ.Ε.ΜΗ., οι διατάξεις του παρόντος κεφαλαίου εφαρμόζονται αναλόγως και ως προς αυτήν. Η μη </a:t>
            </a:r>
            <a:r>
              <a:rPr lang="el-GR" sz="2000" dirty="0" err="1">
                <a:solidFill>
                  <a:srgbClr val="0070C0"/>
                </a:solidFill>
              </a:rPr>
              <a:t>καταχωρισθείσα</a:t>
            </a:r>
            <a:r>
              <a:rPr lang="el-GR" sz="2000" dirty="0">
                <a:solidFill>
                  <a:srgbClr val="0070C0"/>
                </a:solidFill>
              </a:rPr>
              <a:t> στο Γ.Ε.ΜΗ. εταιρεία, η οποία ασκεί εμπορική δραστηριότητα, έχει ικανότητα δικαίου και πτωχευτική ικανότητα.</a:t>
            </a:r>
          </a:p>
          <a:p>
            <a:pPr algn="just"/>
            <a:endParaRPr lang="el-GR" sz="2000" b="1" i="1" dirty="0">
              <a:solidFill>
                <a:srgbClr val="0070C0"/>
              </a:solidFill>
            </a:endParaRPr>
          </a:p>
        </p:txBody>
      </p:sp>
    </p:spTree>
    <p:extLst>
      <p:ext uri="{BB962C8B-B14F-4D97-AF65-F5344CB8AC3E}">
        <p14:creationId xmlns:p14="http://schemas.microsoft.com/office/powerpoint/2010/main" val="1087966322"/>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5028" y="121920"/>
            <a:ext cx="10964091" cy="6678751"/>
          </a:xfrm>
          <a:prstGeom prst="rect">
            <a:avLst/>
          </a:prstGeom>
        </p:spPr>
        <p:txBody>
          <a:bodyPr wrap="square">
            <a:spAutoFit/>
          </a:bodyPr>
          <a:lstStyle/>
          <a:p>
            <a:pPr algn="just"/>
            <a:r>
              <a:rPr lang="el-GR" sz="2400" b="1" dirty="0">
                <a:solidFill>
                  <a:srgbClr val="0070C0"/>
                </a:solidFill>
              </a:rPr>
              <a:t>Συλλογικές </a:t>
            </a:r>
            <a:r>
              <a:rPr lang="el-GR" sz="2400" b="1" dirty="0" smtClean="0">
                <a:solidFill>
                  <a:srgbClr val="0070C0"/>
                </a:solidFill>
              </a:rPr>
              <a:t>Διαπραγματεύσεις</a:t>
            </a:r>
          </a:p>
          <a:p>
            <a:pPr algn="just"/>
            <a:endParaRPr lang="el-GR" sz="2000" b="0" i="0" dirty="0">
              <a:solidFill>
                <a:srgbClr val="0070C0"/>
              </a:solidFill>
              <a:effectLst/>
            </a:endParaRPr>
          </a:p>
          <a:p>
            <a:pPr algn="just"/>
            <a:r>
              <a:rPr lang="el-GR" sz="2000" dirty="0">
                <a:solidFill>
                  <a:srgbClr val="0070C0"/>
                </a:solidFill>
              </a:rPr>
              <a:t>Η </a:t>
            </a:r>
            <a:r>
              <a:rPr lang="el-GR" sz="2000" b="1" dirty="0">
                <a:solidFill>
                  <a:srgbClr val="0070C0"/>
                </a:solidFill>
              </a:rPr>
              <a:t>συλλογική αυτονομία</a:t>
            </a:r>
            <a:r>
              <a:rPr lang="el-GR" sz="2000" dirty="0">
                <a:solidFill>
                  <a:srgbClr val="0070C0"/>
                </a:solidFill>
              </a:rPr>
              <a:t> αποτελεί κεντρικό συστατικό στοιχείο της δράσης των συνδικαλιστικών οργανώσεων και κατ’ επέκταση της συνδικαλιστικής ελευθερίας. Ως συλλογική αυτονομία νοείται το δικαίωμα των εκπροσώπων των εργαζομένων και των εργοδοτών να καθορίζουν από κοινού, ελεύθεροι από επεμβάσεις τρίτων και ιδιαίτερα της κρατικής εξουσίας, κάθε θέμα που συνδέεται με τη διαχείριση εν γένει των συμφερόντων της εργασίας, είτε αυτό αφορά τις ατομικές εργασιακές σχέσεις, είτε τις συλλογικές. Με την συνταγματική κατοχύρωση της συνδικαλιστικής ελευθερίας (άρθρο 23 παρ. 1 Συντάγματος), κατοχυρώνεται συγχρόνως, εκτός των άλλων, και η δράση των συνδικαλιστικών οργανώσεων, ενώ καλύπτει και τα μέσα που είναι αναγκαία για την πραγμάτωση των σκοπών της συνδικαλιστικής ελευθερίας. Στα μέσα αυτά ανήκει και το δικαίωμα των συνδικαλιστικών οργανώσεων </a:t>
            </a:r>
            <a:r>
              <a:rPr lang="el-GR" sz="2000" b="1" dirty="0">
                <a:solidFill>
                  <a:srgbClr val="0070C0"/>
                </a:solidFill>
              </a:rPr>
              <a:t>για ελεύθερες συλλογικές διαπραγματεύσεις</a:t>
            </a:r>
            <a:r>
              <a:rPr lang="el-GR" sz="2000" dirty="0">
                <a:solidFill>
                  <a:srgbClr val="0070C0"/>
                </a:solidFill>
              </a:rPr>
              <a:t> και το δικαίωμα </a:t>
            </a:r>
            <a:r>
              <a:rPr lang="el-GR" sz="2000" b="1" dirty="0">
                <a:solidFill>
                  <a:srgbClr val="0070C0"/>
                </a:solidFill>
              </a:rPr>
              <a:t>για σύναψη συλλογικών συμβάσεων εργασίας</a:t>
            </a:r>
            <a:r>
              <a:rPr lang="el-GR" sz="2000" dirty="0">
                <a:solidFill>
                  <a:srgbClr val="0070C0"/>
                </a:solidFill>
              </a:rPr>
              <a:t>. Τα δύο αυτά δικαιώματα συνθέτουν τη συλλογική αυτονομία και μαζί με το δικαίωμα της απεργίας αποτελούν τα δύο σπουδαιότερα μέσα συλλογικής συνδικαλιστικής δράσης</a:t>
            </a:r>
            <a:r>
              <a:rPr lang="el-GR" sz="2000" dirty="0" smtClean="0">
                <a:solidFill>
                  <a:srgbClr val="0070C0"/>
                </a:solidFill>
              </a:rPr>
              <a:t>.</a:t>
            </a:r>
          </a:p>
          <a:p>
            <a:pPr algn="just"/>
            <a:r>
              <a:rPr lang="el-GR" sz="2000" b="1" dirty="0">
                <a:solidFill>
                  <a:srgbClr val="0070C0"/>
                </a:solidFill>
              </a:rPr>
              <a:t>Στην Ελλάδα το σύστημα αυτό που εξασφάλιζε τις ελεύθερες συλλογικές διαπραγματεύσεις και την συλλογική αυτονομία θεσπίστηκε αποτελεσματικά με τον Ν. </a:t>
            </a:r>
            <a:r>
              <a:rPr lang="el-GR" sz="2000" b="1" dirty="0" smtClean="0">
                <a:solidFill>
                  <a:srgbClr val="0070C0"/>
                </a:solidFill>
              </a:rPr>
              <a:t>1876/1990</a:t>
            </a:r>
          </a:p>
          <a:p>
            <a:pPr algn="just"/>
            <a:r>
              <a:rPr lang="el-GR" dirty="0">
                <a:solidFill>
                  <a:srgbClr val="0070C0"/>
                </a:solidFill>
              </a:rPr>
              <a:t>Το 2010, οι ραγδαίες εξελίξεις στο οικονομικό περιβάλλον της χώρας, στο πλαίσιο μιας γενικευμένης οικονομικής κρίσης, οδήγησαν στη λήψη επώδυνων μέτρων στον τρόπο λειτουργίας της αγοράς εργασίας. Οι «</a:t>
            </a:r>
            <a:r>
              <a:rPr lang="el-GR" dirty="0" err="1">
                <a:solidFill>
                  <a:srgbClr val="0070C0"/>
                </a:solidFill>
              </a:rPr>
              <a:t>μνημονιακοί</a:t>
            </a:r>
            <a:r>
              <a:rPr lang="el-GR" dirty="0">
                <a:solidFill>
                  <a:srgbClr val="0070C0"/>
                </a:solidFill>
              </a:rPr>
              <a:t>» νόμοι που τέθηκαν σε ισχύ, αλλά και οι διεθνείς δεσμεύσεις της χώρας για τη λήψης σκληρών μέτρων </a:t>
            </a:r>
            <a:r>
              <a:rPr lang="el-GR" b="1" dirty="0">
                <a:solidFill>
                  <a:srgbClr val="0070C0"/>
                </a:solidFill>
              </a:rPr>
              <a:t>είχαν ως στόχο τις συλλογικές συμβάσεις εργασίας και κατά συνέπεια τα κατώτατα όρια προστασίας της εργασίας</a:t>
            </a:r>
            <a:r>
              <a:rPr lang="el-GR" dirty="0">
                <a:solidFill>
                  <a:srgbClr val="0070C0"/>
                </a:solidFill>
              </a:rPr>
              <a:t>, προκειμένου να αντιμετωπιστεί η χαμηλή ανταγωνιστικότητα της ελληνικής οικονομίας, αγνοώντας, όμως, τις πραγματικές στρεβλώσεις του εργασιακού γίγνεσθαι στην Ελλάδα.</a:t>
            </a:r>
            <a:endParaRPr lang="el-GR" sz="2000" b="0" i="0" dirty="0">
              <a:solidFill>
                <a:srgbClr val="0070C0"/>
              </a:solidFill>
              <a:effectLst/>
            </a:endParaRPr>
          </a:p>
        </p:txBody>
      </p:sp>
    </p:spTree>
    <p:extLst>
      <p:ext uri="{BB962C8B-B14F-4D97-AF65-F5344CB8AC3E}">
        <p14:creationId xmlns:p14="http://schemas.microsoft.com/office/powerpoint/2010/main" val="3079782769"/>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5395" y="0"/>
            <a:ext cx="11408228" cy="7140416"/>
          </a:xfrm>
          <a:prstGeom prst="rect">
            <a:avLst/>
          </a:prstGeom>
        </p:spPr>
        <p:txBody>
          <a:bodyPr wrap="square">
            <a:spAutoFit/>
          </a:bodyPr>
          <a:lstStyle/>
          <a:p>
            <a:pPr algn="just"/>
            <a:r>
              <a:rPr lang="el-GR" sz="2000" dirty="0" smtClean="0">
                <a:solidFill>
                  <a:srgbClr val="0070C0"/>
                </a:solidFill>
              </a:rPr>
              <a:t>Διατάξεις </a:t>
            </a:r>
            <a:r>
              <a:rPr lang="el-GR" sz="2000" dirty="0">
                <a:solidFill>
                  <a:srgbClr val="0070C0"/>
                </a:solidFill>
              </a:rPr>
              <a:t>περί συλλογικών διαπραγματεύσεων, όπως αυτές ισχύουν σήμερα μετά τις άνω τροποποιήσεις, με τελευταίες τις τροποποιήσεις που επέφερε ο Ν. 4635/2019</a:t>
            </a:r>
            <a:r>
              <a:rPr lang="el-GR" sz="2000" dirty="0" smtClean="0">
                <a:solidFill>
                  <a:srgbClr val="0070C0"/>
                </a:solidFill>
              </a:rPr>
              <a:t>.</a:t>
            </a:r>
          </a:p>
          <a:p>
            <a:pPr algn="just"/>
            <a:endParaRPr lang="el-GR" sz="2000" dirty="0">
              <a:solidFill>
                <a:srgbClr val="0070C0"/>
              </a:solidFill>
            </a:endParaRPr>
          </a:p>
          <a:p>
            <a:pPr algn="just"/>
            <a:r>
              <a:rPr lang="el-GR" sz="2000" b="1" dirty="0">
                <a:solidFill>
                  <a:srgbClr val="0070C0"/>
                </a:solidFill>
              </a:rPr>
              <a:t>Έννοια Συλλογικής Σύμβασης Εργασίας</a:t>
            </a:r>
            <a:endParaRPr lang="el-GR" sz="2000" dirty="0">
              <a:solidFill>
                <a:srgbClr val="0070C0"/>
              </a:solidFill>
            </a:endParaRPr>
          </a:p>
          <a:p>
            <a:pPr algn="just"/>
            <a:r>
              <a:rPr lang="el-GR" sz="2000" b="1" dirty="0">
                <a:solidFill>
                  <a:srgbClr val="0070C0"/>
                </a:solidFill>
              </a:rPr>
              <a:t> </a:t>
            </a:r>
            <a:r>
              <a:rPr lang="el-GR" sz="2000" dirty="0" smtClean="0">
                <a:solidFill>
                  <a:srgbClr val="0070C0"/>
                </a:solidFill>
              </a:rPr>
              <a:t>Με </a:t>
            </a:r>
            <a:r>
              <a:rPr lang="el-GR" sz="2000" dirty="0">
                <a:solidFill>
                  <a:srgbClr val="0070C0"/>
                </a:solidFill>
              </a:rPr>
              <a:t>τις συλλογικές συμβάσεις εργασίας οι οποίες συμφωνούνται εγγράφως μεταξύ, των συνδικαλιστικών οργανώσεων εργαζομένων και εργοδοτών ή μεταξύ συνδικαλιστικής οργάνωσης εργαζομένων και εργοδότη, καθορίζονται οι αμοιβές και οι όροι εργασίας και οι μεταξύ των συμβαλλομένων αμοιβαίες υποχρεώσεις. Με τις Σ.Σ.Ε. εξομοιώνονται και οι διαιτητικές αποφάσεις.</a:t>
            </a:r>
          </a:p>
          <a:p>
            <a:pPr algn="just"/>
            <a:r>
              <a:rPr lang="el-GR" sz="2000" dirty="0">
                <a:solidFill>
                  <a:srgbClr val="0070C0"/>
                </a:solidFill>
              </a:rPr>
              <a:t> </a:t>
            </a:r>
            <a:r>
              <a:rPr lang="el-GR" sz="2000" dirty="0" smtClean="0">
                <a:solidFill>
                  <a:srgbClr val="0070C0"/>
                </a:solidFill>
              </a:rPr>
              <a:t>Οι </a:t>
            </a:r>
            <a:r>
              <a:rPr lang="el-GR" sz="2000" dirty="0">
                <a:solidFill>
                  <a:srgbClr val="0070C0"/>
                </a:solidFill>
              </a:rPr>
              <a:t>όροι και η διαδικασία σύναψης Σ.Σ.Ε. διέπονται από τον Ν.1876/1990, ο οποίος έχει υποστεί ουσιώδεις τροποποιήσεις ιδίως κατά τη «</a:t>
            </a:r>
            <a:r>
              <a:rPr lang="el-GR" sz="2000" dirty="0" err="1">
                <a:solidFill>
                  <a:srgbClr val="0070C0"/>
                </a:solidFill>
              </a:rPr>
              <a:t>μνημονιακή</a:t>
            </a:r>
            <a:r>
              <a:rPr lang="el-GR" sz="2000" dirty="0">
                <a:solidFill>
                  <a:srgbClr val="0070C0"/>
                </a:solidFill>
              </a:rPr>
              <a:t> περίοδο» (Ν. 3899/2010, 4024/2011, 4046/2012, 4093/2012, 4475/2017, 4635/2019). Οι Σ.Σ.Ε. συμπληρώνουν τους γενικούς όρους εργασίας που ρυθμίζονται από τους σχετικούς νόμους και κατοχυρώνονται από το Σύνταγμα. Ορίζουν τα δικαιώματα και τις υποχρεώσεις των συμβαλλομένων μερών. Ορίζουν θέματα σχετικά με τις διαδικασίες και τους όρους συλλογικής διαπραγμάτευσης, μεσολάβησης και διαιτησίας.</a:t>
            </a:r>
            <a:br>
              <a:rPr lang="el-GR" sz="2000" dirty="0">
                <a:solidFill>
                  <a:srgbClr val="0070C0"/>
                </a:solidFill>
              </a:rPr>
            </a:br>
            <a:r>
              <a:rPr lang="el-GR" sz="2000" dirty="0">
                <a:solidFill>
                  <a:srgbClr val="0070C0"/>
                </a:solidFill>
              </a:rPr>
              <a:t>Με τις Σ.Σ.Ε. θεσπίζονται κατά κανόνα ευμενέστεροι όροι εργασίας από τους προβλεπόμενους στις διατάξεις της ισχύουσας νομοθεσίας</a:t>
            </a:r>
            <a:r>
              <a:rPr lang="el-GR" sz="2000" dirty="0" smtClean="0">
                <a:solidFill>
                  <a:srgbClr val="0070C0"/>
                </a:solidFill>
              </a:rPr>
              <a:t>.</a:t>
            </a:r>
          </a:p>
          <a:p>
            <a:pPr algn="just"/>
            <a:r>
              <a:rPr lang="el-GR" sz="2000" b="1" dirty="0">
                <a:solidFill>
                  <a:srgbClr val="0070C0"/>
                </a:solidFill>
              </a:rPr>
              <a:t>Ο Ν.1876/90 αφορά</a:t>
            </a:r>
            <a:r>
              <a:rPr lang="el-GR" sz="2000" b="1" dirty="0" smtClean="0">
                <a:solidFill>
                  <a:srgbClr val="0070C0"/>
                </a:solidFill>
              </a:rPr>
              <a:t>:</a:t>
            </a:r>
            <a:r>
              <a:rPr lang="el-GR" sz="2000" dirty="0" smtClean="0">
                <a:solidFill>
                  <a:srgbClr val="0070C0"/>
                </a:solidFill>
              </a:rPr>
              <a:t>-</a:t>
            </a:r>
            <a:r>
              <a:rPr lang="el-GR" sz="2000" dirty="0">
                <a:solidFill>
                  <a:srgbClr val="0070C0"/>
                </a:solidFill>
              </a:rPr>
              <a:t>  </a:t>
            </a:r>
            <a:r>
              <a:rPr lang="el-GR" sz="2000" dirty="0" smtClean="0">
                <a:solidFill>
                  <a:srgbClr val="0070C0"/>
                </a:solidFill>
              </a:rPr>
              <a:t>Όλους </a:t>
            </a:r>
            <a:r>
              <a:rPr lang="el-GR" sz="2000" dirty="0">
                <a:solidFill>
                  <a:srgbClr val="0070C0"/>
                </a:solidFill>
              </a:rPr>
              <a:t>τους εργαζόμενους της χώρας με σχέση εξαρτημένης εργασίας ιδιωτικού δικαίου σε ημεδαπό ή αλλοδαπό εργοδότη, επιχείρηση, εκμετάλλευση ή υπηρεσία δημοσίου ή ιδιωτικού τομέα</a:t>
            </a:r>
            <a:r>
              <a:rPr lang="el-GR" sz="2000" dirty="0" smtClean="0">
                <a:solidFill>
                  <a:srgbClr val="0070C0"/>
                </a:solidFill>
              </a:rPr>
              <a:t>. -</a:t>
            </a:r>
            <a:r>
              <a:rPr lang="el-GR" sz="2000" dirty="0">
                <a:solidFill>
                  <a:srgbClr val="0070C0"/>
                </a:solidFill>
              </a:rPr>
              <a:t>   Τους εργαζόμενους που αν και δεν συνδέονται με σχέση εξαρτημένης εργασίας, εργάζονται κάτω από τις ίδιες ή αντίστοιχες συνθήκες με τους εργαζόμενους με σύμβαση εξαρτημένης εργασίας (εποχιακοί, εργαζόμενοι φασόν, </a:t>
            </a:r>
            <a:r>
              <a:rPr lang="el-GR" sz="2000" dirty="0" err="1">
                <a:solidFill>
                  <a:srgbClr val="0070C0"/>
                </a:solidFill>
              </a:rPr>
              <a:t>κλπ</a:t>
            </a:r>
            <a:r>
              <a:rPr lang="el-GR" sz="2000" dirty="0" smtClean="0">
                <a:solidFill>
                  <a:srgbClr val="0070C0"/>
                </a:solidFill>
              </a:rPr>
              <a:t>). -</a:t>
            </a:r>
            <a:r>
              <a:rPr lang="el-GR" sz="2000" dirty="0">
                <a:solidFill>
                  <a:srgbClr val="0070C0"/>
                </a:solidFill>
              </a:rPr>
              <a:t>     Περιλαμβάνονται και όσοι εργάζονται στη γεωργία, κτηνοτροφία ή κατ' </a:t>
            </a:r>
            <a:r>
              <a:rPr lang="el-GR" sz="2000" dirty="0" err="1">
                <a:solidFill>
                  <a:srgbClr val="0070C0"/>
                </a:solidFill>
              </a:rPr>
              <a:t>οίκον</a:t>
            </a:r>
            <a:r>
              <a:rPr lang="el-GR" sz="2000" dirty="0">
                <a:solidFill>
                  <a:srgbClr val="0070C0"/>
                </a:solidFill>
              </a:rPr>
              <a:t>.</a:t>
            </a:r>
          </a:p>
          <a:p>
            <a:pPr algn="just"/>
            <a:endParaRPr lang="el-GR" sz="2000" dirty="0">
              <a:solidFill>
                <a:srgbClr val="0070C0"/>
              </a:solidFill>
            </a:endParaRPr>
          </a:p>
          <a:p>
            <a:endParaRPr lang="en-US" dirty="0"/>
          </a:p>
        </p:txBody>
      </p:sp>
    </p:spTree>
    <p:extLst>
      <p:ext uri="{BB962C8B-B14F-4D97-AF65-F5344CB8AC3E}">
        <p14:creationId xmlns:p14="http://schemas.microsoft.com/office/powerpoint/2010/main" val="465714018"/>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0857" y="1"/>
            <a:ext cx="11120845" cy="6863417"/>
          </a:xfrm>
          <a:prstGeom prst="rect">
            <a:avLst/>
          </a:prstGeom>
        </p:spPr>
        <p:txBody>
          <a:bodyPr wrap="square">
            <a:spAutoFit/>
          </a:bodyPr>
          <a:lstStyle/>
          <a:p>
            <a:pPr algn="just"/>
            <a:r>
              <a:rPr lang="el-GR" sz="2000" dirty="0">
                <a:solidFill>
                  <a:srgbClr val="0070C0"/>
                </a:solidFill>
              </a:rPr>
              <a:t>Σύμφωνα με το άρθρο 2 του Ν.1876/1990, </a:t>
            </a:r>
            <a:r>
              <a:rPr lang="el-GR" sz="2000" b="1" dirty="0">
                <a:solidFill>
                  <a:srgbClr val="0070C0"/>
                </a:solidFill>
              </a:rPr>
              <a:t>περιεχόμενο των Σ.Σ.Ε.</a:t>
            </a:r>
            <a:r>
              <a:rPr lang="el-GR" sz="2000" dirty="0">
                <a:solidFill>
                  <a:srgbClr val="0070C0"/>
                </a:solidFill>
              </a:rPr>
              <a:t> μπορούν να αποτελέσουν:</a:t>
            </a:r>
          </a:p>
          <a:p>
            <a:pPr algn="just"/>
            <a:r>
              <a:rPr lang="el-GR" sz="2000" dirty="0">
                <a:solidFill>
                  <a:srgbClr val="0070C0"/>
                </a:solidFill>
              </a:rPr>
              <a:t>1. Ζητήματα σχετικά με τη σύναψη, τους όρους λειτουργίας και τη λήξη των ατομικών συμβάσεων εργασίας που εμπίπτουν στο πεδίο ισχύος της.</a:t>
            </a:r>
          </a:p>
          <a:p>
            <a:pPr algn="just"/>
            <a:r>
              <a:rPr lang="el-GR" sz="2000" dirty="0">
                <a:solidFill>
                  <a:srgbClr val="0070C0"/>
                </a:solidFill>
              </a:rPr>
              <a:t>2. Ζητήματα που αφορούν την άσκηση του συνδικαλιστικού δικαιώματος στην επιχείρηση, την παροχή συνδικαλιστικών διευκολύνσεων και τον τρόπο παρακράτησης των συνδικαλιστικών εισφορών και της απόδοσής τους στις </a:t>
            </a:r>
            <a:r>
              <a:rPr lang="el-GR" sz="2000" dirty="0" err="1">
                <a:solidFill>
                  <a:srgbClr val="0070C0"/>
                </a:solidFill>
              </a:rPr>
              <a:t>δικαιούχες</a:t>
            </a:r>
            <a:r>
              <a:rPr lang="el-GR" sz="2000" dirty="0">
                <a:solidFill>
                  <a:srgbClr val="0070C0"/>
                </a:solidFill>
              </a:rPr>
              <a:t> οργανώσεις.</a:t>
            </a:r>
          </a:p>
          <a:p>
            <a:pPr algn="just"/>
            <a:r>
              <a:rPr lang="el-GR" sz="2000" dirty="0">
                <a:solidFill>
                  <a:srgbClr val="0070C0"/>
                </a:solidFill>
              </a:rPr>
              <a:t>3. Ζητήματα κοινωνικής ασφάλισης, εκτός από τα συνταξιοδοτικά, εφόσον δεν έρχονται σε αντίθεση με τη συνταγματική τάξη και την πολιτική των δημόσιων φορέων κοινωνικής ασφάλισης.</a:t>
            </a:r>
          </a:p>
          <a:p>
            <a:pPr algn="just"/>
            <a:r>
              <a:rPr lang="el-GR" sz="2000" dirty="0">
                <a:solidFill>
                  <a:srgbClr val="0070C0"/>
                </a:solidFill>
              </a:rPr>
              <a:t>4. Ζητήματα σχετικά με την άσκηση της επιχειρηματικής πολιτικής στο μέτρο που αυτή επηρεάζει άμεσα τις εργασιακές σχέσεις.</a:t>
            </a:r>
          </a:p>
          <a:p>
            <a:pPr algn="just"/>
            <a:r>
              <a:rPr lang="el-GR" sz="2000" dirty="0">
                <a:solidFill>
                  <a:srgbClr val="0070C0"/>
                </a:solidFill>
              </a:rPr>
              <a:t>5. Ζητήματα που αφορούν την ερμηνεία των κανονιστικών όρων της συλλογικής σύμβασης εργασίας.</a:t>
            </a:r>
          </a:p>
          <a:p>
            <a:pPr algn="just"/>
            <a:r>
              <a:rPr lang="el-GR" sz="2000" dirty="0">
                <a:solidFill>
                  <a:srgbClr val="0070C0"/>
                </a:solidFill>
              </a:rPr>
              <a:t>6. Ζητήματα που προβλέπονται στο άρθρο 12 του ν.1767/1988, δηλαδή α) κατάρτιση του εσωτερικού κανονισμού της επιχείρησης, β) κατάρτιση κανονισμού υγιεινής και ασφάλειας της επιχείρησης, γ) κατάρτιση ενημερωτικών προγραμμάτων για τις νέες μεθόδους οργάνωσης της επιχείρησης και τη χρήση νέων τεχνολογιών, δ) Τον προγραμματισμό της επιμόρφωσης της διαρκούς εκπαίδευσης και της μετεκπαίδευσης του προσωπικού, ιδιαίτερα μετά από κάθε μετατροπή της τεχνολογίας, ε) Τον τρόπο ελέγχου της παρουσίας και της συμπεριφοράς του προσωπικού στα πλαίσια της Προστασίας της προσωπικότητας των εργαζομένων ιδίως απέναντι στα οπτικοακουστικά μέσα. </a:t>
            </a:r>
            <a:r>
              <a:rPr lang="el-GR" sz="2000" dirty="0" err="1">
                <a:solidFill>
                  <a:srgbClr val="0070C0"/>
                </a:solidFill>
              </a:rPr>
              <a:t>στ</a:t>
            </a:r>
            <a:r>
              <a:rPr lang="el-GR" sz="2000" dirty="0">
                <a:solidFill>
                  <a:srgbClr val="0070C0"/>
                </a:solidFill>
              </a:rPr>
              <a:t>) Τον προγραμματισμό των κανονικών αδειών, ζ) Την επανένταξη των αναπήρων από εργατικό ατύχημα που έγινε στην επιχείρηση σε κατάλληλες </a:t>
            </a:r>
            <a:r>
              <a:rPr lang="el-GR" sz="2000" dirty="0" smtClean="0">
                <a:solidFill>
                  <a:srgbClr val="0070C0"/>
                </a:solidFill>
              </a:rPr>
              <a:t>γι’ αυτούς </a:t>
            </a:r>
            <a:r>
              <a:rPr lang="el-GR" sz="2000" dirty="0">
                <a:solidFill>
                  <a:srgbClr val="0070C0"/>
                </a:solidFill>
              </a:rPr>
              <a:t>θέσεις απασχόλησης, η) Τον προγραμματισμό και τον έλεγχο πολιτιστικών, ψυχαγωγικών και κοινωνικών εκδηλώσεων. Σημειώνεται ότι αν στην επιχείρηση δεν υφίσταται συνδικαλιστική οργάνωση, την εν λόγω αρμοδιότητα έχουν τα συμβούλια των εργαζομένων.</a:t>
            </a:r>
            <a:endParaRPr lang="el-GR" sz="2000" b="0" i="0" dirty="0">
              <a:solidFill>
                <a:srgbClr val="0070C0"/>
              </a:solidFill>
              <a:effectLst/>
            </a:endParaRPr>
          </a:p>
        </p:txBody>
      </p:sp>
    </p:spTree>
    <p:extLst>
      <p:ext uri="{BB962C8B-B14F-4D97-AF65-F5344CB8AC3E}">
        <p14:creationId xmlns:p14="http://schemas.microsoft.com/office/powerpoint/2010/main" val="3952840139"/>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9269" y="60960"/>
            <a:ext cx="11512731" cy="8032968"/>
          </a:xfrm>
          <a:prstGeom prst="rect">
            <a:avLst/>
          </a:prstGeom>
        </p:spPr>
        <p:txBody>
          <a:bodyPr wrap="square">
            <a:spAutoFit/>
          </a:bodyPr>
          <a:lstStyle/>
          <a:p>
            <a:pPr algn="just"/>
            <a:r>
              <a:rPr lang="el-GR" sz="2000" dirty="0">
                <a:solidFill>
                  <a:srgbClr val="0070C0"/>
                </a:solidFill>
              </a:rPr>
              <a:t>7. Τα δικαιώματα και τις υποχρεώσεις των συμβαλλόμενων μερών.</a:t>
            </a:r>
          </a:p>
          <a:p>
            <a:pPr algn="just"/>
            <a:r>
              <a:rPr lang="el-GR" sz="2000" dirty="0">
                <a:solidFill>
                  <a:srgbClr val="0070C0"/>
                </a:solidFill>
              </a:rPr>
              <a:t>8. Ζητήματα σχετικά με τις διαδικασίες και τους όρους συλλογικής διαπραγμάτευσης, Μεσολάβησης και Διαιτησίας.</a:t>
            </a:r>
          </a:p>
          <a:p>
            <a:pPr algn="just"/>
            <a:r>
              <a:rPr lang="el-GR" sz="2000" dirty="0">
                <a:solidFill>
                  <a:srgbClr val="0070C0"/>
                </a:solidFill>
              </a:rPr>
              <a:t>9. Η συλλογική σύμβαση εργασίας μπορεί να περιέχει ρήτρα ειρήνης σχετικά με τα ζητήματα που ρυθμίζει.</a:t>
            </a:r>
          </a:p>
          <a:p>
            <a:pPr algn="just"/>
            <a:r>
              <a:rPr lang="el-GR" sz="2000" dirty="0">
                <a:solidFill>
                  <a:srgbClr val="0070C0"/>
                </a:solidFill>
              </a:rPr>
              <a:t>10. Ζητήματα εφαρμογής συστήματος διευθέτησης του χρόνου εργασίας, πρόσθετων ομάδων εργασίας, μερικής απασχόλησης (με επιχειρησιακές συλλογικές συμβάσεις εργασίας</a:t>
            </a:r>
            <a:r>
              <a:rPr lang="el-GR" sz="2000" dirty="0" smtClean="0">
                <a:solidFill>
                  <a:srgbClr val="0070C0"/>
                </a:solidFill>
              </a:rPr>
              <a:t>).</a:t>
            </a:r>
          </a:p>
          <a:p>
            <a:pPr algn="just"/>
            <a:endParaRPr lang="el-GR" sz="2000" dirty="0">
              <a:solidFill>
                <a:srgbClr val="0070C0"/>
              </a:solidFill>
            </a:endParaRPr>
          </a:p>
          <a:p>
            <a:pPr algn="just"/>
            <a:r>
              <a:rPr lang="el-GR" sz="2000" b="1" dirty="0">
                <a:solidFill>
                  <a:srgbClr val="0070C0"/>
                </a:solidFill>
              </a:rPr>
              <a:t>Είδη Συλλογικών Συμβάσεων Εργασίας</a:t>
            </a:r>
            <a:endParaRPr lang="el-GR" sz="2000" dirty="0">
              <a:solidFill>
                <a:srgbClr val="0070C0"/>
              </a:solidFill>
            </a:endParaRPr>
          </a:p>
          <a:p>
            <a:pPr algn="just"/>
            <a:r>
              <a:rPr lang="el-GR" sz="2000" b="1" dirty="0">
                <a:solidFill>
                  <a:srgbClr val="0070C0"/>
                </a:solidFill>
              </a:rPr>
              <a:t> </a:t>
            </a:r>
            <a:r>
              <a:rPr lang="el-GR" sz="2000" dirty="0" smtClean="0">
                <a:solidFill>
                  <a:srgbClr val="0070C0"/>
                </a:solidFill>
              </a:rPr>
              <a:t>Οι </a:t>
            </a:r>
            <a:r>
              <a:rPr lang="el-GR" sz="2000" dirty="0">
                <a:solidFill>
                  <a:srgbClr val="0070C0"/>
                </a:solidFill>
              </a:rPr>
              <a:t>συλλογικές συμβάσεις εργασίας διακρίνονται:</a:t>
            </a:r>
          </a:p>
          <a:p>
            <a:pPr algn="just"/>
            <a:r>
              <a:rPr lang="el-GR" sz="2000" dirty="0">
                <a:solidFill>
                  <a:srgbClr val="0070C0"/>
                </a:solidFill>
              </a:rPr>
              <a:t>α. Σε </a:t>
            </a:r>
            <a:r>
              <a:rPr lang="el-GR" sz="2000" b="1" dirty="0">
                <a:solidFill>
                  <a:srgbClr val="0070C0"/>
                </a:solidFill>
              </a:rPr>
              <a:t>Εθνικές Γενικές</a:t>
            </a:r>
            <a:r>
              <a:rPr lang="el-GR" sz="2000" dirty="0">
                <a:solidFill>
                  <a:srgbClr val="0070C0"/>
                </a:solidFill>
              </a:rPr>
              <a:t>, που αφορούν τους εργαζόμενους όλης της χώρας.</a:t>
            </a:r>
            <a:br>
              <a:rPr lang="el-GR" sz="2000" dirty="0">
                <a:solidFill>
                  <a:srgbClr val="0070C0"/>
                </a:solidFill>
              </a:rPr>
            </a:br>
            <a:r>
              <a:rPr lang="el-GR" sz="2000" dirty="0">
                <a:solidFill>
                  <a:srgbClr val="0070C0"/>
                </a:solidFill>
              </a:rPr>
              <a:t>β. Σε </a:t>
            </a:r>
            <a:r>
              <a:rPr lang="el-GR" sz="2000" b="1" dirty="0">
                <a:solidFill>
                  <a:srgbClr val="0070C0"/>
                </a:solidFill>
              </a:rPr>
              <a:t>Κλαδικές</a:t>
            </a:r>
            <a:r>
              <a:rPr lang="el-GR" sz="2000" dirty="0">
                <a:solidFill>
                  <a:srgbClr val="0070C0"/>
                </a:solidFill>
              </a:rPr>
              <a:t>, που αφορούν τους εργαζόμενους περισσότερων ομοειδών ή συναφών εκμεταλλεύσεων ή επιχειρήσεων ορισμένης πόλης ή περιφέρειας ή και όλης της χώρας.</a:t>
            </a:r>
          </a:p>
          <a:p>
            <a:pPr algn="just"/>
            <a:r>
              <a:rPr lang="el-GR" sz="2000" dirty="0">
                <a:solidFill>
                  <a:srgbClr val="0070C0"/>
                </a:solidFill>
              </a:rPr>
              <a:t> γ. Σε </a:t>
            </a:r>
            <a:r>
              <a:rPr lang="el-GR" sz="2000" b="1" dirty="0">
                <a:solidFill>
                  <a:srgbClr val="0070C0"/>
                </a:solidFill>
              </a:rPr>
              <a:t>Επιχειρησιακές</a:t>
            </a:r>
            <a:r>
              <a:rPr lang="el-GR" sz="2000" dirty="0">
                <a:solidFill>
                  <a:srgbClr val="0070C0"/>
                </a:solidFill>
              </a:rPr>
              <a:t>, που αφορούν τους εργαζόμενους μιας εκμετάλλευσης ή επιχείρησης.</a:t>
            </a:r>
            <a:br>
              <a:rPr lang="el-GR" sz="2000" dirty="0">
                <a:solidFill>
                  <a:srgbClr val="0070C0"/>
                </a:solidFill>
              </a:rPr>
            </a:br>
            <a:r>
              <a:rPr lang="el-GR" sz="2000" dirty="0">
                <a:solidFill>
                  <a:srgbClr val="0070C0"/>
                </a:solidFill>
              </a:rPr>
              <a:t>δ. Σε </a:t>
            </a:r>
            <a:r>
              <a:rPr lang="el-GR" sz="2000" b="1" dirty="0">
                <a:solidFill>
                  <a:srgbClr val="0070C0"/>
                </a:solidFill>
              </a:rPr>
              <a:t>Εθνικές</a:t>
            </a:r>
            <a:r>
              <a:rPr lang="el-GR" sz="2000" dirty="0">
                <a:solidFill>
                  <a:srgbClr val="0070C0"/>
                </a:solidFill>
              </a:rPr>
              <a:t> </a:t>
            </a:r>
            <a:r>
              <a:rPr lang="el-GR" sz="2000" b="1" dirty="0" err="1">
                <a:solidFill>
                  <a:srgbClr val="0070C0"/>
                </a:solidFill>
              </a:rPr>
              <a:t>Ομοιοεπαγγελματικές</a:t>
            </a:r>
            <a:r>
              <a:rPr lang="el-GR" sz="2000" dirty="0">
                <a:solidFill>
                  <a:srgbClr val="0070C0"/>
                </a:solidFill>
              </a:rPr>
              <a:t> που αφορούν τους εργαζόμενους ορισμένου επαγγέλματος η και των συναφών ειδικοτήτων όλης της χώρας.</a:t>
            </a:r>
          </a:p>
          <a:p>
            <a:pPr algn="just"/>
            <a:r>
              <a:rPr lang="el-GR" sz="2000" dirty="0">
                <a:solidFill>
                  <a:srgbClr val="0070C0"/>
                </a:solidFill>
              </a:rPr>
              <a:t> ε. Σε </a:t>
            </a:r>
            <a:r>
              <a:rPr lang="el-GR" sz="2000" b="1" dirty="0">
                <a:solidFill>
                  <a:srgbClr val="0070C0"/>
                </a:solidFill>
              </a:rPr>
              <a:t>Τοπικές </a:t>
            </a:r>
            <a:r>
              <a:rPr lang="el-GR" sz="2000" b="1" dirty="0" err="1">
                <a:solidFill>
                  <a:srgbClr val="0070C0"/>
                </a:solidFill>
              </a:rPr>
              <a:t>Ομοιοεπαγγελματικές</a:t>
            </a:r>
            <a:r>
              <a:rPr lang="el-GR" sz="2000" dirty="0">
                <a:solidFill>
                  <a:srgbClr val="0070C0"/>
                </a:solidFill>
              </a:rPr>
              <a:t>, που αφορούν τους εργαζόμενους ορισμένου επαγγέλματος η και των συναφών ειδικοτήτων συγκεκριμένης πόλης ή περιφέρειας.</a:t>
            </a:r>
            <a:br>
              <a:rPr lang="el-GR" sz="2000" dirty="0">
                <a:solidFill>
                  <a:srgbClr val="0070C0"/>
                </a:solidFill>
              </a:rPr>
            </a:br>
            <a:r>
              <a:rPr lang="el-GR" sz="2000" dirty="0" smtClean="0">
                <a:solidFill>
                  <a:srgbClr val="0070C0"/>
                </a:solidFill>
              </a:rPr>
              <a:t>Στο </a:t>
            </a:r>
            <a:r>
              <a:rPr lang="el-GR" sz="2000" dirty="0">
                <a:solidFill>
                  <a:srgbClr val="0070C0"/>
                </a:solidFill>
              </a:rPr>
              <a:t>άρθρο 2 του Ν. 1876/1990 ορίζεται ότι οι κλαδικές επιχειρησιακές και εθνικές ή τοπικές </a:t>
            </a:r>
            <a:r>
              <a:rPr lang="el-GR" sz="2000" dirty="0" err="1">
                <a:solidFill>
                  <a:srgbClr val="0070C0"/>
                </a:solidFill>
              </a:rPr>
              <a:t>ομοιοεπαγγελματικές</a:t>
            </a:r>
            <a:r>
              <a:rPr lang="el-GR" sz="2000" dirty="0">
                <a:solidFill>
                  <a:srgbClr val="0070C0"/>
                </a:solidFill>
              </a:rPr>
              <a:t> συλλογικές συμβάσεις δεν επιτρέπεται να περιέχουν όρους εργασίας δυσμενέστερους για τους εργαζόμενους από τους όρους εργασίας των εθνικών γενικών συλλογικών συμβάσεων. Σημειώνεται ότι ως προς τα μισθολογικά θέματα οι Σ.Σ.Ε. δεν μπορούν να περιέχουν δυσμενέστερους μισθολογικούς όρους από αυτούς που καθορίζονται από το νόμο (επί του παρόντος Ν. 4093/2012).</a:t>
            </a:r>
          </a:p>
          <a:p>
            <a:r>
              <a:rPr lang="el-GR" sz="2000" dirty="0"/>
              <a:t/>
            </a:r>
            <a:br>
              <a:rPr lang="el-GR" sz="2000" dirty="0"/>
            </a:br>
            <a:endParaRPr lang="el-GR" sz="2000" dirty="0">
              <a:solidFill>
                <a:srgbClr val="0070C0"/>
              </a:solidFill>
            </a:endParaRPr>
          </a:p>
          <a:p>
            <a:r>
              <a:rPr lang="el-GR" dirty="0"/>
              <a:t/>
            </a:r>
            <a:br>
              <a:rPr lang="el-GR" dirty="0"/>
            </a:br>
            <a:endParaRPr lang="en-US" dirty="0"/>
          </a:p>
        </p:txBody>
      </p:sp>
    </p:spTree>
    <p:extLst>
      <p:ext uri="{BB962C8B-B14F-4D97-AF65-F5344CB8AC3E}">
        <p14:creationId xmlns:p14="http://schemas.microsoft.com/office/powerpoint/2010/main" val="12744038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2777" y="1"/>
            <a:ext cx="11042469" cy="7017306"/>
          </a:xfrm>
          <a:prstGeom prst="rect">
            <a:avLst/>
          </a:prstGeom>
        </p:spPr>
        <p:txBody>
          <a:bodyPr wrap="square">
            <a:spAutoFit/>
          </a:bodyPr>
          <a:lstStyle/>
          <a:p>
            <a:pPr algn="just"/>
            <a:r>
              <a:rPr lang="el-GR" b="1" dirty="0"/>
              <a:t>Δέσμευση από Σ.Σ.Ε</a:t>
            </a:r>
            <a:r>
              <a:rPr lang="el-GR" b="1" dirty="0" smtClean="0"/>
              <a:t>. : </a:t>
            </a:r>
            <a:r>
              <a:rPr lang="el-GR" b="1" dirty="0" smtClean="0">
                <a:solidFill>
                  <a:srgbClr val="0070C0"/>
                </a:solidFill>
              </a:rPr>
              <a:t>Ο </a:t>
            </a:r>
            <a:r>
              <a:rPr lang="el-GR" b="1" dirty="0">
                <a:solidFill>
                  <a:srgbClr val="0070C0"/>
                </a:solidFill>
              </a:rPr>
              <a:t>κανόνας είναι ότι οι Σ.Σ.Ε. δεσμεύουν όλους τους εργαζόμενους και τους εργοδότες που είναι μέλη των συμβαλλομένων συνδικαλιστικών οργανώσεων (άρθρο 8 παρ. 3 του Ν. 1876/1990)</a:t>
            </a:r>
            <a:r>
              <a:rPr lang="el-GR" dirty="0">
                <a:solidFill>
                  <a:srgbClr val="0070C0"/>
                </a:solidFill>
              </a:rPr>
              <a:t>. Αυτό σημαίνει ουσιαστικά ότι έστω και έμμεσα η δέσμευση από Σ.Σ.Ε. στηρίζεται στη βούληση των δεσμευόμενων προσώπων. Η δέσμευση είναι αυτόματη συνέπεια της ιδιότητας του μέλους.</a:t>
            </a:r>
          </a:p>
          <a:p>
            <a:pPr algn="just"/>
            <a:r>
              <a:rPr lang="el-GR" dirty="0">
                <a:solidFill>
                  <a:srgbClr val="0070C0"/>
                </a:solidFill>
              </a:rPr>
              <a:t> </a:t>
            </a:r>
          </a:p>
          <a:p>
            <a:pPr algn="just"/>
            <a:r>
              <a:rPr lang="el-GR" dirty="0">
                <a:solidFill>
                  <a:srgbClr val="0070C0"/>
                </a:solidFill>
              </a:rPr>
              <a:t>Ο κανόνας της δέσμευσης των μελών </a:t>
            </a:r>
            <a:r>
              <a:rPr lang="el-GR" b="1" dirty="0">
                <a:solidFill>
                  <a:srgbClr val="0070C0"/>
                </a:solidFill>
              </a:rPr>
              <a:t>είναι κανόνας δημόσιας τάξης</a:t>
            </a:r>
            <a:r>
              <a:rPr lang="el-GR" dirty="0">
                <a:solidFill>
                  <a:srgbClr val="0070C0"/>
                </a:solidFill>
              </a:rPr>
              <a:t> και δεν μπορεί να ανατραπεί με αντίθετη ρύθμιση </a:t>
            </a:r>
            <a:r>
              <a:rPr lang="el-GR" dirty="0" err="1">
                <a:solidFill>
                  <a:srgbClr val="0070C0"/>
                </a:solidFill>
              </a:rPr>
              <a:t>Σ.Σ.Ε..Οι</a:t>
            </a:r>
            <a:r>
              <a:rPr lang="el-GR" dirty="0">
                <a:solidFill>
                  <a:srgbClr val="0070C0"/>
                </a:solidFill>
              </a:rPr>
              <a:t> συνδικαλιστικές οργανώσεις δεν έχουν τη δυνατότητα να περιορίσουν τον κύκλο των δεσμευόμενων από τη Σ.Σ.Ε. προσώπων, αποκλείοντας ορισμένα μέλη τους ή να τον διευρύνουν, ώστε με τη Σ.Σ.Ε. να δεσμεύονται τρίτα πρόσωπα μη μέλη τους</a:t>
            </a:r>
            <a:r>
              <a:rPr lang="el-GR" dirty="0" smtClean="0">
                <a:solidFill>
                  <a:srgbClr val="0070C0"/>
                </a:solidFill>
              </a:rPr>
              <a:t>.</a:t>
            </a:r>
          </a:p>
          <a:p>
            <a:pPr algn="just"/>
            <a:endParaRPr lang="el-GR" b="1" dirty="0" smtClean="0">
              <a:solidFill>
                <a:srgbClr val="0070C0"/>
              </a:solidFill>
            </a:endParaRPr>
          </a:p>
          <a:p>
            <a:pPr algn="just"/>
            <a:r>
              <a:rPr lang="el-GR" b="1" dirty="0" smtClean="0">
                <a:solidFill>
                  <a:srgbClr val="0070C0"/>
                </a:solidFill>
              </a:rPr>
              <a:t>(</a:t>
            </a:r>
            <a:r>
              <a:rPr lang="el-GR" b="1" dirty="0">
                <a:solidFill>
                  <a:srgbClr val="0070C0"/>
                </a:solidFill>
              </a:rPr>
              <a:t>α) Εθνικές Γενικές Συλλογικές Συμβάσεις Εργασίας (Ε.Γ.Σ.Σ.Ε.)</a:t>
            </a:r>
            <a:r>
              <a:rPr lang="el-GR" dirty="0">
                <a:solidFill>
                  <a:srgbClr val="0070C0"/>
                </a:solidFill>
              </a:rPr>
              <a:t>: Μέχρι την ψήφιση του Ν. 4093/2012, οι Ε.Γ.Σ.Σ.Ε. καθόριζαν τους ελάχιστους όρους εργασίας (μισθολογικούς και μη μισθολογικούς) που ίσχυαν για τους εργαζόμενους όλης της χώρας, δηλαδή δέσμευαν όλους τους εργαζόμενους και όλους τους εργοδότες, μέλη και μη μέλη των συμβαλλομένων οργανώσεων. </a:t>
            </a:r>
            <a:r>
              <a:rPr lang="el-GR" b="1" dirty="0">
                <a:solidFill>
                  <a:srgbClr val="0070C0"/>
                </a:solidFill>
              </a:rPr>
              <a:t>Με τη </a:t>
            </a:r>
            <a:r>
              <a:rPr lang="el-GR" b="1" dirty="0" smtClean="0">
                <a:solidFill>
                  <a:srgbClr val="0070C0"/>
                </a:solidFill>
              </a:rPr>
              <a:t>διάταξη της </a:t>
            </a:r>
            <a:r>
              <a:rPr lang="el-GR" b="1" dirty="0" err="1">
                <a:solidFill>
                  <a:srgbClr val="0070C0"/>
                </a:solidFill>
              </a:rPr>
              <a:t>υποπαρ</a:t>
            </a:r>
            <a:r>
              <a:rPr lang="el-GR" b="1" dirty="0">
                <a:solidFill>
                  <a:srgbClr val="0070C0"/>
                </a:solidFill>
              </a:rPr>
              <a:t>. ΙΑ 11 εδ.1, 2α και 4 του άρθρου πρώτου του Ν. 4093/2012, ο κανόνας της γενικής δέσμευσης διασπάστηκε και πλέον η γενική δέσμευση ισχύει μόνο για τους μη μισθολογικούς όρους της Ε.Γ.Σ.Σ.Ε</a:t>
            </a:r>
            <a:r>
              <a:rPr lang="el-GR" dirty="0">
                <a:solidFill>
                  <a:srgbClr val="0070C0"/>
                </a:solidFill>
              </a:rPr>
              <a:t>. Αντίθετα, οι μισθολογικοί όροι της Ε.Γ.Σ.Σ.Ε. (βασικοί μισθοί, ημερομίσθια και επιδόματα) ισχύουν αποκλειστικά για τους εργαζόμενους που απασχολούνται από εργοδότες που είναι μέλη των συμβαλλόμενων στην Ε.Γ.Σ.Σ.Ε. εργοδοτικών οργανώσεων. </a:t>
            </a:r>
            <a:r>
              <a:rPr lang="el-GR" b="1" dirty="0">
                <a:solidFill>
                  <a:srgbClr val="0070C0"/>
                </a:solidFill>
              </a:rPr>
              <a:t>Δεν απαιτείται, όμως, και τα δύο μέρη της εργασιακής σχέσης (εργοδότης και εργαζόμενος) να είναι μέλη των συμβαλλόμενων οργανώσεων αλλά αρκεί η ιδιότητα του εργοδότη ως μέλους της αντίστοιχης εργοδοτικής οργάνωσης.</a:t>
            </a:r>
            <a:endParaRPr lang="el-GR" dirty="0">
              <a:solidFill>
                <a:srgbClr val="0070C0"/>
              </a:solidFill>
            </a:endParaRPr>
          </a:p>
          <a:p>
            <a:pPr algn="just"/>
            <a:r>
              <a:rPr lang="el-GR" b="1" dirty="0">
                <a:solidFill>
                  <a:srgbClr val="0070C0"/>
                </a:solidFill>
              </a:rPr>
              <a:t> </a:t>
            </a:r>
            <a:endParaRPr lang="el-GR" dirty="0">
              <a:solidFill>
                <a:srgbClr val="0070C0"/>
              </a:solidFill>
            </a:endParaRPr>
          </a:p>
          <a:p>
            <a:pPr algn="just"/>
            <a:r>
              <a:rPr lang="el-GR" b="1" dirty="0">
                <a:solidFill>
                  <a:srgbClr val="0070C0"/>
                </a:solidFill>
              </a:rPr>
              <a:t>(β) Επιχειρησιακές Συλλογικές Συμβάσεις Εργασίας:</a:t>
            </a:r>
            <a:r>
              <a:rPr lang="el-GR" dirty="0">
                <a:solidFill>
                  <a:srgbClr val="0070C0"/>
                </a:solidFill>
              </a:rPr>
              <a:t> Για τις Επιχειρησιακές Σ.Σ.Ε. ο νόμος προβλέπει την γενική εφαρμογή των όρων της σε όλους τους εργαζόμενους που απασχολούνται στο συγκεκριμένο εργοδότη, ανεξάρτητα αν είναι μέλη της επιχειρησιακής συνδικαλιστικής οργάνωσης που την υπέγραψε (άρθρο 8 παρ. 3 Ν. 1876/1990).</a:t>
            </a:r>
          </a:p>
          <a:p>
            <a:pPr algn="just"/>
            <a:endParaRPr lang="el-GR" b="0" i="0" dirty="0">
              <a:solidFill>
                <a:srgbClr val="737373"/>
              </a:solidFill>
              <a:effectLst/>
              <a:latin typeface="Roboto"/>
            </a:endParaRPr>
          </a:p>
        </p:txBody>
      </p:sp>
    </p:spTree>
    <p:extLst>
      <p:ext uri="{BB962C8B-B14F-4D97-AF65-F5344CB8AC3E}">
        <p14:creationId xmlns:p14="http://schemas.microsoft.com/office/powerpoint/2010/main" val="218265191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05394" y="0"/>
            <a:ext cx="11486606" cy="6863417"/>
          </a:xfrm>
          <a:prstGeom prst="rect">
            <a:avLst/>
          </a:prstGeom>
        </p:spPr>
        <p:txBody>
          <a:bodyPr wrap="square">
            <a:spAutoFit/>
          </a:bodyPr>
          <a:lstStyle/>
          <a:p>
            <a:pPr algn="just"/>
            <a:r>
              <a:rPr lang="el-GR" sz="2000" b="1" dirty="0">
                <a:solidFill>
                  <a:srgbClr val="0070C0"/>
                </a:solidFill>
              </a:rPr>
              <a:t>Η απεργία είναι το σημαντικότερο μέσο συλλογικής δράσης με αγωνιστικό σκοπό</a:t>
            </a:r>
            <a:r>
              <a:rPr lang="el-GR" sz="2000" dirty="0">
                <a:solidFill>
                  <a:srgbClr val="0070C0"/>
                </a:solidFill>
              </a:rPr>
              <a:t>, που συνίσταται στην προσωρινή και συλλογική αποχή των εργαζομένων από την εργασία τους, με σκοπό την άσκηση πίεσης προς τον εργοδότη, προκειμένου να επιτευχθούν οι συλλογικές τους διεκδικήσεις. Αποτελεί </a:t>
            </a:r>
            <a:r>
              <a:rPr lang="el-GR" sz="2000" b="1" dirty="0">
                <a:solidFill>
                  <a:srgbClr val="0070C0"/>
                </a:solidFill>
              </a:rPr>
              <a:t>συνταγματικό δικαίωμα των εργαζομένων</a:t>
            </a:r>
            <a:r>
              <a:rPr lang="el-GR" sz="2000" dirty="0">
                <a:solidFill>
                  <a:srgbClr val="0070C0"/>
                </a:solidFill>
              </a:rPr>
              <a:t> και ασκείται από τις συνδικαλιστικές οργανώσεις για την διαφύλαξη και διεκδίκηση των συμφερόντων των εργαζομένων. Επίσης ασκείται και σαν έκφραση αλληλεγγύης. Το δικαίωμα της απεργίας προστατεύεται από την ελληνική και διεθνή νομοθεσία, αναγνωρίζεται ρητά από το Σύνταγμα (άρθρο 23 παρ.2), αλλά και από τον Χάρτη Θεμελιωδών Δικαιωμάτων της Ευρωπαϊκής Ένωσης.</a:t>
            </a:r>
          </a:p>
          <a:p>
            <a:pPr algn="just"/>
            <a:r>
              <a:rPr lang="el-GR" sz="2000" dirty="0" smtClean="0">
                <a:solidFill>
                  <a:srgbClr val="0070C0"/>
                </a:solidFill>
              </a:rPr>
              <a:t>Ο </a:t>
            </a:r>
            <a:r>
              <a:rPr lang="el-GR" sz="2000" dirty="0">
                <a:solidFill>
                  <a:srgbClr val="0070C0"/>
                </a:solidFill>
              </a:rPr>
              <a:t>εργοδότης κατά τη διάρκεια νόμιμης απεργίας απαγορεύεται:</a:t>
            </a:r>
          </a:p>
          <a:p>
            <a:pPr algn="just"/>
            <a:r>
              <a:rPr lang="el-GR" sz="2000" dirty="0">
                <a:solidFill>
                  <a:srgbClr val="0070C0"/>
                </a:solidFill>
              </a:rPr>
              <a:t>Να προσλάβει απεργοσπάστες</a:t>
            </a:r>
          </a:p>
          <a:p>
            <a:pPr algn="just"/>
            <a:r>
              <a:rPr lang="el-GR" sz="2000" dirty="0">
                <a:solidFill>
                  <a:srgbClr val="0070C0"/>
                </a:solidFill>
              </a:rPr>
              <a:t>Να προσφύγει σε ανταπεργία (</a:t>
            </a:r>
            <a:r>
              <a:rPr lang="el-GR" sz="2000" dirty="0" err="1">
                <a:solidFill>
                  <a:srgbClr val="0070C0"/>
                </a:solidFill>
              </a:rPr>
              <a:t>lockout</a:t>
            </a:r>
            <a:r>
              <a:rPr lang="el-GR" sz="2000" dirty="0">
                <a:solidFill>
                  <a:srgbClr val="0070C0"/>
                </a:solidFill>
              </a:rPr>
              <a:t>), δηλαδή να αρνηθεί να αποδεχθεί την εργασία των μισθωτών (κλείσιμο επιχείρησης).</a:t>
            </a:r>
          </a:p>
          <a:p>
            <a:pPr algn="just"/>
            <a:r>
              <a:rPr lang="el-GR" sz="2000" dirty="0">
                <a:solidFill>
                  <a:srgbClr val="0070C0"/>
                </a:solidFill>
              </a:rPr>
              <a:t>Να λάβει ασφαλιστικά μέτρα κατά της πραγματοποίησης απεργίας</a:t>
            </a:r>
          </a:p>
          <a:p>
            <a:pPr algn="just"/>
            <a:r>
              <a:rPr lang="el-GR" sz="2000" dirty="0">
                <a:solidFill>
                  <a:srgbClr val="0070C0"/>
                </a:solidFill>
              </a:rPr>
              <a:t>Φορέας του δικαιώματος της απεργίας είναι κάθε εργαζόμενος, ανεξάρτητα από το εάν είναι μέλος ή όχι της συνδικαλιστικής οργάνωσης που κηρύσσει την απεργία.</a:t>
            </a:r>
          </a:p>
          <a:p>
            <a:pPr algn="just"/>
            <a:r>
              <a:rPr lang="el-GR" sz="2000" dirty="0">
                <a:solidFill>
                  <a:srgbClr val="0070C0"/>
                </a:solidFill>
              </a:rPr>
              <a:t>Το δικαίωμα για την κήρυξη απεργίας ασκείται αποκλειστικά και μόνο από τις συνδικαλιστικές οργανώσεις των εργαζομένων, που έχουν συσταθεί και λειτουργούν νόμιμα, με απόφαση του αρμοδίου οργάνου τους.</a:t>
            </a:r>
          </a:p>
          <a:p>
            <a:pPr algn="just"/>
            <a:r>
              <a:rPr lang="el-GR" sz="2000" dirty="0">
                <a:solidFill>
                  <a:srgbClr val="0070C0"/>
                </a:solidFill>
              </a:rPr>
              <a:t> </a:t>
            </a:r>
            <a:r>
              <a:rPr lang="el-GR" sz="2000" dirty="0" smtClean="0">
                <a:solidFill>
                  <a:srgbClr val="0070C0"/>
                </a:solidFill>
              </a:rPr>
              <a:t>Οι </a:t>
            </a:r>
            <a:r>
              <a:rPr lang="el-GR" sz="2000" dirty="0">
                <a:solidFill>
                  <a:srgbClr val="0070C0"/>
                </a:solidFill>
              </a:rPr>
              <a:t>προϋποθέσεις για την κήρυξη νόμιμης απεργίας είναι οι εξής:</a:t>
            </a:r>
          </a:p>
          <a:p>
            <a:pPr algn="just"/>
            <a:r>
              <a:rPr lang="el-GR" sz="2000" dirty="0">
                <a:solidFill>
                  <a:srgbClr val="0070C0"/>
                </a:solidFill>
              </a:rPr>
              <a:t> </a:t>
            </a:r>
            <a:r>
              <a:rPr lang="el-GR" sz="2000" b="1" dirty="0" smtClean="0">
                <a:solidFill>
                  <a:srgbClr val="0070C0"/>
                </a:solidFill>
              </a:rPr>
              <a:t>1</a:t>
            </a:r>
            <a:r>
              <a:rPr lang="el-GR" sz="2000" b="1" dirty="0">
                <a:solidFill>
                  <a:srgbClr val="0070C0"/>
                </a:solidFill>
              </a:rPr>
              <a:t>. Απόφαση Γενικής Συνέλευσης ή Διοικητικού Συμβουλίου,</a:t>
            </a:r>
            <a:endParaRPr lang="el-GR" sz="2000" dirty="0">
              <a:solidFill>
                <a:srgbClr val="0070C0"/>
              </a:solidFill>
            </a:endParaRPr>
          </a:p>
          <a:p>
            <a:pPr algn="just"/>
            <a:r>
              <a:rPr lang="el-GR" sz="2000" b="1" dirty="0">
                <a:solidFill>
                  <a:srgbClr val="0070C0"/>
                </a:solidFill>
              </a:rPr>
              <a:t>2. Προειδοποίηση του εργοδότη ή της συνδικαλιστικής οργάνωσης του εργοδότη με οποιοδήποτε εντός των </a:t>
            </a:r>
            <a:r>
              <a:rPr lang="el-GR" sz="2000" b="1" dirty="0" err="1">
                <a:solidFill>
                  <a:srgbClr val="0070C0"/>
                </a:solidFill>
              </a:rPr>
              <a:t>προβλεπομένων</a:t>
            </a:r>
            <a:r>
              <a:rPr lang="el-GR" sz="2000" b="1" dirty="0">
                <a:solidFill>
                  <a:srgbClr val="0070C0"/>
                </a:solidFill>
              </a:rPr>
              <a:t> </a:t>
            </a:r>
            <a:r>
              <a:rPr lang="el-GR" sz="2000" b="1" dirty="0" smtClean="0">
                <a:solidFill>
                  <a:srgbClr val="0070C0"/>
                </a:solidFill>
              </a:rPr>
              <a:t>προθεσμιών</a:t>
            </a:r>
          </a:p>
          <a:p>
            <a:pPr algn="just"/>
            <a:r>
              <a:rPr lang="el-GR" sz="2000" b="1" dirty="0">
                <a:solidFill>
                  <a:srgbClr val="0070C0"/>
                </a:solidFill>
              </a:rPr>
              <a:t>3. Διάθεση του απαραίτητου προσωπικού ασφαλείας για την ασφάλεια των εγκαταστάσεων της επιχείρησης και την πρόληψη καταστροφών</a:t>
            </a:r>
            <a:endParaRPr lang="en-US" sz="2000" dirty="0">
              <a:solidFill>
                <a:srgbClr val="0070C0"/>
              </a:solidFill>
            </a:endParaRPr>
          </a:p>
        </p:txBody>
      </p:sp>
    </p:spTree>
    <p:extLst>
      <p:ext uri="{BB962C8B-B14F-4D97-AF65-F5344CB8AC3E}">
        <p14:creationId xmlns:p14="http://schemas.microsoft.com/office/powerpoint/2010/main" val="44614767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5394" y="0"/>
            <a:ext cx="11286309" cy="6740307"/>
          </a:xfrm>
          <a:prstGeom prst="rect">
            <a:avLst/>
          </a:prstGeom>
        </p:spPr>
        <p:txBody>
          <a:bodyPr wrap="square">
            <a:spAutoFit/>
          </a:bodyPr>
          <a:lstStyle/>
          <a:p>
            <a:pPr algn="just"/>
            <a:r>
              <a:rPr lang="el-GR" sz="2400" b="1" dirty="0">
                <a:solidFill>
                  <a:srgbClr val="0070C0"/>
                </a:solidFill>
              </a:rPr>
              <a:t>Επίλυση συλλογικών διαφορών</a:t>
            </a:r>
            <a:endParaRPr lang="el-GR" sz="2400" dirty="0">
              <a:solidFill>
                <a:srgbClr val="0070C0"/>
              </a:solidFill>
            </a:endParaRPr>
          </a:p>
          <a:p>
            <a:pPr algn="just"/>
            <a:r>
              <a:rPr lang="el-GR" sz="2400" dirty="0">
                <a:solidFill>
                  <a:srgbClr val="0070C0"/>
                </a:solidFill>
              </a:rPr>
              <a:t> </a:t>
            </a:r>
            <a:r>
              <a:rPr lang="el-GR" sz="2400" dirty="0" smtClean="0">
                <a:solidFill>
                  <a:srgbClr val="0070C0"/>
                </a:solidFill>
              </a:rPr>
              <a:t>Αν </a:t>
            </a:r>
            <a:r>
              <a:rPr lang="el-GR" sz="2400" dirty="0">
                <a:solidFill>
                  <a:srgbClr val="0070C0"/>
                </a:solidFill>
              </a:rPr>
              <a:t>κατά τη διάρκεια των συλλογικών διαπραγματεύσεων προκύψει διένεξη μεταξύ των συμβαλλομένων μερών (εργαζομένων και εργοδοτών) τα μέρη μπορούν:</a:t>
            </a:r>
          </a:p>
          <a:p>
            <a:pPr algn="just"/>
            <a:r>
              <a:rPr lang="el-GR" sz="2400" dirty="0">
                <a:solidFill>
                  <a:srgbClr val="0070C0"/>
                </a:solidFill>
              </a:rPr>
              <a:t>·         Να ζητήσουν την παρέμβαση συμφιλιωτή (ΣΕΠΕ και Υπουργείο Εργασίας) – για θέματα που δεν υπάγονται στην αρμοδιότητα του ΟΜΕΔ.</a:t>
            </a:r>
          </a:p>
          <a:p>
            <a:pPr algn="just"/>
            <a:r>
              <a:rPr lang="el-GR" sz="2400" dirty="0">
                <a:solidFill>
                  <a:srgbClr val="0070C0"/>
                </a:solidFill>
              </a:rPr>
              <a:t>·         να ζητήσουν τις υπηρεσίες Μεσολαβητή (ΟΜΕΔ)</a:t>
            </a:r>
          </a:p>
          <a:p>
            <a:pPr algn="just"/>
            <a:r>
              <a:rPr lang="el-GR" sz="2400" dirty="0">
                <a:solidFill>
                  <a:srgbClr val="0070C0"/>
                </a:solidFill>
              </a:rPr>
              <a:t>·         να προσφύγουν στη διαιτησία (ΟΜΕΔ)</a:t>
            </a:r>
          </a:p>
          <a:p>
            <a:pPr algn="just"/>
            <a:r>
              <a:rPr lang="el-GR" sz="2400" dirty="0">
                <a:solidFill>
                  <a:srgbClr val="0070C0"/>
                </a:solidFill>
              </a:rPr>
              <a:t> </a:t>
            </a:r>
          </a:p>
          <a:p>
            <a:pPr algn="just"/>
            <a:r>
              <a:rPr lang="el-GR" sz="2400" b="1" dirty="0">
                <a:solidFill>
                  <a:srgbClr val="0070C0"/>
                </a:solidFill>
              </a:rPr>
              <a:t>Μεσολάβηση – Διαιτησία</a:t>
            </a:r>
            <a:endParaRPr lang="el-GR" sz="2400" dirty="0">
              <a:solidFill>
                <a:srgbClr val="0070C0"/>
              </a:solidFill>
            </a:endParaRPr>
          </a:p>
          <a:p>
            <a:pPr algn="just"/>
            <a:r>
              <a:rPr lang="el-GR" sz="2400" dirty="0">
                <a:solidFill>
                  <a:srgbClr val="0070C0"/>
                </a:solidFill>
              </a:rPr>
              <a:t> </a:t>
            </a:r>
            <a:r>
              <a:rPr lang="el-GR" sz="2400" dirty="0" smtClean="0">
                <a:solidFill>
                  <a:srgbClr val="0070C0"/>
                </a:solidFill>
              </a:rPr>
              <a:t>Αν </a:t>
            </a:r>
            <a:r>
              <a:rPr lang="el-GR" sz="2400" dirty="0">
                <a:solidFill>
                  <a:srgbClr val="0070C0"/>
                </a:solidFill>
              </a:rPr>
              <a:t>οι συλλογικές διαπραγματεύσεις αποτύχουν τα ενδιαφερόμενα μέρη έχουν δικαίωμα να ζητήσουν τις υπηρεσίες Μεσολάβησης ή να προσφύγουν στη Διαιτησία, σύμφωνα με τη διαδικασία που ορίζεται στα άρθρα 15 και 16 του Ν. 1876/1990, όπως αυτός έχει τροποποιηθεί και ισχύει. Στο άρθρο 14 του άνω νόμου ορίζεται ότι οι όροι της προσφυγής στη Μεσολάβηση και Διαιτησία και η όλη διαδικασία καθορίζονται με τη συνομολόγηση σχετικών ρητρών στις συλλογικές συμβάσεις ή σε περίπτωση που δεν </a:t>
            </a:r>
            <a:r>
              <a:rPr lang="el-GR" sz="2400" dirty="0" err="1">
                <a:solidFill>
                  <a:srgbClr val="0070C0"/>
                </a:solidFill>
              </a:rPr>
              <a:t>συνομολογήθηκαν</a:t>
            </a:r>
            <a:r>
              <a:rPr lang="el-GR" sz="2400" dirty="0">
                <a:solidFill>
                  <a:srgbClr val="0070C0"/>
                </a:solidFill>
              </a:rPr>
              <a:t> τέτοιες ρήτρες, με κοινή συμφωνία των μερών που διαπραγματεύονται. Αν λείπουν παρόμοιες συμφωνίες, εφαρμόζονται οι διατάξεις των παραπάνω άρθρων του νόμου.</a:t>
            </a:r>
            <a:endParaRPr lang="el-GR" sz="2400" b="0" i="0" dirty="0">
              <a:solidFill>
                <a:srgbClr val="0070C0"/>
              </a:solidFill>
              <a:effectLst/>
            </a:endParaRPr>
          </a:p>
        </p:txBody>
      </p:sp>
    </p:spTree>
    <p:extLst>
      <p:ext uri="{BB962C8B-B14F-4D97-AF65-F5344CB8AC3E}">
        <p14:creationId xmlns:p14="http://schemas.microsoft.com/office/powerpoint/2010/main" val="133625882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0"/>
            <a:ext cx="10998926" cy="5940088"/>
          </a:xfrm>
          <a:prstGeom prst="rect">
            <a:avLst/>
          </a:prstGeom>
        </p:spPr>
        <p:txBody>
          <a:bodyPr wrap="square">
            <a:spAutoFit/>
          </a:bodyPr>
          <a:lstStyle/>
          <a:p>
            <a:pPr algn="just"/>
            <a:r>
              <a:rPr lang="el-GR" sz="2000" dirty="0">
                <a:solidFill>
                  <a:srgbClr val="0070C0"/>
                </a:solidFill>
              </a:rPr>
              <a:t>Οι υπηρεσίες Μεσολάβησης και Διαιτησίας παρέχονται από τον Οργανισμό Μεσολάβησης και Διαιτησίας (Ο.ΜΕ.Δ.), ο οποίος είναι αυτόνομο νομικό πρόσωπο ιδιωτικού δικαίου, το οποίο ιδρύθηκε το 1990 με το Ν. 1876/1990 και έχει ως σκοπό την υποστήριξη των ελεύθερων συλλογικών διαπραγματεύσεων ανάμεσα στις οργανώσεις των εργαζομένων και των εργοδοτών ή μεμονωμένους εργοδότες, βάσει των αρχών της ορθής κρίσης, της αντικειμενικότητας και της αμεροληψίας .</a:t>
            </a:r>
          </a:p>
          <a:p>
            <a:pPr algn="just"/>
            <a:r>
              <a:rPr lang="el-GR" sz="2000" dirty="0">
                <a:solidFill>
                  <a:srgbClr val="0070C0"/>
                </a:solidFill>
              </a:rPr>
              <a:t> </a:t>
            </a:r>
          </a:p>
          <a:p>
            <a:pPr algn="just"/>
            <a:r>
              <a:rPr lang="el-GR" sz="2000" dirty="0">
                <a:solidFill>
                  <a:srgbClr val="0070C0"/>
                </a:solidFill>
              </a:rPr>
              <a:t>Οι Μεσολαβητές και Διαιτητές του ΟΜΕΔ επιλέγονται μετά από δημόσια προκήρυξη. Επιλέγονται από τα μέρη (εργοδότες και εργαζόμενοι) με κοινή συμφωνία και μόνο σε περίπτωση διαφωνίας, η επιλογή γίνεται με κλήρωση. Κατά την άσκηση των καθηκόντων τους απολαμβάνουν πλήρους ανεξαρτησίας, την οποία ο νόμος επιδιώκει με διάφορες θεσμικές εγγυήσεις να διασφαλίσει.</a:t>
            </a:r>
          </a:p>
          <a:p>
            <a:pPr algn="just"/>
            <a:r>
              <a:rPr lang="el-GR" sz="2000" dirty="0">
                <a:solidFill>
                  <a:srgbClr val="0070C0"/>
                </a:solidFill>
              </a:rPr>
              <a:t> </a:t>
            </a:r>
          </a:p>
          <a:p>
            <a:pPr algn="just"/>
            <a:r>
              <a:rPr lang="el-GR" sz="2000" dirty="0">
                <a:solidFill>
                  <a:srgbClr val="0070C0"/>
                </a:solidFill>
              </a:rPr>
              <a:t>Ουσιώδες χαρακτηριστικό της διαδικασίας μεσολάβησης και διαιτησίας και των όρων προσφυγής σε αυτές είναι ο επικουρικός χαρακτήρας τους, καθώς εφαρμόζονται μόνο εφόσον οι κοινωνικοί εταίροι δεν έχουν καθορίσει οι ίδιοι από πριν – με συνομολόγηση σχετικών ρητρών σε Σ.Σ,Ε, ή με κοινή συμφωνία και την όλη διαδικασία μεσολάβησης και διαιτησίας. Η αυτονομία που διαθέτουν οι κοινωνικοί εταίροι είναι ευρύτατη, καθόσον καταλαμβάνει τους όρους προσφυγής και την όλη διαδικασία. Το προβλεπόμενο σύστημα διαιτησίας κατά το Ν. 1876/1990, παρά τις επανειλημμένες τροποποιήσεις που υπέστη τα τελευταία χρόνια, εξακολουθεί να αποτελείται από δύο στάδια, το στάδιο της μεσολάβησης και το στάδιο της διαιτησίας.</a:t>
            </a:r>
            <a:endParaRPr lang="el-GR" sz="2000" b="0" i="0" dirty="0">
              <a:solidFill>
                <a:srgbClr val="0070C0"/>
              </a:solidFill>
              <a:effectLst/>
            </a:endParaRPr>
          </a:p>
        </p:txBody>
      </p:sp>
    </p:spTree>
    <p:extLst>
      <p:ext uri="{BB962C8B-B14F-4D97-AF65-F5344CB8AC3E}">
        <p14:creationId xmlns:p14="http://schemas.microsoft.com/office/powerpoint/2010/main" val="3956970578"/>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3109" y="78377"/>
            <a:ext cx="11051177" cy="5324535"/>
          </a:xfrm>
          <a:prstGeom prst="rect">
            <a:avLst/>
          </a:prstGeom>
        </p:spPr>
        <p:txBody>
          <a:bodyPr wrap="square">
            <a:spAutoFit/>
          </a:bodyPr>
          <a:lstStyle/>
          <a:p>
            <a:pPr algn="just"/>
            <a:r>
              <a:rPr lang="el-GR" sz="2000" b="1" u="sng" dirty="0">
                <a:solidFill>
                  <a:srgbClr val="0070C0"/>
                </a:solidFill>
                <a:latin typeface="Roboto"/>
              </a:rPr>
              <a:t>Διαδικασία Μεσολάβησης (άρθρο 15 Ν. 1876/1990)</a:t>
            </a:r>
            <a:r>
              <a:rPr lang="el-GR" sz="2000" dirty="0">
                <a:solidFill>
                  <a:srgbClr val="0070C0"/>
                </a:solidFill>
                <a:latin typeface="Roboto"/>
              </a:rPr>
              <a:t>:</a:t>
            </a:r>
          </a:p>
          <a:p>
            <a:pPr algn="just"/>
            <a:r>
              <a:rPr lang="el-GR" sz="2000" dirty="0">
                <a:solidFill>
                  <a:srgbClr val="0070C0"/>
                </a:solidFill>
                <a:latin typeface="Roboto"/>
              </a:rPr>
              <a:t> </a:t>
            </a:r>
          </a:p>
          <a:p>
            <a:pPr algn="just"/>
            <a:r>
              <a:rPr lang="el-GR" sz="2000" dirty="0">
                <a:solidFill>
                  <a:srgbClr val="0070C0"/>
                </a:solidFill>
                <a:latin typeface="Roboto"/>
              </a:rPr>
              <a:t>Μετά την αποτυχία των διαπραγματεύσεων για σύναψη Σ.Σ.Ε., οποιοδήποτε από τα μέρη της συλλογικής διαφοράς ή και τα δύο μαζί, μπορούν να ζητήσουν την ενεργοποίηση της προβλεπόμενης στο Ν. 1876/1990 διαδικασίας της Μεσολάβησης, ώστε με τη συμμετοχή του Μεσολαβητή να αρθεί το αδιέξοδο των διαπραγματεύσεων και να επιλυθεί ειρηνικά η συλλογική διαφορά. Εναπόκειται στα μέρη να αποδεχθούν τις προτάσεις ή όχι του Μεσολαβητή και να προχωρήσουν στη σύναψη Σ.Σ.Ε.</a:t>
            </a:r>
          </a:p>
          <a:p>
            <a:pPr algn="just"/>
            <a:r>
              <a:rPr lang="el-GR" sz="2000" dirty="0">
                <a:solidFill>
                  <a:srgbClr val="0070C0"/>
                </a:solidFill>
                <a:latin typeface="Roboto"/>
              </a:rPr>
              <a:t> </a:t>
            </a:r>
          </a:p>
          <a:p>
            <a:pPr algn="just"/>
            <a:r>
              <a:rPr lang="el-GR" sz="2000" dirty="0">
                <a:solidFill>
                  <a:srgbClr val="0070C0"/>
                </a:solidFill>
                <a:latin typeface="Roboto"/>
              </a:rPr>
              <a:t>Η διαδικασία της μεσολάβησης με την κατάθεση στον ΟΜΕΔ σχετικής αίτησης από τα ενδιαφερόμενα μέρη ή από το ένα μόνο μέρος. Η αίτηση στη δεύτερη περίπτωση κοινοποιείται και στο άλλο μέρος. Στην αίτηση αναφέρονται η πρόσκληση που απευθύνει το ένα μέρος προς το άλλο, τα στοιχεία των μερών και των </a:t>
            </a:r>
            <a:r>
              <a:rPr lang="el-GR" sz="2000" dirty="0" err="1">
                <a:solidFill>
                  <a:srgbClr val="0070C0"/>
                </a:solidFill>
                <a:latin typeface="Roboto"/>
              </a:rPr>
              <a:t>οριζομένων</a:t>
            </a:r>
            <a:r>
              <a:rPr lang="el-GR" sz="2000" dirty="0">
                <a:solidFill>
                  <a:srgbClr val="0070C0"/>
                </a:solidFill>
                <a:latin typeface="Roboto"/>
              </a:rPr>
              <a:t> εκπροσώπων τους, οι προτάσεις και τα αιτήματά τους, οι λόγοι που τα δικαιολογούν, οι τυχόν εναλλακτικές προτάσεις και αντιπροτάσεις και οποιοδήποτε άλλο στοιχείο διευκολύνει τις διαπραγματεύσεις. Ο μεσολαβητής επιλέγεται από τα μέρη από τον Ειδικό Κατάλογο Μεσολαβητών και σε περίπτωση μη συμφωνίας ορίζεται με κλήρωση.</a:t>
            </a:r>
            <a:endParaRPr lang="el-GR" sz="2000" b="0" i="0" dirty="0">
              <a:solidFill>
                <a:srgbClr val="0070C0"/>
              </a:solidFill>
              <a:effectLst/>
              <a:latin typeface="Roboto"/>
            </a:endParaRPr>
          </a:p>
        </p:txBody>
      </p:sp>
    </p:spTree>
    <p:extLst>
      <p:ext uri="{BB962C8B-B14F-4D97-AF65-F5344CB8AC3E}">
        <p14:creationId xmlns:p14="http://schemas.microsoft.com/office/powerpoint/2010/main" val="748036832"/>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7646" y="0"/>
            <a:ext cx="11373394" cy="7171194"/>
          </a:xfrm>
          <a:prstGeom prst="rect">
            <a:avLst/>
          </a:prstGeom>
        </p:spPr>
        <p:txBody>
          <a:bodyPr wrap="square">
            <a:spAutoFit/>
          </a:bodyPr>
          <a:lstStyle/>
          <a:p>
            <a:pPr algn="just"/>
            <a:r>
              <a:rPr lang="el-GR" sz="2000" b="1" u="sng" dirty="0">
                <a:solidFill>
                  <a:srgbClr val="0070C0"/>
                </a:solidFill>
              </a:rPr>
              <a:t>Προσφυγή στη διαιτησία (άρθρο 16 Ν. 1876/1990, όπως τροποποιήθηκε με το άρθρο 57 του Ν. 4635/2019)</a:t>
            </a:r>
            <a:r>
              <a:rPr lang="el-GR" sz="2000" dirty="0">
                <a:solidFill>
                  <a:srgbClr val="0070C0"/>
                </a:solidFill>
              </a:rPr>
              <a:t>:</a:t>
            </a:r>
          </a:p>
          <a:p>
            <a:pPr algn="just"/>
            <a:r>
              <a:rPr lang="el-GR" sz="2000" dirty="0">
                <a:solidFill>
                  <a:srgbClr val="0070C0"/>
                </a:solidFill>
              </a:rPr>
              <a:t> </a:t>
            </a:r>
            <a:r>
              <a:rPr lang="el-GR" sz="2000" dirty="0" smtClean="0">
                <a:solidFill>
                  <a:srgbClr val="0070C0"/>
                </a:solidFill>
              </a:rPr>
              <a:t>Με </a:t>
            </a:r>
            <a:r>
              <a:rPr lang="el-GR" sz="2000" dirty="0">
                <a:solidFill>
                  <a:srgbClr val="0070C0"/>
                </a:solidFill>
              </a:rPr>
              <a:t>το άρθρο 57 του Ν. 4635/2019, τροποποιήθηκε ουσιωδώς το άρθρο 16 του Ν. 1876/90 σχετικά με τη δυνατότητα προσφυγής σε διαιτησία. Με την άνω διάταξη προβλέπεται πλέον η δυνατότητα προσφυγής στη διαιτησία στις ακόλουθες </a:t>
            </a:r>
            <a:r>
              <a:rPr lang="el-GR" sz="2000" b="1" dirty="0">
                <a:solidFill>
                  <a:srgbClr val="0070C0"/>
                </a:solidFill>
              </a:rPr>
              <a:t>και μόνο</a:t>
            </a:r>
            <a:r>
              <a:rPr lang="el-GR" sz="2000" dirty="0">
                <a:solidFill>
                  <a:srgbClr val="0070C0"/>
                </a:solidFill>
              </a:rPr>
              <a:t> περιπτώσεις:</a:t>
            </a:r>
          </a:p>
          <a:p>
            <a:pPr algn="just"/>
            <a:r>
              <a:rPr lang="el-GR" sz="2000" dirty="0">
                <a:solidFill>
                  <a:srgbClr val="0070C0"/>
                </a:solidFill>
              </a:rPr>
              <a:t> </a:t>
            </a:r>
            <a:r>
              <a:rPr lang="el-GR" sz="2000" dirty="0" smtClean="0">
                <a:solidFill>
                  <a:srgbClr val="0070C0"/>
                </a:solidFill>
              </a:rPr>
              <a:t>Α</a:t>
            </a:r>
            <a:r>
              <a:rPr lang="el-GR" sz="2000" dirty="0">
                <a:solidFill>
                  <a:srgbClr val="0070C0"/>
                </a:solidFill>
              </a:rPr>
              <a:t>. </a:t>
            </a:r>
            <a:r>
              <a:rPr lang="el-GR" sz="2000" b="1" dirty="0">
                <a:solidFill>
                  <a:srgbClr val="0070C0"/>
                </a:solidFill>
              </a:rPr>
              <a:t>με κοινή συμφωνία των μερών</a:t>
            </a:r>
            <a:r>
              <a:rPr lang="el-GR" sz="2000" dirty="0">
                <a:solidFill>
                  <a:srgbClr val="0070C0"/>
                </a:solidFill>
              </a:rPr>
              <a:t> και</a:t>
            </a:r>
          </a:p>
          <a:p>
            <a:pPr algn="just"/>
            <a:r>
              <a:rPr lang="el-GR" sz="2000" dirty="0">
                <a:solidFill>
                  <a:srgbClr val="0070C0"/>
                </a:solidFill>
              </a:rPr>
              <a:t> </a:t>
            </a:r>
            <a:r>
              <a:rPr lang="el-GR" sz="2000" dirty="0" smtClean="0">
                <a:solidFill>
                  <a:srgbClr val="0070C0"/>
                </a:solidFill>
              </a:rPr>
              <a:t>Β</a:t>
            </a:r>
            <a:r>
              <a:rPr lang="el-GR" sz="2000" dirty="0">
                <a:solidFill>
                  <a:srgbClr val="0070C0"/>
                </a:solidFill>
              </a:rPr>
              <a:t>. </a:t>
            </a:r>
            <a:r>
              <a:rPr lang="el-GR" sz="2000" b="1" dirty="0">
                <a:solidFill>
                  <a:srgbClr val="0070C0"/>
                </a:solidFill>
              </a:rPr>
              <a:t>μονομερώς μόνο εάν</a:t>
            </a:r>
            <a:r>
              <a:rPr lang="el-GR" sz="2000" dirty="0">
                <a:solidFill>
                  <a:srgbClr val="0070C0"/>
                </a:solidFill>
              </a:rPr>
              <a:t>:</a:t>
            </a:r>
          </a:p>
          <a:p>
            <a:pPr algn="just"/>
            <a:r>
              <a:rPr lang="el-GR" sz="2000">
                <a:solidFill>
                  <a:srgbClr val="0070C0"/>
                </a:solidFill>
              </a:rPr>
              <a:t> </a:t>
            </a:r>
            <a:r>
              <a:rPr lang="el-GR" sz="2000" b="1" smtClean="0">
                <a:solidFill>
                  <a:srgbClr val="0070C0"/>
                </a:solidFill>
              </a:rPr>
              <a:t>(</a:t>
            </a:r>
            <a:r>
              <a:rPr lang="el-GR" sz="2000" b="1" dirty="0">
                <a:solidFill>
                  <a:srgbClr val="0070C0"/>
                </a:solidFill>
              </a:rPr>
              <a:t>i)     </a:t>
            </a:r>
            <a:r>
              <a:rPr lang="el-GR" sz="2000" i="1" dirty="0">
                <a:solidFill>
                  <a:srgbClr val="0070C0"/>
                </a:solidFill>
              </a:rPr>
              <a:t>η συλλογική διαφορά αφορά επιχειρήσεις δημόσιου χαρακτήρα ή κοινής ωφέλειας, η λειτουργία των οποίων έχει ζωτική σημασία για την εξυπηρέτηση βασικών αναγκών του κοινωνικού συνόλου κατά την έννοια της παρ. 2 τού </a:t>
            </a:r>
            <a:r>
              <a:rPr lang="el-GR" sz="2000" i="1" dirty="0" err="1">
                <a:solidFill>
                  <a:srgbClr val="0070C0"/>
                </a:solidFill>
              </a:rPr>
              <a:t>αρθρ</a:t>
            </a:r>
            <a:r>
              <a:rPr lang="el-GR" sz="2000" i="1" dirty="0">
                <a:solidFill>
                  <a:srgbClr val="0070C0"/>
                </a:solidFill>
              </a:rPr>
              <a:t>. 19 τού Ν. 1264/82, όπως συμπληρώθηκε με τις παρ. 1 και 2 τού </a:t>
            </a:r>
            <a:r>
              <a:rPr lang="el-GR" sz="2000" i="1" dirty="0" err="1">
                <a:solidFill>
                  <a:srgbClr val="0070C0"/>
                </a:solidFill>
              </a:rPr>
              <a:t>αρθρ</a:t>
            </a:r>
            <a:r>
              <a:rPr lang="el-GR" sz="2000" i="1" dirty="0">
                <a:solidFill>
                  <a:srgbClr val="0070C0"/>
                </a:solidFill>
              </a:rPr>
              <a:t>. 3 τού Ν. 1915/90 και όπως αυτές ορίζονται στο Κεφάλαιο A’ τού Ν. 3429/05, όπως ισχύει σε συνδυασμό με την παρ. 1 τού άρθρου 14 τού Ν. 4270/14, όπως ισχύει. Σ</a:t>
            </a:r>
            <a:r>
              <a:rPr lang="el-GR" sz="2000" dirty="0">
                <a:solidFill>
                  <a:srgbClr val="0070C0"/>
                </a:solidFill>
              </a:rPr>
              <a:t>υνεπώς είναι δυνατή η μονομερής προσφυγή στη διαιτησία εάν η συλλογική διαφορά αφορά: α) </a:t>
            </a:r>
            <a:r>
              <a:rPr lang="el-GR" sz="2000" b="1" dirty="0">
                <a:solidFill>
                  <a:srgbClr val="0070C0"/>
                </a:solidFill>
              </a:rPr>
              <a:t>τις περιοριστικά απαριθμούμενες επιχειρήσεις του </a:t>
            </a:r>
            <a:r>
              <a:rPr lang="el-GR" sz="2000" b="1" dirty="0" err="1">
                <a:solidFill>
                  <a:srgbClr val="0070C0"/>
                </a:solidFill>
              </a:rPr>
              <a:t>αρθρ</a:t>
            </a:r>
            <a:r>
              <a:rPr lang="el-GR" sz="2000" b="1" dirty="0">
                <a:solidFill>
                  <a:srgbClr val="0070C0"/>
                </a:solidFill>
              </a:rPr>
              <a:t>. 19 παρ. 2 τού Ν. 1264/82, όπως ισχύει </a:t>
            </a:r>
            <a:r>
              <a:rPr lang="el-GR" sz="2000" dirty="0">
                <a:solidFill>
                  <a:srgbClr val="0070C0"/>
                </a:solidFill>
              </a:rPr>
              <a:t>και β</a:t>
            </a:r>
            <a:r>
              <a:rPr lang="el-GR" sz="2000" b="1" dirty="0">
                <a:solidFill>
                  <a:srgbClr val="0070C0"/>
                </a:solidFill>
              </a:rPr>
              <a:t>) τις επιχειρήσεις του κεφαλαίου Α’ του Ν. 3429/2005 (ΔΕΚΟ)</a:t>
            </a:r>
            <a:r>
              <a:rPr lang="el-GR" sz="2000" dirty="0">
                <a:solidFill>
                  <a:srgbClr val="0070C0"/>
                </a:solidFill>
              </a:rPr>
              <a:t>.</a:t>
            </a:r>
          </a:p>
          <a:p>
            <a:pPr algn="just"/>
            <a:r>
              <a:rPr lang="el-GR" sz="2000" b="1" dirty="0">
                <a:solidFill>
                  <a:srgbClr val="0070C0"/>
                </a:solidFill>
              </a:rPr>
              <a:t>(</a:t>
            </a:r>
            <a:r>
              <a:rPr lang="el-GR" sz="2000" b="1" dirty="0" err="1">
                <a:solidFill>
                  <a:srgbClr val="0070C0"/>
                </a:solidFill>
              </a:rPr>
              <a:t>ii</a:t>
            </a:r>
            <a:r>
              <a:rPr lang="el-GR" sz="2000" b="1" dirty="0">
                <a:solidFill>
                  <a:srgbClr val="0070C0"/>
                </a:solidFill>
              </a:rPr>
              <a:t>)    </a:t>
            </a:r>
            <a:r>
              <a:rPr lang="el-GR" sz="2000" dirty="0">
                <a:solidFill>
                  <a:srgbClr val="0070C0"/>
                </a:solidFill>
              </a:rPr>
              <a:t> </a:t>
            </a:r>
            <a:r>
              <a:rPr lang="el-GR" sz="2000" i="1" dirty="0">
                <a:solidFill>
                  <a:srgbClr val="0070C0"/>
                </a:solidFill>
              </a:rPr>
              <a:t>η συλλογική διαφορά αφορά τη σύναψη Σ.Σ.Ε., αν έχουν αποτύχει οριστικά οι συλλογικές διαπραγματεύσεις μεταξύ των μερών και η επίλυση της διαφοράς επιβάλλεται από υπαρκτό λόγο γενικότερου κοινωνικού ή δημοσίου συμφέροντος συνδεόμενο με τη λειτουργία της ελληνικής οικονομίας.</a:t>
            </a:r>
            <a:r>
              <a:rPr lang="el-GR" sz="2000" dirty="0">
                <a:solidFill>
                  <a:srgbClr val="0070C0"/>
                </a:solidFill>
              </a:rPr>
              <a:t> Στη δεύτερη αυτή περίπτωση υπάγονται </a:t>
            </a:r>
            <a:r>
              <a:rPr lang="el-GR" sz="2000" b="1" dirty="0">
                <a:solidFill>
                  <a:srgbClr val="0070C0"/>
                </a:solidFill>
              </a:rPr>
              <a:t>όλες οι επιχειρήσεις, ιδιωτικού και δημοσίου τομέα</a:t>
            </a:r>
            <a:r>
              <a:rPr lang="el-GR" sz="2000" dirty="0">
                <a:solidFill>
                  <a:srgbClr val="0070C0"/>
                </a:solidFill>
              </a:rPr>
              <a:t>, εφόσον συντρέχουν οι ακόλουθες προϋποθέσεις: α) το αντικείμενο της διαφοράς να είναι η σύναψη Σ.Σ.Ε., β) να έχουν αποτύχει οριστικά οι διαπραγματεύσεις και γ) να συντρέχει λόγος γενικότερου κοινωνικού ή δημοσίου συμφέροντος που να συνδέεται με τη λειτουργία της ελληνικής οικονομίας.</a:t>
            </a:r>
          </a:p>
          <a:p>
            <a:pPr algn="just"/>
            <a:r>
              <a:rPr lang="el-GR" sz="2000" dirty="0">
                <a:solidFill>
                  <a:srgbClr val="0070C0"/>
                </a:solidFill>
              </a:rPr>
              <a:t> </a:t>
            </a:r>
            <a:endParaRPr lang="el-GR" sz="2000" b="0" i="0" dirty="0">
              <a:solidFill>
                <a:srgbClr val="0070C0"/>
              </a:solidFill>
              <a:effectLst/>
            </a:endParaRPr>
          </a:p>
        </p:txBody>
      </p:sp>
    </p:spTree>
    <p:extLst>
      <p:ext uri="{BB962C8B-B14F-4D97-AF65-F5344CB8AC3E}">
        <p14:creationId xmlns:p14="http://schemas.microsoft.com/office/powerpoint/2010/main" val="39460156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0229" y="104503"/>
            <a:ext cx="11347268" cy="6555641"/>
          </a:xfrm>
          <a:prstGeom prst="rect">
            <a:avLst/>
          </a:prstGeom>
        </p:spPr>
        <p:txBody>
          <a:bodyPr wrap="square">
            <a:spAutoFit/>
          </a:bodyPr>
          <a:lstStyle/>
          <a:p>
            <a:pPr algn="just"/>
            <a:r>
              <a:rPr lang="el-GR" sz="2000" dirty="0">
                <a:solidFill>
                  <a:srgbClr val="0070C0"/>
                </a:solidFill>
              </a:rPr>
              <a:t>ΤΜΗΜΑ ΔΕΥΤΕΡΟ ΣΧΕΣΕΙΣ ΠΡΟΣ ΤΑ ΕΣΩ: </a:t>
            </a:r>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252. </a:t>
            </a:r>
            <a:r>
              <a:rPr lang="el-GR" sz="2000" b="1" dirty="0">
                <a:solidFill>
                  <a:srgbClr val="0070C0"/>
                </a:solidFill>
              </a:rPr>
              <a:t>Η εταιρική σύμβαση</a:t>
            </a:r>
            <a:r>
              <a:rPr lang="el-GR" sz="2000" dirty="0">
                <a:solidFill>
                  <a:srgbClr val="0070C0"/>
                </a:solidFill>
              </a:rPr>
              <a:t>. Οι σχέσεις των εταίρων μεταξύ τους καθορίζονται από την εταιρική σύμβαση. Στις σχέσεις αυτές οι εταίροι ευθύνονται για κάθε πταίσμα.</a:t>
            </a:r>
          </a:p>
          <a:p>
            <a:pPr algn="just"/>
            <a:r>
              <a:rPr lang="el-GR" sz="2000" dirty="0">
                <a:solidFill>
                  <a:srgbClr val="0070C0"/>
                </a:solidFill>
              </a:rPr>
              <a:t>Άρθρο 253. Λήψη αποφάσεων. 1. Οι αποφάσεις λαμβάνονται με συμφωνία όλων των εταίρων. 2. Εφόσον έχει συμφωνηθεί πλειοψηφική λήψη αποφάσεων, η πλειοψηφία υπολογίζεται εν αμφιβολία με βάση τον αριθμό των εταίρων.</a:t>
            </a:r>
          </a:p>
          <a:p>
            <a:pPr algn="just"/>
            <a:r>
              <a:rPr lang="el-GR" sz="2000" dirty="0">
                <a:solidFill>
                  <a:srgbClr val="0070C0"/>
                </a:solidFill>
              </a:rPr>
              <a:t>Άρθρο 254. </a:t>
            </a:r>
            <a:r>
              <a:rPr lang="el-GR" sz="2000" b="1" dirty="0">
                <a:solidFill>
                  <a:srgbClr val="0070C0"/>
                </a:solidFill>
              </a:rPr>
              <a:t>Διαχείριση.</a:t>
            </a:r>
            <a:r>
              <a:rPr lang="el-GR" sz="2000" dirty="0">
                <a:solidFill>
                  <a:srgbClr val="0070C0"/>
                </a:solidFill>
              </a:rPr>
              <a:t> 1. Δικαίωμα και υποχρέωση διαχείρισης έχουν όλοι οι εταίροι, εκτός αν ορίζεται διαφορετικά στην εταιρική σύμβαση. 2. Εφόσον η διαχείριση ασκείται από όλους ή από περισσότερους εταίρους και δεν προβλέπεται διαφορετικά στην εταιρική σύμβαση, κάθε διαχειριστής εταίρος μπορεί να ενεργεί μόνος. Αν ένας από τους λοιπούς διαχειριστές εταίρους εναντιώνεται στην ενέργεια μιας πράξης πριν από την εκτέλεση της, ο διαχειριστής οφείλει να μην την τελέσει. 3. Η εξουσία διαχείρισης καταλαμβάνει όλες τις πράξεις συνήθους διοίκησης της εταιρείας. Για τη διενέργεια πράξεων που βρίσκονται εκτός της συνήθους διοίκησης απαιτείται η συναίνεση όλων των εταίρων. 4. Ο διαχειριστής έχει υποχρέωση πληροφόρησης σχετικά με την πορεία των εταιρικών υποθέσεων, καθώς και υποχρέωση λογοδοσίας.</a:t>
            </a:r>
          </a:p>
          <a:p>
            <a:pPr algn="just"/>
            <a:r>
              <a:rPr lang="el-GR" sz="2000" dirty="0">
                <a:solidFill>
                  <a:srgbClr val="0070C0"/>
                </a:solidFill>
              </a:rPr>
              <a:t>Άρθρο 255. </a:t>
            </a:r>
            <a:r>
              <a:rPr lang="el-GR" sz="2000" b="1" dirty="0">
                <a:solidFill>
                  <a:srgbClr val="0070C0"/>
                </a:solidFill>
              </a:rPr>
              <a:t>Κέρδη και ζημίες</a:t>
            </a:r>
            <a:r>
              <a:rPr lang="el-GR" sz="2000" dirty="0">
                <a:solidFill>
                  <a:srgbClr val="0070C0"/>
                </a:solidFill>
              </a:rPr>
              <a:t>. Στο τέλος της εταιρικής χρήσης συντάσσεται λογαριασμός, από τον οποίο </a:t>
            </a:r>
            <a:r>
              <a:rPr lang="el-GR" sz="2000" dirty="0" err="1">
                <a:solidFill>
                  <a:srgbClr val="0070C0"/>
                </a:solidFill>
              </a:rPr>
              <a:t>εμφαίνονται</a:t>
            </a:r>
            <a:r>
              <a:rPr lang="el-GR" sz="2000" dirty="0">
                <a:solidFill>
                  <a:srgbClr val="0070C0"/>
                </a:solidFill>
              </a:rPr>
              <a:t> τα κέρδη ή οι ζημίες της εταιρείας. Στην εταιρική σύμβαση μπορεί να προβλέπεται ότι διανέμονται κέρδη και πριν από το τέλος της εταιρικής χρήσης με βάση προσωρινό λογαριασμό. Εκτός αντίθετης συμφωνίας, οι εταίροι μετέχουν στα κέρδη και τις ζημίες κατά το ποσοστό συμμετοχής τους.</a:t>
            </a:r>
          </a:p>
          <a:p>
            <a:pPr algn="just"/>
            <a:r>
              <a:rPr lang="el-GR" sz="2000" dirty="0">
                <a:solidFill>
                  <a:srgbClr val="0070C0"/>
                </a:solidFill>
              </a:rPr>
              <a:t>Άρθρο 256. </a:t>
            </a:r>
            <a:r>
              <a:rPr lang="el-GR" sz="2000" b="1" dirty="0">
                <a:solidFill>
                  <a:srgbClr val="0070C0"/>
                </a:solidFill>
              </a:rPr>
              <a:t>Μεταβίβαση εταιρικής συμμετοχής</a:t>
            </a:r>
            <a:r>
              <a:rPr lang="el-GR" sz="2000" dirty="0">
                <a:solidFill>
                  <a:srgbClr val="0070C0"/>
                </a:solidFill>
              </a:rPr>
              <a:t>. Η εταιρική συμμετοχή μεταβιβάζεται ολικά ή μερικά, αν τούτο προβλέπεται στην εταιρική σύμβαση ή συναινούν όλοι οι εταίροι.</a:t>
            </a:r>
            <a:endParaRPr lang="el-GR" sz="2000" b="0" i="0" dirty="0">
              <a:solidFill>
                <a:srgbClr val="0070C0"/>
              </a:solidFill>
              <a:effectLst/>
            </a:endParaRPr>
          </a:p>
        </p:txBody>
      </p:sp>
    </p:spTree>
    <p:extLst>
      <p:ext uri="{BB962C8B-B14F-4D97-AF65-F5344CB8AC3E}">
        <p14:creationId xmlns:p14="http://schemas.microsoft.com/office/powerpoint/2010/main" val="2905057396"/>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1487" y="174171"/>
            <a:ext cx="10894422" cy="2954655"/>
          </a:xfrm>
          <a:prstGeom prst="rect">
            <a:avLst/>
          </a:prstGeom>
          <a:noFill/>
        </p:spPr>
        <p:txBody>
          <a:bodyPr wrap="square" rtlCol="0">
            <a:spAutoFit/>
          </a:bodyPr>
          <a:lstStyle/>
          <a:p>
            <a:r>
              <a:rPr lang="el-GR" dirty="0" smtClean="0"/>
              <a:t>ΒΙΒΛΙΟΓΡΑΦΙΑ/ ΑΝΑΦΟΡΕΣ</a:t>
            </a:r>
          </a:p>
          <a:p>
            <a:endParaRPr lang="el-GR" dirty="0"/>
          </a:p>
          <a:p>
            <a:r>
              <a:rPr lang="el-GR" dirty="0" smtClean="0"/>
              <a:t>ΕΜΠΟΡΙΚΕΣ ΕΤΑΙΡΕΙΕΣ ΝΙΚ. Κ. ΡΟΚΑΣ  ΕΚΔΟΣΕΙΣ ΑΝΤ. Ν. ΣΑΚΚΟΥΛΑ 1996</a:t>
            </a:r>
          </a:p>
          <a:p>
            <a:r>
              <a:rPr lang="el-GR" dirty="0" smtClean="0"/>
              <a:t>ΕΠΙΤΟΜΗ ΕΜΠΟΡΙΚΟΥ ΔΙΚΑΙΟΥ ΑΝΑΣΤΑΣΟΠΟΥΛΟΣ ΓΕΡΑΣΙΜΟΣ 2005</a:t>
            </a:r>
          </a:p>
          <a:p>
            <a:r>
              <a:rPr lang="el-GR" dirty="0" smtClean="0"/>
              <a:t>ΣΤΟΙΧΕΙΑ ΕΡΓΑΤΙΚΟΥ ΔΙΚΑΙΟΥ ΦΡΑΓΚΑΚΗ ΝΙΚΟΥ ΕΚΔΟΣΕΙΣ ΙΔΡΥΜΑΤΟΣ ΕΥΓΕΝΙΔΟΥ  ΑΘΗΝΑ 1998</a:t>
            </a:r>
          </a:p>
          <a:p>
            <a:r>
              <a:rPr lang="en-US" dirty="0" smtClean="0">
                <a:hlinkClick r:id="rId2"/>
              </a:rPr>
              <a:t>lawspot.gr</a:t>
            </a:r>
            <a:endParaRPr lang="en-US" dirty="0" smtClean="0"/>
          </a:p>
          <a:p>
            <a:r>
              <a:rPr lang="en-US" dirty="0" smtClean="0"/>
              <a:t>e-nomothesia.gr</a:t>
            </a:r>
            <a:endParaRPr lang="el-GR" dirty="0" smtClean="0"/>
          </a:p>
          <a:p>
            <a:r>
              <a:rPr lang="en-US" dirty="0">
                <a:hlinkClick r:id="rId3"/>
              </a:rPr>
              <a:t>https://www.kepea.gr</a:t>
            </a:r>
            <a:r>
              <a:rPr lang="en-US" dirty="0" smtClean="0">
                <a:hlinkClick r:id="rId3"/>
              </a:rPr>
              <a:t>/</a:t>
            </a:r>
            <a:endParaRPr lang="el-GR" dirty="0" smtClean="0"/>
          </a:p>
          <a:p>
            <a:r>
              <a:rPr lang="en-US" dirty="0">
                <a:solidFill>
                  <a:srgbClr val="0070C0"/>
                </a:solidFill>
              </a:rPr>
              <a:t>www.ngeurope.net</a:t>
            </a:r>
            <a:endParaRPr lang="en-US" dirty="0" smtClean="0"/>
          </a:p>
          <a:p>
            <a:endParaRPr lang="en-US" dirty="0"/>
          </a:p>
        </p:txBody>
      </p:sp>
    </p:spTree>
    <p:extLst>
      <p:ext uri="{BB962C8B-B14F-4D97-AF65-F5344CB8AC3E}">
        <p14:creationId xmlns:p14="http://schemas.microsoft.com/office/powerpoint/2010/main" val="32200210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9897" y="104503"/>
            <a:ext cx="11225349" cy="5324535"/>
          </a:xfrm>
          <a:prstGeom prst="rect">
            <a:avLst/>
          </a:prstGeom>
        </p:spPr>
        <p:txBody>
          <a:bodyPr wrap="square">
            <a:spAutoFit/>
          </a:bodyPr>
          <a:lstStyle/>
          <a:p>
            <a:pPr algn="just"/>
            <a:r>
              <a:rPr lang="el-GR" sz="2000" dirty="0">
                <a:solidFill>
                  <a:srgbClr val="0070C0"/>
                </a:solidFill>
              </a:rPr>
              <a:t>ΤΜΗΜΑ ΤΡΙΤΟ ΣΧΕΣΕΙΣ ΠΡΟΣ ΤΑ ΕΞΩ: </a:t>
            </a:r>
            <a:endParaRPr lang="el-GR" sz="2000" dirty="0" smtClean="0">
              <a:solidFill>
                <a:srgbClr val="0070C0"/>
              </a:solidFill>
            </a:endParaRPr>
          </a:p>
          <a:p>
            <a:pPr algn="just"/>
            <a:endParaRPr lang="el-GR" sz="2000" dirty="0">
              <a:solidFill>
                <a:srgbClr val="0070C0"/>
              </a:solidFill>
            </a:endParaRPr>
          </a:p>
          <a:p>
            <a:pPr algn="just"/>
            <a:r>
              <a:rPr lang="el-GR" sz="2000" dirty="0" err="1" smtClean="0">
                <a:solidFill>
                  <a:srgbClr val="0070C0"/>
                </a:solidFill>
              </a:rPr>
              <a:t>Αρθρο</a:t>
            </a:r>
            <a:r>
              <a:rPr lang="el-GR" sz="2000" dirty="0" smtClean="0">
                <a:solidFill>
                  <a:srgbClr val="0070C0"/>
                </a:solidFill>
              </a:rPr>
              <a:t> </a:t>
            </a:r>
            <a:r>
              <a:rPr lang="el-GR" sz="2000" dirty="0">
                <a:solidFill>
                  <a:srgbClr val="0070C0"/>
                </a:solidFill>
              </a:rPr>
              <a:t>257. </a:t>
            </a:r>
            <a:r>
              <a:rPr lang="el-GR" sz="2000" b="1" dirty="0">
                <a:solidFill>
                  <a:srgbClr val="0070C0"/>
                </a:solidFill>
              </a:rPr>
              <a:t>Εξουσία εκπροσώπησης</a:t>
            </a:r>
            <a:r>
              <a:rPr lang="el-GR" sz="2000" dirty="0">
                <a:solidFill>
                  <a:srgbClr val="0070C0"/>
                </a:solidFill>
              </a:rPr>
              <a:t>. 1. Κάθε εταίρος έχει εξουσία εκπροσώπησης της εταιρείας, εκτός αν ορίζεται διαφορετικά στην εταιρική σύμβαση. 2. Σε περίπτωση εκπροσώπησης από περισσότερους εταίρους, αρκεί η </a:t>
            </a:r>
            <a:r>
              <a:rPr lang="el-GR" sz="2000" dirty="0" err="1">
                <a:solidFill>
                  <a:srgbClr val="0070C0"/>
                </a:solidFill>
              </a:rPr>
              <a:t>απευθυντεα</a:t>
            </a:r>
            <a:r>
              <a:rPr lang="el-GR" sz="2000" dirty="0">
                <a:solidFill>
                  <a:srgbClr val="0070C0"/>
                </a:solidFill>
              </a:rPr>
              <a:t> προς την εταιρεία δήλωση βουλήσεως να περιέλθει σε έναν από αυτούς. 3. Η </a:t>
            </a:r>
            <a:r>
              <a:rPr lang="el-GR" sz="2000" dirty="0" err="1">
                <a:solidFill>
                  <a:srgbClr val="0070C0"/>
                </a:solidFill>
              </a:rPr>
              <a:t>εκπροσωπευτική</a:t>
            </a:r>
            <a:r>
              <a:rPr lang="el-GR" sz="2000" dirty="0">
                <a:solidFill>
                  <a:srgbClr val="0070C0"/>
                </a:solidFill>
              </a:rPr>
              <a:t> εξουσία εκτείνεται σε όλες τις δικαστικές και εξώδικες πράξεις που εμπίπτουν στην επιδίωξη του σκοπού της εταιρείας. Αν τελείται πράξη καθ' υπέρβαση του σκοπού της εταιρίας, η υπέρβαση αυτή μπορεί να προταθεί μόνο αν ο τρίτος τη γνώριζε ή όφειλε να τη γνωρίζει. Περιορισμοί της </a:t>
            </a:r>
            <a:r>
              <a:rPr lang="el-GR" sz="2000" dirty="0" err="1">
                <a:solidFill>
                  <a:srgbClr val="0070C0"/>
                </a:solidFill>
              </a:rPr>
              <a:t>εκπροσωπευτικής</a:t>
            </a:r>
            <a:r>
              <a:rPr lang="el-GR" sz="2000" dirty="0">
                <a:solidFill>
                  <a:srgbClr val="0070C0"/>
                </a:solidFill>
              </a:rPr>
              <a:t> εξουσίας με την εταιρική σύμβαση ή με απόφαση των εταίρων δεν προβάλλονται στους τρίτους.</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258. </a:t>
            </a:r>
            <a:r>
              <a:rPr lang="el-GR" sz="2000" b="1" dirty="0">
                <a:solidFill>
                  <a:srgbClr val="0070C0"/>
                </a:solidFill>
              </a:rPr>
              <a:t>Ευθύνη εταίρων</a:t>
            </a:r>
            <a:r>
              <a:rPr lang="el-GR" sz="2000" dirty="0">
                <a:solidFill>
                  <a:srgbClr val="0070C0"/>
                </a:solidFill>
              </a:rPr>
              <a:t>. 1. Συμφωνία για περιορισμό ή αποκλεισμό της ευθύνης των εταίρων κατά την παράγραφο 1 του άρθρου 249 δεν ισχύει έναντι των τρίτων. 2. Ο εταίρος που ενάγεται για εκπλήρωση εταιρικής υποχρέωσης, μπορεί να προβάλλει ενστάσεις που δεν θεμελιώνονται στο πρόσωπο του, μόνον εφόσον θα μπορούσαν να προβληθούν από την εταιρεία. 3. Ο εταίρος που εισέρχεται στην εταιρεία ευθύνεται απεριόριστα και εις </a:t>
            </a:r>
            <a:r>
              <a:rPr lang="el-GR" sz="2000" dirty="0" err="1">
                <a:solidFill>
                  <a:srgbClr val="0070C0"/>
                </a:solidFill>
              </a:rPr>
              <a:t>ολόκληρον</a:t>
            </a:r>
            <a:r>
              <a:rPr lang="el-GR" sz="2000" dirty="0">
                <a:solidFill>
                  <a:srgbClr val="0070C0"/>
                </a:solidFill>
              </a:rPr>
              <a:t> και για τα υπάρχοντα πριν από την είσοδο του εταιρικά χρέη. Αντίθετη συμφωνία δεν ισχύει έναντι των τρίτων.</a:t>
            </a:r>
            <a:endParaRPr lang="el-GR" sz="2000" b="0" i="0" dirty="0">
              <a:solidFill>
                <a:srgbClr val="0070C0"/>
              </a:solidFill>
              <a:effectLst/>
            </a:endParaRPr>
          </a:p>
        </p:txBody>
      </p:sp>
    </p:spTree>
    <p:extLst>
      <p:ext uri="{BB962C8B-B14F-4D97-AF65-F5344CB8AC3E}">
        <p14:creationId xmlns:p14="http://schemas.microsoft.com/office/powerpoint/2010/main" val="21480463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05989" y="209006"/>
            <a:ext cx="10850879" cy="6247864"/>
          </a:xfrm>
          <a:prstGeom prst="rect">
            <a:avLst/>
          </a:prstGeom>
          <a:noFill/>
        </p:spPr>
        <p:txBody>
          <a:bodyPr wrap="square" rtlCol="0">
            <a:spAutoFit/>
          </a:bodyPr>
          <a:lstStyle/>
          <a:p>
            <a:pPr algn="just"/>
            <a:r>
              <a:rPr lang="el-GR" sz="2000" dirty="0">
                <a:solidFill>
                  <a:srgbClr val="0070C0"/>
                </a:solidFill>
              </a:rPr>
              <a:t>ΤΜΗΜΑ ΤΕΤΑΡΤΟ ΛΥΣΗ ΤΗΣ ΕΤΑΙΡΕΙΑΣ ΚΑΙ ΕΞΟΔΟΣ ΕΤΑΙΡΟΥ: </a:t>
            </a:r>
            <a:endParaRPr lang="el-GR" sz="2000" dirty="0" smtClean="0">
              <a:solidFill>
                <a:srgbClr val="0070C0"/>
              </a:solidFill>
            </a:endParaRPr>
          </a:p>
          <a:p>
            <a:pPr algn="just"/>
            <a:endParaRPr lang="el-GR" sz="2000" dirty="0">
              <a:solidFill>
                <a:srgbClr val="0070C0"/>
              </a:solidFill>
            </a:endParaRPr>
          </a:p>
          <a:p>
            <a:pPr algn="just"/>
            <a:r>
              <a:rPr lang="el-GR" sz="2000" dirty="0" smtClean="0">
                <a:solidFill>
                  <a:srgbClr val="0070C0"/>
                </a:solidFill>
              </a:rPr>
              <a:t>Άρθρο </a:t>
            </a:r>
            <a:r>
              <a:rPr lang="el-GR" sz="2000" dirty="0">
                <a:solidFill>
                  <a:srgbClr val="0070C0"/>
                </a:solidFill>
              </a:rPr>
              <a:t>259. </a:t>
            </a:r>
            <a:r>
              <a:rPr lang="el-GR" sz="2000" b="1" dirty="0">
                <a:solidFill>
                  <a:srgbClr val="0070C0"/>
                </a:solidFill>
              </a:rPr>
              <a:t>Λύση της εταιρείας </a:t>
            </a:r>
            <a:r>
              <a:rPr lang="el-GR" sz="2000" dirty="0">
                <a:solidFill>
                  <a:srgbClr val="0070C0"/>
                </a:solidFill>
              </a:rPr>
              <a:t>1. Η ομόρρυθμη εταιρεία λύνεται: α) με την πάροδο του χρόνου διαρκείας της, β) με απόφαση των εταίρων, γ) με την κήρυξη της σε πτώχευση και δ) με δικαστική απόφαση ύστερα από αίτηση εταίρου, εφόσον υπάρχει σπουδαίος λόγος. Στην εταιρική σύμβαση μπορεί να προβλέπονται και άλλοι λόγοι λύσης της εταιρείας. 2. Η αίτηση εκδικάζεται από το μονομελές πρωτοδικείο της έδρας της εταιρείας κατά την διαδικασία της εκούσιας δικαιοδοσίας.</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260. </a:t>
            </a:r>
            <a:r>
              <a:rPr lang="el-GR" sz="2000" b="1" dirty="0">
                <a:solidFill>
                  <a:srgbClr val="0070C0"/>
                </a:solidFill>
              </a:rPr>
              <a:t>Γεγονότα που επιφέρουν την έξοδο του εταίρου</a:t>
            </a:r>
            <a:r>
              <a:rPr lang="el-GR" sz="2000" dirty="0">
                <a:solidFill>
                  <a:srgbClr val="0070C0"/>
                </a:solidFill>
              </a:rPr>
              <a:t>. 1. Ο θάνατος, η πτώχευση και η υποβολή σε δικαστική συμπαράσταση εταίρου επιφέρουν την έξοδο του από την εταιρεία, εκτός αν προβλέπεται διαφορετικά στην εταιρική σύμβαση. 2. Η εταιρική σύμβαση μπορεί να προβλέπει και άλλα γεγονότα που συνεπάγονται την έξοδο του εταίρου.</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261. </a:t>
            </a:r>
            <a:r>
              <a:rPr lang="el-GR" sz="2000" b="1" dirty="0">
                <a:solidFill>
                  <a:srgbClr val="0070C0"/>
                </a:solidFill>
              </a:rPr>
              <a:t>Εκούσια έξοδος εταίρου.</a:t>
            </a:r>
            <a:r>
              <a:rPr lang="el-GR" sz="2000" dirty="0">
                <a:solidFill>
                  <a:srgbClr val="0070C0"/>
                </a:solidFill>
              </a:rPr>
              <a:t> 1. Ο εταίρος μπορεί με δήλωση του προς την εταιρεία και τους λοιπούς εταίρους να εξέλθει από την εταιρεία, εκτός αν προβλέπεται διαφορετικά στην εταιρική σύμβαση. 2. Στην εταιρεία αορίστου χρόνου η αξία της συμμετοχής καταβάλλεται στον εξερχόμενο εταίρο στο τέλος της εταιρικής χρήσης. 3. Στην εταιρεία ορισμένου χρόνου η καταβολή της αξίας συμμετοχής στον εξερχόμενο εταίρο εξαρτάται από τη συνδρομή σπουδαίου λόγου. Αν το δικαστήριο που αναφέρεται στην παράγραφο 2 του άρθρου 259 κρίνει ότι δεν συντρέχει σπουδαίος λόγος, ο εταίρος δεν έχει αξίωση για καταβολή της αξίας της συμμετοχής του.</a:t>
            </a:r>
          </a:p>
        </p:txBody>
      </p:sp>
    </p:spTree>
    <p:extLst>
      <p:ext uri="{BB962C8B-B14F-4D97-AF65-F5344CB8AC3E}">
        <p14:creationId xmlns:p14="http://schemas.microsoft.com/office/powerpoint/2010/main" val="34385191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8937" y="0"/>
            <a:ext cx="11242765" cy="6555641"/>
          </a:xfrm>
          <a:prstGeom prst="rect">
            <a:avLst/>
          </a:prstGeom>
          <a:noFill/>
        </p:spPr>
        <p:txBody>
          <a:bodyPr wrap="square" rtlCol="0">
            <a:spAutoFit/>
          </a:bodyPr>
          <a:lstStyle/>
          <a:p>
            <a:pPr algn="just"/>
            <a:r>
              <a:rPr lang="el-GR" sz="2000" dirty="0">
                <a:solidFill>
                  <a:srgbClr val="0070C0"/>
                </a:solidFill>
              </a:rPr>
              <a:t>Άρθρο 262</a:t>
            </a:r>
            <a:r>
              <a:rPr lang="el-GR" sz="2000" b="1" dirty="0">
                <a:solidFill>
                  <a:srgbClr val="0070C0"/>
                </a:solidFill>
              </a:rPr>
              <a:t>. Έξοδος εταίρου προκαλούμενη από ατομικό του δανειστή</a:t>
            </a:r>
            <a:r>
              <a:rPr lang="el-GR" sz="2000" dirty="0">
                <a:solidFill>
                  <a:srgbClr val="0070C0"/>
                </a:solidFill>
              </a:rPr>
              <a:t>. Εφόσον η αναγκαστική εκτέλεση κατά της περιουσίας εταίρου από ατομικό δανειστή του αποβεί άκαρπη, ο δανειστής μπορεί να ζητήσει από το δικαστήριο της παραγράφου 2 του άρθρου 259 την έξοδο του εταίρου και τον καθορισμό της αξίας της συμμετοχής του.</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263. </a:t>
            </a:r>
            <a:r>
              <a:rPr lang="el-GR" sz="2000" b="1" dirty="0">
                <a:solidFill>
                  <a:srgbClr val="0070C0"/>
                </a:solidFill>
              </a:rPr>
              <a:t>Αποκλεισμός εταίρου</a:t>
            </a:r>
            <a:r>
              <a:rPr lang="el-GR" sz="2000" dirty="0">
                <a:solidFill>
                  <a:srgbClr val="0070C0"/>
                </a:solidFill>
              </a:rPr>
              <a:t>. Αν συντρέχει στο πρόσωπο ενός εταίρου περιστατικό που θα δικαιολογούσε τη λύση της εταιρείας σύμφωνα με την περίπτωση </a:t>
            </a:r>
            <a:r>
              <a:rPr lang="el-GR" sz="2000" dirty="0" smtClean="0">
                <a:solidFill>
                  <a:srgbClr val="0070C0"/>
                </a:solidFill>
              </a:rPr>
              <a:t>δ‘ της </a:t>
            </a:r>
            <a:r>
              <a:rPr lang="el-GR" sz="2000" dirty="0">
                <a:solidFill>
                  <a:srgbClr val="0070C0"/>
                </a:solidFill>
              </a:rPr>
              <a:t>παραγράφου 1 του άρθρου 259, το μονομελές πρωτοδικείο μπορεί, ύστερα από αίτηση των λοιπών εταίρων, η οποία εκδικάζεται κατά τη διαδικασία της εκούσιας δικαιοδοσίας, αντί της λύσης της εταιρείας, να διατάξει τον αποκλεισμό του εταίρου</a:t>
            </a:r>
            <a:r>
              <a:rPr lang="el-GR" sz="2000" dirty="0" smtClean="0">
                <a:solidFill>
                  <a:srgbClr val="0070C0"/>
                </a:solidFill>
              </a:rPr>
              <a:t>.</a:t>
            </a:r>
            <a:endParaRPr lang="el-GR" sz="2000" dirty="0">
              <a:solidFill>
                <a:srgbClr val="0070C0"/>
              </a:solidFill>
            </a:endParaRP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264</a:t>
            </a:r>
            <a:r>
              <a:rPr lang="el-GR" sz="2000" dirty="0" smtClean="0">
                <a:solidFill>
                  <a:srgbClr val="0070C0"/>
                </a:solidFill>
              </a:rPr>
              <a:t>. </a:t>
            </a:r>
            <a:r>
              <a:rPr lang="el-GR" sz="2000" b="1" dirty="0" smtClean="0">
                <a:solidFill>
                  <a:srgbClr val="0070C0"/>
                </a:solidFill>
              </a:rPr>
              <a:t>Δικαιώματα και υποχρεώσεις εξερχόμενου και </a:t>
            </a:r>
            <a:r>
              <a:rPr lang="el-GR" sz="2000" b="1" dirty="0" err="1" smtClean="0">
                <a:solidFill>
                  <a:srgbClr val="0070C0"/>
                </a:solidFill>
              </a:rPr>
              <a:t>αποκλειόμενου</a:t>
            </a:r>
            <a:r>
              <a:rPr lang="el-GR" sz="2000" b="1" dirty="0" smtClean="0">
                <a:solidFill>
                  <a:srgbClr val="0070C0"/>
                </a:solidFill>
              </a:rPr>
              <a:t> εταίρου</a:t>
            </a:r>
            <a:r>
              <a:rPr lang="el-GR" sz="2000" dirty="0" smtClean="0">
                <a:solidFill>
                  <a:srgbClr val="0070C0"/>
                </a:solidFill>
              </a:rPr>
              <a:t>. 1. Σε περίπτωση εξόδου ή αποκλεισμού εταίρου η εταιρεία του αποδίδει αυτούσια </a:t>
            </a:r>
            <a:r>
              <a:rPr lang="el-GR" sz="2000" dirty="0">
                <a:solidFill>
                  <a:srgbClr val="0070C0"/>
                </a:solidFill>
              </a:rPr>
              <a:t>τα αντικείμενα που είχε εισφέρει κατά χρήση. 2. Εφόσον δεν </a:t>
            </a:r>
            <a:r>
              <a:rPr lang="el-GR" sz="2000" dirty="0" smtClean="0">
                <a:solidFill>
                  <a:srgbClr val="0070C0"/>
                </a:solidFill>
              </a:rPr>
              <a:t>προβλέπεται </a:t>
            </a:r>
            <a:r>
              <a:rPr lang="el-GR" sz="2000" dirty="0">
                <a:solidFill>
                  <a:srgbClr val="0070C0"/>
                </a:solidFill>
              </a:rPr>
              <a:t>διαφορετικά στην εταιρική σύμβαση, ο εξερχόμενος ή ο </a:t>
            </a:r>
            <a:r>
              <a:rPr lang="el-GR" sz="2000" dirty="0" err="1">
                <a:solidFill>
                  <a:srgbClr val="0070C0"/>
                </a:solidFill>
              </a:rPr>
              <a:t>αποκλειόμενος</a:t>
            </a:r>
            <a:r>
              <a:rPr lang="el-GR" sz="2000" dirty="0">
                <a:solidFill>
                  <a:srgbClr val="0070C0"/>
                </a:solidFill>
              </a:rPr>
              <a:t> εταίρος, με την επιφύλαξη του δευτέρου εδαφίου της παραγράφου 3 του άρθρου 261, έχει αξίωση κατά της εταιρίας για καταβολή της πλήρους αξίας της συμμετοχής του. Σε περίπτωση μη συμφωνίας των εταίρων ως προς την αξία συμμετοχής, η αξία που καταβάλλεται ορίζεται από το δικαστήριο το οποίο αναφέρεται στην παράγραφο 2 του άρθρου 259 με τη διαδικασία της εκούσιας δικαιοδοσίας. 3. Αν η εταιρική περιουσία δεν επαρκεί για την κάλυψη των χρεών της εταιρείας, ο εξερχόμενος ή </a:t>
            </a:r>
            <a:r>
              <a:rPr lang="el-GR" sz="2000" dirty="0" err="1">
                <a:solidFill>
                  <a:srgbClr val="0070C0"/>
                </a:solidFill>
              </a:rPr>
              <a:t>αποκλειόμενος</a:t>
            </a:r>
            <a:r>
              <a:rPr lang="el-GR" sz="2000" dirty="0">
                <a:solidFill>
                  <a:srgbClr val="0070C0"/>
                </a:solidFill>
              </a:rPr>
              <a:t> εταίρος υποχρεούται να τα καλύψει κατά το λόγο της συμμετοχής του στις ζημίες</a:t>
            </a:r>
            <a:r>
              <a:rPr lang="el-GR" sz="2000" dirty="0" smtClean="0">
                <a:solidFill>
                  <a:srgbClr val="0070C0"/>
                </a:solidFill>
              </a:rPr>
              <a:t>.</a:t>
            </a:r>
            <a:endParaRPr lang="el-GR" sz="2000" dirty="0">
              <a:solidFill>
                <a:srgbClr val="0070C0"/>
              </a:solidFill>
            </a:endParaRPr>
          </a:p>
        </p:txBody>
      </p:sp>
    </p:spTree>
    <p:extLst>
      <p:ext uri="{BB962C8B-B14F-4D97-AF65-F5344CB8AC3E}">
        <p14:creationId xmlns:p14="http://schemas.microsoft.com/office/powerpoint/2010/main" val="22823862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84069" y="182880"/>
            <a:ext cx="11025051" cy="6001643"/>
          </a:xfrm>
          <a:prstGeom prst="rect">
            <a:avLst/>
          </a:prstGeom>
          <a:noFill/>
        </p:spPr>
        <p:txBody>
          <a:bodyPr wrap="square" rtlCol="0">
            <a:spAutoFit/>
          </a:bodyPr>
          <a:lstStyle/>
          <a:p>
            <a:pPr algn="just"/>
            <a:r>
              <a:rPr lang="el-GR" sz="2000" dirty="0">
                <a:solidFill>
                  <a:srgbClr val="0070C0"/>
                </a:solidFill>
              </a:rPr>
              <a:t>Άρθρο 265. </a:t>
            </a:r>
            <a:r>
              <a:rPr lang="el-GR" sz="2000" b="1" dirty="0">
                <a:solidFill>
                  <a:srgbClr val="0070C0"/>
                </a:solidFill>
              </a:rPr>
              <a:t>Κληρονόμοι θανόντος εταίρου</a:t>
            </a:r>
            <a:r>
              <a:rPr lang="el-GR" sz="2000" dirty="0">
                <a:solidFill>
                  <a:srgbClr val="0070C0"/>
                </a:solidFill>
              </a:rPr>
              <a:t>. 1. Σε περίπτωση συνέχισης της εταιρείας με τους κληρονόμους θανόντος εταίρου κάθε κληρονόμος μπορεί να εξαρτήσει την παραμονή του στην εταιρεία από το αν θα λάβει τη θέση ετερόρρυθμου εταίρου. Εφόσον οι εταίροι δεν κάνουν δεκτή την πρόταση, ο κληρονόμος μπορεί να εξέλθει από την εταιρεία. 2. Τα ανωτέρω δικαιώματα μπορεί να ασκήσει ο κληρονόμος μέσα σε προθεσμία τριάντα ημερών από την αποδοχή της κληρονομίας ή την απώλεια του δικαιώματος για την αποποίηση της. Εφόσον ο κληρονόμος είναι ανίκανος ή περιορισμένα ικανός για άσκηση των πιο πάνω δικαιωμάτων, η προθεσμία αρχίζει από το διορισμό του νόμιμου αντιπροσώπου του. 3. Στην εταιρική σύμβαση μπορεί να ορίζεται ότι αν ο κληρονόμος λάβει τη θέση ετερόρρυθμου εταίρου, το ποσοστό συμμετοχής του στα κέρδη θα είναι διαφορετικό από εκείνο του κληρονομουμένου.</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266. </a:t>
            </a:r>
            <a:r>
              <a:rPr lang="el-GR" sz="2000" b="1" dirty="0">
                <a:solidFill>
                  <a:srgbClr val="0070C0"/>
                </a:solidFill>
              </a:rPr>
              <a:t>Συνέχιση της εταιρείας</a:t>
            </a:r>
            <a:r>
              <a:rPr lang="el-GR" sz="2000" dirty="0">
                <a:solidFill>
                  <a:srgbClr val="0070C0"/>
                </a:solidFill>
              </a:rPr>
              <a:t>. Σε περίπτωση πτώχευσης της εταιρείας, με απόφαση όλων των εταίρων η εταιρεία μπορεί να συνεχισθεί μετά τη δικαστική επικύρωση του σχεδίου αναδιοργάνωσης της ή μετά την πτωχευτική της αποκατάσταση.</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267. </a:t>
            </a:r>
            <a:r>
              <a:rPr lang="el-GR" sz="2000" b="1" dirty="0">
                <a:solidFill>
                  <a:srgbClr val="0070C0"/>
                </a:solidFill>
              </a:rPr>
              <a:t>Μονοπρόσωπη εταιρεία</a:t>
            </a:r>
            <a:r>
              <a:rPr lang="el-GR" sz="2000" dirty="0">
                <a:solidFill>
                  <a:srgbClr val="0070C0"/>
                </a:solidFill>
              </a:rPr>
              <a:t>. Αν αποχωρήσουν για οποιονδήποτε λόγο ένας ή περισσότεροι εταίροι και παραμείνει μόνο ένας εταίρος, η εταιρεία λύνεται, εφόσον μέσα σε δύο μήνες δεν δημοσιευτεί στο Γ.Ε.ΜΗ. η είσοδος νέου εταίρου.</a:t>
            </a:r>
          </a:p>
          <a:p>
            <a:pPr algn="just"/>
            <a:endParaRPr lang="en-US" sz="2400" dirty="0">
              <a:solidFill>
                <a:srgbClr val="0070C0"/>
              </a:solidFill>
            </a:endParaRPr>
          </a:p>
        </p:txBody>
      </p:sp>
    </p:spTree>
    <p:extLst>
      <p:ext uri="{BB962C8B-B14F-4D97-AF65-F5344CB8AC3E}">
        <p14:creationId xmlns:p14="http://schemas.microsoft.com/office/powerpoint/2010/main" val="3371827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9235" y="156754"/>
            <a:ext cx="11051176" cy="6863417"/>
          </a:xfrm>
          <a:prstGeom prst="rect">
            <a:avLst/>
          </a:prstGeom>
          <a:noFill/>
        </p:spPr>
        <p:txBody>
          <a:bodyPr wrap="square" rtlCol="0">
            <a:spAutoFit/>
          </a:bodyPr>
          <a:lstStyle/>
          <a:p>
            <a:pPr algn="just"/>
            <a:r>
              <a:rPr lang="el-GR" sz="2000" dirty="0">
                <a:solidFill>
                  <a:srgbClr val="0070C0"/>
                </a:solidFill>
              </a:rPr>
              <a:t>ΤΜΗΜΑ ΠΕΜΠΤΟ ΕΚΚΑΘΑΡΙΣΗ - ΠΑΡΑΓΡΑΦΗ</a:t>
            </a:r>
            <a:r>
              <a:rPr lang="el-GR" sz="2000" dirty="0" smtClean="0">
                <a:solidFill>
                  <a:srgbClr val="0070C0"/>
                </a:solidFill>
              </a:rPr>
              <a:t>:</a:t>
            </a:r>
          </a:p>
          <a:p>
            <a:pPr algn="just"/>
            <a:r>
              <a:rPr lang="el-GR" sz="2000" dirty="0" smtClean="0">
                <a:solidFill>
                  <a:srgbClr val="0070C0"/>
                </a:solidFill>
              </a:rPr>
              <a:t> </a:t>
            </a:r>
            <a:r>
              <a:rPr lang="el-GR" sz="2000" dirty="0">
                <a:solidFill>
                  <a:srgbClr val="0070C0"/>
                </a:solidFill>
              </a:rPr>
              <a:t>Άρθρο 268. </a:t>
            </a:r>
            <a:r>
              <a:rPr lang="el-GR" sz="2000" b="1" dirty="0">
                <a:solidFill>
                  <a:srgbClr val="0070C0"/>
                </a:solidFill>
              </a:rPr>
              <a:t>Στάδιο εκκαθάρισης</a:t>
            </a:r>
            <a:r>
              <a:rPr lang="el-GR" sz="2000" dirty="0">
                <a:solidFill>
                  <a:srgbClr val="0070C0"/>
                </a:solidFill>
              </a:rPr>
              <a:t>. 1. Αν σε περίπτωση λύσης της εταιρείας οι εταίροι δεν έχουν συμφωνήσει διαφορετικά, τη λύση της εταιρείας ακολουθεί η εκκαθάριση. 2. Τα ονόματα και η κατοικία των εκκαθαριστών εγγράφονται στο Γ.Ε.ΜΗ. Το ίδιο ισχύει και σε κάθε περίπτωση αντικατάστασης εκκαθαριστή. 3. Οι εκκαθαριστές υπογράφουν υπό την εταιρική επωνυμία με την προσθήκη των λέξεων «υπό εκκαθάριση». 4. Κατά την έναρξη και την περάτωση της εκκαθάρισης οι εκκαθαριστές συντάσσουν ισολογισμό. 5. Μετά την περάτωση της εκκαθάρισης η εταιρεία διαγράφεται από το Γ.Ε.ΜΗ. Τα βιβλία και τα έγγραφα της εταιρείας παραδίδονται προς φύλαξη σε έναν από τους εταίρους ή σε τρίτο. Σε περίπτωση διαφωνίας ο εταίρος ή ο τρίτος ορίζεται από το μονομελές πρωτοδικείο της έδρας της εταιρείας κατά τη διαδικασία των ασφαλιστικών μέτρων.</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269. </a:t>
            </a:r>
            <a:r>
              <a:rPr lang="el-GR" sz="2000" b="1" dirty="0" smtClean="0">
                <a:solidFill>
                  <a:srgbClr val="0070C0"/>
                </a:solidFill>
              </a:rPr>
              <a:t>Παραγραφή αξιώσεων. </a:t>
            </a:r>
            <a:r>
              <a:rPr lang="el-GR" sz="2000" dirty="0">
                <a:solidFill>
                  <a:srgbClr val="0070C0"/>
                </a:solidFill>
              </a:rPr>
              <a:t>1. Σε περίπτωση λύσης της εταιρείας οι αξιώσεις κατά των εταίρων για εταιρικά χρέη παραγράφονται μετά πέντε έτη από την καταχώριση της λύσης της εταιρείας στο Γ.Ε.ΜΗ., εκτός αν η αξίωση κατά της εταιρείας υπόκειται σε βραχύτερη παραγραφή. 2. Αν η αξίωση του δανειστή κατά της εταιρείας καταστεί ληξιπρόθεσμη μετά την καταχώριση της λύσης της στο Γ.Ε.ΜΗ., η παραγραφή αρχίζει από το χρονικό σημείο, κατά το οποίο η απαίτηση καθίσταται ληξιπρόθεσμη. 3. Οι δυο προηγούμενες διατάξεις εφαρμόζονται αναλόγως και σε περίπτωση εξόδου ή αποκλεισμού εταίρου από την εταιρεία.</a:t>
            </a:r>
          </a:p>
          <a:p>
            <a:pPr algn="just"/>
            <a:r>
              <a:rPr lang="el-GR" sz="2000" dirty="0">
                <a:solidFill>
                  <a:srgbClr val="0070C0"/>
                </a:solidFill>
              </a:rPr>
              <a:t>ΤΜΗΜΑ ΕΚΤΟ: Άρθρο 270</a:t>
            </a:r>
            <a:r>
              <a:rPr lang="el-GR" sz="2000" b="1" dirty="0">
                <a:solidFill>
                  <a:srgbClr val="0070C0"/>
                </a:solidFill>
              </a:rPr>
              <a:t>. Αστική εταιρεία με νομική προσωπικότητα </a:t>
            </a:r>
            <a:r>
              <a:rPr lang="el-GR" sz="2000" dirty="0">
                <a:solidFill>
                  <a:srgbClr val="0070C0"/>
                </a:solidFill>
              </a:rPr>
              <a:t>1. Οι διατάξεις του παρόντος κεφαλαίου, με εξαίρεση εκείνη της παρ. 3 του άρθρου 251, εφαρμόζονται αναλόγως και στην αστική εταιρεία με νομική προσωπικότητα. 2. Οι ειδικές διατάξεις για τις επαγγελματικές εταιρείες εξακολουθούν να ισχύουν.</a:t>
            </a:r>
          </a:p>
        </p:txBody>
      </p:sp>
    </p:spTree>
    <p:extLst>
      <p:ext uri="{BB962C8B-B14F-4D97-AF65-F5344CB8AC3E}">
        <p14:creationId xmlns:p14="http://schemas.microsoft.com/office/powerpoint/2010/main" val="3615251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9566" y="148046"/>
            <a:ext cx="11190513" cy="6740307"/>
          </a:xfrm>
          <a:prstGeom prst="rect">
            <a:avLst/>
          </a:prstGeom>
          <a:noFill/>
        </p:spPr>
        <p:txBody>
          <a:bodyPr wrap="square" rtlCol="0">
            <a:spAutoFit/>
          </a:bodyPr>
          <a:lstStyle/>
          <a:p>
            <a:pPr algn="just"/>
            <a:r>
              <a:rPr lang="el-GR" sz="2400" b="1" dirty="0">
                <a:solidFill>
                  <a:srgbClr val="0070C0"/>
                </a:solidFill>
              </a:rPr>
              <a:t>Ετερόρρυθμη Εταιρεία </a:t>
            </a:r>
            <a:endParaRPr lang="el-GR" sz="2400" b="1" dirty="0" smtClean="0">
              <a:solidFill>
                <a:srgbClr val="0070C0"/>
              </a:solidFill>
            </a:endParaRPr>
          </a:p>
          <a:p>
            <a:pPr algn="just"/>
            <a:r>
              <a:rPr lang="el-GR" sz="2400" dirty="0" smtClean="0">
                <a:solidFill>
                  <a:srgbClr val="0070C0"/>
                </a:solidFill>
              </a:rPr>
              <a:t>Ετερόρρυθμη εταιρεία </a:t>
            </a:r>
            <a:r>
              <a:rPr lang="el-GR" sz="2400" dirty="0">
                <a:solidFill>
                  <a:srgbClr val="0070C0"/>
                </a:solidFill>
              </a:rPr>
              <a:t>είναι η εταιρεία που ιδρύεται από </a:t>
            </a:r>
            <a:r>
              <a:rPr lang="el-GR" sz="2400" dirty="0" smtClean="0">
                <a:solidFill>
                  <a:srgbClr val="0070C0"/>
                </a:solidFill>
              </a:rPr>
              <a:t>δύο </a:t>
            </a:r>
            <a:r>
              <a:rPr lang="el-GR" sz="2400" dirty="0">
                <a:solidFill>
                  <a:srgbClr val="0070C0"/>
                </a:solidFill>
              </a:rPr>
              <a:t>η περισσότερα πρόσωπα που έχουν σκοπό να εμπορεύονται με εταιρική επωνυμία και στην οποία </a:t>
            </a:r>
            <a:r>
              <a:rPr lang="el-GR" sz="2400" b="1" dirty="0">
                <a:solidFill>
                  <a:srgbClr val="0070C0"/>
                </a:solidFill>
              </a:rPr>
              <a:t>ένας η περισσότεροι εταίροι ευθύνονται απεριόριστα και αλληλέγγυα για τις εταιρικές υποχρεώσεις όπως ακριβώς και οι εταίροι της ομόρρυθμης εταιρείας και αποκαλούνται ομόρρυθμοι εταίροι, ενώ ένας η περισσότεροι εταίροι ευθύνονται περιορισμένα, δηλαδή μόνο μέχρι του ποσού της εισφοράς τους, και αποκαλούνται ετερόρρυθμοι εταίροι</a:t>
            </a:r>
            <a:r>
              <a:rPr lang="el-GR" sz="2400" dirty="0">
                <a:solidFill>
                  <a:srgbClr val="0070C0"/>
                </a:solidFill>
              </a:rPr>
              <a:t>. Η επωνυμία της ετερόρρυθμης εταιρείας σχηματίζεται μόνο από τα ονόματα όλων, μερικών ή και ενός από τους ομόρρυθμους εταίρους</a:t>
            </a:r>
            <a:r>
              <a:rPr lang="el-GR" sz="2400" dirty="0" smtClean="0">
                <a:solidFill>
                  <a:srgbClr val="0070C0"/>
                </a:solidFill>
              </a:rPr>
              <a:t>.</a:t>
            </a:r>
            <a:endParaRPr lang="en-US" sz="2400" dirty="0" smtClean="0">
              <a:solidFill>
                <a:srgbClr val="0070C0"/>
              </a:solidFill>
            </a:endParaRPr>
          </a:p>
          <a:p>
            <a:pPr algn="just"/>
            <a:endParaRPr lang="en-US" sz="2400" dirty="0">
              <a:solidFill>
                <a:srgbClr val="0070C0"/>
              </a:solidFill>
            </a:endParaRPr>
          </a:p>
          <a:p>
            <a:pPr algn="just"/>
            <a:r>
              <a:rPr lang="el-GR" sz="2400" dirty="0">
                <a:solidFill>
                  <a:srgbClr val="0070C0"/>
                </a:solidFill>
              </a:rPr>
              <a:t>ΚΕΦΑΛΑΙΟ Β' ΕΤΕΡΟΡΡΥΘΜΗ ΕΤΑΙΡΕΙΑ ΤΜΗΜΑ ΠΡΩΤΟ ΓΕΝΙΚΕΣ ΔΙΑΤΑΞΕΙΣ: </a:t>
            </a:r>
            <a:r>
              <a:rPr lang="el-GR" sz="2400" b="1" i="1" dirty="0">
                <a:solidFill>
                  <a:srgbClr val="0070C0"/>
                </a:solidFill>
              </a:rPr>
              <a:t>(νόμος 4072/2012)</a:t>
            </a:r>
          </a:p>
          <a:p>
            <a:pPr algn="just"/>
            <a:r>
              <a:rPr lang="el-GR" sz="2400" dirty="0" smtClean="0">
                <a:solidFill>
                  <a:srgbClr val="0070C0"/>
                </a:solidFill>
              </a:rPr>
              <a:t>Άρθρο </a:t>
            </a:r>
            <a:r>
              <a:rPr lang="el-GR" sz="2400" dirty="0">
                <a:solidFill>
                  <a:srgbClr val="0070C0"/>
                </a:solidFill>
              </a:rPr>
              <a:t>271. Έννοια. Εφαρμοζόμενες διατάξεις 1. Ετερόρρυθμη εταιρεία είναι η εταιρεία με νομική προσωπικότητα, που επιδιώκει εμπορικό σκοπό και για τα χρέη της οποίας ένας τουλάχιστον από τους εταίρους ευθύνεται περιορισμένα (ετερόρρυθμος εταίρος), ενώ ένας άλλος τουλάχιστον από τους εταίρους ευθύνεται απεριόριστα (ομόρρυθμος εταίρος). 2. Εφόσον δεν υπάρχει ειδική ρύθμιση στο παρόν κεφάλαιο, στην ετερόρρυθμη εταιρεία εφαρμόζονται οι διατάξεις για την ομόρρυθμη εταιρεία.</a:t>
            </a:r>
            <a:endParaRPr lang="en-US" sz="2400" dirty="0">
              <a:solidFill>
                <a:srgbClr val="0070C0"/>
              </a:solidFill>
            </a:endParaRPr>
          </a:p>
        </p:txBody>
      </p:sp>
    </p:spTree>
    <p:extLst>
      <p:ext uri="{BB962C8B-B14F-4D97-AF65-F5344CB8AC3E}">
        <p14:creationId xmlns:p14="http://schemas.microsoft.com/office/powerpoint/2010/main" val="8132779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2150" y="139337"/>
            <a:ext cx="11207930" cy="5262979"/>
          </a:xfrm>
          <a:prstGeom prst="rect">
            <a:avLst/>
          </a:prstGeom>
          <a:noFill/>
        </p:spPr>
        <p:txBody>
          <a:bodyPr wrap="square" rtlCol="0">
            <a:spAutoFit/>
          </a:bodyPr>
          <a:lstStyle/>
          <a:p>
            <a:pPr algn="just"/>
            <a:r>
              <a:rPr lang="el-GR" sz="2400" b="1" dirty="0">
                <a:solidFill>
                  <a:srgbClr val="0070C0"/>
                </a:solidFill>
              </a:rPr>
              <a:t>Ομόρρυθμοι εταίροι </a:t>
            </a:r>
            <a:endParaRPr lang="el-GR" sz="2400" b="1" dirty="0" smtClean="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Η </a:t>
            </a:r>
            <a:r>
              <a:rPr lang="el-GR" sz="2400" dirty="0">
                <a:solidFill>
                  <a:srgbClr val="0070C0"/>
                </a:solidFill>
              </a:rPr>
              <a:t>ευθύνη των ομορρύθμων εταίρων απέναντι στους πιστωτές της εταιρείας είναι -όπως και στην ομόρρυθμη εταιρεία- αλληλέγγυα και απεριόριστη. Κάθε ομόρρυθμος εταίρος ευθύνεται μαζί με την εταιρεία και τους άλλους ομόρρυθμους εταίρους «εις </a:t>
            </a:r>
            <a:r>
              <a:rPr lang="el-GR" sz="2400" dirty="0" err="1">
                <a:solidFill>
                  <a:srgbClr val="0070C0"/>
                </a:solidFill>
              </a:rPr>
              <a:t>ολόκληρον</a:t>
            </a:r>
            <a:r>
              <a:rPr lang="el-GR" sz="2400" dirty="0">
                <a:solidFill>
                  <a:srgbClr val="0070C0"/>
                </a:solidFill>
              </a:rPr>
              <a:t>» για τα χρέη της εταιρείας. </a:t>
            </a:r>
            <a:endParaRPr lang="el-GR" sz="2400" dirty="0" smtClean="0">
              <a:solidFill>
                <a:srgbClr val="0070C0"/>
              </a:solidFill>
            </a:endParaRPr>
          </a:p>
          <a:p>
            <a:pPr algn="just"/>
            <a:endParaRPr lang="el-GR" sz="2400" dirty="0">
              <a:solidFill>
                <a:srgbClr val="0070C0"/>
              </a:solidFill>
            </a:endParaRPr>
          </a:p>
          <a:p>
            <a:pPr algn="just"/>
            <a:r>
              <a:rPr lang="el-GR" sz="2400" b="1" dirty="0">
                <a:solidFill>
                  <a:srgbClr val="0070C0"/>
                </a:solidFill>
              </a:rPr>
              <a:t>Ετερόρρυθμοι Εταίροι </a:t>
            </a:r>
            <a:endParaRPr lang="el-GR" sz="2400" b="1" dirty="0" smtClean="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Αντίθετα</a:t>
            </a:r>
            <a:r>
              <a:rPr lang="el-GR" sz="2400" dirty="0">
                <a:solidFill>
                  <a:srgbClr val="0070C0"/>
                </a:solidFill>
              </a:rPr>
              <a:t>, ο κάθε ετερόρρυθμος εταίρος έχει περιορισμένη ευθύνη απέναντι στους πιστωτές της εταιρείας, που δεν μπορεί να υπερβεί το ποσό της εισφοράς του στην εταιρεία. Η ετερόρρυθμη εταιρεία έχει νομική προσωπικότητα και καταλέγεται μεταξύ των εμπορικών προσωπικών εταιρειών. Συνεπώς, έχει την εμπορική ιδιότητα, οι πράξεις της τεκμαίρεται ότι είναι εμπορικές, μπορεί να πτωχεύσει κλπ. </a:t>
            </a:r>
            <a:endParaRPr lang="en-US" sz="2400" dirty="0">
              <a:solidFill>
                <a:srgbClr val="0070C0"/>
              </a:solidFill>
            </a:endParaRPr>
          </a:p>
        </p:txBody>
      </p:sp>
    </p:spTree>
    <p:extLst>
      <p:ext uri="{BB962C8B-B14F-4D97-AF65-F5344CB8AC3E}">
        <p14:creationId xmlns:p14="http://schemas.microsoft.com/office/powerpoint/2010/main" val="1600589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88274" y="182880"/>
            <a:ext cx="11120845" cy="7848302"/>
          </a:xfrm>
          <a:prstGeom prst="rect">
            <a:avLst/>
          </a:prstGeom>
          <a:noFill/>
        </p:spPr>
        <p:txBody>
          <a:bodyPr wrap="square" rtlCol="0">
            <a:spAutoFit/>
          </a:bodyPr>
          <a:lstStyle/>
          <a:p>
            <a:pPr algn="just"/>
            <a:r>
              <a:rPr lang="el-GR" sz="2400" b="1" dirty="0" smtClean="0">
                <a:solidFill>
                  <a:srgbClr val="0070C0"/>
                </a:solidFill>
              </a:rPr>
              <a:t>ΕΝΝΟΙΑ ΤΗΣ ΕΤΑΙΡΕΙΑΣ</a:t>
            </a:r>
            <a:endParaRPr lang="en-US" sz="2400" b="1" dirty="0">
              <a:solidFill>
                <a:srgbClr val="0070C0"/>
              </a:solidFill>
            </a:endParaRPr>
          </a:p>
          <a:p>
            <a:pPr algn="just"/>
            <a:r>
              <a:rPr lang="el-GR" sz="2400" dirty="0">
                <a:solidFill>
                  <a:srgbClr val="0070C0"/>
                </a:solidFill>
              </a:rPr>
              <a:t> ο Αστικός Κώδικας ορίζει ότι εταιρεία είναι η σύμβαση(συμφωνία) μεταξύ δυο ή περισσότερων προσώπων, τα οποία με κοινές εισφορές επιδιώκουν κοινό σκοπό, κυρίως οικονομικό. </a:t>
            </a:r>
            <a:endParaRPr lang="el-GR" sz="2400" dirty="0" smtClean="0">
              <a:solidFill>
                <a:srgbClr val="0070C0"/>
              </a:solidFill>
            </a:endParaRPr>
          </a:p>
          <a:p>
            <a:pPr algn="just"/>
            <a:endParaRPr lang="en-US" sz="2400" dirty="0">
              <a:solidFill>
                <a:srgbClr val="0070C0"/>
              </a:solidFill>
            </a:endParaRPr>
          </a:p>
          <a:p>
            <a:pPr algn="just"/>
            <a:r>
              <a:rPr lang="el-GR" sz="2400" dirty="0">
                <a:solidFill>
                  <a:srgbClr val="0070C0"/>
                </a:solidFill>
              </a:rPr>
              <a:t> Σύμφωνα με τον ορισμό της εταιρείας απαιτούνται : </a:t>
            </a:r>
          </a:p>
          <a:p>
            <a:pPr algn="just"/>
            <a:r>
              <a:rPr lang="el-GR" sz="2400" dirty="0">
                <a:solidFill>
                  <a:srgbClr val="0070C0"/>
                </a:solidFill>
              </a:rPr>
              <a:t>- κοινές εισφορές </a:t>
            </a:r>
          </a:p>
          <a:p>
            <a:pPr algn="just"/>
            <a:r>
              <a:rPr lang="el-GR" sz="2400" dirty="0">
                <a:solidFill>
                  <a:srgbClr val="0070C0"/>
                </a:solidFill>
              </a:rPr>
              <a:t>- κοινός σκοπός </a:t>
            </a:r>
          </a:p>
          <a:p>
            <a:pPr algn="just"/>
            <a:r>
              <a:rPr lang="el-GR" sz="2400" dirty="0" smtClean="0">
                <a:solidFill>
                  <a:srgbClr val="0070C0"/>
                </a:solidFill>
              </a:rPr>
              <a:t>Η </a:t>
            </a:r>
            <a:r>
              <a:rPr lang="el-GR" sz="2400" dirty="0">
                <a:solidFill>
                  <a:srgbClr val="0070C0"/>
                </a:solidFill>
              </a:rPr>
              <a:t>εισφορά τους αυτή μπορεί να είναι χρήμα ή άλλο είδος (εισφορά σε είδος) και γενικά κάθε τι που θα μπορούσε να αποτιμηθεί. Ακόμη, η φήμη-πελατεία και γενικά η πίστη που απολαμβάνει κάποιος στην αγορά, μπορεί να αποτελέσει αντικείμενο εισφοράς. Λέγοντας εισφορά εννοούμε αγαθά υλικά και </a:t>
            </a:r>
            <a:r>
              <a:rPr lang="el-GR" sz="2400" dirty="0" smtClean="0">
                <a:solidFill>
                  <a:srgbClr val="0070C0"/>
                </a:solidFill>
              </a:rPr>
              <a:t>άυλα, </a:t>
            </a:r>
            <a:r>
              <a:rPr lang="el-GR" sz="2400" dirty="0">
                <a:solidFill>
                  <a:srgbClr val="0070C0"/>
                </a:solidFill>
              </a:rPr>
              <a:t>όπως : </a:t>
            </a:r>
          </a:p>
          <a:p>
            <a:pPr algn="just"/>
            <a:r>
              <a:rPr lang="el-GR" sz="2400" dirty="0">
                <a:solidFill>
                  <a:srgbClr val="0070C0"/>
                </a:solidFill>
              </a:rPr>
              <a:t>- </a:t>
            </a:r>
            <a:r>
              <a:rPr lang="el-GR" sz="2400" dirty="0" smtClean="0">
                <a:solidFill>
                  <a:srgbClr val="0070C0"/>
                </a:solidFill>
              </a:rPr>
              <a:t>Εμπορεύματα </a:t>
            </a:r>
            <a:endParaRPr lang="el-GR" sz="2400" dirty="0">
              <a:solidFill>
                <a:srgbClr val="0070C0"/>
              </a:solidFill>
            </a:endParaRPr>
          </a:p>
          <a:p>
            <a:pPr algn="just"/>
            <a:r>
              <a:rPr lang="el-GR" sz="2400" dirty="0">
                <a:solidFill>
                  <a:srgbClr val="0070C0"/>
                </a:solidFill>
              </a:rPr>
              <a:t>- Ακίνητα </a:t>
            </a:r>
          </a:p>
          <a:p>
            <a:pPr algn="just"/>
            <a:r>
              <a:rPr lang="el-GR" sz="2400" dirty="0">
                <a:solidFill>
                  <a:srgbClr val="0070C0"/>
                </a:solidFill>
              </a:rPr>
              <a:t>- Μετρητά </a:t>
            </a:r>
          </a:p>
          <a:p>
            <a:pPr algn="just"/>
            <a:r>
              <a:rPr lang="el-GR" sz="2400" dirty="0">
                <a:solidFill>
                  <a:srgbClr val="0070C0"/>
                </a:solidFill>
              </a:rPr>
              <a:t>- Πελάτες </a:t>
            </a:r>
          </a:p>
          <a:p>
            <a:pPr algn="just"/>
            <a:r>
              <a:rPr lang="el-GR" sz="2400" dirty="0">
                <a:solidFill>
                  <a:srgbClr val="0070C0"/>
                </a:solidFill>
              </a:rPr>
              <a:t>- Απαιτήσεις εν γένει </a:t>
            </a:r>
          </a:p>
          <a:p>
            <a:pPr algn="just"/>
            <a:r>
              <a:rPr lang="el-GR" sz="2400" dirty="0">
                <a:solidFill>
                  <a:srgbClr val="0070C0"/>
                </a:solidFill>
              </a:rPr>
              <a:t>- Ακόμη και ολόκληρη επιχείρηση </a:t>
            </a:r>
          </a:p>
          <a:p>
            <a:pPr algn="just"/>
            <a:endParaRPr lang="el-GR" sz="2400" dirty="0" smtClean="0">
              <a:solidFill>
                <a:srgbClr val="0070C0"/>
              </a:solidFill>
            </a:endParaRPr>
          </a:p>
          <a:p>
            <a:pPr algn="just"/>
            <a:endParaRPr lang="en-US" sz="2400" dirty="0">
              <a:solidFill>
                <a:srgbClr val="0070C0"/>
              </a:solidFill>
            </a:endParaRPr>
          </a:p>
          <a:p>
            <a:pPr algn="just"/>
            <a:r>
              <a:rPr lang="el-GR" sz="2400" dirty="0">
                <a:solidFill>
                  <a:srgbClr val="0070C0"/>
                </a:solidFill>
              </a:rPr>
              <a:t> </a:t>
            </a:r>
            <a:endParaRPr lang="en-US" sz="2400" dirty="0">
              <a:solidFill>
                <a:srgbClr val="0070C0"/>
              </a:solidFill>
            </a:endParaRPr>
          </a:p>
        </p:txBody>
      </p:sp>
    </p:spTree>
    <p:extLst>
      <p:ext uri="{BB962C8B-B14F-4D97-AF65-F5344CB8AC3E}">
        <p14:creationId xmlns:p14="http://schemas.microsoft.com/office/powerpoint/2010/main" val="25056332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9566" y="209006"/>
            <a:ext cx="11164389" cy="4893647"/>
          </a:xfrm>
          <a:prstGeom prst="rect">
            <a:avLst/>
          </a:prstGeom>
          <a:noFill/>
        </p:spPr>
        <p:txBody>
          <a:bodyPr wrap="square" rtlCol="0">
            <a:spAutoFit/>
          </a:bodyPr>
          <a:lstStyle/>
          <a:p>
            <a:pPr algn="just"/>
            <a:r>
              <a:rPr lang="el-GR" sz="2400" dirty="0">
                <a:solidFill>
                  <a:srgbClr val="0070C0"/>
                </a:solidFill>
              </a:rPr>
              <a:t>Άρθρο 272. </a:t>
            </a:r>
            <a:r>
              <a:rPr lang="el-GR" sz="2400" b="1" dirty="0">
                <a:solidFill>
                  <a:srgbClr val="0070C0"/>
                </a:solidFill>
              </a:rPr>
              <a:t>Εταιρική επωνυμία</a:t>
            </a:r>
            <a:r>
              <a:rPr lang="el-GR" sz="2400" dirty="0">
                <a:solidFill>
                  <a:srgbClr val="0070C0"/>
                </a:solidFill>
              </a:rPr>
              <a:t>. 1. Η επωνυμία της ετερόρρυθμης εταιρείας σχηματίζεται είτε από το όνομα ενός ή περισσότερων ομόρρυθμων εταίρων είτε από το αντικείμενο της επιχείρησης είτε από άλλες ενδείξεις, με την προσθήκη των λέξεων «ετερόρρυθμη εταιρεία», ολογράφως ή με τη σύντμηση «Ε.Ε.». 2. Αν στην επωνυμία ετερόρρυθμης εταιρείας περιληφθεί το όνομα ετερόρρυθμου εταίρου, τούτο έχει ως συνέπεια την απεριόριστη ευθύνη του, εκτός αν ο τρίτος που συναλλάχθηκε με την εταιρεία γνώριζε ότι είναι ετερόρρυθμος εταίρος. Στην περίπτωση αυτή εφαρμόζεται η παράγραφος 2 του άρθρου 250.</a:t>
            </a:r>
          </a:p>
          <a:p>
            <a:pPr algn="just"/>
            <a:endParaRPr lang="el-GR" sz="2400" dirty="0" smtClean="0">
              <a:solidFill>
                <a:srgbClr val="0070C0"/>
              </a:solidFill>
            </a:endParaRPr>
          </a:p>
          <a:p>
            <a:pPr algn="just"/>
            <a:r>
              <a:rPr lang="el-GR" sz="2400" dirty="0" smtClean="0">
                <a:solidFill>
                  <a:srgbClr val="0070C0"/>
                </a:solidFill>
              </a:rPr>
              <a:t>Άρθρο </a:t>
            </a:r>
            <a:r>
              <a:rPr lang="el-GR" sz="2400" dirty="0">
                <a:solidFill>
                  <a:srgbClr val="0070C0"/>
                </a:solidFill>
              </a:rPr>
              <a:t>273. </a:t>
            </a:r>
            <a:r>
              <a:rPr lang="el-GR" sz="2400" b="1" dirty="0">
                <a:solidFill>
                  <a:srgbClr val="0070C0"/>
                </a:solidFill>
              </a:rPr>
              <a:t>Δημοσιότητα.</a:t>
            </a:r>
            <a:r>
              <a:rPr lang="el-GR" sz="2400" dirty="0">
                <a:solidFill>
                  <a:srgbClr val="0070C0"/>
                </a:solidFill>
              </a:rPr>
              <a:t> Η ετερόρρυθμη εταιρεία εγγράφεται στο Γ.Ε.ΜΗ. Στοιχεία που καταχωρίζονται, εκτός από τα αναφερόμενα στη παράγραφο 1, του άρθρου 251, είναι κατ' ελάχιστον το όνομα, η κατοικία και η αξία της εισφοράς των ετερόρρυθμων εταίρων. Στο Γ.Ε.ΜΗ. καταχωρίζεται και κάθε μεταβολή των στοιχείων αυτών.</a:t>
            </a:r>
          </a:p>
        </p:txBody>
      </p:sp>
    </p:spTree>
    <p:extLst>
      <p:ext uri="{BB962C8B-B14F-4D97-AF65-F5344CB8AC3E}">
        <p14:creationId xmlns:p14="http://schemas.microsoft.com/office/powerpoint/2010/main" val="42435919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74171"/>
            <a:ext cx="11120845" cy="6370975"/>
          </a:xfrm>
          <a:prstGeom prst="rect">
            <a:avLst/>
          </a:prstGeom>
          <a:noFill/>
        </p:spPr>
        <p:txBody>
          <a:bodyPr wrap="square" rtlCol="0">
            <a:spAutoFit/>
          </a:bodyPr>
          <a:lstStyle/>
          <a:p>
            <a:pPr algn="just"/>
            <a:r>
              <a:rPr lang="el-GR" sz="2400" dirty="0">
                <a:solidFill>
                  <a:srgbClr val="0070C0"/>
                </a:solidFill>
              </a:rPr>
              <a:t>Κατά την έκφραση του άρθρου 23 του Εμπορικού Νόμου, ο ετερόρρυθμος εταίρος είναι απλός χρηματοδότης. Ωστόσο, έγινε δεκτό ότι μπορεί η εισφορά του να συνίσταται όχι μόνο σε χρήματα, αλλά και σε είδος (κινητά ή ακίνητα πράγματα, κατά κυριότητα ή μόνο κατά χρήση). </a:t>
            </a:r>
            <a:endParaRPr lang="el-GR" sz="2400" dirty="0" smtClean="0">
              <a:solidFill>
                <a:srgbClr val="0070C0"/>
              </a:solidFill>
            </a:endParaRPr>
          </a:p>
          <a:p>
            <a:pPr algn="just"/>
            <a:endParaRPr lang="el-GR" sz="2400" dirty="0">
              <a:solidFill>
                <a:srgbClr val="0070C0"/>
              </a:solidFill>
            </a:endParaRPr>
          </a:p>
          <a:p>
            <a:pPr algn="just"/>
            <a:r>
              <a:rPr lang="el-GR" sz="2400" dirty="0" smtClean="0">
                <a:solidFill>
                  <a:srgbClr val="0070C0"/>
                </a:solidFill>
              </a:rPr>
              <a:t>Το </a:t>
            </a:r>
            <a:r>
              <a:rPr lang="el-GR" sz="2400" dirty="0">
                <a:solidFill>
                  <a:srgbClr val="0070C0"/>
                </a:solidFill>
              </a:rPr>
              <a:t>γεγονός ότι το άρθρο 23 Ε.Ν. χαρακτηρίζει τον ετερόρρυθμο εταίρο απλό </a:t>
            </a:r>
            <a:r>
              <a:rPr lang="el-GR" sz="2400" dirty="0" smtClean="0">
                <a:solidFill>
                  <a:srgbClr val="0070C0"/>
                </a:solidFill>
              </a:rPr>
              <a:t>χρηματοδότη </a:t>
            </a:r>
            <a:r>
              <a:rPr lang="el-GR" sz="2400" dirty="0">
                <a:solidFill>
                  <a:srgbClr val="0070C0"/>
                </a:solidFill>
              </a:rPr>
              <a:t>δεν πρέπει να δημιουργήσει αμφιβολία ως προς την εταιρική του ιδιότητα. Ο ετερόρρυθμος εταίρος δεν είναι δανειστής της εταιρείας, αφού με την εισφορά του αποκτά δικαιώματα στα κέρδη της εταιρείας και υφίσταται τις ζημιογόνες συνέπειες αυτής (έστω και μόνο μέχρι του ποσού της εισφοράς του). </a:t>
            </a:r>
            <a:endParaRPr lang="el-GR" sz="2400" dirty="0" smtClean="0">
              <a:solidFill>
                <a:srgbClr val="0070C0"/>
              </a:solidFill>
            </a:endParaRPr>
          </a:p>
          <a:p>
            <a:pPr algn="just"/>
            <a:endParaRPr lang="el-GR" sz="2400" dirty="0">
              <a:solidFill>
                <a:srgbClr val="0070C0"/>
              </a:solidFill>
            </a:endParaRPr>
          </a:p>
          <a:p>
            <a:pPr algn="just"/>
            <a:r>
              <a:rPr lang="el-GR" sz="2400" b="1" dirty="0">
                <a:solidFill>
                  <a:srgbClr val="0070C0"/>
                </a:solidFill>
              </a:rPr>
              <a:t>Σύσταση ετερόρρυθμης εταιρείας </a:t>
            </a:r>
            <a:endParaRPr lang="el-GR" sz="2400" b="1" dirty="0" smtClean="0">
              <a:solidFill>
                <a:srgbClr val="0070C0"/>
              </a:solidFill>
            </a:endParaRPr>
          </a:p>
          <a:p>
            <a:pPr algn="just"/>
            <a:r>
              <a:rPr lang="el-GR" sz="2400" dirty="0" smtClean="0">
                <a:solidFill>
                  <a:srgbClr val="0070C0"/>
                </a:solidFill>
              </a:rPr>
              <a:t>Η </a:t>
            </a:r>
            <a:r>
              <a:rPr lang="el-GR" sz="2400" dirty="0">
                <a:solidFill>
                  <a:srgbClr val="0070C0"/>
                </a:solidFill>
              </a:rPr>
              <a:t>σύσταση της ετερόρρυθμης εταιρείας γίνεται, όπως και της ομόρρυθμης, με ιδιωτικό ή συμβολαιογραφικό έγγραφο (άρθρο 39 Ε.Ν.), το οποίο υπογράφεται από όλους τους εταίρους (ομόρρυθμους και ετερόρρυθμους). Κατά τα λοιπά, ακολουθείται η διαδικασία της ομόρρυθμης, όπως αυτή αναπτύσσεται λεπτομερώς στην παράγραφο 2 του πρώτου κεφαλαίου του παρόντος τόμου. </a:t>
            </a:r>
            <a:endParaRPr lang="en-US" sz="2400" dirty="0">
              <a:solidFill>
                <a:srgbClr val="0070C0"/>
              </a:solidFill>
            </a:endParaRPr>
          </a:p>
        </p:txBody>
      </p:sp>
    </p:spTree>
    <p:extLst>
      <p:ext uri="{BB962C8B-B14F-4D97-AF65-F5344CB8AC3E}">
        <p14:creationId xmlns:p14="http://schemas.microsoft.com/office/powerpoint/2010/main" val="4147883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7977" y="1"/>
            <a:ext cx="11382103" cy="6863417"/>
          </a:xfrm>
          <a:prstGeom prst="rect">
            <a:avLst/>
          </a:prstGeom>
          <a:noFill/>
        </p:spPr>
        <p:txBody>
          <a:bodyPr wrap="square" rtlCol="0">
            <a:spAutoFit/>
          </a:bodyPr>
          <a:lstStyle/>
          <a:p>
            <a:pPr algn="just"/>
            <a:r>
              <a:rPr lang="el-GR" sz="2000" dirty="0">
                <a:solidFill>
                  <a:srgbClr val="0070C0"/>
                </a:solidFill>
              </a:rPr>
              <a:t>ΤΜΗΜΑ ΔΕΥΤΕΡΟ ΝΟΜΙΚΗ ΘΕΣΗ ΕΤΕΡΟΡΡΥΘΜΟΥ ΕΤΑΙΡΟΥ: </a:t>
            </a:r>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274. </a:t>
            </a:r>
            <a:r>
              <a:rPr lang="el-GR" sz="2000" b="1" dirty="0">
                <a:solidFill>
                  <a:srgbClr val="0070C0"/>
                </a:solidFill>
              </a:rPr>
              <a:t>Διαχείριση των εταιρικών υποθέσεων </a:t>
            </a:r>
            <a:r>
              <a:rPr lang="el-GR" sz="2000" dirty="0">
                <a:solidFill>
                  <a:srgbClr val="0070C0"/>
                </a:solidFill>
              </a:rPr>
              <a:t>1. Ο ετερόρρυθμος εταίρος δεν συμμετέχει στη διαχείριση των εταιρικών υποθέσεων, ούτε στη λήψη των αποφάσεων, εκτός αν ορίζεται διαφορετικά στην εταιρική σύμβαση. 2. Ο ετερόρρυθμος εταίρος δεν έχει δικαίωμα </a:t>
            </a:r>
            <a:r>
              <a:rPr lang="el-GR" sz="2000" dirty="0" smtClean="0">
                <a:solidFill>
                  <a:srgbClr val="0070C0"/>
                </a:solidFill>
              </a:rPr>
              <a:t>εναντίωσης </a:t>
            </a:r>
            <a:r>
              <a:rPr lang="el-GR" sz="2000" dirty="0">
                <a:solidFill>
                  <a:srgbClr val="0070C0"/>
                </a:solidFill>
              </a:rPr>
              <a:t>σε πράξη που ενεργεί άλλος διαχειριστής εταίρος, εκτός αν η πράξη υπερβαίνει τη συνήθη διαχείριση. Στην τελευταία περίπτωση ο διαχειριστής οφείλει να μην τελέσει την πράξη αυτή.</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275. </a:t>
            </a:r>
            <a:r>
              <a:rPr lang="el-GR" sz="2000" b="1" dirty="0">
                <a:solidFill>
                  <a:srgbClr val="0070C0"/>
                </a:solidFill>
              </a:rPr>
              <a:t>Δικαίωμα ελέγχου</a:t>
            </a:r>
            <a:r>
              <a:rPr lang="el-GR" sz="2000" dirty="0">
                <a:solidFill>
                  <a:srgbClr val="0070C0"/>
                </a:solidFill>
              </a:rPr>
              <a:t>. Ο ετερόρρυθμος εταίρος έχει δικαίωμα ελέγχου των εταιρικών λογαριασμών και των βιβλίων της εταιρείας, εκτός αντίθετης πρόβλεψης στην εταιρική σύμβαση.</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276. </a:t>
            </a:r>
            <a:r>
              <a:rPr lang="el-GR" sz="2000" b="1" dirty="0">
                <a:solidFill>
                  <a:srgbClr val="0070C0"/>
                </a:solidFill>
              </a:rPr>
              <a:t>Πράξεις ανταγωνισμού</a:t>
            </a:r>
            <a:r>
              <a:rPr lang="el-GR" sz="2000" dirty="0">
                <a:solidFill>
                  <a:srgbClr val="0070C0"/>
                </a:solidFill>
              </a:rPr>
              <a:t>. Ο ετερόρρυθμος εταίρος δεν μπορεί να ενεργεί για δικό του λογαριασμό ή για λογαριασμό τρίτου πράξεις που ανάγονται στο αντικείμενο της εταιρείας, εκτός αντίθετης πρόβλεψης στην εταιρική σύμβαση.</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277. </a:t>
            </a:r>
            <a:r>
              <a:rPr lang="el-GR" sz="2000" b="1" dirty="0">
                <a:solidFill>
                  <a:srgbClr val="0070C0"/>
                </a:solidFill>
              </a:rPr>
              <a:t>Κέρδη και ζημίες</a:t>
            </a:r>
            <a:r>
              <a:rPr lang="el-GR" sz="2000" dirty="0">
                <a:solidFill>
                  <a:srgbClr val="0070C0"/>
                </a:solidFill>
              </a:rPr>
              <a:t>. Οι διατάξεις του άρθρου 255 ισχύουν και ως προς τον ετερόρρυθμο εταίρο. Ο ετερόρρυθμος εταίρος συμμετέχει στις ζημίες της εταιρείας έως το ποσό της εισφοράς του, εκτός αν στην εταιρική σύμβαση προβλέπεται η συμμετοχή του για ορισμένο μεγαλύτερο χρηματικό ποσό.</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278. </a:t>
            </a:r>
            <a:r>
              <a:rPr lang="el-GR" sz="2000" b="1" dirty="0">
                <a:solidFill>
                  <a:srgbClr val="0070C0"/>
                </a:solidFill>
              </a:rPr>
              <a:t>Εξουσία εκπροσώπησης</a:t>
            </a:r>
            <a:r>
              <a:rPr lang="el-GR" sz="2000" dirty="0">
                <a:solidFill>
                  <a:srgbClr val="0070C0"/>
                </a:solidFill>
              </a:rPr>
              <a:t>. 1. Ο ετερόρρυθμος εταίρος δεν έχει εξουσία εκπροσώπησης της εταιρείας. 2. Με την εταιρική σύμβαση μπορεί να ανατίθεται σε ετερόρρυθμο εταίρο η εκπροσώπηση της εταιρείας. Για κάθε πράξη εκπροσώπησης από μέρους ετερόρρυθμου εταίρου ευθύνεται ο ίδιος ως ομόρρυθμος, εκτός αν ο τρίτος που συναλλάχθηκε μαζί του γνώριζε ότι είναι ετερόρρυθμος εταίρος.</a:t>
            </a:r>
          </a:p>
        </p:txBody>
      </p:sp>
    </p:spTree>
    <p:extLst>
      <p:ext uri="{BB962C8B-B14F-4D97-AF65-F5344CB8AC3E}">
        <p14:creationId xmlns:p14="http://schemas.microsoft.com/office/powerpoint/2010/main" val="31915230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3440" y="104502"/>
            <a:ext cx="11129554" cy="6555641"/>
          </a:xfrm>
          <a:prstGeom prst="rect">
            <a:avLst/>
          </a:prstGeom>
          <a:noFill/>
        </p:spPr>
        <p:txBody>
          <a:bodyPr wrap="square" rtlCol="0">
            <a:spAutoFit/>
          </a:bodyPr>
          <a:lstStyle/>
          <a:p>
            <a:pPr algn="just"/>
            <a:r>
              <a:rPr lang="el-GR" sz="2000" dirty="0">
                <a:solidFill>
                  <a:srgbClr val="0070C0"/>
                </a:solidFill>
              </a:rPr>
              <a:t>Άρθρο 279. </a:t>
            </a:r>
            <a:r>
              <a:rPr lang="el-GR" sz="2000" b="1" dirty="0">
                <a:solidFill>
                  <a:srgbClr val="0070C0"/>
                </a:solidFill>
              </a:rPr>
              <a:t>Ευθύνη ετερόρρυθμου εταίρου</a:t>
            </a:r>
            <a:r>
              <a:rPr lang="el-GR" sz="2000" dirty="0">
                <a:solidFill>
                  <a:srgbClr val="0070C0"/>
                </a:solidFill>
              </a:rPr>
              <a:t>. 1. Ο ετερόρρυθμος εταίρος, που έχει καταβάλει στην εταιρεία την εισφορά του, δεν ευθύνεται για τα χρέη της εταιρείας. Σε αντίθετη περίπτωση ευθύνεται προσωπικά μέχρι του ποσού της εισφοράς του. 2. Ο εισερχόμενος μετά τη σύσταση της εταιρείας ετερόρρυθμος εταίρος ευθύνεται και για τα προ της εισόδου του χρέη, σύμφωνα με την παράγραφο 1. 3. Αντίθετη συμφωνία όσον αφορά στην ευθύνη του ετερόρρυθμου εταίρου, όπως ορίζεται στο παρόν άρθρο, δεν ισχύει έναντι των τρίτων.</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280. </a:t>
            </a:r>
            <a:r>
              <a:rPr lang="el-GR" sz="2000" b="1" dirty="0">
                <a:solidFill>
                  <a:srgbClr val="0070C0"/>
                </a:solidFill>
              </a:rPr>
              <a:t>Ευθύνη ετερόρρυθμου εταίρου πριν την καταχώριση της εταιρείας</a:t>
            </a:r>
            <a:r>
              <a:rPr lang="el-GR" sz="2000" dirty="0">
                <a:solidFill>
                  <a:srgbClr val="0070C0"/>
                </a:solidFill>
              </a:rPr>
              <a:t>. Σε περίπτωση έναρξης λειτουργίας της εταιρείας πριν από την εγγραφή της στο Γ.Ε.ΜΗ, κάθε ετερόρρυθμος εταίρος ευθύνεται για τα χρέη που δημιουργήθηκαν κατά το διάστημα αυτό ως ομόρρυθμος, εκτός αν οι τρίτοι γνώριζαν ότι συμμετείχε στην εταιρεία ως ετερόρρυθμος εταίρος. Το ίδιο ισχύει και αν ο ετερόρρυθμος εταίρος εισήλθε στην εταιρεία μετά την έναρξη λειτουργίας της, αλλά πριν από την εγγραφή της στο Γ.Ε.ΜΗ.</a:t>
            </a:r>
          </a:p>
          <a:p>
            <a:pPr algn="just"/>
            <a:endParaRPr lang="el-GR" sz="2000" dirty="0" smtClean="0">
              <a:solidFill>
                <a:srgbClr val="0070C0"/>
              </a:solidFill>
            </a:endParaRPr>
          </a:p>
          <a:p>
            <a:pPr algn="just"/>
            <a:r>
              <a:rPr lang="el-GR" sz="2000" dirty="0" smtClean="0">
                <a:solidFill>
                  <a:srgbClr val="0070C0"/>
                </a:solidFill>
              </a:rPr>
              <a:t>ΤΜΗΜΑ </a:t>
            </a:r>
            <a:r>
              <a:rPr lang="el-GR" sz="2000" dirty="0">
                <a:solidFill>
                  <a:srgbClr val="0070C0"/>
                </a:solidFill>
              </a:rPr>
              <a:t>ΤΡΙΤΟ: </a:t>
            </a:r>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281. </a:t>
            </a:r>
            <a:r>
              <a:rPr lang="el-GR" sz="2000" b="1" dirty="0">
                <a:solidFill>
                  <a:srgbClr val="0070C0"/>
                </a:solidFill>
              </a:rPr>
              <a:t>Λύση της εταιρείας</a:t>
            </a:r>
            <a:r>
              <a:rPr lang="el-GR" sz="2000" dirty="0">
                <a:solidFill>
                  <a:srgbClr val="0070C0"/>
                </a:solidFill>
              </a:rPr>
              <a:t>. 1. Σε περίπτωση εξόδου, αποκλεισμού ή θανάτου του μοναδικού ομόρρυθμου εταίρου, η ετερόρρυθμη εταιρεία λύνεται, εκτός αν με τροποποίηση της εταιρικής σύμβασης, που πρέπει να καταχωρισθεί μέσα σε δύο μήνες στο Γ.Ε.ΜΗ., ένας από τους ετερόρρυθμους εταίρους καταστεί ομόρρυθμος εταίρος ή αν εισέλθει στην εταιρεία νέος εταίρος ως ομόρρυθμος. Κατά τα λοιπά εφαρμόζεται το άρθρο 259. 2. Αν μετά τη λύση της ετερόρρυθμης εταιρείας ακολουθήσει εκκαθάριση, καθήκοντα εκκαθαριστή ασκεί και ο ετερόρρυθμος εταίρος, εκτός αν προβλέπεται διαφορετικά στην εταιρική σύμβαση.</a:t>
            </a:r>
          </a:p>
        </p:txBody>
      </p:sp>
    </p:spTree>
    <p:extLst>
      <p:ext uri="{BB962C8B-B14F-4D97-AF65-F5344CB8AC3E}">
        <p14:creationId xmlns:p14="http://schemas.microsoft.com/office/powerpoint/2010/main" val="20882381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6022" y="1166948"/>
            <a:ext cx="11138263" cy="4093428"/>
          </a:xfrm>
          <a:prstGeom prst="rect">
            <a:avLst/>
          </a:prstGeom>
          <a:noFill/>
        </p:spPr>
        <p:txBody>
          <a:bodyPr wrap="square" rtlCol="0">
            <a:spAutoFit/>
          </a:bodyPr>
          <a:lstStyle/>
          <a:p>
            <a:pPr algn="just"/>
            <a:r>
              <a:rPr lang="el-GR" sz="2000" dirty="0">
                <a:solidFill>
                  <a:srgbClr val="0070C0"/>
                </a:solidFill>
              </a:rPr>
              <a:t>ΤΜΗΜΑ ΤΕΤΑΡΤΟ: </a:t>
            </a:r>
            <a:endParaRPr lang="el-GR" sz="2000" dirty="0" smtClean="0">
              <a:solidFill>
                <a:srgbClr val="0070C0"/>
              </a:solidFill>
            </a:endParaRPr>
          </a:p>
          <a:p>
            <a:pPr algn="just"/>
            <a:endParaRPr lang="el-GR" sz="2000" dirty="0">
              <a:solidFill>
                <a:srgbClr val="0070C0"/>
              </a:solidFill>
            </a:endParaRPr>
          </a:p>
          <a:p>
            <a:pPr algn="just"/>
            <a:r>
              <a:rPr lang="el-GR" sz="2000" dirty="0" smtClean="0">
                <a:solidFill>
                  <a:srgbClr val="0070C0"/>
                </a:solidFill>
              </a:rPr>
              <a:t>Άρθρο </a:t>
            </a:r>
            <a:r>
              <a:rPr lang="el-GR" sz="2000" dirty="0">
                <a:solidFill>
                  <a:srgbClr val="0070C0"/>
                </a:solidFill>
              </a:rPr>
              <a:t>282. </a:t>
            </a:r>
            <a:r>
              <a:rPr lang="el-GR" sz="2000" b="1" dirty="0">
                <a:solidFill>
                  <a:srgbClr val="0070C0"/>
                </a:solidFill>
              </a:rPr>
              <a:t>Μετατροπή ετερόρρυθμης σε ομόρρυθμη εταιρεία</a:t>
            </a:r>
            <a:r>
              <a:rPr lang="el-GR" sz="2000" dirty="0">
                <a:solidFill>
                  <a:srgbClr val="0070C0"/>
                </a:solidFill>
              </a:rPr>
              <a:t>. 1. Σε περίπτωση εξόδου, αποκλεισμού ή θανάτου του μοναδικού ετερόρρυθμου εταίρου, η ετερόρρυθμη εταιρεία συνεχίζεται ως ομόρρυθμη. 2. Η ετερόρρυθμη εταιρεία μπορεί να μετατραπεί σε ομόρρυθμη με ομόφωνη απόφαση των εταίρων.</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283. </a:t>
            </a:r>
            <a:r>
              <a:rPr lang="el-GR" sz="2000" b="1" dirty="0">
                <a:solidFill>
                  <a:srgbClr val="0070C0"/>
                </a:solidFill>
              </a:rPr>
              <a:t>Μετατροπή εταιρείας περιορισμένης ευθύνης σε ομόρρυθμη ή ετερόρρυθμη εταιρεία. </a:t>
            </a:r>
            <a:r>
              <a:rPr lang="el-GR" sz="2000" dirty="0">
                <a:solidFill>
                  <a:srgbClr val="0070C0"/>
                </a:solidFill>
              </a:rPr>
              <a:t>1. Η εταιρεία περιορισμένης ευθύνης μπορεί να μετατραπεί σε ομόρρυθμη ή ετερόρρυθμη εταιρεία με ομόφωνη απόφαση των εταίρων. 2. Από τη συντέλεση των διατυπώσεων δημοσιότητας, η μετατρεπόμενη εταιρεία περιορισμένης ευθύνης συνεχίζεται με τη μορφή ομόρρυθμης ή ετερόρρυθμης εταιρείας. Πριν από την ολοκλήρωση των διατυπώσεων δημοσιότητας του προηγούμενου εδαφίου, η μετατροπή δεν παράγει αποτελέσματα. Η μετατροπή δεν επιφέρει τη διακοπή των εκκρεμών δικών.</a:t>
            </a:r>
          </a:p>
          <a:p>
            <a:pPr algn="just"/>
            <a:endParaRPr lang="el-GR" sz="2000" dirty="0" smtClean="0">
              <a:solidFill>
                <a:srgbClr val="0070C0"/>
              </a:solidFill>
            </a:endParaRPr>
          </a:p>
        </p:txBody>
      </p:sp>
    </p:spTree>
    <p:extLst>
      <p:ext uri="{BB962C8B-B14F-4D97-AF65-F5344CB8AC3E}">
        <p14:creationId xmlns:p14="http://schemas.microsoft.com/office/powerpoint/2010/main" val="11954190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92777" y="452846"/>
            <a:ext cx="11025052" cy="5324535"/>
          </a:xfrm>
          <a:prstGeom prst="rect">
            <a:avLst/>
          </a:prstGeom>
        </p:spPr>
        <p:txBody>
          <a:bodyPr wrap="square">
            <a:spAutoFit/>
          </a:bodyPr>
          <a:lstStyle/>
          <a:p>
            <a:pPr lvl="0" algn="just"/>
            <a:r>
              <a:rPr lang="el-GR" sz="2000" dirty="0">
                <a:solidFill>
                  <a:srgbClr val="0070C0"/>
                </a:solidFill>
              </a:rPr>
              <a:t>ΤΜΗΜΑ ΠΕΜΠΤΟ: </a:t>
            </a:r>
            <a:endParaRPr lang="el-GR" sz="2000" dirty="0" smtClean="0">
              <a:solidFill>
                <a:srgbClr val="0070C0"/>
              </a:solidFill>
            </a:endParaRPr>
          </a:p>
          <a:p>
            <a:pPr lvl="0" algn="just"/>
            <a:endParaRPr lang="el-GR" sz="2000" dirty="0">
              <a:solidFill>
                <a:srgbClr val="0070C0"/>
              </a:solidFill>
            </a:endParaRPr>
          </a:p>
          <a:p>
            <a:pPr lvl="0" algn="just"/>
            <a:r>
              <a:rPr lang="el-GR" sz="2000" dirty="0" smtClean="0">
                <a:solidFill>
                  <a:srgbClr val="0070C0"/>
                </a:solidFill>
              </a:rPr>
              <a:t>Άρθρο </a:t>
            </a:r>
            <a:r>
              <a:rPr lang="el-GR" sz="2000" dirty="0">
                <a:solidFill>
                  <a:srgbClr val="0070C0"/>
                </a:solidFill>
              </a:rPr>
              <a:t>284. </a:t>
            </a:r>
            <a:r>
              <a:rPr lang="el-GR" sz="2000" b="1" dirty="0">
                <a:solidFill>
                  <a:srgbClr val="0070C0"/>
                </a:solidFill>
              </a:rPr>
              <a:t>Ετερόρρυθμη εταιρεία κατά μετοχές</a:t>
            </a:r>
            <a:r>
              <a:rPr lang="el-GR" sz="2000" dirty="0">
                <a:solidFill>
                  <a:srgbClr val="0070C0"/>
                </a:solidFill>
              </a:rPr>
              <a:t>. 1. Η ετερόρρυθμη εταιρεία κατά μετοχές είναι η ετερόρρυθμη εταιρεία, στην οποία οι εταιρικές μερίδες παρίστανται με μετοχές. Κάθε εταιρική μερίδα αντιστοιχεί σε μία ή περισσότερες μετοχές. 2. Η επωνυμία της ετερόρρυθμης εταιρείας κατά μετοχές σχηματίζεται είτε από το όνομα ενός ή περισσότερων ομόρρυθμων εταίρων είτε από το αντικείμενο της επιχείρησης είτε από άλλες ενδείξεις με την προσθήκη των λέξεων «ετερόρρυθμη εταιρεία κατά μετοχές», ολογράφως ή με τη σύντμηση «Ε.Ε.Μ.». 3. Στην ετερόρρυθμη εταιρεία κατά μετοχές εφαρμόζονται το άρθρο 50α του ν. 3190/1955 (Α'91) για την εταιρεία περιορισμένης ευθύνης, και κατά τα λοιπά οι κανόνες που ισχύουν στην ανώνυμη εταιρεία, στο μέτρο που συμβιβάζονται με τις διατάξεις του παρόντος άρθρου και τη φύση της εταιρείας. 4. Οι σχέσεις των ομόρρυθμων εταίρων μεταξύ τους και έναντι των ετερόρρυθμων εταίρων ή τρίτων, καθώς και η διαχείριση της εταιρείας καθορίζονται σύμφωνα με τους κανόνες της ομόρρυθμης εταιρείας. Τα καθήκοντα όμως και η ευθύνη των ομόρρυθμων εταίρων ως διαχειριστών ρυθμίζονται από τις διατάξεις για την ανώνυμη εταιρεία. 5. Αν δεν ορίζει κάτι άλλο το καταστατικό, τα δικαιώματα των ομόρρυθμων εταίρων στη γενική συνέλευση είναι ανάλογα προς τον αριθμό των μετοχών που κατέχουν. 6. Αν δεν ορίζει κάτι άλλο το καταστατικό, τούτο μπορεί να τροποποιηθεί μόνο μετά από συναίνεση των ομόρρυθμων εταίρων.</a:t>
            </a:r>
          </a:p>
        </p:txBody>
      </p:sp>
    </p:spTree>
    <p:extLst>
      <p:ext uri="{BB962C8B-B14F-4D97-AF65-F5344CB8AC3E}">
        <p14:creationId xmlns:p14="http://schemas.microsoft.com/office/powerpoint/2010/main" val="34739201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0" y="0"/>
            <a:ext cx="11460480" cy="6247864"/>
          </a:xfrm>
          <a:prstGeom prst="rect">
            <a:avLst/>
          </a:prstGeom>
        </p:spPr>
        <p:txBody>
          <a:bodyPr wrap="square">
            <a:spAutoFit/>
          </a:bodyPr>
          <a:lstStyle/>
          <a:p>
            <a:pPr algn="just"/>
            <a:r>
              <a:rPr lang="el-GR" sz="2000" dirty="0">
                <a:solidFill>
                  <a:srgbClr val="0070C0"/>
                </a:solidFill>
              </a:rPr>
              <a:t>ΚΕΦΑΛΑΙΟ Γ </a:t>
            </a:r>
            <a:r>
              <a:rPr lang="el-GR" sz="2000" b="1" dirty="0">
                <a:solidFill>
                  <a:srgbClr val="0070C0"/>
                </a:solidFill>
              </a:rPr>
              <a:t>ΑΦΑΝΗΣ </a:t>
            </a:r>
            <a:r>
              <a:rPr lang="el-GR" sz="2000" b="1" dirty="0" smtClean="0">
                <a:solidFill>
                  <a:srgbClr val="0070C0"/>
                </a:solidFill>
              </a:rPr>
              <a:t>ΕΤΑΙΡΕΙΑ </a:t>
            </a:r>
            <a:r>
              <a:rPr lang="el-GR" b="1" i="1" dirty="0">
                <a:solidFill>
                  <a:srgbClr val="0070C0"/>
                </a:solidFill>
              </a:rPr>
              <a:t>(νόμος 4072/2012)</a:t>
            </a:r>
          </a:p>
          <a:p>
            <a:pPr algn="just"/>
            <a:endParaRPr lang="el-GR" sz="2000" dirty="0">
              <a:solidFill>
                <a:srgbClr val="0070C0"/>
              </a:solidFill>
            </a:endParaRPr>
          </a:p>
          <a:p>
            <a:pPr algn="just"/>
            <a:r>
              <a:rPr lang="el-GR" sz="2000" dirty="0" smtClean="0">
                <a:solidFill>
                  <a:srgbClr val="0070C0"/>
                </a:solidFill>
              </a:rPr>
              <a:t> </a:t>
            </a:r>
            <a:r>
              <a:rPr lang="el-GR" sz="2000" dirty="0">
                <a:solidFill>
                  <a:srgbClr val="0070C0"/>
                </a:solidFill>
              </a:rPr>
              <a:t>Άρθρο 285. </a:t>
            </a:r>
            <a:r>
              <a:rPr lang="el-GR" sz="2000" b="1" dirty="0">
                <a:solidFill>
                  <a:srgbClr val="0070C0"/>
                </a:solidFill>
              </a:rPr>
              <a:t>Έννοια αφανούς εταιρείας</a:t>
            </a:r>
            <a:r>
              <a:rPr lang="el-GR" sz="2000" dirty="0">
                <a:solidFill>
                  <a:srgbClr val="0070C0"/>
                </a:solidFill>
              </a:rPr>
              <a:t>. 1. Με τη σύμβαση της αφανούς εταιρείας ο ένας από τους εταίρους (εμφανής εταίρος) παραχωρεί σε άλλον ή άλλους εταίρους (αφανείς εταίρους) δικαίωμα συμμετοχής στα αποτελέσματα μιας ή περισσότερων εμπορικών πράξεων ή εμπορικής επιχείρησης, που διενεργεί στο όνομα του, αλλά προς το κοινό συμφέρον των εταίρων. 2. Η αφανής εταιρεία δεν έχει νομική προσωπικότητα και δεν καταχωρίζεται στο ΓΕ.Μ.Η. Οι όροι της εταιρικής συμφωνίας αποδεικνύονται μόνο με έγγραφη συμφωνία των συμβαλλόμενων μερών. Για τη συμφωνία αυτή εφαρμόζεται η διάταξη της παραγράφου 2 του άρθρου 393 </a:t>
            </a:r>
            <a:r>
              <a:rPr lang="el-GR" sz="2000" dirty="0" err="1">
                <a:solidFill>
                  <a:srgbClr val="0070C0"/>
                </a:solidFill>
              </a:rPr>
              <a:t>Κ.Πολ.Δ</a:t>
            </a:r>
            <a:r>
              <a:rPr lang="el-GR" sz="2000" dirty="0">
                <a:solidFill>
                  <a:srgbClr val="0070C0"/>
                </a:solidFill>
              </a:rPr>
              <a:t>. 3. Στην αφανή εταιρεία εφαρμόζονται οι διατάξεις του Αστικού Κώδικα για την εταιρεία, εκτός από εκείνες που δεν συμβιβάζονται με τη φύση της αφανούς εταιρείας.</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286. </a:t>
            </a:r>
            <a:r>
              <a:rPr lang="el-GR" sz="2000" b="1" dirty="0">
                <a:solidFill>
                  <a:srgbClr val="0070C0"/>
                </a:solidFill>
              </a:rPr>
              <a:t>Εισφορά αφανούς εταίρου</a:t>
            </a:r>
            <a:r>
              <a:rPr lang="el-GR" sz="2000" dirty="0">
                <a:solidFill>
                  <a:srgbClr val="0070C0"/>
                </a:solidFill>
              </a:rPr>
              <a:t>. Ο αφανής εταίρος καταβάλλει την εισφορά του στον εμφανή εταίρο. Το αντικείμενο της εισφοράς μεταβιβάζεται στον εμφανή εταίρο, εν όλω ή εν μέρει, ή παραχωρείται κατά χρήση.</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287. </a:t>
            </a:r>
            <a:r>
              <a:rPr lang="el-GR" sz="2000" b="1" dirty="0">
                <a:solidFill>
                  <a:srgbClr val="0070C0"/>
                </a:solidFill>
              </a:rPr>
              <a:t>Σχέσεις με τρίτους</a:t>
            </a:r>
            <a:r>
              <a:rPr lang="el-GR" sz="2000" dirty="0">
                <a:solidFill>
                  <a:srgbClr val="0070C0"/>
                </a:solidFill>
              </a:rPr>
              <a:t>. Οι τρίτοι αποκτούν δικαιώματα και αναλαμβάνουν υποχρεώσεις μόνον έναντι του εμφανούς εταίρου.</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288. </a:t>
            </a:r>
            <a:r>
              <a:rPr lang="el-GR" sz="2000" b="1" dirty="0">
                <a:solidFill>
                  <a:srgbClr val="0070C0"/>
                </a:solidFill>
              </a:rPr>
              <a:t>Διαχείριση της αφανούς εταιρείας</a:t>
            </a:r>
            <a:r>
              <a:rPr lang="el-GR" sz="2000" dirty="0">
                <a:solidFill>
                  <a:srgbClr val="0070C0"/>
                </a:solidFill>
              </a:rPr>
              <a:t>. 1. Τη διαχείριση της αφανούς εταιρείας ασκεί ο εμφανής εταίρος. 2. Τα αποκτώμενα από τη διαχείριση της εταιρείας ανήκουν στον εμφανή εταίρο</a:t>
            </a:r>
            <a:r>
              <a:rPr lang="el-GR" sz="2000" dirty="0" smtClean="0">
                <a:solidFill>
                  <a:srgbClr val="0070C0"/>
                </a:solidFill>
              </a:rPr>
              <a:t>.</a:t>
            </a:r>
            <a:endParaRPr lang="el-GR" sz="2000" dirty="0">
              <a:solidFill>
                <a:srgbClr val="0070C0"/>
              </a:solidFill>
            </a:endParaRPr>
          </a:p>
        </p:txBody>
      </p:sp>
    </p:spTree>
    <p:extLst>
      <p:ext uri="{BB962C8B-B14F-4D97-AF65-F5344CB8AC3E}">
        <p14:creationId xmlns:p14="http://schemas.microsoft.com/office/powerpoint/2010/main" val="39247511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6023" y="418011"/>
            <a:ext cx="11181805" cy="5324535"/>
          </a:xfrm>
          <a:prstGeom prst="rect">
            <a:avLst/>
          </a:prstGeom>
        </p:spPr>
        <p:txBody>
          <a:bodyPr wrap="square">
            <a:spAutoFit/>
          </a:bodyPr>
          <a:lstStyle/>
          <a:p>
            <a:pPr lvl="0" algn="just"/>
            <a:r>
              <a:rPr lang="el-GR" sz="2000" dirty="0">
                <a:solidFill>
                  <a:srgbClr val="0070C0"/>
                </a:solidFill>
              </a:rPr>
              <a:t>Άρθρο 289. </a:t>
            </a:r>
            <a:r>
              <a:rPr lang="el-GR" sz="2000" b="1" dirty="0">
                <a:solidFill>
                  <a:srgbClr val="0070C0"/>
                </a:solidFill>
              </a:rPr>
              <a:t>Κέρδη και ζημίες</a:t>
            </a:r>
            <a:r>
              <a:rPr lang="el-GR" sz="2000" dirty="0">
                <a:solidFill>
                  <a:srgbClr val="0070C0"/>
                </a:solidFill>
              </a:rPr>
              <a:t>. 1. Ο αφανής εταίρος συμμετέχει στα κέρδη της εταιρείας κατά το ποσοστό ή το ποσό που έχει συμφωνηθεί στην εταιρική σύμβαση, άλλως εφαρμόζεται το άρθρο 763 του Αστικού Κώδικα. 2. Αν δεν ορίζεται διαφορετικά, ο αφανής εταίρος μετέχει στις ζημίες που προκύπτουν κατά το ίδιο ποσοστό με τα κέρδη. Μπορεί να συμφωνηθεί ότι η συμμετοχή του στις ζημίες δεν υπερβαίνει την αξία της εισφοράς του. 3. Στο τέλος κάθε ημερολογιακού έτους ή στο χρόνο που έχουν συμφωνήσει τα μέρη, καθώς και σε περίπτωση λύσης της εταιρείας, ο εμφανής εταίρος έχει υποχρέωση να λογοδοτήσει και να καταβάλει τα αναλογούντα κέρδη στον αφανή εταίρο. Δεν αποκλείεται να συμφωνηθεί η καταβολή κερδών στον αφανή εταίρο και κατά τη διάρκεια του ημερολογιακού έτους, ιδίως κατά την ολοκλήρωση κάποιας πράξης ή επιχειρηματικής δράσης. 4. Ο αφανής εταίρος δεν υποχρεούται να επιστρέψει τα κέρδη που έλαβε σε προγενέστερες χρήσεις λόγω ζημιών μεταγενέστερων χρήσεων</a:t>
            </a:r>
            <a:r>
              <a:rPr lang="el-GR" sz="2000" dirty="0" smtClean="0">
                <a:solidFill>
                  <a:srgbClr val="0070C0"/>
                </a:solidFill>
              </a:rPr>
              <a:t>.</a:t>
            </a:r>
          </a:p>
          <a:p>
            <a:pPr lvl="0" algn="just"/>
            <a:endParaRPr lang="el-GR" sz="2000" dirty="0">
              <a:solidFill>
                <a:srgbClr val="0070C0"/>
              </a:solidFill>
            </a:endParaRPr>
          </a:p>
          <a:p>
            <a:pPr algn="just"/>
            <a:r>
              <a:rPr lang="el-GR" sz="2000" dirty="0">
                <a:solidFill>
                  <a:srgbClr val="0070C0"/>
                </a:solidFill>
              </a:rPr>
              <a:t>Άρθρο 290. </a:t>
            </a:r>
            <a:r>
              <a:rPr lang="el-GR" sz="2000" b="1" dirty="0">
                <a:solidFill>
                  <a:srgbClr val="0070C0"/>
                </a:solidFill>
              </a:rPr>
              <a:t>Δικαιώματα του αφανούς εταίρου για έλεγχο</a:t>
            </a:r>
            <a:r>
              <a:rPr lang="el-GR" sz="2000" dirty="0">
                <a:solidFill>
                  <a:srgbClr val="0070C0"/>
                </a:solidFill>
              </a:rPr>
              <a:t>. Με την εταιρική σύμβαση ορίζονται τα δικαιώματα ελέγχου του αφανούς εταίρου σε σχέση με τις πράξεις ή την επιχείρηση, που αποτελούν αντικείμενο της αφανούς εταιρείας. Το δικαίωμα που αναφέρεται στο άρθρο 755 του Αστικού Κώδικα αφορά μόνο τα βιβλία και έγγραφα του εμφανούς εταίρου που έχουν σχέση με τις παραπάνω πράξεις ή την επιχείρηση</a:t>
            </a:r>
            <a:r>
              <a:rPr lang="el-GR" sz="2000" dirty="0" smtClean="0">
                <a:solidFill>
                  <a:srgbClr val="0070C0"/>
                </a:solidFill>
              </a:rPr>
              <a:t>.</a:t>
            </a:r>
            <a:endParaRPr lang="el-GR" sz="2000" dirty="0">
              <a:solidFill>
                <a:srgbClr val="0070C0"/>
              </a:solidFill>
            </a:endParaRPr>
          </a:p>
        </p:txBody>
      </p:sp>
    </p:spTree>
    <p:extLst>
      <p:ext uri="{BB962C8B-B14F-4D97-AF65-F5344CB8AC3E}">
        <p14:creationId xmlns:p14="http://schemas.microsoft.com/office/powerpoint/2010/main" val="41811842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2446" y="278674"/>
            <a:ext cx="10824754" cy="6986528"/>
          </a:xfrm>
          <a:prstGeom prst="rect">
            <a:avLst/>
          </a:prstGeom>
        </p:spPr>
        <p:txBody>
          <a:bodyPr wrap="square">
            <a:spAutoFit/>
          </a:bodyPr>
          <a:lstStyle/>
          <a:p>
            <a:pPr lvl="0" algn="just"/>
            <a:r>
              <a:rPr lang="el-GR" sz="2000" dirty="0">
                <a:solidFill>
                  <a:srgbClr val="0070C0"/>
                </a:solidFill>
              </a:rPr>
              <a:t>Άρθρο 291. </a:t>
            </a:r>
            <a:r>
              <a:rPr lang="el-GR" sz="2000" b="1" dirty="0">
                <a:solidFill>
                  <a:srgbClr val="0070C0"/>
                </a:solidFill>
              </a:rPr>
              <a:t>Λύση και εκκαθάριση της αφανούς εταιρείας</a:t>
            </a:r>
            <a:r>
              <a:rPr lang="el-GR" sz="2000" dirty="0">
                <a:solidFill>
                  <a:srgbClr val="0070C0"/>
                </a:solidFill>
              </a:rPr>
              <a:t>. 1. Η αφανής εταιρεία λύνεται στις περιπτώσεις που προβλέπονται από τον Αστικό Κώδικα. Τη λύση ακολουθεί η εκκαθάριση. 2. Η εκκαθάριση της αφανούς εταιρείας διενεργείται από τον εμφανή εταίρο. Συνίσταται στην απόδοση στον αφανή εταίρο της αξίας της συμμετοχής του, μειωμένης κατά τις ζημίες που του αναλογούν. Η κατά χρήση εισφορά του αφανούς εταίρου επιστρέφεται αυτούσια. 3. Ο εκκαθαριστής έχει υποχρέωση στο τέλος κάθε ημερολογιακού εξαμήνου να παρέχει πληροφορίες στον αφανή εταίρο για την εξέλιξη των εργασιών της εκκαθάρισης, με έκθεση των αιτίων που παρεμπόδισαν την περάτωση της.</a:t>
            </a:r>
          </a:p>
          <a:p>
            <a:pPr lvl="0" algn="just"/>
            <a:endParaRPr lang="el-GR" sz="2000" dirty="0" smtClean="0">
              <a:solidFill>
                <a:srgbClr val="0070C0"/>
              </a:solidFill>
            </a:endParaRPr>
          </a:p>
          <a:p>
            <a:pPr lvl="0" algn="just"/>
            <a:r>
              <a:rPr lang="el-GR" sz="2000" dirty="0" smtClean="0">
                <a:solidFill>
                  <a:srgbClr val="0070C0"/>
                </a:solidFill>
              </a:rPr>
              <a:t>Άρθρο </a:t>
            </a:r>
            <a:r>
              <a:rPr lang="el-GR" sz="2000" dirty="0">
                <a:solidFill>
                  <a:srgbClr val="0070C0"/>
                </a:solidFill>
              </a:rPr>
              <a:t>292. </a:t>
            </a:r>
            <a:r>
              <a:rPr lang="el-GR" sz="2000" b="1" dirty="0">
                <a:solidFill>
                  <a:srgbClr val="0070C0"/>
                </a:solidFill>
              </a:rPr>
              <a:t>Πτώχευση του εμφανούς εταίρου</a:t>
            </a:r>
            <a:r>
              <a:rPr lang="el-GR" sz="2000" dirty="0">
                <a:solidFill>
                  <a:srgbClr val="0070C0"/>
                </a:solidFill>
              </a:rPr>
              <a:t>. 1. Σε περίπτωση πτώχευσης του εμφανούς εταίρου, ο αφανής εταίρος μπορεί να αναγγελθεί ως πτωχευτικός πιστωτής για την καταβληθείσα εισφορά του και το υπόλοιπο των κερδών, που προκύπτουν από τη διαχείριση της αφανούς εταιρείας. 2. Αν ο αφανής εταίρος δεν κατέβαλε την εισφορά του, οφείλει να την καταβάλει στην πτωχευτική περιουσία, στο μέτρο που απαιτείται για την κάλυψη της ζημίας που του αναλογεί. Καταβολή της εισφοράς που συνίσταται σε εργασία ή σε χρήση πράγματος δεν απαιτείται</a:t>
            </a:r>
            <a:r>
              <a:rPr lang="el-GR" sz="2000" dirty="0" smtClean="0">
                <a:solidFill>
                  <a:srgbClr val="0070C0"/>
                </a:solidFill>
              </a:rPr>
              <a:t>.</a:t>
            </a:r>
          </a:p>
          <a:p>
            <a:pPr lvl="0" algn="just"/>
            <a:endParaRPr lang="el-GR" sz="2000" dirty="0">
              <a:solidFill>
                <a:srgbClr val="0070C0"/>
              </a:solidFill>
            </a:endParaRPr>
          </a:p>
          <a:p>
            <a:pPr lvl="0" algn="just"/>
            <a:r>
              <a:rPr lang="el-GR" dirty="0">
                <a:solidFill>
                  <a:srgbClr val="0070C0"/>
                </a:solidFill>
              </a:rPr>
              <a:t>Άρθρο 294. Μεταβατικές διατάξεις. 1. Ο παρών νόμος εφαρμόζεται και στις εταιρείες, οι οποίες κατά την έναρξη της ισχύος του δεν τελούν σε εκκαθάριση ή σε πτώχευση. 2. Από την έναρξη ισχύος του παρόντος καταργούνται οι διατάξεις των άρθρων 18 - 28, 38, 39, 47 - 50 και 64 του Εμπορικού Νόμου. 3. Οι ομόρρυθμες ή ετερόρρυθμες εμπορικές εταιρείες που λειτουργούν κατά την έναρξη της ισχύος του παρόντος νόμου υποχρεούνται εντός εξαμήνου να προβούν σε καταχώριση της σχετικής εταιρικής σύμβασης στο Γ.Ε.ΜΗ., κατά τα οριζόμενα στην παράγραφο 1 του άρθρου 251.</a:t>
            </a:r>
            <a:endParaRPr lang="el-GR" sz="2000" dirty="0">
              <a:solidFill>
                <a:srgbClr val="0070C0"/>
              </a:solidFill>
            </a:endParaRPr>
          </a:p>
          <a:p>
            <a:pPr lvl="0" algn="just"/>
            <a:endParaRPr lang="el-GR" sz="2000" dirty="0">
              <a:solidFill>
                <a:srgbClr val="0070C0"/>
              </a:solidFill>
            </a:endParaRPr>
          </a:p>
        </p:txBody>
      </p:sp>
    </p:spTree>
    <p:extLst>
      <p:ext uri="{BB962C8B-B14F-4D97-AF65-F5344CB8AC3E}">
        <p14:creationId xmlns:p14="http://schemas.microsoft.com/office/powerpoint/2010/main" val="41917438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10193" y="165463"/>
            <a:ext cx="11016343" cy="6247864"/>
          </a:xfrm>
          <a:prstGeom prst="rect">
            <a:avLst/>
          </a:prstGeom>
        </p:spPr>
        <p:txBody>
          <a:bodyPr wrap="square">
            <a:spAutoFit/>
          </a:bodyPr>
          <a:lstStyle/>
          <a:p>
            <a:pPr algn="just"/>
            <a:r>
              <a:rPr lang="el-GR" sz="2000" b="1" dirty="0" smtClean="0">
                <a:solidFill>
                  <a:srgbClr val="0070C0"/>
                </a:solidFill>
              </a:rPr>
              <a:t>ΣΥΝΕΤΑΙΡΙΣΜΟΣ</a:t>
            </a:r>
          </a:p>
          <a:p>
            <a:pPr algn="just"/>
            <a:endParaRPr lang="el-GR" sz="2000" dirty="0">
              <a:solidFill>
                <a:srgbClr val="0070C0"/>
              </a:solidFill>
            </a:endParaRPr>
          </a:p>
          <a:p>
            <a:pPr algn="just"/>
            <a:r>
              <a:rPr lang="el-GR" sz="2000" dirty="0" smtClean="0">
                <a:solidFill>
                  <a:srgbClr val="0070C0"/>
                </a:solidFill>
              </a:rPr>
              <a:t>Ο </a:t>
            </a:r>
            <a:r>
              <a:rPr lang="el-GR" sz="2000" dirty="0">
                <a:solidFill>
                  <a:srgbClr val="0070C0"/>
                </a:solidFill>
              </a:rPr>
              <a:t>Συνεταιρισμός είναι </a:t>
            </a:r>
            <a:r>
              <a:rPr lang="el-GR" sz="2000" dirty="0" smtClean="0">
                <a:solidFill>
                  <a:srgbClr val="0070C0"/>
                </a:solidFill>
              </a:rPr>
              <a:t>εκούσια </a:t>
            </a:r>
            <a:r>
              <a:rPr lang="el-GR" sz="2000" dirty="0">
                <a:solidFill>
                  <a:srgbClr val="0070C0"/>
                </a:solidFill>
              </a:rPr>
              <a:t>ένωση προσώπων η οποία έχει σκοπό την οικονομική και κοινωνική και πολιτιστική τους ανάπτυξη με την  </a:t>
            </a:r>
            <a:r>
              <a:rPr lang="el-GR" sz="2000" dirty="0" smtClean="0">
                <a:solidFill>
                  <a:srgbClr val="0070C0"/>
                </a:solidFill>
              </a:rPr>
              <a:t>ισότιμη</a:t>
            </a:r>
            <a:r>
              <a:rPr lang="el-GR" sz="2000" dirty="0">
                <a:solidFill>
                  <a:srgbClr val="0070C0"/>
                </a:solidFill>
              </a:rPr>
              <a:t>, κοινωνική και πολιτιστική τους ανάπτυξη με την ισότιμη συνεργασία και την αμοιβαία βοήθεια των μελών μέσα σε μια επιχείρηση. </a:t>
            </a:r>
            <a:r>
              <a:rPr lang="el-GR" sz="2000" dirty="0" smtClean="0">
                <a:solidFill>
                  <a:srgbClr val="0070C0"/>
                </a:solidFill>
              </a:rPr>
              <a:t>Ο </a:t>
            </a:r>
            <a:r>
              <a:rPr lang="el-GR" sz="2000" dirty="0">
                <a:solidFill>
                  <a:srgbClr val="0070C0"/>
                </a:solidFill>
              </a:rPr>
              <a:t>Συνεταιρισμός όπως και οι Ανώνυμες Εταιρείες και οι Εταιρείες Περιορισμένης </a:t>
            </a:r>
            <a:r>
              <a:rPr lang="el-GR" sz="2000" dirty="0" smtClean="0">
                <a:solidFill>
                  <a:srgbClr val="0070C0"/>
                </a:solidFill>
              </a:rPr>
              <a:t>Ευθύνης, θεωρούνται </a:t>
            </a:r>
            <a:r>
              <a:rPr lang="el-GR" sz="2000" dirty="0">
                <a:solidFill>
                  <a:srgbClr val="0070C0"/>
                </a:solidFill>
              </a:rPr>
              <a:t>εμπορικές εταιρείες. Ανήκει </a:t>
            </a:r>
            <a:r>
              <a:rPr lang="el-GR" sz="2000" dirty="0" smtClean="0">
                <a:solidFill>
                  <a:srgbClr val="0070C0"/>
                </a:solidFill>
              </a:rPr>
              <a:t>στις συλλογικές εταιρείες </a:t>
            </a:r>
            <a:r>
              <a:rPr lang="el-GR" sz="2000" dirty="0">
                <a:solidFill>
                  <a:srgbClr val="0070C0"/>
                </a:solidFill>
              </a:rPr>
              <a:t>στις οποίες ανήκουν επίσης οι σύλλογοι και τα σωματεία</a:t>
            </a:r>
            <a:r>
              <a:rPr lang="el-GR" sz="2000" dirty="0" smtClean="0">
                <a:solidFill>
                  <a:srgbClr val="0070C0"/>
                </a:solidFill>
              </a:rPr>
              <a:t>. Μία </a:t>
            </a:r>
            <a:r>
              <a:rPr lang="el-GR" sz="2000" dirty="0">
                <a:solidFill>
                  <a:srgbClr val="0070C0"/>
                </a:solidFill>
              </a:rPr>
              <a:t>συνεταιριστική οργάνωση διαφέρει από ένα σύλλογο στο ότι ασκεί οικονομική δραστηριότητα</a:t>
            </a:r>
            <a:r>
              <a:rPr lang="el-GR" sz="2000" dirty="0" smtClean="0">
                <a:solidFill>
                  <a:srgbClr val="0070C0"/>
                </a:solidFill>
              </a:rPr>
              <a:t>, </a:t>
            </a:r>
            <a:r>
              <a:rPr lang="el-GR" sz="2000" dirty="0">
                <a:solidFill>
                  <a:srgbClr val="0070C0"/>
                </a:solidFill>
              </a:rPr>
              <a:t>είναι δηλαδή ταυτόχρονα μία </a:t>
            </a:r>
            <a:r>
              <a:rPr lang="el-GR" sz="2000" dirty="0" smtClean="0">
                <a:solidFill>
                  <a:srgbClr val="0070C0"/>
                </a:solidFill>
              </a:rPr>
              <a:t>επιχείρηση, </a:t>
            </a:r>
            <a:r>
              <a:rPr lang="el-GR" sz="2000" dirty="0">
                <a:solidFill>
                  <a:srgbClr val="0070C0"/>
                </a:solidFill>
              </a:rPr>
              <a:t>όχι όμως σαν τις άλλες οι οποίες είναι ενώσεις </a:t>
            </a:r>
            <a:r>
              <a:rPr lang="el-GR" sz="2000" dirty="0" smtClean="0">
                <a:solidFill>
                  <a:srgbClr val="0070C0"/>
                </a:solidFill>
              </a:rPr>
              <a:t>κεφαλαίων.</a:t>
            </a:r>
          </a:p>
          <a:p>
            <a:pPr algn="just"/>
            <a:endParaRPr lang="el-GR" sz="2000" b="0" i="0" dirty="0">
              <a:solidFill>
                <a:srgbClr val="0070C0"/>
              </a:solidFill>
              <a:effectLst/>
            </a:endParaRPr>
          </a:p>
          <a:p>
            <a:pPr marL="342900" indent="-342900" algn="just">
              <a:buFont typeface="Wingdings" panose="05000000000000000000" pitchFamily="2" charset="2"/>
              <a:buChar char="ü"/>
            </a:pPr>
            <a:r>
              <a:rPr lang="el-GR" sz="2000" dirty="0" smtClean="0">
                <a:solidFill>
                  <a:srgbClr val="0070C0"/>
                </a:solidFill>
              </a:rPr>
              <a:t>Αποτελεί μία κοινωνική οργάνωση αλλά </a:t>
            </a:r>
            <a:r>
              <a:rPr lang="el-GR" sz="2000" dirty="0">
                <a:solidFill>
                  <a:srgbClr val="0070C0"/>
                </a:solidFill>
              </a:rPr>
              <a:t>και μία επιχείρηση ταυτόχρονα.     </a:t>
            </a:r>
            <a:endParaRPr lang="el-GR" sz="2000" dirty="0" smtClean="0">
              <a:solidFill>
                <a:srgbClr val="0070C0"/>
              </a:solidFill>
            </a:endParaRPr>
          </a:p>
          <a:p>
            <a:pPr algn="just"/>
            <a:endParaRPr lang="el-GR" sz="2000" dirty="0" smtClean="0">
              <a:solidFill>
                <a:srgbClr val="0070C0"/>
              </a:solidFill>
            </a:endParaRPr>
          </a:p>
          <a:p>
            <a:pPr algn="just"/>
            <a:r>
              <a:rPr lang="el-GR" sz="2000" dirty="0" smtClean="0">
                <a:solidFill>
                  <a:srgbClr val="0070C0"/>
                </a:solidFill>
              </a:rPr>
              <a:t>Βασική </a:t>
            </a:r>
            <a:r>
              <a:rPr lang="el-GR" sz="2000" dirty="0">
                <a:solidFill>
                  <a:srgbClr val="0070C0"/>
                </a:solidFill>
              </a:rPr>
              <a:t>διαφορά του Συνεταιρισμού από τις επιχειρήσεις είναι ότι βασικός στόχος των επιχειρήσεων είναι η επίτευξη κέρδους ενώ στο συνεταιρισμό είναι η οικονομική και κοινωνική βελτίωση των συνεταίρων </a:t>
            </a:r>
            <a:r>
              <a:rPr lang="el-GR" sz="2000" b="1" dirty="0">
                <a:solidFill>
                  <a:srgbClr val="0070C0"/>
                </a:solidFill>
              </a:rPr>
              <a:t>με την κοινή σύμπραξη και συνεργασία τους.                            </a:t>
            </a:r>
            <a:r>
              <a:rPr lang="el-GR" sz="2000" dirty="0">
                <a:solidFill>
                  <a:srgbClr val="0070C0"/>
                </a:solidFill>
              </a:rPr>
              <a:t>                                                                                      </a:t>
            </a:r>
            <a:endParaRPr lang="el-GR" sz="2000" dirty="0" smtClean="0">
              <a:solidFill>
                <a:srgbClr val="0070C0"/>
              </a:solidFill>
            </a:endParaRPr>
          </a:p>
          <a:p>
            <a:pPr algn="just"/>
            <a:endParaRPr lang="el-GR" sz="2000" dirty="0" smtClean="0">
              <a:solidFill>
                <a:srgbClr val="0070C0"/>
              </a:solidFill>
            </a:endParaRPr>
          </a:p>
          <a:p>
            <a:pPr algn="just"/>
            <a:r>
              <a:rPr lang="el-GR" sz="2000" dirty="0" smtClean="0">
                <a:solidFill>
                  <a:srgbClr val="0070C0"/>
                </a:solidFill>
              </a:rPr>
              <a:t> </a:t>
            </a:r>
            <a:r>
              <a:rPr lang="el-GR" sz="2000" dirty="0">
                <a:solidFill>
                  <a:srgbClr val="0070C0"/>
                </a:solidFill>
              </a:rPr>
              <a:t>Η λειτουργία του Συνεταιρισμού στηρίζεται στις βασικές αρχές του Συνεργατισμού</a:t>
            </a:r>
            <a:r>
              <a:rPr lang="el-GR" sz="2000" dirty="0" smtClean="0">
                <a:solidFill>
                  <a:srgbClr val="0070C0"/>
                </a:solidFill>
              </a:rPr>
              <a:t>. Στο </a:t>
            </a:r>
            <a:r>
              <a:rPr lang="el-GR" sz="2000" dirty="0">
                <a:solidFill>
                  <a:srgbClr val="0070C0"/>
                </a:solidFill>
              </a:rPr>
              <a:t>συνεταιρισμό η διανομή των κερδών γίνεται με βάση την συμμετοχή των μελών στις δραστηριότητές </a:t>
            </a:r>
            <a:r>
              <a:rPr lang="el-GR" sz="2000" dirty="0" smtClean="0">
                <a:solidFill>
                  <a:srgbClr val="0070C0"/>
                </a:solidFill>
              </a:rPr>
              <a:t>τους,</a:t>
            </a:r>
          </a:p>
          <a:p>
            <a:pPr algn="just"/>
            <a:r>
              <a:rPr lang="el-GR" sz="2000" dirty="0" smtClean="0">
                <a:solidFill>
                  <a:srgbClr val="0070C0"/>
                </a:solidFill>
              </a:rPr>
              <a:t> </a:t>
            </a:r>
            <a:r>
              <a:rPr lang="el-GR" sz="2000" dirty="0">
                <a:solidFill>
                  <a:srgbClr val="0070C0"/>
                </a:solidFill>
              </a:rPr>
              <a:t>ενώ στις άλλες εταιρείες με βάση το κεφάλαιο που έχει συνεισφέρει ο κάθε συνεταίρος.</a:t>
            </a:r>
            <a:endParaRPr lang="el-GR" sz="2000" b="0" i="0" dirty="0">
              <a:solidFill>
                <a:srgbClr val="0070C0"/>
              </a:solidFill>
              <a:effectLst/>
            </a:endParaRPr>
          </a:p>
        </p:txBody>
      </p:sp>
    </p:spTree>
    <p:extLst>
      <p:ext uri="{BB962C8B-B14F-4D97-AF65-F5344CB8AC3E}">
        <p14:creationId xmlns:p14="http://schemas.microsoft.com/office/powerpoint/2010/main" val="908242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31817" y="104503"/>
            <a:ext cx="11103429" cy="6370975"/>
          </a:xfrm>
          <a:prstGeom prst="rect">
            <a:avLst/>
          </a:prstGeom>
          <a:noFill/>
        </p:spPr>
        <p:txBody>
          <a:bodyPr wrap="square" rtlCol="0">
            <a:spAutoFit/>
          </a:bodyPr>
          <a:lstStyle/>
          <a:p>
            <a:pPr lvl="0" algn="just"/>
            <a:r>
              <a:rPr lang="el-GR" sz="2400" dirty="0">
                <a:solidFill>
                  <a:srgbClr val="0070C0"/>
                </a:solidFill>
              </a:rPr>
              <a:t>Εφ’ όσον με βάση τον ορισμό της εταιρείας επιδιώκεται κοινός σκοπός, τίθεται και θέμα διανομής του αποτελέσματος. Το ποσοστό συμμετοχής των εταίρων στο αποτέλεσμα (κέρδη ή ζημιές), συμφωνείται μεταξύ τους. </a:t>
            </a:r>
            <a:endParaRPr lang="el-GR" sz="2400" dirty="0" smtClean="0">
              <a:solidFill>
                <a:srgbClr val="0070C0"/>
              </a:solidFill>
            </a:endParaRPr>
          </a:p>
          <a:p>
            <a:pPr lvl="0" algn="just"/>
            <a:endParaRPr lang="el-GR" sz="2400" dirty="0">
              <a:solidFill>
                <a:srgbClr val="0070C0"/>
              </a:solidFill>
            </a:endParaRPr>
          </a:p>
          <a:p>
            <a:pPr lvl="0" algn="just"/>
            <a:r>
              <a:rPr lang="el-GR" sz="2400" dirty="0">
                <a:solidFill>
                  <a:srgbClr val="0070C0"/>
                </a:solidFill>
              </a:rPr>
              <a:t>Οι Εταιρείες του Εμπορικού Δικαίου</a:t>
            </a:r>
          </a:p>
          <a:p>
            <a:pPr lvl="0" algn="just"/>
            <a:r>
              <a:rPr lang="el-GR" sz="2400" dirty="0">
                <a:solidFill>
                  <a:srgbClr val="0070C0"/>
                </a:solidFill>
              </a:rPr>
              <a:t>Μια γενική διάκριση των εταιρειών με βάση τον Αστικό Κώδικα και τον επιδιωκόμενο σκοπό, είναι : εμπορικές και αστικές (μη εμπορικές).</a:t>
            </a:r>
          </a:p>
          <a:p>
            <a:pPr lvl="0" algn="just"/>
            <a:r>
              <a:rPr lang="el-GR" sz="2400" dirty="0">
                <a:solidFill>
                  <a:srgbClr val="0070C0"/>
                </a:solidFill>
              </a:rPr>
              <a:t>- Αστικές λέγονται αυτές που ο σκοπός τους μπορεί να είναι επιστημονικός, πολιτιστικός, κοινωνικός, θρησκευτικός </a:t>
            </a:r>
            <a:r>
              <a:rPr lang="el-GR" sz="2400" dirty="0" err="1">
                <a:solidFill>
                  <a:srgbClr val="0070C0"/>
                </a:solidFill>
              </a:rPr>
              <a:t>κ.λ.π</a:t>
            </a:r>
            <a:r>
              <a:rPr lang="el-GR" sz="2400" dirty="0">
                <a:solidFill>
                  <a:srgbClr val="0070C0"/>
                </a:solidFill>
              </a:rPr>
              <a:t>., όχι όμως εμπορικός.</a:t>
            </a:r>
          </a:p>
          <a:p>
            <a:pPr marL="342900" indent="-342900" algn="just">
              <a:buFontTx/>
              <a:buChar char="-"/>
            </a:pPr>
            <a:r>
              <a:rPr lang="el-GR" sz="2400" b="1" dirty="0" smtClean="0">
                <a:solidFill>
                  <a:srgbClr val="0070C0"/>
                </a:solidFill>
              </a:rPr>
              <a:t>Εμπορικές</a:t>
            </a:r>
            <a:r>
              <a:rPr lang="el-GR" sz="2400" dirty="0" smtClean="0">
                <a:solidFill>
                  <a:srgbClr val="0070C0"/>
                </a:solidFill>
              </a:rPr>
              <a:t> </a:t>
            </a:r>
            <a:r>
              <a:rPr lang="el-GR" sz="2400" dirty="0">
                <a:solidFill>
                  <a:srgbClr val="0070C0"/>
                </a:solidFill>
              </a:rPr>
              <a:t>χαρακτηρίζονται αυτές που σκοπός τους είναι η διενέργεια εμπορικών πράξεων (επιδίωξη κέρδους), αλλά και εκείνες που ο </a:t>
            </a:r>
            <a:r>
              <a:rPr lang="el-GR" sz="2400" dirty="0" smtClean="0">
                <a:solidFill>
                  <a:srgbClr val="0070C0"/>
                </a:solidFill>
              </a:rPr>
              <a:t>νόμος χαρακτηρίζει </a:t>
            </a:r>
            <a:r>
              <a:rPr lang="el-GR" sz="2400" dirty="0">
                <a:solidFill>
                  <a:srgbClr val="0070C0"/>
                </a:solidFill>
              </a:rPr>
              <a:t>ως εμπορικές, άσχετα με το αντικείμενο τους π.χ. Α.Ε., Ε.Π.Ε. </a:t>
            </a:r>
            <a:endParaRPr lang="el-GR" sz="2400" dirty="0" smtClean="0">
              <a:solidFill>
                <a:srgbClr val="0070C0"/>
              </a:solidFill>
            </a:endParaRPr>
          </a:p>
          <a:p>
            <a:pPr algn="just"/>
            <a:r>
              <a:rPr lang="el-GR" sz="2400" dirty="0">
                <a:solidFill>
                  <a:srgbClr val="0070C0"/>
                </a:solidFill>
              </a:rPr>
              <a:t>οι εμπορικές εταιρείες μπορούν να διακριθούν σε:</a:t>
            </a:r>
          </a:p>
          <a:p>
            <a:pPr algn="just"/>
            <a:r>
              <a:rPr lang="el-GR" sz="2400" dirty="0">
                <a:solidFill>
                  <a:srgbClr val="0070C0"/>
                </a:solidFill>
              </a:rPr>
              <a:t>α) </a:t>
            </a:r>
            <a:r>
              <a:rPr lang="el-GR" sz="2400" dirty="0" smtClean="0">
                <a:solidFill>
                  <a:srgbClr val="0070C0"/>
                </a:solidFill>
              </a:rPr>
              <a:t>προσωπικές (Ο.Ε., Ε.Ε.),</a:t>
            </a:r>
            <a:endParaRPr lang="el-GR" sz="2400" dirty="0">
              <a:solidFill>
                <a:srgbClr val="0070C0"/>
              </a:solidFill>
            </a:endParaRPr>
          </a:p>
          <a:p>
            <a:pPr algn="just"/>
            <a:r>
              <a:rPr lang="el-GR" sz="2400" dirty="0">
                <a:solidFill>
                  <a:srgbClr val="0070C0"/>
                </a:solidFill>
              </a:rPr>
              <a:t>β) </a:t>
            </a:r>
            <a:r>
              <a:rPr lang="el-GR" sz="2400" dirty="0" smtClean="0">
                <a:solidFill>
                  <a:srgbClr val="0070C0"/>
                </a:solidFill>
              </a:rPr>
              <a:t>κεφαλαιουχικές (Α.Ε., Ε.Π.Ε., Ι.Κ.Ε. </a:t>
            </a:r>
            <a:r>
              <a:rPr lang="el-GR" sz="2400" dirty="0">
                <a:solidFill>
                  <a:srgbClr val="0070C0"/>
                </a:solidFill>
              </a:rPr>
              <a:t>και </a:t>
            </a:r>
          </a:p>
          <a:p>
            <a:pPr algn="just"/>
            <a:r>
              <a:rPr lang="el-GR" sz="2400" dirty="0">
                <a:solidFill>
                  <a:srgbClr val="0070C0"/>
                </a:solidFill>
              </a:rPr>
              <a:t>γ) μικτές ή </a:t>
            </a:r>
            <a:r>
              <a:rPr lang="el-GR" sz="2400" dirty="0" smtClean="0">
                <a:solidFill>
                  <a:srgbClr val="0070C0"/>
                </a:solidFill>
              </a:rPr>
              <a:t>ενδιάμεσες </a:t>
            </a:r>
            <a:endParaRPr lang="el-GR" sz="2400" dirty="0">
              <a:solidFill>
                <a:srgbClr val="0070C0"/>
              </a:solidFill>
            </a:endParaRPr>
          </a:p>
          <a:p>
            <a:pPr lvl="0" algn="just"/>
            <a:endParaRPr lang="en-US" sz="2400" dirty="0">
              <a:solidFill>
                <a:srgbClr val="0070C0"/>
              </a:solidFill>
            </a:endParaRPr>
          </a:p>
        </p:txBody>
      </p:sp>
    </p:spTree>
    <p:extLst>
      <p:ext uri="{BB962C8B-B14F-4D97-AF65-F5344CB8AC3E}">
        <p14:creationId xmlns:p14="http://schemas.microsoft.com/office/powerpoint/2010/main" val="17017543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2149" y="139337"/>
            <a:ext cx="11138261" cy="7109639"/>
          </a:xfrm>
          <a:prstGeom prst="rect">
            <a:avLst/>
          </a:prstGeom>
          <a:noFill/>
        </p:spPr>
        <p:txBody>
          <a:bodyPr wrap="square" rtlCol="0">
            <a:spAutoFit/>
          </a:bodyPr>
          <a:lstStyle/>
          <a:p>
            <a:pPr lvl="0" algn="just" fontAlgn="base"/>
            <a:r>
              <a:rPr lang="el-GR" sz="2000" dirty="0" smtClean="0">
                <a:solidFill>
                  <a:srgbClr val="0070C0"/>
                </a:solidFill>
              </a:rPr>
              <a:t>Ο </a:t>
            </a:r>
            <a:r>
              <a:rPr lang="el-GR" sz="2000" dirty="0">
                <a:solidFill>
                  <a:srgbClr val="0070C0"/>
                </a:solidFill>
              </a:rPr>
              <a:t>συνεταιρισμός του </a:t>
            </a:r>
            <a:r>
              <a:rPr lang="el-GR" sz="2000" dirty="0" err="1">
                <a:solidFill>
                  <a:srgbClr val="0070C0"/>
                </a:solidFill>
              </a:rPr>
              <a:t>Rochdail</a:t>
            </a:r>
            <a:r>
              <a:rPr lang="el-GR" sz="2000" dirty="0">
                <a:solidFill>
                  <a:srgbClr val="0070C0"/>
                </a:solidFill>
              </a:rPr>
              <a:t> έθεσε τις συνεταιριστικές αρχές επάνω στις οποίες οργάνωσε την ανάπτυξή </a:t>
            </a:r>
            <a:r>
              <a:rPr lang="el-GR" sz="2000" dirty="0" smtClean="0">
                <a:solidFill>
                  <a:srgbClr val="0070C0"/>
                </a:solidFill>
              </a:rPr>
              <a:t>του</a:t>
            </a:r>
          </a:p>
          <a:p>
            <a:pPr lvl="0" algn="just" fontAlgn="base"/>
            <a:endParaRPr lang="el-GR" sz="2000" b="1" dirty="0">
              <a:solidFill>
                <a:srgbClr val="0070C0"/>
              </a:solidFill>
            </a:endParaRPr>
          </a:p>
          <a:p>
            <a:pPr algn="just"/>
            <a:r>
              <a:rPr lang="el-GR" sz="2000" dirty="0">
                <a:solidFill>
                  <a:srgbClr val="0070C0"/>
                </a:solidFill>
              </a:rPr>
              <a:t>Οι αρχές αυτές είναι οι ακόλουθες:</a:t>
            </a:r>
          </a:p>
          <a:p>
            <a:pPr algn="just"/>
            <a:r>
              <a:rPr lang="el-GR" sz="2000" dirty="0">
                <a:solidFill>
                  <a:srgbClr val="0070C0"/>
                </a:solidFill>
              </a:rPr>
              <a:t>Εθελοντική και ελεύθερη εγγραφή των </a:t>
            </a:r>
            <a:r>
              <a:rPr lang="el-GR" sz="2000" dirty="0" smtClean="0">
                <a:solidFill>
                  <a:srgbClr val="0070C0"/>
                </a:solidFill>
              </a:rPr>
              <a:t>μελών</a:t>
            </a:r>
            <a:endParaRPr lang="el-GR" sz="2000" dirty="0">
              <a:solidFill>
                <a:srgbClr val="0070C0"/>
              </a:solidFill>
            </a:endParaRPr>
          </a:p>
          <a:p>
            <a:pPr algn="just"/>
            <a:r>
              <a:rPr lang="el-GR" sz="2000" dirty="0" smtClean="0">
                <a:solidFill>
                  <a:srgbClr val="0070C0"/>
                </a:solidFill>
              </a:rPr>
              <a:t>Δημοκρατική </a:t>
            </a:r>
            <a:r>
              <a:rPr lang="el-GR" sz="2000" dirty="0">
                <a:solidFill>
                  <a:srgbClr val="0070C0"/>
                </a:solidFill>
              </a:rPr>
              <a:t>διοίκηση και έλεγχος από τα μέλη</a:t>
            </a:r>
          </a:p>
          <a:p>
            <a:pPr algn="just"/>
            <a:r>
              <a:rPr lang="el-GR" sz="2000" dirty="0">
                <a:solidFill>
                  <a:srgbClr val="0070C0"/>
                </a:solidFill>
              </a:rPr>
              <a:t>Οικονομική συμμετοχή των μελών</a:t>
            </a:r>
          </a:p>
          <a:p>
            <a:pPr algn="just"/>
            <a:r>
              <a:rPr lang="el-GR" sz="2000" dirty="0">
                <a:solidFill>
                  <a:srgbClr val="0070C0"/>
                </a:solidFill>
              </a:rPr>
              <a:t>Οικονομία και ανεξαρτησία</a:t>
            </a:r>
          </a:p>
          <a:p>
            <a:pPr algn="just"/>
            <a:r>
              <a:rPr lang="el-GR" sz="2000" dirty="0">
                <a:solidFill>
                  <a:srgbClr val="0070C0"/>
                </a:solidFill>
              </a:rPr>
              <a:t>Συνεχής επιμόρφωση των μελών </a:t>
            </a:r>
          </a:p>
          <a:p>
            <a:pPr algn="just"/>
            <a:r>
              <a:rPr lang="el-GR" sz="2000" dirty="0">
                <a:solidFill>
                  <a:srgbClr val="0070C0"/>
                </a:solidFill>
              </a:rPr>
              <a:t>Συνεργασία των συνεταιρισμών σε τοπικό, εθνικό και διεθνές επίπεδο</a:t>
            </a:r>
          </a:p>
          <a:p>
            <a:pPr algn="just"/>
            <a:r>
              <a:rPr lang="el-GR" sz="2000" dirty="0">
                <a:solidFill>
                  <a:srgbClr val="0070C0"/>
                </a:solidFill>
              </a:rPr>
              <a:t>Ενδιαφέρον για την </a:t>
            </a:r>
            <a:r>
              <a:rPr lang="el-GR" sz="2000" dirty="0" smtClean="0">
                <a:solidFill>
                  <a:srgbClr val="0070C0"/>
                </a:solidFill>
              </a:rPr>
              <a:t>κοινότητα</a:t>
            </a:r>
          </a:p>
          <a:p>
            <a:pPr algn="just"/>
            <a:endParaRPr lang="el-GR" sz="2000" dirty="0">
              <a:solidFill>
                <a:srgbClr val="0070C0"/>
              </a:solidFill>
            </a:endParaRPr>
          </a:p>
          <a:p>
            <a:pPr algn="just"/>
            <a:r>
              <a:rPr lang="el-GR" sz="2000" dirty="0">
                <a:solidFill>
                  <a:srgbClr val="0070C0"/>
                </a:solidFill>
              </a:rPr>
              <a:t>Οι πρώτες συζητήσεις για την ισχύ των αρχών αυτών </a:t>
            </a:r>
            <a:r>
              <a:rPr lang="el-GR" sz="2000" dirty="0" smtClean="0">
                <a:solidFill>
                  <a:srgbClr val="0070C0"/>
                </a:solidFill>
              </a:rPr>
              <a:t>έγιναν </a:t>
            </a:r>
            <a:r>
              <a:rPr lang="el-GR" sz="2000" dirty="0">
                <a:solidFill>
                  <a:srgbClr val="0070C0"/>
                </a:solidFill>
              </a:rPr>
              <a:t>ανάμεσα στους ιδρυτές του συνεταιρισμού του ROCHDAIL και αφορούσαν αρχικά την αρχή της "πολιτικής και θρησκευτικής ουδετερότητας" και στη συνέχεια την αρχή της "πώλησης της μετρητοίς και με σωστά μέτρα και σταθμά"</a:t>
            </a:r>
          </a:p>
          <a:p>
            <a:pPr algn="just"/>
            <a:r>
              <a:rPr lang="el-GR" sz="2000" dirty="0">
                <a:solidFill>
                  <a:srgbClr val="0070C0"/>
                </a:solidFill>
              </a:rPr>
              <a:t>Με την ίδρυση της Διεθνούς Συνεταιριστικής Ένωσης  (1895)  οι προβληματισμοί σχετικά με το ποιες είναι οι βασικές συνεταιριστικές αρχές, συζητούνται ευρύτατα και με ιδιαίτερη ένταση</a:t>
            </a:r>
            <a:r>
              <a:rPr lang="el-GR" sz="2000" dirty="0" smtClean="0">
                <a:solidFill>
                  <a:srgbClr val="0070C0"/>
                </a:solidFill>
              </a:rPr>
              <a:t>. Στο </a:t>
            </a:r>
            <a:r>
              <a:rPr lang="el-GR" sz="2000" dirty="0">
                <a:solidFill>
                  <a:srgbClr val="0070C0"/>
                </a:solidFill>
              </a:rPr>
              <a:t>22ο και 23ο συνέδριο της Διεθνούς Συνεταιριστικής Ένωσης (το 1963 και το 1966) καθορίστηκαν οι βασικές συνεταιριστικές αρχές.</a:t>
            </a:r>
          </a:p>
          <a:p>
            <a:pPr algn="just"/>
            <a:r>
              <a:rPr lang="el-GR" sz="2000" dirty="0">
                <a:solidFill>
                  <a:srgbClr val="0070C0"/>
                </a:solidFill>
              </a:rPr>
              <a:t>Ο σημαντικότερος σταθμός όμως στην συνεταιριστική εξέλιξη ήταν το Συνέδριο της Ένωσης στο Μάντσεστερ το Σεπτέμβριο του 1995.</a:t>
            </a:r>
          </a:p>
          <a:p>
            <a:endParaRPr lang="el-GR" dirty="0"/>
          </a:p>
          <a:p>
            <a:pPr lvl="0" algn="just" fontAlgn="base"/>
            <a:endParaRPr lang="el-GR" b="1" dirty="0"/>
          </a:p>
        </p:txBody>
      </p:sp>
    </p:spTree>
    <p:extLst>
      <p:ext uri="{BB962C8B-B14F-4D97-AF65-F5344CB8AC3E}">
        <p14:creationId xmlns:p14="http://schemas.microsoft.com/office/powerpoint/2010/main" val="22480758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5692" y="174170"/>
            <a:ext cx="11103428" cy="5601533"/>
          </a:xfrm>
          <a:prstGeom prst="rect">
            <a:avLst/>
          </a:prstGeom>
          <a:noFill/>
        </p:spPr>
        <p:txBody>
          <a:bodyPr wrap="square" rtlCol="0">
            <a:spAutoFit/>
          </a:bodyPr>
          <a:lstStyle/>
          <a:p>
            <a:pPr algn="just"/>
            <a:r>
              <a:rPr lang="el-GR" sz="2000" dirty="0">
                <a:solidFill>
                  <a:srgbClr val="0070C0"/>
                </a:solidFill>
              </a:rPr>
              <a:t>Αυτές οι αρχές αφορούσαν :</a:t>
            </a:r>
          </a:p>
          <a:p>
            <a:pPr algn="just"/>
            <a:r>
              <a:rPr lang="el-GR" sz="2000" dirty="0">
                <a:solidFill>
                  <a:srgbClr val="0070C0"/>
                </a:solidFill>
              </a:rPr>
              <a:t>την προέλευση και το επιτόκιο του κεφαλαίου</a:t>
            </a:r>
          </a:p>
          <a:p>
            <a:pPr algn="just"/>
            <a:r>
              <a:rPr lang="el-GR" sz="2000" dirty="0">
                <a:solidFill>
                  <a:srgbClr val="0070C0"/>
                </a:solidFill>
              </a:rPr>
              <a:t>την αγορά και πώληση προϊόντων</a:t>
            </a:r>
          </a:p>
          <a:p>
            <a:pPr algn="just"/>
            <a:r>
              <a:rPr lang="el-GR" sz="2000" dirty="0">
                <a:solidFill>
                  <a:srgbClr val="0070C0"/>
                </a:solidFill>
              </a:rPr>
              <a:t>διανομή του πλεονάσματος </a:t>
            </a:r>
            <a:endParaRPr lang="el-GR" sz="2000" dirty="0" smtClean="0">
              <a:solidFill>
                <a:srgbClr val="0070C0"/>
              </a:solidFill>
            </a:endParaRPr>
          </a:p>
          <a:p>
            <a:pPr algn="just"/>
            <a:r>
              <a:rPr lang="el-GR" sz="2000" dirty="0">
                <a:solidFill>
                  <a:srgbClr val="0070C0"/>
                </a:solidFill>
              </a:rPr>
              <a:t>τον αριθμό των ψήφων κάθε μέλους </a:t>
            </a:r>
          </a:p>
          <a:p>
            <a:pPr algn="just"/>
            <a:r>
              <a:rPr lang="el-GR" sz="2000" dirty="0">
                <a:solidFill>
                  <a:srgbClr val="0070C0"/>
                </a:solidFill>
              </a:rPr>
              <a:t>επιπλέον το καταστατικό περιλάμβανε:</a:t>
            </a:r>
          </a:p>
          <a:p>
            <a:pPr algn="just"/>
            <a:r>
              <a:rPr lang="el-GR" sz="2000" dirty="0">
                <a:solidFill>
                  <a:srgbClr val="0070C0"/>
                </a:solidFill>
              </a:rPr>
              <a:t>ρυθμίσεις για τη λογιστική κατάσταση του συνεταιρισμού</a:t>
            </a:r>
          </a:p>
          <a:p>
            <a:pPr algn="just"/>
            <a:r>
              <a:rPr lang="el-GR" sz="2000" dirty="0">
                <a:solidFill>
                  <a:srgbClr val="0070C0"/>
                </a:solidFill>
              </a:rPr>
              <a:t>το ποσοστό κέρδους που θα προοριζόταν για εκπαιδευτικούς σκοπούς και</a:t>
            </a:r>
          </a:p>
          <a:p>
            <a:pPr algn="just"/>
            <a:r>
              <a:rPr lang="el-GR" sz="2000" dirty="0">
                <a:solidFill>
                  <a:srgbClr val="0070C0"/>
                </a:solidFill>
              </a:rPr>
              <a:t>όριζε την πολιτική και θρησκευτική ουδετερότητα όσων επιθυμούσαν να γίνουν μέλη του </a:t>
            </a:r>
          </a:p>
          <a:p>
            <a:pPr algn="just"/>
            <a:r>
              <a:rPr lang="el-GR" sz="2000" dirty="0">
                <a:solidFill>
                  <a:srgbClr val="0070C0"/>
                </a:solidFill>
              </a:rPr>
              <a:t>οι αγοροπωλησίες γίνονταν τις μετρητοίς</a:t>
            </a:r>
          </a:p>
          <a:p>
            <a:pPr algn="just"/>
            <a:r>
              <a:rPr lang="el-GR" sz="2000" dirty="0">
                <a:solidFill>
                  <a:srgbClr val="0070C0"/>
                </a:solidFill>
              </a:rPr>
              <a:t>                    </a:t>
            </a:r>
            <a:endParaRPr lang="el-GR" sz="2000" dirty="0" smtClean="0">
              <a:solidFill>
                <a:srgbClr val="0070C0"/>
              </a:solidFill>
            </a:endParaRPr>
          </a:p>
          <a:p>
            <a:pPr algn="just"/>
            <a:endParaRPr lang="el-GR" sz="2000" dirty="0">
              <a:solidFill>
                <a:srgbClr val="0070C0"/>
              </a:solidFill>
            </a:endParaRPr>
          </a:p>
          <a:p>
            <a:pPr algn="just"/>
            <a:r>
              <a:rPr lang="el-GR" sz="2000" dirty="0">
                <a:solidFill>
                  <a:srgbClr val="0070C0"/>
                </a:solidFill>
              </a:rPr>
              <a:t>Τρεις  είναι οι κύριες κατηγορίες Συνεταιρισμών:</a:t>
            </a:r>
          </a:p>
          <a:p>
            <a:pPr algn="just"/>
            <a:r>
              <a:rPr lang="el-GR" sz="2000" dirty="0">
                <a:solidFill>
                  <a:srgbClr val="0070C0"/>
                </a:solidFill>
              </a:rPr>
              <a:t>Αγροτικοί  </a:t>
            </a:r>
          </a:p>
          <a:p>
            <a:pPr algn="just"/>
            <a:r>
              <a:rPr lang="el-GR" sz="2000" dirty="0">
                <a:solidFill>
                  <a:srgbClr val="0070C0"/>
                </a:solidFill>
              </a:rPr>
              <a:t>αστικοί συνεταιρισμοί και</a:t>
            </a:r>
          </a:p>
          <a:p>
            <a:pPr algn="just"/>
            <a:r>
              <a:rPr lang="el-GR" sz="2000" dirty="0">
                <a:solidFill>
                  <a:srgbClr val="0070C0"/>
                </a:solidFill>
              </a:rPr>
              <a:t>οικοδομικοί (από το 1987 δεν συμπεριλαμβάνεται στους αστικούς σύμφωνα με το προεδρικό διάγραμμα (Π.Δ.) 93/87</a:t>
            </a:r>
          </a:p>
          <a:p>
            <a:endParaRPr lang="el-GR" dirty="0"/>
          </a:p>
        </p:txBody>
      </p:sp>
    </p:spTree>
    <p:extLst>
      <p:ext uri="{BB962C8B-B14F-4D97-AF65-F5344CB8AC3E}">
        <p14:creationId xmlns:p14="http://schemas.microsoft.com/office/powerpoint/2010/main" val="40277897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4434" y="-104502"/>
            <a:ext cx="11547565" cy="8032968"/>
          </a:xfrm>
          <a:prstGeom prst="rect">
            <a:avLst/>
          </a:prstGeom>
          <a:noFill/>
        </p:spPr>
        <p:txBody>
          <a:bodyPr wrap="square" rtlCol="0">
            <a:spAutoFit/>
          </a:bodyPr>
          <a:lstStyle/>
          <a:p>
            <a:pPr algn="just"/>
            <a:r>
              <a:rPr lang="el-GR" sz="2000" dirty="0" smtClean="0">
                <a:solidFill>
                  <a:srgbClr val="0070C0"/>
                </a:solidFill>
              </a:rPr>
              <a:t>Αγροτικοί </a:t>
            </a:r>
            <a:r>
              <a:rPr lang="el-GR" sz="2000" dirty="0">
                <a:solidFill>
                  <a:srgbClr val="0070C0"/>
                </a:solidFill>
              </a:rPr>
              <a:t>είναι οι συνεταιρισμοί που δραστηριοποιούνται σε οποιοδήποτε τομέα της αγροτικής οικονομίας για την ίδρυση των οποίων απαιτούνται τουλάχιστον 20 άτομα.</a:t>
            </a:r>
          </a:p>
          <a:p>
            <a:pPr algn="just"/>
            <a:r>
              <a:rPr lang="el-GR" sz="2000" dirty="0">
                <a:solidFill>
                  <a:srgbClr val="0070C0"/>
                </a:solidFill>
              </a:rPr>
              <a:t>Επίσης ανάλογα με το βαθμό τους </a:t>
            </a:r>
            <a:r>
              <a:rPr lang="el-GR" sz="2000" dirty="0" smtClean="0">
                <a:solidFill>
                  <a:srgbClr val="0070C0"/>
                </a:solidFill>
              </a:rPr>
              <a:t>διακρίνονταν </a:t>
            </a:r>
            <a:r>
              <a:rPr lang="el-GR" sz="2000" dirty="0">
                <a:solidFill>
                  <a:srgbClr val="0070C0"/>
                </a:solidFill>
              </a:rPr>
              <a:t>σε :</a:t>
            </a:r>
          </a:p>
          <a:p>
            <a:pPr algn="just"/>
            <a:r>
              <a:rPr lang="el-GR" sz="2000" dirty="0">
                <a:solidFill>
                  <a:srgbClr val="0070C0"/>
                </a:solidFill>
              </a:rPr>
              <a:t>Πρωτοβάθμιοι (π.χ. αγροτικός συν/</a:t>
            </a:r>
            <a:r>
              <a:rPr lang="el-GR" sz="2000" dirty="0" err="1">
                <a:solidFill>
                  <a:srgbClr val="0070C0"/>
                </a:solidFill>
              </a:rPr>
              <a:t>σμός</a:t>
            </a:r>
            <a:r>
              <a:rPr lang="el-GR" sz="2000" dirty="0">
                <a:solidFill>
                  <a:srgbClr val="0070C0"/>
                </a:solidFill>
              </a:rPr>
              <a:t> του χωριού)</a:t>
            </a:r>
          </a:p>
          <a:p>
            <a:pPr algn="just"/>
            <a:r>
              <a:rPr lang="el-GR" sz="2000" dirty="0">
                <a:solidFill>
                  <a:srgbClr val="0070C0"/>
                </a:solidFill>
              </a:rPr>
              <a:t>Δευτεροβάθμιοι ( ένωση γεωργικών συν/</a:t>
            </a:r>
            <a:r>
              <a:rPr lang="el-GR" sz="2000" dirty="0" err="1">
                <a:solidFill>
                  <a:srgbClr val="0070C0"/>
                </a:solidFill>
              </a:rPr>
              <a:t>σμών</a:t>
            </a:r>
            <a:r>
              <a:rPr lang="el-GR" sz="2000" dirty="0">
                <a:solidFill>
                  <a:srgbClr val="0070C0"/>
                </a:solidFill>
              </a:rPr>
              <a:t>)</a:t>
            </a:r>
          </a:p>
          <a:p>
            <a:pPr algn="just"/>
            <a:r>
              <a:rPr lang="el-GR" sz="2000" dirty="0">
                <a:solidFill>
                  <a:srgbClr val="0070C0"/>
                </a:solidFill>
              </a:rPr>
              <a:t>Τριτοβάθμιοι - ομοσπονδίες συν/</a:t>
            </a:r>
            <a:r>
              <a:rPr lang="el-GR" sz="2000" dirty="0" err="1">
                <a:solidFill>
                  <a:srgbClr val="0070C0"/>
                </a:solidFill>
              </a:rPr>
              <a:t>σμών</a:t>
            </a:r>
            <a:r>
              <a:rPr lang="el-GR" sz="2000" dirty="0">
                <a:solidFill>
                  <a:srgbClr val="0070C0"/>
                </a:solidFill>
              </a:rPr>
              <a:t> (πολλές ενώσεις </a:t>
            </a:r>
            <a:r>
              <a:rPr lang="el-GR" sz="2000" dirty="0" smtClean="0">
                <a:solidFill>
                  <a:srgbClr val="0070C0"/>
                </a:solidFill>
              </a:rPr>
              <a:t>συν/</a:t>
            </a:r>
            <a:r>
              <a:rPr lang="el-GR" sz="2000" dirty="0" err="1" smtClean="0">
                <a:solidFill>
                  <a:srgbClr val="0070C0"/>
                </a:solidFill>
              </a:rPr>
              <a:t>σμών</a:t>
            </a:r>
            <a:r>
              <a:rPr lang="el-GR" sz="2000" dirty="0" smtClean="0">
                <a:solidFill>
                  <a:srgbClr val="0070C0"/>
                </a:solidFill>
              </a:rPr>
              <a:t>) </a:t>
            </a:r>
          </a:p>
          <a:p>
            <a:pPr algn="just"/>
            <a:r>
              <a:rPr lang="el-GR" sz="2000" b="1" dirty="0" smtClean="0">
                <a:solidFill>
                  <a:srgbClr val="0070C0"/>
                </a:solidFill>
              </a:rPr>
              <a:t>Με </a:t>
            </a:r>
            <a:r>
              <a:rPr lang="el-GR" sz="2000" b="1" dirty="0">
                <a:solidFill>
                  <a:srgbClr val="0070C0"/>
                </a:solidFill>
              </a:rPr>
              <a:t>το νόμο 4015/2011 καταργήθηκε ο 2ος και ο 3ος βαθμός συν/</a:t>
            </a:r>
            <a:r>
              <a:rPr lang="el-GR" sz="2000" b="1" dirty="0" err="1">
                <a:solidFill>
                  <a:srgbClr val="0070C0"/>
                </a:solidFill>
              </a:rPr>
              <a:t>κής</a:t>
            </a:r>
            <a:r>
              <a:rPr lang="el-GR" sz="2000" b="1" dirty="0">
                <a:solidFill>
                  <a:srgbClr val="0070C0"/>
                </a:solidFill>
              </a:rPr>
              <a:t> οργάνωσης και δρομολογήθηκε η μετατροπή σε πρωτοβάθμιους. Παράλληλα ξεκίνησαν έκτακτες συγχωνεύσεις αγροτικών συνεταιρισμών και ουσιαστικά αδρανοποίηση μεγάλων αριθμών ανενεργών.</a:t>
            </a:r>
          </a:p>
          <a:p>
            <a:pPr algn="just"/>
            <a:r>
              <a:rPr lang="el-GR" sz="2000" dirty="0">
                <a:solidFill>
                  <a:srgbClr val="0070C0"/>
                </a:solidFill>
              </a:rPr>
              <a:t>Τέλος δρομολογήθηκε η δραστική διευθέτηση των συνεταιριστικών χρεών μέσω σχεδίου αναδιάρθρωσης και εξυγίανσης.</a:t>
            </a:r>
          </a:p>
          <a:p>
            <a:pPr algn="just"/>
            <a:r>
              <a:rPr lang="el-GR" sz="2000" dirty="0" smtClean="0">
                <a:solidFill>
                  <a:srgbClr val="0070C0"/>
                </a:solidFill>
              </a:rPr>
              <a:t>Αστικοί συνεταιρισμοί σύμφωνα με το Ν. 1667/1986 (όπως τροποποιήθηκε με τους νόμους 2515/1997 και 2166/93) είναι η εκούσια ένωση προσώπων με οικονομικό σκοπό χωρίς να αναπτύσσει δραστηριότητες αγροτικής οικονομίας, αποβλέπει ιδίως με τη συνεργασία των μελών στην οικονομική, </a:t>
            </a:r>
            <a:r>
              <a:rPr lang="el-GR" sz="2000" dirty="0" err="1" smtClean="0">
                <a:solidFill>
                  <a:srgbClr val="0070C0"/>
                </a:solidFill>
              </a:rPr>
              <a:t>κοινωνική,πολιτιστική</a:t>
            </a:r>
            <a:r>
              <a:rPr lang="el-GR" sz="2000" dirty="0" smtClean="0">
                <a:solidFill>
                  <a:srgbClr val="0070C0"/>
                </a:solidFill>
              </a:rPr>
              <a:t> ανάπτυξη των μελών του και τη βελτίωση της ποιότητας της ζωής τους μέσα σε μια κοινή επιχείρηση.</a:t>
            </a:r>
          </a:p>
          <a:p>
            <a:pPr algn="just"/>
            <a:r>
              <a:rPr lang="el-GR" sz="2000" dirty="0" smtClean="0">
                <a:solidFill>
                  <a:srgbClr val="0070C0"/>
                </a:solidFill>
              </a:rPr>
              <a:t>Οι αστικοί συνεταιρισμοί διακρίνονται στις εξής κατηγορίες:</a:t>
            </a:r>
          </a:p>
          <a:p>
            <a:pPr algn="just"/>
            <a:r>
              <a:rPr lang="el-GR" sz="2000" dirty="0" smtClean="0">
                <a:solidFill>
                  <a:srgbClr val="0070C0"/>
                </a:solidFill>
              </a:rPr>
              <a:t>Παραγωγικοί, που σκοπεύουν στην παραγωγή αγαθών, τα οποία πωλούν και διανέμουν τα κέρδη</a:t>
            </a:r>
          </a:p>
          <a:p>
            <a:pPr algn="just"/>
            <a:r>
              <a:rPr lang="el-GR" sz="2000" dirty="0" smtClean="0">
                <a:solidFill>
                  <a:srgbClr val="0070C0"/>
                </a:solidFill>
              </a:rPr>
              <a:t>Καταναλωτικοί, που επιδιώκουν χαμηλές τιμές για την προμήθεια αγαθών στα μέλη τους</a:t>
            </a:r>
          </a:p>
          <a:p>
            <a:pPr algn="just"/>
            <a:r>
              <a:rPr lang="el-GR" sz="2000" dirty="0" smtClean="0">
                <a:solidFill>
                  <a:srgbClr val="0070C0"/>
                </a:solidFill>
              </a:rPr>
              <a:t>Προμηθευτικοί</a:t>
            </a:r>
          </a:p>
          <a:p>
            <a:pPr algn="just"/>
            <a:r>
              <a:rPr lang="el-GR" sz="2000" dirty="0" smtClean="0">
                <a:solidFill>
                  <a:srgbClr val="0070C0"/>
                </a:solidFill>
              </a:rPr>
              <a:t>Πιστωτικοί που αποσκοπούν στη χορήγηση δανείων με ευνοϊκούς όρους στα μέλη τους</a:t>
            </a:r>
          </a:p>
          <a:p>
            <a:pPr algn="just"/>
            <a:r>
              <a:rPr lang="el-GR" sz="2000" dirty="0" smtClean="0">
                <a:solidFill>
                  <a:srgbClr val="0070C0"/>
                </a:solidFill>
              </a:rPr>
              <a:t>Μεταφορικοί</a:t>
            </a:r>
          </a:p>
          <a:p>
            <a:pPr algn="just"/>
            <a:r>
              <a:rPr lang="el-GR" sz="2000" dirty="0" smtClean="0">
                <a:solidFill>
                  <a:srgbClr val="0070C0"/>
                </a:solidFill>
              </a:rPr>
              <a:t>Τουριστικοί </a:t>
            </a:r>
          </a:p>
          <a:p>
            <a:pPr algn="just"/>
            <a:r>
              <a:rPr lang="el-GR" sz="2000" dirty="0" smtClean="0">
                <a:solidFill>
                  <a:srgbClr val="0070C0"/>
                </a:solidFill>
              </a:rPr>
              <a:t>Η διάκριση αυτή είναι ενδεικτική πράγμα που σημαίνει ότι είναι δυνατό να διακριθούν οι Α.Σ. και σε άλλα είδη εκτός από τα παραπάνω</a:t>
            </a:r>
          </a:p>
          <a:p>
            <a:r>
              <a:rPr lang="el-GR" dirty="0" smtClean="0"/>
              <a:t/>
            </a:r>
            <a:br>
              <a:rPr lang="el-GR" dirty="0" smtClean="0"/>
            </a:br>
            <a:endParaRPr lang="el-GR" dirty="0"/>
          </a:p>
        </p:txBody>
      </p:sp>
    </p:spTree>
    <p:extLst>
      <p:ext uri="{BB962C8B-B14F-4D97-AF65-F5344CB8AC3E}">
        <p14:creationId xmlns:p14="http://schemas.microsoft.com/office/powerpoint/2010/main" val="16839493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70560" y="0"/>
            <a:ext cx="11521440" cy="7848302"/>
          </a:xfrm>
          <a:prstGeom prst="rect">
            <a:avLst/>
          </a:prstGeom>
          <a:noFill/>
        </p:spPr>
        <p:txBody>
          <a:bodyPr wrap="square" rtlCol="0">
            <a:spAutoFit/>
          </a:bodyPr>
          <a:lstStyle/>
          <a:p>
            <a:pPr lvl="0" algn="just" fontAlgn="base"/>
            <a:r>
              <a:rPr lang="el-GR" sz="2000" dirty="0" smtClean="0">
                <a:solidFill>
                  <a:srgbClr val="0070C0"/>
                </a:solidFill>
              </a:rPr>
              <a:t>Ο </a:t>
            </a:r>
            <a:r>
              <a:rPr lang="el-GR" sz="2000" dirty="0">
                <a:solidFill>
                  <a:srgbClr val="0070C0"/>
                </a:solidFill>
              </a:rPr>
              <a:t>συνεταιριστικός θεσμός κατοχυρώνεται στο Σύνταγμα του 1975 και ειδικότερα στο άρθ. 12 παρ. 5 το οποίο προβλέπει ότι «οι πάσης φύσεως γεωργικοί και αστικοί συνεταιρισμοί αυτοδιοικούνται κατά τους όρους του νόμου και του καταστατικού των, </a:t>
            </a:r>
            <a:r>
              <a:rPr lang="el-GR" sz="2000" dirty="0" err="1">
                <a:solidFill>
                  <a:srgbClr val="0070C0"/>
                </a:solidFill>
              </a:rPr>
              <a:t>τελούντες</a:t>
            </a:r>
            <a:r>
              <a:rPr lang="el-GR" sz="2000" dirty="0">
                <a:solidFill>
                  <a:srgbClr val="0070C0"/>
                </a:solidFill>
              </a:rPr>
              <a:t> υπό την </a:t>
            </a:r>
            <a:r>
              <a:rPr lang="el-GR" sz="2000" dirty="0" err="1">
                <a:solidFill>
                  <a:srgbClr val="0070C0"/>
                </a:solidFill>
              </a:rPr>
              <a:t>προστασίαν</a:t>
            </a:r>
            <a:r>
              <a:rPr lang="el-GR" sz="2000" dirty="0">
                <a:solidFill>
                  <a:srgbClr val="0070C0"/>
                </a:solidFill>
              </a:rPr>
              <a:t> και </a:t>
            </a:r>
            <a:r>
              <a:rPr lang="el-GR" sz="2000" dirty="0" err="1">
                <a:solidFill>
                  <a:srgbClr val="0070C0"/>
                </a:solidFill>
              </a:rPr>
              <a:t>εποπτείαν</a:t>
            </a:r>
            <a:r>
              <a:rPr lang="el-GR" sz="2000" dirty="0">
                <a:solidFill>
                  <a:srgbClr val="0070C0"/>
                </a:solidFill>
              </a:rPr>
              <a:t> του Κράτους, υποχρεωμένου να μεριμνά δια την </a:t>
            </a:r>
            <a:r>
              <a:rPr lang="el-GR" sz="2000" dirty="0" err="1">
                <a:solidFill>
                  <a:srgbClr val="0070C0"/>
                </a:solidFill>
              </a:rPr>
              <a:t>ανάπτυξιν</a:t>
            </a:r>
            <a:r>
              <a:rPr lang="el-GR" sz="2000" dirty="0">
                <a:solidFill>
                  <a:srgbClr val="0070C0"/>
                </a:solidFill>
              </a:rPr>
              <a:t> αυτών». </a:t>
            </a:r>
            <a:endParaRPr lang="el-GR" sz="2000" dirty="0" smtClean="0">
              <a:solidFill>
                <a:srgbClr val="0070C0"/>
              </a:solidFill>
            </a:endParaRPr>
          </a:p>
          <a:p>
            <a:pPr algn="just"/>
            <a:r>
              <a:rPr lang="el-GR" sz="2000" dirty="0" smtClean="0">
                <a:solidFill>
                  <a:srgbClr val="0070C0"/>
                </a:solidFill>
              </a:rPr>
              <a:t>Ο </a:t>
            </a:r>
            <a:r>
              <a:rPr lang="el-GR" sz="2000" dirty="0">
                <a:solidFill>
                  <a:srgbClr val="0070C0"/>
                </a:solidFill>
              </a:rPr>
              <a:t>συντακτικός </a:t>
            </a:r>
            <a:r>
              <a:rPr lang="el-GR" sz="2000" dirty="0" err="1">
                <a:solidFill>
                  <a:srgbClr val="0070C0"/>
                </a:solidFill>
              </a:rPr>
              <a:t>νοµοθέτης</a:t>
            </a:r>
            <a:r>
              <a:rPr lang="el-GR" sz="2000" dirty="0">
                <a:solidFill>
                  <a:srgbClr val="0070C0"/>
                </a:solidFill>
              </a:rPr>
              <a:t> του 1975 περιέλαβε ειδικές διατάξεις για τους </a:t>
            </a:r>
            <a:r>
              <a:rPr lang="el-GR" sz="2000" b="1" dirty="0" err="1">
                <a:solidFill>
                  <a:srgbClr val="0070C0"/>
                </a:solidFill>
              </a:rPr>
              <a:t>συνεταιρισµούς</a:t>
            </a:r>
            <a:r>
              <a:rPr lang="el-GR" sz="2000" b="1" dirty="0">
                <a:solidFill>
                  <a:srgbClr val="0070C0"/>
                </a:solidFill>
              </a:rPr>
              <a:t> </a:t>
            </a:r>
            <a:r>
              <a:rPr lang="el-GR" sz="2000" dirty="0" err="1">
                <a:solidFill>
                  <a:srgbClr val="0070C0"/>
                </a:solidFill>
              </a:rPr>
              <a:t>εντεταγµένες</a:t>
            </a:r>
            <a:r>
              <a:rPr lang="el-GR" sz="2000" dirty="0">
                <a:solidFill>
                  <a:srgbClr val="0070C0"/>
                </a:solidFill>
              </a:rPr>
              <a:t> στο </a:t>
            </a:r>
            <a:r>
              <a:rPr lang="el-GR" sz="2000" b="1" dirty="0">
                <a:solidFill>
                  <a:srgbClr val="0070C0"/>
                </a:solidFill>
              </a:rPr>
              <a:t>άρθρο </a:t>
            </a:r>
            <a:r>
              <a:rPr lang="el-GR" sz="2000" dirty="0">
                <a:solidFill>
                  <a:srgbClr val="0070C0"/>
                </a:solidFill>
              </a:rPr>
              <a:t>12 του </a:t>
            </a:r>
            <a:r>
              <a:rPr lang="el-GR" sz="2000" dirty="0" err="1">
                <a:solidFill>
                  <a:srgbClr val="0070C0"/>
                </a:solidFill>
              </a:rPr>
              <a:t>Συντάγµατος</a:t>
            </a:r>
            <a:r>
              <a:rPr lang="el-GR" sz="2000" dirty="0">
                <a:solidFill>
                  <a:srgbClr val="0070C0"/>
                </a:solidFill>
              </a:rPr>
              <a:t> – το οποίο κατοχυρώνει </a:t>
            </a:r>
            <a:r>
              <a:rPr lang="el-GR" sz="2000" b="1" dirty="0">
                <a:solidFill>
                  <a:srgbClr val="0070C0"/>
                </a:solidFill>
              </a:rPr>
              <a:t>το </a:t>
            </a:r>
            <a:r>
              <a:rPr lang="el-GR" sz="2000" b="1" dirty="0" err="1">
                <a:solidFill>
                  <a:srgbClr val="0070C0"/>
                </a:solidFill>
              </a:rPr>
              <a:t>δικαίωµα</a:t>
            </a:r>
            <a:r>
              <a:rPr lang="el-GR" sz="2000" b="1" dirty="0">
                <a:solidFill>
                  <a:srgbClr val="0070C0"/>
                </a:solidFill>
              </a:rPr>
              <a:t> της «συνένωσης»</a:t>
            </a:r>
            <a:r>
              <a:rPr lang="el-GR" sz="2000" dirty="0">
                <a:solidFill>
                  <a:srgbClr val="0070C0"/>
                </a:solidFill>
              </a:rPr>
              <a:t> – και, </a:t>
            </a:r>
            <a:r>
              <a:rPr lang="el-GR" sz="2000" dirty="0" err="1">
                <a:solidFill>
                  <a:srgbClr val="0070C0"/>
                </a:solidFill>
              </a:rPr>
              <a:t>συγκεκριµένως</a:t>
            </a:r>
            <a:r>
              <a:rPr lang="el-GR" sz="2000" dirty="0">
                <a:solidFill>
                  <a:srgbClr val="0070C0"/>
                </a:solidFill>
              </a:rPr>
              <a:t>, τις </a:t>
            </a:r>
            <a:r>
              <a:rPr lang="el-GR" sz="2000" b="1" dirty="0">
                <a:solidFill>
                  <a:srgbClr val="0070C0"/>
                </a:solidFill>
              </a:rPr>
              <a:t>παραγράφους 5 και 6 του άρθρου 12 </a:t>
            </a:r>
            <a:r>
              <a:rPr lang="el-GR" sz="2000" b="1" dirty="0" err="1">
                <a:solidFill>
                  <a:srgbClr val="0070C0"/>
                </a:solidFill>
              </a:rPr>
              <a:t>Συντάγµατος</a:t>
            </a:r>
            <a:r>
              <a:rPr lang="el-GR" sz="2000" b="1" dirty="0">
                <a:solidFill>
                  <a:srgbClr val="0070C0"/>
                </a:solidFill>
              </a:rPr>
              <a:t>, </a:t>
            </a:r>
            <a:r>
              <a:rPr lang="el-GR" sz="2000" dirty="0">
                <a:solidFill>
                  <a:srgbClr val="0070C0"/>
                </a:solidFill>
              </a:rPr>
              <a:t>οι οποίες, µ</a:t>
            </a:r>
            <a:r>
              <a:rPr lang="el-GR" sz="2000" dirty="0" err="1">
                <a:solidFill>
                  <a:srgbClr val="0070C0"/>
                </a:solidFill>
              </a:rPr>
              <a:t>ετά</a:t>
            </a:r>
            <a:r>
              <a:rPr lang="el-GR" sz="2000" dirty="0">
                <a:solidFill>
                  <a:srgbClr val="0070C0"/>
                </a:solidFill>
              </a:rPr>
              <a:t> την κατάργηση της παρ. 4 του άρθρου 12 κατά την Αναθεώρηση του 2001</a:t>
            </a:r>
            <a:r>
              <a:rPr lang="el-GR" sz="2000" b="1" dirty="0">
                <a:solidFill>
                  <a:srgbClr val="0070C0"/>
                </a:solidFill>
              </a:rPr>
              <a:t>, </a:t>
            </a:r>
            <a:r>
              <a:rPr lang="el-GR" sz="2000" b="1" dirty="0" err="1">
                <a:solidFill>
                  <a:srgbClr val="0070C0"/>
                </a:solidFill>
              </a:rPr>
              <a:t>αναριθµήθηκαν</a:t>
            </a:r>
            <a:r>
              <a:rPr lang="el-GR" sz="2000" b="1" dirty="0">
                <a:solidFill>
                  <a:srgbClr val="0070C0"/>
                </a:solidFill>
              </a:rPr>
              <a:t> σε παρ. 4 και 5,</a:t>
            </a:r>
            <a:r>
              <a:rPr lang="el-GR" sz="2000" dirty="0">
                <a:solidFill>
                  <a:srgbClr val="0070C0"/>
                </a:solidFill>
              </a:rPr>
              <a:t> αντιστοίχως.</a:t>
            </a:r>
          </a:p>
          <a:p>
            <a:pPr algn="just"/>
            <a:r>
              <a:rPr lang="el-GR" sz="2000" dirty="0">
                <a:solidFill>
                  <a:srgbClr val="0070C0"/>
                </a:solidFill>
              </a:rPr>
              <a:t> Έτσι, στην </a:t>
            </a:r>
            <a:r>
              <a:rPr lang="el-GR" sz="2000" b="1" dirty="0">
                <a:solidFill>
                  <a:srgbClr val="0070C0"/>
                </a:solidFill>
              </a:rPr>
              <a:t>παράγραφο 4 ορίζεται</a:t>
            </a:r>
            <a:r>
              <a:rPr lang="el-GR" sz="2000" dirty="0">
                <a:solidFill>
                  <a:srgbClr val="0070C0"/>
                </a:solidFill>
              </a:rPr>
              <a:t> ότι: </a:t>
            </a:r>
            <a:r>
              <a:rPr lang="el-GR" sz="2000" i="1" dirty="0">
                <a:solidFill>
                  <a:srgbClr val="0070C0"/>
                </a:solidFill>
              </a:rPr>
              <a:t>«Οι γεωργικοί και αστικοί </a:t>
            </a:r>
            <a:r>
              <a:rPr lang="el-GR" sz="2000" i="1" dirty="0" err="1">
                <a:solidFill>
                  <a:srgbClr val="0070C0"/>
                </a:solidFill>
              </a:rPr>
              <a:t>συνεταιρισµοί</a:t>
            </a:r>
            <a:r>
              <a:rPr lang="el-GR" sz="2000" i="1" dirty="0">
                <a:solidFill>
                  <a:srgbClr val="0070C0"/>
                </a:solidFill>
              </a:rPr>
              <a:t> κάθε είδους </a:t>
            </a:r>
            <a:r>
              <a:rPr lang="el-GR" sz="2000" b="1" i="1" dirty="0" smtClean="0">
                <a:solidFill>
                  <a:srgbClr val="0070C0"/>
                </a:solidFill>
              </a:rPr>
              <a:t>αυτοδιοικούνται </a:t>
            </a:r>
            <a:r>
              <a:rPr lang="el-GR" sz="2000" i="1" dirty="0" err="1" smtClean="0">
                <a:solidFill>
                  <a:srgbClr val="0070C0"/>
                </a:solidFill>
              </a:rPr>
              <a:t>σύµφωνα</a:t>
            </a:r>
            <a:r>
              <a:rPr lang="el-GR" sz="2000" i="1" dirty="0" smtClean="0">
                <a:solidFill>
                  <a:srgbClr val="0070C0"/>
                </a:solidFill>
              </a:rPr>
              <a:t> </a:t>
            </a:r>
            <a:r>
              <a:rPr lang="el-GR" sz="2000" i="1" dirty="0">
                <a:solidFill>
                  <a:srgbClr val="0070C0"/>
                </a:solidFill>
              </a:rPr>
              <a:t>µε τους όρους του </a:t>
            </a:r>
            <a:r>
              <a:rPr lang="el-GR" sz="2000" i="1" dirty="0" err="1">
                <a:solidFill>
                  <a:srgbClr val="0070C0"/>
                </a:solidFill>
              </a:rPr>
              <a:t>νόµου</a:t>
            </a:r>
            <a:r>
              <a:rPr lang="el-GR" sz="2000" i="1" dirty="0">
                <a:solidFill>
                  <a:srgbClr val="0070C0"/>
                </a:solidFill>
              </a:rPr>
              <a:t> και του καταστατικού τους και 8 </a:t>
            </a:r>
            <a:r>
              <a:rPr lang="el-GR" sz="2000" b="1" i="1" dirty="0">
                <a:solidFill>
                  <a:srgbClr val="0070C0"/>
                </a:solidFill>
              </a:rPr>
              <a:t>προστατεύονται και εποπτεύονται από το Κράτος</a:t>
            </a:r>
            <a:r>
              <a:rPr lang="el-GR" sz="2000" i="1" dirty="0">
                <a:solidFill>
                  <a:srgbClr val="0070C0"/>
                </a:solidFill>
              </a:rPr>
              <a:t>, που είναι </a:t>
            </a:r>
            <a:r>
              <a:rPr lang="el-GR" sz="2000" i="1" dirty="0" err="1">
                <a:solidFill>
                  <a:srgbClr val="0070C0"/>
                </a:solidFill>
              </a:rPr>
              <a:t>υποχρεωµένο</a:t>
            </a:r>
            <a:r>
              <a:rPr lang="el-GR" sz="2000" i="1" dirty="0">
                <a:solidFill>
                  <a:srgbClr val="0070C0"/>
                </a:solidFill>
              </a:rPr>
              <a:t> να µ</a:t>
            </a:r>
            <a:r>
              <a:rPr lang="el-GR" sz="2000" i="1" dirty="0" err="1">
                <a:solidFill>
                  <a:srgbClr val="0070C0"/>
                </a:solidFill>
              </a:rPr>
              <a:t>εριµνά</a:t>
            </a:r>
            <a:r>
              <a:rPr lang="el-GR" sz="2000" i="1" dirty="0">
                <a:solidFill>
                  <a:srgbClr val="0070C0"/>
                </a:solidFill>
              </a:rPr>
              <a:t> για την ανάπτυξή τους</a:t>
            </a:r>
            <a:r>
              <a:rPr lang="el-GR" sz="2000" dirty="0">
                <a:solidFill>
                  <a:srgbClr val="0070C0"/>
                </a:solidFill>
              </a:rPr>
              <a:t>. Κατά, δε, την παρ. 5: «Επιτρέπεται η σύσταση µε </a:t>
            </a:r>
            <a:r>
              <a:rPr lang="el-GR" sz="2000" dirty="0" err="1">
                <a:solidFill>
                  <a:srgbClr val="0070C0"/>
                </a:solidFill>
              </a:rPr>
              <a:t>νόµο</a:t>
            </a:r>
            <a:r>
              <a:rPr lang="el-GR" sz="2000" dirty="0">
                <a:solidFill>
                  <a:srgbClr val="0070C0"/>
                </a:solidFill>
              </a:rPr>
              <a:t> </a:t>
            </a:r>
            <a:r>
              <a:rPr lang="el-GR" sz="2000" b="1" dirty="0">
                <a:solidFill>
                  <a:srgbClr val="0070C0"/>
                </a:solidFill>
              </a:rPr>
              <a:t>αναγκαστικών </a:t>
            </a:r>
            <a:r>
              <a:rPr lang="el-GR" sz="2000" b="1" dirty="0" err="1">
                <a:solidFill>
                  <a:srgbClr val="0070C0"/>
                </a:solidFill>
              </a:rPr>
              <a:t>συνεταιρισµών</a:t>
            </a:r>
            <a:r>
              <a:rPr lang="el-GR" sz="2000" dirty="0">
                <a:solidFill>
                  <a:srgbClr val="0070C0"/>
                </a:solidFill>
              </a:rPr>
              <a:t> που αποβλέπουν στην εκπλήρωση σκοπών κοινής ωφέλειας ή </a:t>
            </a:r>
            <a:r>
              <a:rPr lang="el-GR" sz="2000" dirty="0" err="1">
                <a:solidFill>
                  <a:srgbClr val="0070C0"/>
                </a:solidFill>
              </a:rPr>
              <a:t>δηµόσιου</a:t>
            </a:r>
            <a:r>
              <a:rPr lang="el-GR" sz="2000" dirty="0">
                <a:solidFill>
                  <a:srgbClr val="0070C0"/>
                </a:solidFill>
              </a:rPr>
              <a:t> ενδιαφέροντος ή κοινής </a:t>
            </a:r>
            <a:r>
              <a:rPr lang="el-GR" sz="2000" dirty="0" err="1">
                <a:solidFill>
                  <a:srgbClr val="0070C0"/>
                </a:solidFill>
              </a:rPr>
              <a:t>εκµετάλλευσης</a:t>
            </a:r>
            <a:r>
              <a:rPr lang="el-GR" sz="2000" dirty="0">
                <a:solidFill>
                  <a:srgbClr val="0070C0"/>
                </a:solidFill>
              </a:rPr>
              <a:t> γεωργικών εκτάσεων ή άλλης πλουτοπαραγωγικής πηγής, εφόσον πάντως εξασφαλίζεται η ίση µ</a:t>
            </a:r>
            <a:r>
              <a:rPr lang="el-GR" sz="2000" dirty="0" err="1">
                <a:solidFill>
                  <a:srgbClr val="0070C0"/>
                </a:solidFill>
              </a:rPr>
              <a:t>εταχείριση</a:t>
            </a:r>
            <a:r>
              <a:rPr lang="el-GR" sz="2000" dirty="0">
                <a:solidFill>
                  <a:srgbClr val="0070C0"/>
                </a:solidFill>
              </a:rPr>
              <a:t> αυτών που συµµ</a:t>
            </a:r>
            <a:r>
              <a:rPr lang="el-GR" sz="2000" dirty="0" err="1">
                <a:solidFill>
                  <a:srgbClr val="0070C0"/>
                </a:solidFill>
              </a:rPr>
              <a:t>ετέχουν</a:t>
            </a:r>
            <a:r>
              <a:rPr lang="el-GR" sz="2000" dirty="0" smtClean="0">
                <a:solidFill>
                  <a:srgbClr val="0070C0"/>
                </a:solidFill>
              </a:rPr>
              <a:t>».</a:t>
            </a:r>
          </a:p>
          <a:p>
            <a:pPr algn="just"/>
            <a:r>
              <a:rPr lang="el-GR" sz="2000" dirty="0">
                <a:solidFill>
                  <a:srgbClr val="0070C0"/>
                </a:solidFill>
              </a:rPr>
              <a:t>Τ</a:t>
            </a:r>
            <a:r>
              <a:rPr lang="el-GR" sz="2000" dirty="0" smtClean="0">
                <a:solidFill>
                  <a:srgbClr val="0070C0"/>
                </a:solidFill>
              </a:rPr>
              <a:t>ο </a:t>
            </a:r>
            <a:r>
              <a:rPr lang="el-GR" sz="2000" dirty="0" err="1" smtClean="0">
                <a:solidFill>
                  <a:srgbClr val="0070C0"/>
                </a:solidFill>
              </a:rPr>
              <a:t>Σύνταγµα</a:t>
            </a:r>
            <a:r>
              <a:rPr lang="el-GR" sz="2000" dirty="0" smtClean="0">
                <a:solidFill>
                  <a:srgbClr val="0070C0"/>
                </a:solidFill>
              </a:rPr>
              <a:t> κατοχυρώνει </a:t>
            </a:r>
            <a:r>
              <a:rPr lang="el-GR" sz="2000" dirty="0">
                <a:solidFill>
                  <a:srgbClr val="0070C0"/>
                </a:solidFill>
              </a:rPr>
              <a:t>την </a:t>
            </a:r>
            <a:r>
              <a:rPr lang="el-GR" sz="2000" b="1" dirty="0">
                <a:solidFill>
                  <a:srgbClr val="0070C0"/>
                </a:solidFill>
              </a:rPr>
              <a:t>αρχή της αυτοδιοίκησης των </a:t>
            </a:r>
            <a:r>
              <a:rPr lang="el-GR" sz="2000" b="1" dirty="0" smtClean="0">
                <a:solidFill>
                  <a:srgbClr val="0070C0"/>
                </a:solidFill>
              </a:rPr>
              <a:t>συνεταιρισμών, και υιοθετεί </a:t>
            </a:r>
            <a:r>
              <a:rPr lang="el-GR" sz="2000" b="1" dirty="0">
                <a:solidFill>
                  <a:srgbClr val="0070C0"/>
                </a:solidFill>
              </a:rPr>
              <a:t>γενικώς, τον </a:t>
            </a:r>
            <a:r>
              <a:rPr lang="el-GR" sz="2000" b="1" dirty="0" err="1">
                <a:solidFill>
                  <a:srgbClr val="0070C0"/>
                </a:solidFill>
              </a:rPr>
              <a:t>συνεταιρισµό</a:t>
            </a:r>
            <a:r>
              <a:rPr lang="el-GR" sz="2000" b="1" dirty="0">
                <a:solidFill>
                  <a:srgbClr val="0070C0"/>
                </a:solidFill>
              </a:rPr>
              <a:t> ως </a:t>
            </a:r>
            <a:r>
              <a:rPr lang="el-GR" sz="2000" b="1" dirty="0" smtClean="0">
                <a:solidFill>
                  <a:srgbClr val="0070C0"/>
                </a:solidFill>
              </a:rPr>
              <a:t>µ</a:t>
            </a:r>
            <a:r>
              <a:rPr lang="el-GR" sz="2000" b="1" dirty="0" err="1" smtClean="0">
                <a:solidFill>
                  <a:srgbClr val="0070C0"/>
                </a:solidFill>
              </a:rPr>
              <a:t>ορφή</a:t>
            </a:r>
            <a:r>
              <a:rPr lang="el-GR" sz="2000" b="1" dirty="0" smtClean="0">
                <a:solidFill>
                  <a:srgbClr val="0070C0"/>
                </a:solidFill>
              </a:rPr>
              <a:t> </a:t>
            </a:r>
            <a:r>
              <a:rPr lang="el-GR" sz="2000" b="1" dirty="0" err="1" smtClean="0">
                <a:solidFill>
                  <a:srgbClr val="0070C0"/>
                </a:solidFill>
              </a:rPr>
              <a:t>οικονοµικής</a:t>
            </a:r>
            <a:r>
              <a:rPr lang="el-GR" sz="2000" b="1" dirty="0" smtClean="0">
                <a:solidFill>
                  <a:srgbClr val="0070C0"/>
                </a:solidFill>
              </a:rPr>
              <a:t> </a:t>
            </a:r>
            <a:r>
              <a:rPr lang="el-GR" sz="2000" b="1" dirty="0">
                <a:solidFill>
                  <a:srgbClr val="0070C0"/>
                </a:solidFill>
              </a:rPr>
              <a:t>και κοινωνικής οργάνωσης</a:t>
            </a:r>
            <a:r>
              <a:rPr lang="el-GR" sz="2000" dirty="0">
                <a:solidFill>
                  <a:srgbClr val="0070C0"/>
                </a:solidFill>
              </a:rPr>
              <a:t> (βλ. </a:t>
            </a:r>
            <a:r>
              <a:rPr lang="el-GR" sz="2000" dirty="0" err="1">
                <a:solidFill>
                  <a:srgbClr val="0070C0"/>
                </a:solidFill>
              </a:rPr>
              <a:t>Στ</a:t>
            </a:r>
            <a:r>
              <a:rPr lang="el-GR" sz="2000" dirty="0">
                <a:solidFill>
                  <a:srgbClr val="0070C0"/>
                </a:solidFill>
              </a:rPr>
              <a:t>. </a:t>
            </a:r>
            <a:r>
              <a:rPr lang="el-GR" sz="2000" dirty="0" err="1">
                <a:solidFill>
                  <a:srgbClr val="0070C0"/>
                </a:solidFill>
              </a:rPr>
              <a:t>Κιντή</a:t>
            </a:r>
            <a:r>
              <a:rPr lang="el-GR" sz="2000" dirty="0">
                <a:solidFill>
                  <a:srgbClr val="0070C0"/>
                </a:solidFill>
              </a:rPr>
              <a:t>, Δίκαιο </a:t>
            </a:r>
            <a:r>
              <a:rPr lang="el-GR" sz="2000" dirty="0" err="1">
                <a:solidFill>
                  <a:srgbClr val="0070C0"/>
                </a:solidFill>
              </a:rPr>
              <a:t>Συνεταιρισµών</a:t>
            </a:r>
            <a:r>
              <a:rPr lang="el-GR" sz="2000" dirty="0">
                <a:solidFill>
                  <a:srgbClr val="0070C0"/>
                </a:solidFill>
              </a:rPr>
              <a:t>, τ. α΄, 1997, σελ. 65 </a:t>
            </a:r>
            <a:r>
              <a:rPr lang="el-GR" sz="2000" dirty="0" err="1">
                <a:solidFill>
                  <a:srgbClr val="0070C0"/>
                </a:solidFill>
              </a:rPr>
              <a:t>επ</a:t>
            </a:r>
            <a:r>
              <a:rPr lang="el-GR" sz="2000" dirty="0" smtClean="0">
                <a:solidFill>
                  <a:srgbClr val="0070C0"/>
                </a:solidFill>
              </a:rPr>
              <a:t>.).</a:t>
            </a:r>
          </a:p>
          <a:p>
            <a:pPr algn="just"/>
            <a:endParaRPr lang="el-GR" sz="2000" dirty="0">
              <a:solidFill>
                <a:srgbClr val="0070C0"/>
              </a:solidFill>
            </a:endParaRPr>
          </a:p>
          <a:p>
            <a:pPr algn="just"/>
            <a:r>
              <a:rPr lang="el-GR" sz="2000" dirty="0">
                <a:solidFill>
                  <a:srgbClr val="0070C0"/>
                </a:solidFill>
              </a:rPr>
              <a:t>Για τη σύσταση συνεταιρισμού απαιτείται η σύνταξη καταστατικού που υπογράφεται </a:t>
            </a:r>
          </a:p>
          <a:p>
            <a:pPr algn="just">
              <a:buFont typeface="+mj-lt"/>
              <a:buAutoNum type="arabicPeriod"/>
            </a:pPr>
            <a:r>
              <a:rPr lang="el-GR" sz="2000" dirty="0">
                <a:solidFill>
                  <a:srgbClr val="0070C0"/>
                </a:solidFill>
              </a:rPr>
              <a:t>από δεκαπέντε τουλάχιστον πρόσωπα για τον Αστικό Συνεταιρισμό</a:t>
            </a:r>
          </a:p>
          <a:p>
            <a:pPr algn="just">
              <a:buFont typeface="+mj-lt"/>
              <a:buAutoNum type="arabicPeriod"/>
            </a:pPr>
            <a:r>
              <a:rPr lang="el-GR" sz="2000" dirty="0">
                <a:solidFill>
                  <a:srgbClr val="0070C0"/>
                </a:solidFill>
              </a:rPr>
              <a:t>από 100 άτομα για τον Καταναλωτικό</a:t>
            </a:r>
          </a:p>
          <a:p>
            <a:pPr algn="just">
              <a:buFont typeface="+mj-lt"/>
              <a:buAutoNum type="arabicPeriod"/>
            </a:pPr>
            <a:r>
              <a:rPr lang="el-GR" sz="2000" dirty="0">
                <a:solidFill>
                  <a:srgbClr val="0070C0"/>
                </a:solidFill>
              </a:rPr>
              <a:t>από </a:t>
            </a:r>
            <a:r>
              <a:rPr lang="en-US" sz="2000" dirty="0">
                <a:solidFill>
                  <a:srgbClr val="0070C0"/>
                </a:solidFill>
              </a:rPr>
              <a:t>1</a:t>
            </a:r>
            <a:r>
              <a:rPr lang="el-GR" sz="2000" dirty="0">
                <a:solidFill>
                  <a:srgbClr val="0070C0"/>
                </a:solidFill>
              </a:rPr>
              <a:t>0 άτομα για τον Αγροτικό </a:t>
            </a:r>
            <a:r>
              <a:rPr lang="el-GR" sz="2000" dirty="0" smtClean="0">
                <a:solidFill>
                  <a:srgbClr val="0070C0"/>
                </a:solidFill>
              </a:rPr>
              <a:t>και </a:t>
            </a:r>
            <a:r>
              <a:rPr lang="el-GR" sz="2000" dirty="0">
                <a:solidFill>
                  <a:srgbClr val="0070C0"/>
                </a:solidFill>
              </a:rPr>
              <a:t>καταχώριση του καταστατικού στο μητρώο συνεταιρισμών</a:t>
            </a:r>
          </a:p>
          <a:p>
            <a:pPr algn="just"/>
            <a:endParaRPr lang="el-GR" sz="2000" dirty="0">
              <a:solidFill>
                <a:srgbClr val="0070C0"/>
              </a:solidFill>
            </a:endParaRPr>
          </a:p>
          <a:p>
            <a:pPr lvl="0" algn="just" fontAlgn="base"/>
            <a:endParaRPr lang="el-GR" sz="2000" dirty="0">
              <a:solidFill>
                <a:srgbClr val="0070C0"/>
              </a:solidFill>
            </a:endParaRPr>
          </a:p>
          <a:p>
            <a:pPr lvl="0" algn="just" fontAlgn="base"/>
            <a:endParaRPr lang="el-GR" sz="2400" dirty="0">
              <a:solidFill>
                <a:srgbClr val="0070C0"/>
              </a:solidFill>
            </a:endParaRPr>
          </a:p>
        </p:txBody>
      </p:sp>
    </p:spTree>
    <p:extLst>
      <p:ext uri="{BB962C8B-B14F-4D97-AF65-F5344CB8AC3E}">
        <p14:creationId xmlns:p14="http://schemas.microsoft.com/office/powerpoint/2010/main" val="17180467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31520" y="1"/>
            <a:ext cx="11286309" cy="7786747"/>
          </a:xfrm>
          <a:prstGeom prst="rect">
            <a:avLst/>
          </a:prstGeom>
        </p:spPr>
        <p:txBody>
          <a:bodyPr wrap="square">
            <a:spAutoFit/>
          </a:bodyPr>
          <a:lstStyle/>
          <a:p>
            <a:pPr algn="just"/>
            <a:endParaRPr lang="el-GR" sz="2000" b="1" dirty="0" smtClean="0">
              <a:solidFill>
                <a:srgbClr val="0070C0"/>
              </a:solidFill>
            </a:endParaRPr>
          </a:p>
          <a:p>
            <a:pPr algn="just"/>
            <a:r>
              <a:rPr lang="el-GR" sz="2000" b="1" dirty="0">
                <a:solidFill>
                  <a:srgbClr val="0070C0"/>
                </a:solidFill>
              </a:rPr>
              <a:t>Τ</a:t>
            </a:r>
            <a:r>
              <a:rPr lang="el-GR" sz="2000" b="1" dirty="0" smtClean="0">
                <a:solidFill>
                  <a:srgbClr val="0070C0"/>
                </a:solidFill>
              </a:rPr>
              <a:t>ο </a:t>
            </a:r>
            <a:r>
              <a:rPr lang="el-GR" sz="2000" b="1" dirty="0">
                <a:solidFill>
                  <a:srgbClr val="0070C0"/>
                </a:solidFill>
              </a:rPr>
              <a:t>καταστατικό πρέπει να περιέχει:</a:t>
            </a:r>
            <a:endParaRPr lang="el-GR" sz="2000" dirty="0">
              <a:solidFill>
                <a:srgbClr val="0070C0"/>
              </a:solidFill>
            </a:endParaRPr>
          </a:p>
          <a:p>
            <a:pPr algn="just"/>
            <a:r>
              <a:rPr lang="el-GR" sz="2000" dirty="0">
                <a:solidFill>
                  <a:srgbClr val="0070C0"/>
                </a:solidFill>
              </a:rPr>
              <a:t>α) Την επωνυμία, την έδρα και το σκοπό του συνεταιρισμού. Ως έδρα του συνεταιρισμού ορίζεται δήμος ή κοινότητα.</a:t>
            </a:r>
          </a:p>
          <a:p>
            <a:pPr algn="just"/>
            <a:r>
              <a:rPr lang="el-GR" sz="2000" dirty="0">
                <a:solidFill>
                  <a:srgbClr val="0070C0"/>
                </a:solidFill>
              </a:rPr>
              <a:t>β) Το ονοματεπώνυμο ή την επωνυμία και τη διεύθυνση των ιδρυτικών μελών.</a:t>
            </a:r>
          </a:p>
          <a:p>
            <a:pPr algn="just"/>
            <a:r>
              <a:rPr lang="el-GR" sz="2000" dirty="0">
                <a:solidFill>
                  <a:srgbClr val="0070C0"/>
                </a:solidFill>
              </a:rPr>
              <a:t>γ) Τους όρους εισόδου και εξόδου των μελών.</a:t>
            </a:r>
          </a:p>
          <a:p>
            <a:pPr algn="just"/>
            <a:r>
              <a:rPr lang="el-GR" sz="2000" dirty="0">
                <a:solidFill>
                  <a:srgbClr val="0070C0"/>
                </a:solidFill>
              </a:rPr>
              <a:t>δ) Την έκταση της ευθύνης των συνεταίρων.</a:t>
            </a:r>
          </a:p>
          <a:p>
            <a:pPr algn="just"/>
            <a:r>
              <a:rPr lang="el-GR" sz="2000" dirty="0">
                <a:solidFill>
                  <a:srgbClr val="0070C0"/>
                </a:solidFill>
              </a:rPr>
              <a:t>ε) Το ύψος της συνεταιριστικής μερίδας.</a:t>
            </a:r>
          </a:p>
          <a:p>
            <a:pPr algn="just"/>
            <a:r>
              <a:rPr lang="el-GR" sz="2000" dirty="0" err="1">
                <a:solidFill>
                  <a:srgbClr val="0070C0"/>
                </a:solidFill>
              </a:rPr>
              <a:t>στ</a:t>
            </a:r>
            <a:r>
              <a:rPr lang="el-GR" sz="2000" dirty="0">
                <a:solidFill>
                  <a:srgbClr val="0070C0"/>
                </a:solidFill>
              </a:rPr>
              <a:t>) Τον ορισμό προσωρινής διοικητικής επιτροπής που θα μεριμνήσει για την έγκρισή του και, τη σύγκληση της πρώτης γενικής συνέλευσης για ανάδειξη των οργάνων διοίκησης του συνεταιρισμού</a:t>
            </a:r>
            <a:r>
              <a:rPr lang="el-GR" sz="2000" dirty="0" smtClean="0">
                <a:solidFill>
                  <a:srgbClr val="0070C0"/>
                </a:solidFill>
              </a:rPr>
              <a:t>.</a:t>
            </a:r>
          </a:p>
          <a:p>
            <a:pPr algn="just"/>
            <a:r>
              <a:rPr lang="el-GR" sz="2000" dirty="0">
                <a:solidFill>
                  <a:srgbClr val="0070C0"/>
                </a:solidFill>
              </a:rPr>
              <a:t> Η επωνυμία του συνεταιρισμού ορίζεται από το σκοπό του, το είδος του συνεταιρισμού και την έκταση της ευθύνης των συνεταίρων. Ονόματα συνεταίρων ή τρίτων δεν περιλαμβάνονται στην επωνυμία του συνεταιρισμού</a:t>
            </a:r>
          </a:p>
          <a:p>
            <a:pPr algn="just"/>
            <a:r>
              <a:rPr lang="el-GR" sz="2000" dirty="0" smtClean="0">
                <a:solidFill>
                  <a:srgbClr val="0070C0"/>
                </a:solidFill>
              </a:rPr>
              <a:t>Αφού συνταχτεί το καταστατικό, </a:t>
            </a:r>
            <a:r>
              <a:rPr lang="en-US" sz="2000" dirty="0" smtClean="0">
                <a:solidFill>
                  <a:srgbClr val="0070C0"/>
                </a:solidFill>
              </a:rPr>
              <a:t> </a:t>
            </a:r>
            <a:r>
              <a:rPr lang="el-GR" sz="2000" dirty="0" smtClean="0">
                <a:solidFill>
                  <a:srgbClr val="0070C0"/>
                </a:solidFill>
              </a:rPr>
              <a:t>εγκρίνεται με απόφαση της Εποπτεύουσας Αρχής και όχι με δικαστική όπως γινόταν μέχρι πρότινος, γεγονός που επιταχύνει τη διαδικασία, περιορίζει τον φόρτο των δικαστηρίων και μειώνει τα έξοδα για τους συνεταιριστές.</a:t>
            </a:r>
            <a:r>
              <a:rPr lang="el-GR" sz="2000" dirty="0">
                <a:solidFill>
                  <a:srgbClr val="0070C0"/>
                </a:solidFill>
              </a:rPr>
              <a:t> </a:t>
            </a:r>
            <a:endParaRPr lang="el-GR" sz="2000" dirty="0" smtClean="0">
              <a:solidFill>
                <a:srgbClr val="0070C0"/>
              </a:solidFill>
            </a:endParaRPr>
          </a:p>
          <a:p>
            <a:pPr algn="just"/>
            <a:r>
              <a:rPr lang="el-GR" sz="2000" dirty="0" smtClean="0">
                <a:solidFill>
                  <a:srgbClr val="0070C0"/>
                </a:solidFill>
              </a:rPr>
              <a:t>Σύμφωνα </a:t>
            </a:r>
            <a:r>
              <a:rPr lang="el-GR" sz="2000" dirty="0">
                <a:solidFill>
                  <a:srgbClr val="0070C0"/>
                </a:solidFill>
              </a:rPr>
              <a:t>με την ε’ της παρ. 1 του άρθρου 86 του </a:t>
            </a:r>
            <a:r>
              <a:rPr lang="el-GR" sz="2000" b="1" dirty="0">
                <a:solidFill>
                  <a:srgbClr val="0070C0"/>
                </a:solidFill>
                <a:hlinkClick r:id="rId2"/>
              </a:rPr>
              <a:t>ν. 4635/2019</a:t>
            </a:r>
            <a:r>
              <a:rPr lang="el-GR" sz="2000" dirty="0">
                <a:solidFill>
                  <a:srgbClr val="0070C0"/>
                </a:solidFill>
              </a:rPr>
              <a:t> « </a:t>
            </a:r>
            <a:r>
              <a:rPr lang="el-GR" sz="2000" i="1" dirty="0">
                <a:solidFill>
                  <a:srgbClr val="0070C0"/>
                </a:solidFill>
              </a:rPr>
              <a:t>ο Αστικός Συνεταιρισμός του ν. 1667/1986 (Α` 196) (στον οποίο περιλαμβάνονται ο αλληλασφαλιστικός, ο πιστωτικός και ο οικοδομικός συνεταιρισμός)» ανήκει στους υποχρεωτικά εγγραφόμενους στο Γ.Ε.ΜΗ.</a:t>
            </a:r>
            <a:endParaRPr lang="el-GR" sz="2000" dirty="0">
              <a:solidFill>
                <a:srgbClr val="0070C0"/>
              </a:solidFill>
            </a:endParaRPr>
          </a:p>
          <a:p>
            <a:pPr algn="just"/>
            <a:r>
              <a:rPr lang="el-GR" sz="2000" dirty="0">
                <a:solidFill>
                  <a:srgbClr val="0070C0"/>
                </a:solidFill>
              </a:rPr>
              <a:t> Σύμφωνα με την παρ. 3 του άρθρου 116 του </a:t>
            </a:r>
            <a:r>
              <a:rPr lang="el-GR" sz="2000" b="1" dirty="0">
                <a:solidFill>
                  <a:srgbClr val="0070C0"/>
                </a:solidFill>
                <a:hlinkClick r:id="rId2"/>
              </a:rPr>
              <a:t>ν. 4635/2019</a:t>
            </a:r>
            <a:r>
              <a:rPr lang="el-GR" sz="2000" dirty="0">
                <a:solidFill>
                  <a:srgbClr val="0070C0"/>
                </a:solidFill>
              </a:rPr>
              <a:t>: « </a:t>
            </a:r>
            <a:r>
              <a:rPr lang="el-GR" sz="2000" i="1" dirty="0">
                <a:solidFill>
                  <a:srgbClr val="0070C0"/>
                </a:solidFill>
              </a:rPr>
              <a:t>Όπου γίνεται αναφορά στην αρμοδιότητα των Ειρηνοδικών σχετικά με την καταχώριση ή μη των καταστατικών των Αστικών Συνεταιρισμών, καταργείται και στο εξής αρμόδια είναι η Υ.Γ.Ε.ΜΗ. στην οποία ανήκει ο υπόχρεος</a:t>
            </a:r>
            <a:r>
              <a:rPr lang="el-GR" sz="2000" dirty="0">
                <a:solidFill>
                  <a:srgbClr val="0070C0"/>
                </a:solidFill>
              </a:rPr>
              <a:t>»</a:t>
            </a:r>
          </a:p>
          <a:p>
            <a:pPr algn="just"/>
            <a:endParaRPr lang="el-GR" sz="2000" dirty="0">
              <a:solidFill>
                <a:srgbClr val="0070C0"/>
              </a:solidFill>
            </a:endParaRPr>
          </a:p>
          <a:p>
            <a:pPr algn="just"/>
            <a:endParaRPr lang="en-US" sz="2000" dirty="0">
              <a:solidFill>
                <a:srgbClr val="0070C0"/>
              </a:solidFill>
            </a:endParaRPr>
          </a:p>
          <a:p>
            <a:pPr algn="just"/>
            <a:endParaRPr lang="el-GR" sz="2000" dirty="0" smtClean="0">
              <a:solidFill>
                <a:srgbClr val="0070C0"/>
              </a:solidFill>
            </a:endParaRPr>
          </a:p>
        </p:txBody>
      </p:sp>
    </p:spTree>
    <p:extLst>
      <p:ext uri="{BB962C8B-B14F-4D97-AF65-F5344CB8AC3E}">
        <p14:creationId xmlns:p14="http://schemas.microsoft.com/office/powerpoint/2010/main" val="218835745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103" y="1"/>
            <a:ext cx="11295017" cy="7694414"/>
          </a:xfrm>
          <a:prstGeom prst="rect">
            <a:avLst/>
          </a:prstGeom>
          <a:noFill/>
        </p:spPr>
        <p:txBody>
          <a:bodyPr wrap="square" rtlCol="0">
            <a:spAutoFit/>
          </a:bodyPr>
          <a:lstStyle/>
          <a:p>
            <a:pPr algn="just"/>
            <a:r>
              <a:rPr lang="el-GR" sz="2000" dirty="0">
                <a:solidFill>
                  <a:srgbClr val="0070C0"/>
                </a:solidFill>
              </a:rPr>
              <a:t>Για την ίδρυση του συνεταιρισμού απαιτείται σύνταξη </a:t>
            </a:r>
            <a:r>
              <a:rPr lang="el-GR" sz="2000" dirty="0" smtClean="0">
                <a:solidFill>
                  <a:srgbClr val="0070C0"/>
                </a:solidFill>
              </a:rPr>
              <a:t>καταστατικού</a:t>
            </a:r>
          </a:p>
          <a:p>
            <a:pPr algn="just"/>
            <a:r>
              <a:rPr lang="el-GR" sz="2000" dirty="0" smtClean="0">
                <a:solidFill>
                  <a:srgbClr val="0070C0"/>
                </a:solidFill>
              </a:rPr>
              <a:t>Τα </a:t>
            </a:r>
            <a:r>
              <a:rPr lang="el-GR" sz="2000" dirty="0">
                <a:solidFill>
                  <a:srgbClr val="0070C0"/>
                </a:solidFill>
              </a:rPr>
              <a:t>όργανα που διοικούν το συνεταιρισμό είναι:</a:t>
            </a:r>
          </a:p>
          <a:p>
            <a:pPr algn="just"/>
            <a:r>
              <a:rPr lang="el-GR" sz="2000" dirty="0">
                <a:solidFill>
                  <a:srgbClr val="0070C0"/>
                </a:solidFill>
              </a:rPr>
              <a:t>Η Γενική Συνέλευση των συνεταίρων</a:t>
            </a:r>
          </a:p>
          <a:p>
            <a:pPr algn="just"/>
            <a:r>
              <a:rPr lang="el-GR" sz="2000" dirty="0">
                <a:solidFill>
                  <a:srgbClr val="0070C0"/>
                </a:solidFill>
              </a:rPr>
              <a:t>Το Διοικητικό Συμβούλιο</a:t>
            </a:r>
          </a:p>
          <a:p>
            <a:pPr algn="just"/>
            <a:r>
              <a:rPr lang="el-GR" sz="2000" dirty="0">
                <a:solidFill>
                  <a:srgbClr val="0070C0"/>
                </a:solidFill>
              </a:rPr>
              <a:t>Το Εποπτικό </a:t>
            </a:r>
            <a:r>
              <a:rPr lang="el-GR" sz="2000" dirty="0" smtClean="0">
                <a:solidFill>
                  <a:srgbClr val="0070C0"/>
                </a:solidFill>
              </a:rPr>
              <a:t>Συμβούλιο</a:t>
            </a:r>
          </a:p>
          <a:p>
            <a:pPr algn="just"/>
            <a:endParaRPr lang="el-GR" sz="2000" dirty="0">
              <a:solidFill>
                <a:srgbClr val="0070C0"/>
              </a:solidFill>
            </a:endParaRPr>
          </a:p>
          <a:p>
            <a:pPr algn="just"/>
            <a:r>
              <a:rPr lang="el-GR" sz="2000" dirty="0" smtClean="0">
                <a:solidFill>
                  <a:srgbClr val="0070C0"/>
                </a:solidFill>
              </a:rPr>
              <a:t>Η </a:t>
            </a:r>
            <a:r>
              <a:rPr lang="el-GR" sz="2000" b="1" i="1" u="sng" dirty="0" smtClean="0">
                <a:solidFill>
                  <a:srgbClr val="0070C0"/>
                </a:solidFill>
              </a:rPr>
              <a:t>γενική </a:t>
            </a:r>
            <a:r>
              <a:rPr lang="el-GR" sz="2000" b="1" i="1" u="sng" dirty="0">
                <a:solidFill>
                  <a:srgbClr val="0070C0"/>
                </a:solidFill>
              </a:rPr>
              <a:t>συνέλευση </a:t>
            </a:r>
            <a:r>
              <a:rPr lang="el-GR" sz="2000" dirty="0">
                <a:solidFill>
                  <a:srgbClr val="0070C0"/>
                </a:solidFill>
              </a:rPr>
              <a:t>που είναι το ανώτατο </a:t>
            </a:r>
            <a:r>
              <a:rPr lang="el-GR" sz="2000" dirty="0" smtClean="0">
                <a:solidFill>
                  <a:srgbClr val="0070C0"/>
                </a:solidFill>
              </a:rPr>
              <a:t>όργανο, </a:t>
            </a:r>
            <a:r>
              <a:rPr lang="el-GR" sz="2000" dirty="0">
                <a:solidFill>
                  <a:srgbClr val="0070C0"/>
                </a:solidFill>
              </a:rPr>
              <a:t>αποφασίζει για όλα τα θέματα του Συνεταιρισμού</a:t>
            </a:r>
          </a:p>
          <a:p>
            <a:pPr algn="just"/>
            <a:r>
              <a:rPr lang="el-GR" sz="2000" dirty="0">
                <a:solidFill>
                  <a:srgbClr val="0070C0"/>
                </a:solidFill>
              </a:rPr>
              <a:t>Αρμοδιότητες της Γενικής Συνέλευσης </a:t>
            </a:r>
            <a:r>
              <a:rPr lang="el-GR" sz="2000" dirty="0" smtClean="0">
                <a:solidFill>
                  <a:srgbClr val="0070C0"/>
                </a:solidFill>
              </a:rPr>
              <a:t>είναι: </a:t>
            </a:r>
          </a:p>
          <a:p>
            <a:pPr algn="just"/>
            <a:r>
              <a:rPr lang="el-GR" sz="2000" dirty="0" smtClean="0">
                <a:solidFill>
                  <a:srgbClr val="0070C0"/>
                </a:solidFill>
              </a:rPr>
              <a:t>η </a:t>
            </a:r>
            <a:r>
              <a:rPr lang="el-GR" sz="2000" dirty="0" err="1" smtClean="0">
                <a:solidFill>
                  <a:srgbClr val="0070C0"/>
                </a:solidFill>
              </a:rPr>
              <a:t>τροποίηση</a:t>
            </a:r>
            <a:r>
              <a:rPr lang="el-GR" sz="2000" dirty="0" smtClean="0">
                <a:solidFill>
                  <a:srgbClr val="0070C0"/>
                </a:solidFill>
              </a:rPr>
              <a:t> </a:t>
            </a:r>
            <a:r>
              <a:rPr lang="el-GR" sz="2000" dirty="0">
                <a:solidFill>
                  <a:srgbClr val="0070C0"/>
                </a:solidFill>
              </a:rPr>
              <a:t>του καταστατικού</a:t>
            </a:r>
          </a:p>
          <a:p>
            <a:pPr algn="just"/>
            <a:r>
              <a:rPr lang="el-GR" sz="2000" dirty="0">
                <a:solidFill>
                  <a:srgbClr val="0070C0"/>
                </a:solidFill>
              </a:rPr>
              <a:t>Η συγχώνευση, η παράταση και η διάλυση του συνεταιρισμού</a:t>
            </a:r>
            <a:br>
              <a:rPr lang="el-GR" sz="2000" dirty="0">
                <a:solidFill>
                  <a:srgbClr val="0070C0"/>
                </a:solidFill>
              </a:rPr>
            </a:br>
            <a:r>
              <a:rPr lang="el-GR" sz="2000" dirty="0" smtClean="0">
                <a:solidFill>
                  <a:srgbClr val="0070C0"/>
                </a:solidFill>
              </a:rPr>
              <a:t>Η </a:t>
            </a:r>
            <a:r>
              <a:rPr lang="el-GR" sz="2000" dirty="0">
                <a:solidFill>
                  <a:srgbClr val="0070C0"/>
                </a:solidFill>
              </a:rPr>
              <a:t>έγκριση των ειδικών κανονισμών εργασίας και προσωπικού </a:t>
            </a:r>
          </a:p>
          <a:p>
            <a:pPr algn="just"/>
            <a:r>
              <a:rPr lang="el-GR" sz="2000" dirty="0">
                <a:solidFill>
                  <a:srgbClr val="0070C0"/>
                </a:solidFill>
              </a:rPr>
              <a:t>Η συμμετοχή σε εταιρεία και η αποχώρηση από αυτή</a:t>
            </a:r>
          </a:p>
          <a:p>
            <a:pPr algn="just"/>
            <a:r>
              <a:rPr lang="el-GR" sz="2000" dirty="0">
                <a:solidFill>
                  <a:srgbClr val="0070C0"/>
                </a:solidFill>
              </a:rPr>
              <a:t>Οι γενικοί όροι της δραστηριότητας του συνεταιρισμού</a:t>
            </a:r>
          </a:p>
          <a:p>
            <a:pPr algn="just"/>
            <a:r>
              <a:rPr lang="el-GR" sz="2000" dirty="0">
                <a:solidFill>
                  <a:srgbClr val="0070C0"/>
                </a:solidFill>
              </a:rPr>
              <a:t>Η έγκριση του ισολογισμού και των αποτελεσμάτων χρήσης</a:t>
            </a:r>
          </a:p>
          <a:p>
            <a:pPr algn="just"/>
            <a:r>
              <a:rPr lang="el-GR" sz="2000" dirty="0">
                <a:solidFill>
                  <a:srgbClr val="0070C0"/>
                </a:solidFill>
              </a:rPr>
              <a:t>Η επιβολή εισφοράς στα μέλη για την αντιμετώπιση έκτακτων ζημιών ή άλλων εξαιρετικών </a:t>
            </a:r>
            <a:r>
              <a:rPr lang="el-GR" sz="2000" dirty="0" smtClean="0">
                <a:solidFill>
                  <a:srgbClr val="0070C0"/>
                </a:solidFill>
              </a:rPr>
              <a:t>καταστάσεων</a:t>
            </a:r>
          </a:p>
          <a:p>
            <a:pPr algn="just"/>
            <a:endParaRPr lang="el-GR" sz="2000" dirty="0" smtClean="0">
              <a:solidFill>
                <a:srgbClr val="0070C0"/>
              </a:solidFill>
            </a:endParaRPr>
          </a:p>
          <a:p>
            <a:pPr algn="just"/>
            <a:r>
              <a:rPr lang="el-GR" sz="2000" dirty="0" smtClean="0">
                <a:solidFill>
                  <a:srgbClr val="0070C0"/>
                </a:solidFill>
              </a:rPr>
              <a:t>Η </a:t>
            </a:r>
            <a:r>
              <a:rPr lang="el-GR" sz="2000" dirty="0">
                <a:solidFill>
                  <a:srgbClr val="0070C0"/>
                </a:solidFill>
              </a:rPr>
              <a:t>γενική συνέλευση του συνεταιρισμού απαρτίζεται από όλα τα μέλη του που συνέρχονται σε τακτική ή έκτακτη συνεδρίαση, όπως ορίζει ο νόμος. Τα μέλη μετέχουν και ψηφίζουν στη γενική συνέλευση αυτοπροσώπως.</a:t>
            </a:r>
          </a:p>
          <a:p>
            <a:pPr algn="just"/>
            <a:r>
              <a:rPr lang="el-GR" sz="2000" dirty="0">
                <a:solidFill>
                  <a:srgbClr val="0070C0"/>
                </a:solidFill>
              </a:rPr>
              <a:t>Η Γενική Συνέλευση ανέρχεται σε τακτική συνεδρίαση μία φορά το έτος ύστερα από πρόσκληση του Διοικητικού Συμβουλίου και μέσα σε 6 μήνες από τη λήξη της διαχειριστικής χρήσης. Το καταστατικό μπορεί να προβλέπει δυνατότητα σύγκλησης της Γενικής Συνέλευσης δύο φορές το χρόνο.</a:t>
            </a:r>
          </a:p>
          <a:p>
            <a:r>
              <a:rPr lang="el-GR" dirty="0"/>
              <a:t/>
            </a:r>
            <a:br>
              <a:rPr lang="el-GR" dirty="0"/>
            </a:br>
            <a:endParaRPr lang="el-GR" dirty="0"/>
          </a:p>
          <a:p>
            <a:endParaRPr lang="el-GR" dirty="0"/>
          </a:p>
        </p:txBody>
      </p:sp>
    </p:spTree>
    <p:extLst>
      <p:ext uri="{BB962C8B-B14F-4D97-AF65-F5344CB8AC3E}">
        <p14:creationId xmlns:p14="http://schemas.microsoft.com/office/powerpoint/2010/main" val="5324115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44731" y="139337"/>
            <a:ext cx="11112138" cy="5693866"/>
          </a:xfrm>
          <a:prstGeom prst="rect">
            <a:avLst/>
          </a:prstGeom>
          <a:noFill/>
        </p:spPr>
        <p:txBody>
          <a:bodyPr wrap="square" rtlCol="0">
            <a:spAutoFit/>
          </a:bodyPr>
          <a:lstStyle/>
          <a:p>
            <a:pPr algn="just"/>
            <a:r>
              <a:rPr lang="el-GR" sz="2000" b="1" dirty="0">
                <a:solidFill>
                  <a:srgbClr val="0070C0"/>
                </a:solidFill>
              </a:rPr>
              <a:t>Η Γενική συνέλευση </a:t>
            </a:r>
            <a:r>
              <a:rPr lang="el-GR" sz="2000" dirty="0">
                <a:solidFill>
                  <a:srgbClr val="0070C0"/>
                </a:solidFill>
              </a:rPr>
              <a:t>συνέρχεται έκτακτα όποτε τη συγκαλέσει το διοικητικό συμβούλιο ή όταν το ζητήσει,  ορίζοντας συγχρόνως το θέμα για συζήτηση, το εποπτικό συμβούλιο ή το 1/10 των μελών του συνεταιρισμού αλλά όχι λιγότερα από τρία μέλη.</a:t>
            </a:r>
          </a:p>
          <a:p>
            <a:pPr algn="just"/>
            <a:r>
              <a:rPr lang="el-GR" sz="2000" dirty="0">
                <a:solidFill>
                  <a:srgbClr val="0070C0"/>
                </a:solidFill>
              </a:rPr>
              <a:t>Οι αποφάσεις της Γενικής Συνέλευσης λαμβάνονται με απόλυτη πλειοψηφία των </a:t>
            </a:r>
            <a:r>
              <a:rPr lang="el-GR" sz="2000" dirty="0" err="1">
                <a:solidFill>
                  <a:srgbClr val="0070C0"/>
                </a:solidFill>
              </a:rPr>
              <a:t>ψηφισάντων</a:t>
            </a:r>
            <a:r>
              <a:rPr lang="el-GR" sz="2000" dirty="0">
                <a:solidFill>
                  <a:srgbClr val="0070C0"/>
                </a:solidFill>
              </a:rPr>
              <a:t> μελών.</a:t>
            </a:r>
          </a:p>
          <a:p>
            <a:pPr algn="just"/>
            <a:r>
              <a:rPr lang="el-GR" sz="2000" dirty="0" smtClean="0">
                <a:solidFill>
                  <a:srgbClr val="0070C0"/>
                </a:solidFill>
              </a:rPr>
              <a:t>Το </a:t>
            </a:r>
            <a:r>
              <a:rPr lang="el-GR" sz="2000" dirty="0">
                <a:solidFill>
                  <a:srgbClr val="0070C0"/>
                </a:solidFill>
              </a:rPr>
              <a:t>διοικητικό συμβούλιο διοικεί και εκπροσωπεί το συνεταιρισμό, σύμφωνα με τις διατάξεις του καταστατικού.</a:t>
            </a:r>
          </a:p>
          <a:p>
            <a:pPr algn="just"/>
            <a:endParaRPr lang="el-GR" sz="2000" dirty="0" smtClean="0">
              <a:solidFill>
                <a:srgbClr val="0070C0"/>
              </a:solidFill>
            </a:endParaRPr>
          </a:p>
          <a:p>
            <a:pPr algn="just"/>
            <a:endParaRPr lang="el-GR" sz="2000" dirty="0">
              <a:solidFill>
                <a:srgbClr val="0070C0"/>
              </a:solidFill>
            </a:endParaRPr>
          </a:p>
          <a:p>
            <a:pPr algn="just"/>
            <a:r>
              <a:rPr lang="el-GR" sz="2000" b="1" dirty="0" smtClean="0">
                <a:solidFill>
                  <a:srgbClr val="0070C0"/>
                </a:solidFill>
              </a:rPr>
              <a:t>Το </a:t>
            </a:r>
            <a:r>
              <a:rPr lang="el-GR" sz="2000" b="1" dirty="0">
                <a:solidFill>
                  <a:srgbClr val="0070C0"/>
                </a:solidFill>
              </a:rPr>
              <a:t>διοικητικό συμβούλιο </a:t>
            </a:r>
            <a:r>
              <a:rPr lang="el-GR" sz="2000" dirty="0">
                <a:solidFill>
                  <a:srgbClr val="0070C0"/>
                </a:solidFill>
              </a:rPr>
              <a:t>αποτελείται από πέντε τουλάχιστον μέλη που εκλέγονται από τη γενική συνέλευση. Η θητεία του είναι </a:t>
            </a:r>
            <a:r>
              <a:rPr lang="el-GR" sz="2000" dirty="0" smtClean="0">
                <a:solidFill>
                  <a:srgbClr val="0070C0"/>
                </a:solidFill>
              </a:rPr>
              <a:t>3-5 </a:t>
            </a:r>
            <a:r>
              <a:rPr lang="el-GR" sz="2000" dirty="0">
                <a:solidFill>
                  <a:srgbClr val="0070C0"/>
                </a:solidFill>
              </a:rPr>
              <a:t>χρόνια και ασκεί τη διοίκηση του συνεταιρισμού και αποφασίζει για όλα τα θέματα εκτός από εκείνα που το καταστατικό ορίζει ότι πρέπει να συζητηθούν από τη Γενική Συνέλευση.</a:t>
            </a:r>
          </a:p>
          <a:p>
            <a:pPr algn="just"/>
            <a:r>
              <a:rPr lang="el-GR" sz="2000" dirty="0">
                <a:solidFill>
                  <a:srgbClr val="0070C0"/>
                </a:solidFill>
              </a:rPr>
              <a:t>Το διοικητικό συμβούλιο συνέρχεται σε τακτική συνεδρίαση τουλάχιστο μία φορά το μήνα και σε έκτακτη όταν το συγκαλέσει ο πρόεδρος ή το ζητήσει το ένα τρίτο των μελών αλλά όχι λιγότερα από 2 μέλη.</a:t>
            </a:r>
          </a:p>
          <a:p>
            <a:pPr algn="just"/>
            <a:r>
              <a:rPr lang="el-GR" sz="2000" dirty="0">
                <a:solidFill>
                  <a:srgbClr val="0070C0"/>
                </a:solidFill>
              </a:rPr>
              <a:t>Οι αποφάσεις λαμβάνονται με πλειοψηφία των παρόντων μελών. Σε περίπτωση ισοψηφίας υπερτερεί η ψήφος του προέδρου. Οι αποφάσεις καταχωρίζονται στο βιβλίο πρακτικών του διοικητικού συμβουλίου</a:t>
            </a:r>
          </a:p>
          <a:p>
            <a:pPr algn="just"/>
            <a:endParaRPr lang="el-GR" sz="2400" dirty="0">
              <a:solidFill>
                <a:srgbClr val="0070C0"/>
              </a:solidFill>
            </a:endParaRPr>
          </a:p>
        </p:txBody>
      </p:sp>
    </p:spTree>
    <p:extLst>
      <p:ext uri="{BB962C8B-B14F-4D97-AF65-F5344CB8AC3E}">
        <p14:creationId xmlns:p14="http://schemas.microsoft.com/office/powerpoint/2010/main" val="19941297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0228" y="148045"/>
            <a:ext cx="11242766" cy="4154984"/>
          </a:xfrm>
          <a:prstGeom prst="rect">
            <a:avLst/>
          </a:prstGeom>
          <a:noFill/>
        </p:spPr>
        <p:txBody>
          <a:bodyPr wrap="square" rtlCol="0">
            <a:spAutoFit/>
          </a:bodyPr>
          <a:lstStyle/>
          <a:p>
            <a:pPr algn="just"/>
            <a:r>
              <a:rPr lang="el-GR" sz="2000" b="1" dirty="0" smtClean="0">
                <a:solidFill>
                  <a:srgbClr val="0070C0"/>
                </a:solidFill>
              </a:rPr>
              <a:t>Το </a:t>
            </a:r>
            <a:r>
              <a:rPr lang="el-GR" sz="2000" b="1" dirty="0">
                <a:solidFill>
                  <a:srgbClr val="0070C0"/>
                </a:solidFill>
              </a:rPr>
              <a:t>εποπτικό συμβούλιο</a:t>
            </a:r>
          </a:p>
          <a:p>
            <a:pPr algn="just"/>
            <a:r>
              <a:rPr lang="el-GR" sz="2000" dirty="0">
                <a:solidFill>
                  <a:srgbClr val="0070C0"/>
                </a:solidFill>
              </a:rPr>
              <a:t>Το εποπτικό συμβούλιο αποτελείται από τρία τουλάχιστο μέλη που εκλέγονται από τη γενική συνέλευση. Το ίδιο πρόσωπο δεν μπορεί να μετέχει και στο διοικητικό και στο εποπτικό συμβούλιο.</a:t>
            </a:r>
            <a:br>
              <a:rPr lang="el-GR" sz="2000" dirty="0">
                <a:solidFill>
                  <a:srgbClr val="0070C0"/>
                </a:solidFill>
              </a:rPr>
            </a:br>
            <a:r>
              <a:rPr lang="el-GR" sz="2000" dirty="0" smtClean="0">
                <a:solidFill>
                  <a:srgbClr val="0070C0"/>
                </a:solidFill>
              </a:rPr>
              <a:t>Το εποπτικό συμβούλιο </a:t>
            </a:r>
            <a:r>
              <a:rPr lang="el-GR" sz="2000" dirty="0">
                <a:solidFill>
                  <a:srgbClr val="0070C0"/>
                </a:solidFill>
              </a:rPr>
              <a:t>ελέγχει τις πράξεις του διοικητικού συμβουλίου και την τήρηση των διατάξεων του νόμου, του καταστατικού και των αποφάσεων της γενικής συνέλευσης.</a:t>
            </a:r>
          </a:p>
          <a:p>
            <a:pPr algn="just"/>
            <a:r>
              <a:rPr lang="el-GR" sz="2000" dirty="0">
                <a:solidFill>
                  <a:srgbClr val="0070C0"/>
                </a:solidFill>
              </a:rPr>
              <a:t>Το εποπτικό συμβούλιο έχει δικαίωμα και καθήκον να λαμβάνει γνώση οποιουδήποτε βιβλίου, εγγράφου ή στοιχείων του συνεταιρισμού, να διενεργεί λογιστικό και διαχειριστικό έλεγχο και να παρακολουθεί την πορεία των υποθέσεων του συνεταιρισμού.</a:t>
            </a:r>
          </a:p>
          <a:p>
            <a:pPr algn="just"/>
            <a:r>
              <a:rPr lang="el-GR" sz="2000" dirty="0">
                <a:solidFill>
                  <a:srgbClr val="0070C0"/>
                </a:solidFill>
              </a:rPr>
              <a:t>Το εποπτικό συμβούλιο αν διαπιστώσει παραβάσεις του νόμου, του καταστατικού και των αποφάσεων της γενικής συνέλευσης ή παρατυπίες ως προς τη διαχείριση υποδεικνύει στο διοικητικό συμβούλιο την επανόρθωση τους και συγκαλεί τη γενική συνέλευση, όταν θεωρεί ότι πρόκειται για σοβαρές παραβάσεις ή παρατυπίες που μπορεί να βλάψουν τα συμφέροντα του συνεταιρισμού</a:t>
            </a:r>
          </a:p>
          <a:p>
            <a:pPr lvl="0" algn="just"/>
            <a:endParaRPr lang="en-US" sz="2400" b="1" dirty="0">
              <a:solidFill>
                <a:srgbClr val="0070C0"/>
              </a:solidFill>
            </a:endParaRPr>
          </a:p>
        </p:txBody>
      </p:sp>
    </p:spTree>
    <p:extLst>
      <p:ext uri="{BB962C8B-B14F-4D97-AF65-F5344CB8AC3E}">
        <p14:creationId xmlns:p14="http://schemas.microsoft.com/office/powerpoint/2010/main" val="11530435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1" y="113211"/>
            <a:ext cx="11138262" cy="7478970"/>
          </a:xfrm>
          <a:prstGeom prst="rect">
            <a:avLst/>
          </a:prstGeom>
          <a:noFill/>
        </p:spPr>
        <p:txBody>
          <a:bodyPr wrap="square" rtlCol="0">
            <a:spAutoFit/>
          </a:bodyPr>
          <a:lstStyle/>
          <a:p>
            <a:pPr algn="just"/>
            <a:r>
              <a:rPr lang="el-GR" sz="2400" b="1" dirty="0">
                <a:solidFill>
                  <a:srgbClr val="0070C0"/>
                </a:solidFill>
              </a:rPr>
              <a:t>ΑΝΩΝΥΜΗ ΕΤΑΙΡΕΙΑ </a:t>
            </a:r>
            <a:endParaRPr lang="el-GR" sz="2400" dirty="0">
              <a:solidFill>
                <a:srgbClr val="0070C0"/>
              </a:solidFill>
            </a:endParaRPr>
          </a:p>
          <a:p>
            <a:pPr algn="just"/>
            <a:r>
              <a:rPr lang="el-GR" sz="2400" b="1" dirty="0">
                <a:solidFill>
                  <a:srgbClr val="0070C0"/>
                </a:solidFill>
              </a:rPr>
              <a:t>ΣΥΣΤΑΣΗ ΚΑΙ ΛΕΙΤΟΥΡΓΙΑ ΤΗΣ ΑΝΩΝΥΜΗΣ ΕΤΑΙΡΙΑΣ </a:t>
            </a:r>
            <a:endParaRPr lang="el-GR" sz="2400" dirty="0">
              <a:solidFill>
                <a:srgbClr val="0070C0"/>
              </a:solidFill>
            </a:endParaRPr>
          </a:p>
          <a:p>
            <a:pPr algn="just"/>
            <a:r>
              <a:rPr lang="el-GR" sz="2400" b="1" dirty="0">
                <a:solidFill>
                  <a:srgbClr val="0070C0"/>
                </a:solidFill>
              </a:rPr>
              <a:t>Τα βασικά χαρακτηριστικά της Ανώνυμης Εταιρίας (Α.Ε.) </a:t>
            </a:r>
            <a:endParaRPr lang="el-GR" sz="2400" dirty="0">
              <a:solidFill>
                <a:srgbClr val="0070C0"/>
              </a:solidFill>
            </a:endParaRPr>
          </a:p>
          <a:p>
            <a:pPr algn="just"/>
            <a:r>
              <a:rPr lang="el-GR" sz="2400" dirty="0">
                <a:solidFill>
                  <a:srgbClr val="0070C0"/>
                </a:solidFill>
              </a:rPr>
              <a:t>Η Ανώνυμη Εταιρία, με την σημερινή μορφή της, θεσπίστηκε με το Ν. 2190/1920 και αποτελεί την κατεξοχήν κεφαλαιουχική εταιρία αλλά και την σπουδαιότερη επιχείρηση της σύγχρονης οικονομικής ζωής, όσον αφορά την ανάληψη σημαντικών επιχειρηματικών αποφάσεων. Η Ανώνυμη Εταιρία(Α.Ε.) αναπτύχθηκε ως μορφή συγκροτήσεως </a:t>
            </a:r>
            <a:r>
              <a:rPr lang="el-GR" sz="2400" dirty="0" smtClean="0">
                <a:solidFill>
                  <a:srgbClr val="0070C0"/>
                </a:solidFill>
              </a:rPr>
              <a:t>επιχειρηματικής δραστηριότητας</a:t>
            </a:r>
            <a:r>
              <a:rPr lang="el-GR" sz="2400" dirty="0">
                <a:solidFill>
                  <a:srgbClr val="0070C0"/>
                </a:solidFill>
              </a:rPr>
              <a:t>, γιατί επιτρέπει να αμβλυνθούν οι παράγοντες εκείνοι που αποτελούν εμπόδιο στη συγκρότηση ατομικών επιχειρήσεων ή Προσωπικών εταιριών. </a:t>
            </a:r>
          </a:p>
          <a:p>
            <a:pPr algn="just"/>
            <a:endParaRPr lang="el-GR" sz="2400" dirty="0" smtClean="0">
              <a:solidFill>
                <a:srgbClr val="0070C0"/>
              </a:solidFill>
            </a:endParaRPr>
          </a:p>
          <a:p>
            <a:pPr algn="just"/>
            <a:r>
              <a:rPr lang="el-GR" sz="2400" dirty="0" smtClean="0">
                <a:solidFill>
                  <a:srgbClr val="0070C0"/>
                </a:solidFill>
              </a:rPr>
              <a:t>Η </a:t>
            </a:r>
            <a:r>
              <a:rPr lang="el-GR" sz="2400" dirty="0">
                <a:solidFill>
                  <a:srgbClr val="0070C0"/>
                </a:solidFill>
              </a:rPr>
              <a:t>ανάπτυξη του θεσμού της Α.Ε. υπαγορεύτηκε από τους παρακάτω τρεις λόγους : </a:t>
            </a:r>
            <a:endParaRPr lang="el-GR" sz="2400" dirty="0" smtClean="0">
              <a:solidFill>
                <a:srgbClr val="0070C0"/>
              </a:solidFill>
            </a:endParaRPr>
          </a:p>
          <a:p>
            <a:pPr algn="just"/>
            <a:r>
              <a:rPr lang="el-GR" sz="2400" dirty="0" smtClean="0">
                <a:solidFill>
                  <a:srgbClr val="0070C0"/>
                </a:solidFill>
              </a:rPr>
              <a:t>1</a:t>
            </a:r>
            <a:r>
              <a:rPr lang="el-GR" sz="2400" dirty="0">
                <a:solidFill>
                  <a:srgbClr val="0070C0"/>
                </a:solidFill>
              </a:rPr>
              <a:t>. Την ανάγκη συγκεντρώσεως κεφαλαίων σημαντικού ύψους, </a:t>
            </a:r>
          </a:p>
          <a:p>
            <a:pPr algn="just"/>
            <a:r>
              <a:rPr lang="el-GR" sz="2400" dirty="0">
                <a:solidFill>
                  <a:srgbClr val="0070C0"/>
                </a:solidFill>
              </a:rPr>
              <a:t>2.Την ανάγκη διασποράς και περιορισμού του κινδύνου που απορρέει από την συγκέντρωση αυτή των κεφαλαίων, </a:t>
            </a:r>
          </a:p>
          <a:p>
            <a:pPr algn="just"/>
            <a:r>
              <a:rPr lang="el-GR" sz="2400" dirty="0">
                <a:solidFill>
                  <a:srgbClr val="0070C0"/>
                </a:solidFill>
              </a:rPr>
              <a:t>3. Την ανάγκη να μεταβιβάζεται με ευχέρεια η ιδιότητα του κεφαλαιούχου - μετόχου, ώστε αυτός να μπορεί να αποδεσμεύει εύκολα τα κεφάλαιά του από μια συγκεκριμένη επιχειρηματική δραστηριότητα. </a:t>
            </a:r>
            <a:endParaRPr lang="el-GR" sz="2400" i="1" dirty="0" smtClean="0">
              <a:solidFill>
                <a:srgbClr val="0070C0"/>
              </a:solidFill>
            </a:endParaRPr>
          </a:p>
          <a:p>
            <a:pPr algn="just"/>
            <a:endParaRPr lang="el-GR" sz="2400" i="1" dirty="0">
              <a:solidFill>
                <a:srgbClr val="0070C0"/>
              </a:solidFill>
            </a:endParaRPr>
          </a:p>
          <a:p>
            <a:pPr algn="just"/>
            <a:endParaRPr lang="el-GR" sz="2400" i="1" dirty="0" smtClean="0">
              <a:solidFill>
                <a:srgbClr val="0070C0"/>
              </a:solidFill>
            </a:endParaRPr>
          </a:p>
        </p:txBody>
      </p:sp>
    </p:spTree>
    <p:extLst>
      <p:ext uri="{BB962C8B-B14F-4D97-AF65-F5344CB8AC3E}">
        <p14:creationId xmlns:p14="http://schemas.microsoft.com/office/powerpoint/2010/main" val="36428277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2150" y="165462"/>
            <a:ext cx="11146970" cy="5632311"/>
          </a:xfrm>
          <a:prstGeom prst="rect">
            <a:avLst/>
          </a:prstGeom>
          <a:noFill/>
        </p:spPr>
        <p:txBody>
          <a:bodyPr wrap="square" rtlCol="0">
            <a:spAutoFit/>
          </a:bodyPr>
          <a:lstStyle/>
          <a:p>
            <a:pPr algn="just"/>
            <a:r>
              <a:rPr lang="el-GR" sz="2400" b="1" dirty="0">
                <a:solidFill>
                  <a:srgbClr val="0070C0"/>
                </a:solidFill>
              </a:rPr>
              <a:t>Τα κύρια χαρακτηριστικά της γνωρίσματα είναι τα εξής : </a:t>
            </a:r>
            <a:endParaRPr lang="el-GR" sz="2400" dirty="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Το κεφάλαιο της εταιρίας διαιρείται σε ίσα μερίδια, τα οποία εκπροσωπούνται από αξιόγραφα που ονομάζονται Μετοχές. </a:t>
            </a:r>
          </a:p>
          <a:p>
            <a:pPr algn="just"/>
            <a:endParaRPr lang="en-US" sz="2400" dirty="0">
              <a:solidFill>
                <a:srgbClr val="0070C0"/>
              </a:solidFill>
            </a:endParaRPr>
          </a:p>
          <a:p>
            <a:pPr algn="just"/>
            <a:r>
              <a:rPr lang="el-GR" sz="2400" dirty="0">
                <a:solidFill>
                  <a:srgbClr val="0070C0"/>
                </a:solidFill>
              </a:rPr>
              <a:t>• Οι μετοχές της Α.Ε. μπορούν να μεταβιβάζονται ελεύθερα. </a:t>
            </a:r>
          </a:p>
          <a:p>
            <a:pPr algn="just"/>
            <a:endParaRPr lang="en-US" sz="2400" dirty="0">
              <a:solidFill>
                <a:srgbClr val="0070C0"/>
              </a:solidFill>
            </a:endParaRPr>
          </a:p>
          <a:p>
            <a:pPr algn="just"/>
            <a:r>
              <a:rPr lang="el-GR" sz="2400" dirty="0">
                <a:solidFill>
                  <a:srgbClr val="0070C0"/>
                </a:solidFill>
              </a:rPr>
              <a:t>• Οι μέτοχοι της Α.Ε. ευθύνονται μέχρι του ποσού της εισφοράς τους</a:t>
            </a:r>
            <a:r>
              <a:rPr lang="el-GR" sz="2400" dirty="0" smtClean="0">
                <a:solidFill>
                  <a:srgbClr val="0070C0"/>
                </a:solidFill>
              </a:rPr>
              <a:t>.</a:t>
            </a:r>
          </a:p>
          <a:p>
            <a:pPr algn="just"/>
            <a:endParaRPr lang="el-GR" sz="2400" dirty="0">
              <a:solidFill>
                <a:srgbClr val="0070C0"/>
              </a:solidFill>
            </a:endParaRPr>
          </a:p>
          <a:p>
            <a:pPr algn="just"/>
            <a:r>
              <a:rPr lang="el-GR" sz="2400" dirty="0" smtClean="0">
                <a:solidFill>
                  <a:srgbClr val="0070C0"/>
                </a:solidFill>
              </a:rPr>
              <a:t>• </a:t>
            </a:r>
            <a:r>
              <a:rPr lang="el-GR" sz="2400" dirty="0">
                <a:solidFill>
                  <a:srgbClr val="0070C0"/>
                </a:solidFill>
              </a:rPr>
              <a:t>Η Α.Ε. αποτελεί νομικό πρόσωπο του οποίου τα δικαιώματα και οι υποχρεώσεις απορρέουν από το νόμο και το καταστατικό. </a:t>
            </a:r>
          </a:p>
          <a:p>
            <a:pPr algn="just"/>
            <a:endParaRPr lang="en-US" sz="2400" dirty="0">
              <a:solidFill>
                <a:srgbClr val="0070C0"/>
              </a:solidFill>
            </a:endParaRPr>
          </a:p>
          <a:p>
            <a:pPr algn="just"/>
            <a:r>
              <a:rPr lang="el-GR" sz="2400" dirty="0">
                <a:solidFill>
                  <a:srgbClr val="0070C0"/>
                </a:solidFill>
              </a:rPr>
              <a:t>• Η Α.Ε., κατά το </a:t>
            </a:r>
            <a:r>
              <a:rPr lang="el-GR" sz="2400" dirty="0" smtClean="0">
                <a:solidFill>
                  <a:srgbClr val="0070C0"/>
                </a:solidFill>
              </a:rPr>
              <a:t>νόμο, </a:t>
            </a:r>
            <a:r>
              <a:rPr lang="el-GR" sz="2400" dirty="0">
                <a:solidFill>
                  <a:srgbClr val="0070C0"/>
                </a:solidFill>
              </a:rPr>
              <a:t>έχει την εμπορική ιδιότητα έστω και αν το αντικείμενο των εργασιών της δεν είναι εμπορικές πράξεις. </a:t>
            </a:r>
          </a:p>
          <a:p>
            <a:pPr algn="just"/>
            <a:r>
              <a:rPr lang="el-GR" sz="2400" dirty="0" smtClean="0">
                <a:solidFill>
                  <a:srgbClr val="0070C0"/>
                </a:solidFill>
              </a:rPr>
              <a:t> </a:t>
            </a:r>
          </a:p>
        </p:txBody>
      </p:sp>
    </p:spTree>
    <p:extLst>
      <p:ext uri="{BB962C8B-B14F-4D97-AF65-F5344CB8AC3E}">
        <p14:creationId xmlns:p14="http://schemas.microsoft.com/office/powerpoint/2010/main" val="78517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8275" y="130629"/>
            <a:ext cx="11138262" cy="5632311"/>
          </a:xfrm>
          <a:prstGeom prst="rect">
            <a:avLst/>
          </a:prstGeom>
          <a:noFill/>
        </p:spPr>
        <p:txBody>
          <a:bodyPr wrap="square" rtlCol="0">
            <a:spAutoFit/>
          </a:bodyPr>
          <a:lstStyle/>
          <a:p>
            <a:pPr algn="just"/>
            <a:endParaRPr lang="el-GR" sz="2400" dirty="0" smtClean="0">
              <a:solidFill>
                <a:srgbClr val="0070C0"/>
              </a:solidFill>
            </a:endParaRPr>
          </a:p>
          <a:p>
            <a:pPr algn="just"/>
            <a:r>
              <a:rPr lang="el-GR" sz="2400" b="1" dirty="0" smtClean="0">
                <a:solidFill>
                  <a:srgbClr val="0070C0"/>
                </a:solidFill>
              </a:rPr>
              <a:t>Το </a:t>
            </a:r>
            <a:r>
              <a:rPr lang="el-GR" sz="2400" b="1" dirty="0">
                <a:solidFill>
                  <a:srgbClr val="0070C0"/>
                </a:solidFill>
              </a:rPr>
              <a:t>Κεφάλαιο των Εταιρειών</a:t>
            </a:r>
          </a:p>
          <a:p>
            <a:pPr algn="just"/>
            <a:endParaRPr lang="el-GR" sz="2400" b="1" dirty="0" smtClean="0">
              <a:solidFill>
                <a:srgbClr val="0070C0"/>
              </a:solidFill>
            </a:endParaRPr>
          </a:p>
          <a:p>
            <a:pPr algn="just"/>
            <a:endParaRPr lang="el-GR" sz="2400" dirty="0">
              <a:solidFill>
                <a:srgbClr val="0070C0"/>
              </a:solidFill>
            </a:endParaRPr>
          </a:p>
          <a:p>
            <a:pPr algn="just"/>
            <a:r>
              <a:rPr lang="el-GR" sz="2400" dirty="0" smtClean="0">
                <a:solidFill>
                  <a:srgbClr val="0070C0"/>
                </a:solidFill>
              </a:rPr>
              <a:t>(</a:t>
            </a:r>
            <a:r>
              <a:rPr lang="el-GR" sz="2400" dirty="0">
                <a:solidFill>
                  <a:srgbClr val="0070C0"/>
                </a:solidFill>
              </a:rPr>
              <a:t>Αρχή της Σταθερότητας του Κεφαλαίου)</a:t>
            </a:r>
          </a:p>
          <a:p>
            <a:pPr algn="just"/>
            <a:r>
              <a:rPr lang="el-GR" sz="2400" dirty="0">
                <a:solidFill>
                  <a:srgbClr val="0070C0"/>
                </a:solidFill>
              </a:rPr>
              <a:t>Με βάση την αρχή της υποχρέωσης των εταιρειών να δημοσιεύουν το καταστατικό τους και τους λόγους για τους οποίους γίνεται η δημοσίευση του, το κεφάλαιο των εταιρειών είναι εκ των προτέρων γνωστό, εφόσον αναγράφεται στο καταστατικό. Κάθε μεταβολή του εταιρικού κεφαλαίου, είτε αύξηση, είτε ελάττωση πρέπει να γίνει με τις προβλεπόμενες διαδικασίες. Πρέπει δηλαδή να γίνει τροποποίηση του καταστατικού της εταιρείας και δημοσιοποίηση του σύμφωνα με τον νόμο. Οποιοδήποτε αποτέλεσμα (κέρδος ή ζημιά) προκύψει στο τέλος της χρήσης πρέπει να μοιρασθεί στους εταίρους ανάλογα με την συμμετοχή τους στο κεφάλαιο.</a:t>
            </a:r>
          </a:p>
          <a:p>
            <a:pPr algn="just"/>
            <a:r>
              <a:rPr lang="el-GR" sz="2400" dirty="0">
                <a:solidFill>
                  <a:srgbClr val="0070C0"/>
                </a:solidFill>
              </a:rPr>
              <a:t>Αυτό αναφέρεται σαν «αρχή της σταθερότητας του κεφαλαίου» που ισχύει στις εταιρικές επιχειρήσεις, σε αντίθεση με αυτά που ισχύουν στις ατομικές επιχειρήσεις.</a:t>
            </a:r>
            <a:endParaRPr lang="en-US" sz="2400" dirty="0">
              <a:solidFill>
                <a:srgbClr val="0070C0"/>
              </a:solidFill>
            </a:endParaRPr>
          </a:p>
        </p:txBody>
      </p:sp>
    </p:spTree>
    <p:extLst>
      <p:ext uri="{BB962C8B-B14F-4D97-AF65-F5344CB8AC3E}">
        <p14:creationId xmlns:p14="http://schemas.microsoft.com/office/powerpoint/2010/main" val="24594607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3109" y="182880"/>
            <a:ext cx="11146971" cy="6740307"/>
          </a:xfrm>
          <a:prstGeom prst="rect">
            <a:avLst/>
          </a:prstGeom>
          <a:noFill/>
        </p:spPr>
        <p:txBody>
          <a:bodyPr wrap="square" rtlCol="0">
            <a:spAutoFit/>
          </a:bodyPr>
          <a:lstStyle/>
          <a:p>
            <a:pPr lvl="0" algn="just"/>
            <a:r>
              <a:rPr lang="el-GR" sz="2400" dirty="0">
                <a:solidFill>
                  <a:srgbClr val="0070C0"/>
                </a:solidFill>
              </a:rPr>
              <a:t>Πιο συγκεκριμένα, απαραίτητα στοιχεία για την σύσταση της Ανώνυμης Εταιρίας αποτελούν: </a:t>
            </a:r>
            <a:endParaRPr lang="el-GR" sz="2400" dirty="0" smtClean="0">
              <a:solidFill>
                <a:srgbClr val="0070C0"/>
              </a:solidFill>
            </a:endParaRPr>
          </a:p>
          <a:p>
            <a:pPr lvl="0" algn="just"/>
            <a:endParaRPr lang="el-GR" sz="2400" dirty="0">
              <a:solidFill>
                <a:srgbClr val="0070C0"/>
              </a:solidFill>
            </a:endParaRPr>
          </a:p>
          <a:p>
            <a:pPr algn="just"/>
            <a:r>
              <a:rPr lang="el-GR" sz="2400" dirty="0">
                <a:solidFill>
                  <a:srgbClr val="0070C0"/>
                </a:solidFill>
              </a:rPr>
              <a:t>• Η Σύναψη καταστατικού, που καταρτίζεται μεταξύ δύο τουλάχιστον προσώπων φυσικών ή νομικών και πρέπει να είναι συμβολαιογραφικό έγγραφο. </a:t>
            </a:r>
          </a:p>
          <a:p>
            <a:pPr algn="just"/>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Η Κάλυψη του Μετοχικού κεφαλαίου. </a:t>
            </a:r>
          </a:p>
          <a:p>
            <a:pPr algn="just"/>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Η έγκριση του καταστατικού και άδεια σύστασης από </a:t>
            </a:r>
            <a:r>
              <a:rPr lang="el-GR" sz="2400" dirty="0" smtClean="0">
                <a:solidFill>
                  <a:srgbClr val="0070C0"/>
                </a:solidFill>
              </a:rPr>
              <a:t>την περιφέρεια </a:t>
            </a:r>
            <a:r>
              <a:rPr lang="el-GR" sz="2400" dirty="0">
                <a:solidFill>
                  <a:srgbClr val="0070C0"/>
                </a:solidFill>
              </a:rPr>
              <a:t>ή τη </a:t>
            </a:r>
          </a:p>
          <a:p>
            <a:pPr algn="just"/>
            <a:r>
              <a:rPr lang="el-GR" sz="2400" dirty="0">
                <a:solidFill>
                  <a:srgbClr val="0070C0"/>
                </a:solidFill>
              </a:rPr>
              <a:t>Γ.Γ. Εμπορίου. </a:t>
            </a:r>
          </a:p>
          <a:p>
            <a:pPr algn="just"/>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Η τήρηση διατυπώσεων δημοσιότητας </a:t>
            </a:r>
          </a:p>
          <a:p>
            <a:pPr algn="just"/>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Η εγγραφή στο οικείο Επιμελητήριο. </a:t>
            </a:r>
          </a:p>
          <a:p>
            <a:pPr algn="just"/>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Η έναρξη εργασιών και Θεώρηση βιβλίων και στοιχείων στην αρμόδια </a:t>
            </a:r>
          </a:p>
          <a:p>
            <a:pPr algn="just"/>
            <a:r>
              <a:rPr lang="el-GR" sz="2400" dirty="0">
                <a:solidFill>
                  <a:srgbClr val="0070C0"/>
                </a:solidFill>
              </a:rPr>
              <a:t>ΦΑΕ/ΦΑΒΕ. </a:t>
            </a:r>
          </a:p>
          <a:p>
            <a:pPr algn="just"/>
            <a:endParaRPr lang="el-GR" sz="2400" dirty="0">
              <a:solidFill>
                <a:srgbClr val="0070C0"/>
              </a:solidFill>
            </a:endParaRPr>
          </a:p>
        </p:txBody>
      </p:sp>
    </p:spTree>
    <p:extLst>
      <p:ext uri="{BB962C8B-B14F-4D97-AF65-F5344CB8AC3E}">
        <p14:creationId xmlns:p14="http://schemas.microsoft.com/office/powerpoint/2010/main" val="36706041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8936" y="0"/>
            <a:ext cx="11443063" cy="7109639"/>
          </a:xfrm>
          <a:prstGeom prst="rect">
            <a:avLst/>
          </a:prstGeom>
          <a:noFill/>
        </p:spPr>
        <p:txBody>
          <a:bodyPr wrap="square" rtlCol="0">
            <a:spAutoFit/>
          </a:bodyPr>
          <a:lstStyle/>
          <a:p>
            <a:pPr algn="just"/>
            <a:r>
              <a:rPr lang="el-GR" sz="2400" b="1" dirty="0">
                <a:solidFill>
                  <a:srgbClr val="0070C0"/>
                </a:solidFill>
              </a:rPr>
              <a:t>Το Καταστατικό και διαδικασία ίδρυσης </a:t>
            </a:r>
            <a:endParaRPr lang="el-GR" sz="2400" dirty="0">
              <a:solidFill>
                <a:srgbClr val="0070C0"/>
              </a:solidFill>
            </a:endParaRPr>
          </a:p>
          <a:p>
            <a:pPr algn="just"/>
            <a:r>
              <a:rPr lang="el-GR" sz="2400" dirty="0">
                <a:solidFill>
                  <a:srgbClr val="0070C0"/>
                </a:solidFill>
              </a:rPr>
              <a:t>Το καταστατικό της ανώνυμης εταιρείας (άρθρο 2 του Ν 2190/1920) πρέπει να </a:t>
            </a:r>
          </a:p>
          <a:p>
            <a:pPr algn="just"/>
            <a:r>
              <a:rPr lang="el-GR" sz="2400" dirty="0">
                <a:solidFill>
                  <a:srgbClr val="0070C0"/>
                </a:solidFill>
              </a:rPr>
              <a:t>περιέχει διατάξεις: </a:t>
            </a:r>
          </a:p>
          <a:p>
            <a:pPr algn="just"/>
            <a:r>
              <a:rPr lang="el-GR" sz="2400" dirty="0">
                <a:solidFill>
                  <a:srgbClr val="0070C0"/>
                </a:solidFill>
              </a:rPr>
              <a:t>α. Για την εταιρική επωνυμία και το σκοπό της εταιρείας. </a:t>
            </a:r>
          </a:p>
          <a:p>
            <a:pPr algn="just"/>
            <a:r>
              <a:rPr lang="el-GR" sz="2400" dirty="0">
                <a:solidFill>
                  <a:srgbClr val="0070C0"/>
                </a:solidFill>
              </a:rPr>
              <a:t>β. Για την έδρα της εταιρείας. </a:t>
            </a:r>
          </a:p>
          <a:p>
            <a:pPr algn="just"/>
            <a:r>
              <a:rPr lang="el-GR" sz="2400" dirty="0">
                <a:solidFill>
                  <a:srgbClr val="0070C0"/>
                </a:solidFill>
              </a:rPr>
              <a:t>γ. Για την διάρκειά της. </a:t>
            </a:r>
          </a:p>
          <a:p>
            <a:pPr algn="just"/>
            <a:r>
              <a:rPr lang="el-GR" sz="2400" dirty="0">
                <a:solidFill>
                  <a:srgbClr val="0070C0"/>
                </a:solidFill>
              </a:rPr>
              <a:t>δ. Για το ύψος και τον τρόπο καταβολής του εταιρικού κεφαλαίου. </a:t>
            </a:r>
          </a:p>
          <a:p>
            <a:pPr algn="just"/>
            <a:r>
              <a:rPr lang="el-GR" sz="2400" dirty="0">
                <a:solidFill>
                  <a:srgbClr val="0070C0"/>
                </a:solidFill>
              </a:rPr>
              <a:t>ε. Για το είδος των μετοχών, καθώς και για τον αριθμό, την ονομαστική αξία και την έκδοσή τους. </a:t>
            </a:r>
            <a:endParaRPr lang="el-GR" sz="2400" dirty="0" smtClean="0">
              <a:solidFill>
                <a:srgbClr val="0070C0"/>
              </a:solidFill>
            </a:endParaRPr>
          </a:p>
          <a:p>
            <a:pPr algn="just"/>
            <a:r>
              <a:rPr lang="el-GR" sz="2400" dirty="0" err="1">
                <a:solidFill>
                  <a:srgbClr val="0070C0"/>
                </a:solidFill>
              </a:rPr>
              <a:t>στ</a:t>
            </a:r>
            <a:r>
              <a:rPr lang="el-GR" sz="2400" dirty="0">
                <a:solidFill>
                  <a:srgbClr val="0070C0"/>
                </a:solidFill>
              </a:rPr>
              <a:t>. Για τον αριθμό των μετοχών κάθε κατηγορίας εάν υπάρχουν </a:t>
            </a:r>
            <a:r>
              <a:rPr lang="el-GR" sz="2400" dirty="0" smtClean="0">
                <a:solidFill>
                  <a:srgbClr val="0070C0"/>
                </a:solidFill>
              </a:rPr>
              <a:t>περισσότερες </a:t>
            </a:r>
            <a:r>
              <a:rPr lang="el-GR" sz="2400" dirty="0">
                <a:solidFill>
                  <a:srgbClr val="0070C0"/>
                </a:solidFill>
              </a:rPr>
              <a:t>κατηγορίες μετοχών. </a:t>
            </a:r>
          </a:p>
          <a:p>
            <a:pPr algn="just"/>
            <a:r>
              <a:rPr lang="el-GR" sz="2400" dirty="0">
                <a:solidFill>
                  <a:srgbClr val="0070C0"/>
                </a:solidFill>
              </a:rPr>
              <a:t>ζ. Για τη μετατροπή ονομαστικών μετοχών σε ανώνυμες, ή ανώνυμων σε </a:t>
            </a:r>
            <a:r>
              <a:rPr lang="el-GR" sz="2400" dirty="0" smtClean="0">
                <a:solidFill>
                  <a:srgbClr val="0070C0"/>
                </a:solidFill>
              </a:rPr>
              <a:t>ονομαστικές</a:t>
            </a:r>
            <a:r>
              <a:rPr lang="el-GR" sz="2400" dirty="0">
                <a:solidFill>
                  <a:srgbClr val="0070C0"/>
                </a:solidFill>
              </a:rPr>
              <a:t>. </a:t>
            </a:r>
          </a:p>
          <a:p>
            <a:pPr algn="just"/>
            <a:r>
              <a:rPr lang="el-GR" sz="2400" dirty="0">
                <a:solidFill>
                  <a:srgbClr val="0070C0"/>
                </a:solidFill>
              </a:rPr>
              <a:t>η. Για τη σύγκληση, τη συγκρότηση, τη λειτουργία και τις αρμοδιότητες του </a:t>
            </a:r>
            <a:r>
              <a:rPr lang="el-GR" sz="2400" dirty="0" smtClean="0">
                <a:solidFill>
                  <a:srgbClr val="0070C0"/>
                </a:solidFill>
              </a:rPr>
              <a:t>Διοικητικού </a:t>
            </a:r>
            <a:r>
              <a:rPr lang="el-GR" sz="2400" dirty="0">
                <a:solidFill>
                  <a:srgbClr val="0070C0"/>
                </a:solidFill>
              </a:rPr>
              <a:t>Συμβουλίου. </a:t>
            </a:r>
          </a:p>
          <a:p>
            <a:pPr algn="just"/>
            <a:r>
              <a:rPr lang="el-GR" sz="2400" dirty="0">
                <a:solidFill>
                  <a:srgbClr val="0070C0"/>
                </a:solidFill>
              </a:rPr>
              <a:t>θ. Για τη σύγκληση, τη συγκρότηση, τη λειτουργία και τις αρμοδιότητες των </a:t>
            </a:r>
            <a:r>
              <a:rPr lang="el-GR" sz="2400" dirty="0" smtClean="0">
                <a:solidFill>
                  <a:srgbClr val="0070C0"/>
                </a:solidFill>
              </a:rPr>
              <a:t>ΓΣ. </a:t>
            </a:r>
            <a:endParaRPr lang="el-GR" sz="2400" dirty="0">
              <a:solidFill>
                <a:srgbClr val="0070C0"/>
              </a:solidFill>
            </a:endParaRPr>
          </a:p>
          <a:p>
            <a:pPr algn="just"/>
            <a:r>
              <a:rPr lang="el-GR" sz="2400" dirty="0">
                <a:solidFill>
                  <a:srgbClr val="0070C0"/>
                </a:solidFill>
              </a:rPr>
              <a:t>ι. Για τους ελεγκτές. </a:t>
            </a:r>
          </a:p>
          <a:p>
            <a:pPr algn="just"/>
            <a:r>
              <a:rPr lang="el-GR" sz="2400" dirty="0" err="1">
                <a:solidFill>
                  <a:srgbClr val="0070C0"/>
                </a:solidFill>
              </a:rPr>
              <a:t>ια</a:t>
            </a:r>
            <a:r>
              <a:rPr lang="el-GR" sz="2400" dirty="0">
                <a:solidFill>
                  <a:srgbClr val="0070C0"/>
                </a:solidFill>
              </a:rPr>
              <a:t>. Για τα δικαιώματα των μετόχων. </a:t>
            </a:r>
          </a:p>
          <a:p>
            <a:pPr algn="just"/>
            <a:r>
              <a:rPr lang="el-GR" sz="2400" dirty="0" err="1">
                <a:solidFill>
                  <a:srgbClr val="0070C0"/>
                </a:solidFill>
              </a:rPr>
              <a:t>ιβ</a:t>
            </a:r>
            <a:r>
              <a:rPr lang="el-GR" sz="2400" dirty="0">
                <a:solidFill>
                  <a:srgbClr val="0070C0"/>
                </a:solidFill>
              </a:rPr>
              <a:t>. Για τον ισολογισμό και τη διάθεση των κερδών. </a:t>
            </a:r>
          </a:p>
          <a:p>
            <a:pPr algn="just"/>
            <a:r>
              <a:rPr lang="el-GR" sz="2400" dirty="0" err="1">
                <a:solidFill>
                  <a:srgbClr val="0070C0"/>
                </a:solidFill>
              </a:rPr>
              <a:t>ιγ</a:t>
            </a:r>
            <a:r>
              <a:rPr lang="el-GR" sz="2400" dirty="0">
                <a:solidFill>
                  <a:srgbClr val="0070C0"/>
                </a:solidFill>
              </a:rPr>
              <a:t>. Για τη λύση της εταιρείας και την εκκαθάριση της περιουσίας της. </a:t>
            </a:r>
            <a:endParaRPr lang="en-US" sz="2400" dirty="0">
              <a:solidFill>
                <a:srgbClr val="0070C0"/>
              </a:solidFill>
            </a:endParaRPr>
          </a:p>
        </p:txBody>
      </p:sp>
    </p:spTree>
    <p:extLst>
      <p:ext uri="{BB962C8B-B14F-4D97-AF65-F5344CB8AC3E}">
        <p14:creationId xmlns:p14="http://schemas.microsoft.com/office/powerpoint/2010/main" val="10527454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6686" y="0"/>
            <a:ext cx="11495314" cy="5262979"/>
          </a:xfrm>
          <a:prstGeom prst="rect">
            <a:avLst/>
          </a:prstGeom>
          <a:noFill/>
        </p:spPr>
        <p:txBody>
          <a:bodyPr wrap="square" rtlCol="0">
            <a:spAutoFit/>
          </a:bodyPr>
          <a:lstStyle/>
          <a:p>
            <a:pPr algn="just"/>
            <a:endParaRPr lang="el-GR" sz="2400" dirty="0" smtClean="0">
              <a:solidFill>
                <a:srgbClr val="0070C0"/>
              </a:solidFill>
            </a:endParaRPr>
          </a:p>
          <a:p>
            <a:pPr algn="just"/>
            <a:r>
              <a:rPr lang="el-GR" sz="2400" dirty="0" smtClean="0">
                <a:solidFill>
                  <a:srgbClr val="0070C0"/>
                </a:solidFill>
              </a:rPr>
              <a:t>Τέλος</a:t>
            </a:r>
            <a:r>
              <a:rPr lang="el-GR" sz="2400" dirty="0">
                <a:solidFill>
                  <a:srgbClr val="0070C0"/>
                </a:solidFill>
              </a:rPr>
              <a:t>, το καταστατικό της ανώνυμης εταιρείας πρέπει να αναφέρει επίσης: </a:t>
            </a:r>
          </a:p>
          <a:p>
            <a:pPr algn="just"/>
            <a:endParaRPr lang="el-GR" sz="2400" dirty="0" smtClean="0">
              <a:solidFill>
                <a:srgbClr val="0070C0"/>
              </a:solidFill>
            </a:endParaRPr>
          </a:p>
          <a:p>
            <a:pPr algn="just"/>
            <a:r>
              <a:rPr lang="el-GR" sz="2400" dirty="0" smtClean="0">
                <a:solidFill>
                  <a:srgbClr val="0070C0"/>
                </a:solidFill>
              </a:rPr>
              <a:t>Τα </a:t>
            </a:r>
            <a:r>
              <a:rPr lang="el-GR" sz="2400" dirty="0">
                <a:solidFill>
                  <a:srgbClr val="0070C0"/>
                </a:solidFill>
              </a:rPr>
              <a:t>ατομικά στοιχεία των φυσικών ή νομικών προσώπων που υπέγραψαν το </a:t>
            </a:r>
            <a:r>
              <a:rPr lang="el-GR" sz="2400" dirty="0" smtClean="0">
                <a:solidFill>
                  <a:srgbClr val="0070C0"/>
                </a:solidFill>
              </a:rPr>
              <a:t>καταστατικό </a:t>
            </a:r>
            <a:r>
              <a:rPr lang="el-GR" sz="2400" dirty="0">
                <a:solidFill>
                  <a:srgbClr val="0070C0"/>
                </a:solidFill>
              </a:rPr>
              <a:t>της εταιρείας ή στο όνομα και για λογαριασμό των οποίων έχει </a:t>
            </a:r>
            <a:r>
              <a:rPr lang="el-GR" sz="2400" dirty="0" smtClean="0">
                <a:solidFill>
                  <a:srgbClr val="0070C0"/>
                </a:solidFill>
              </a:rPr>
              <a:t>υπογραφεί </a:t>
            </a:r>
            <a:r>
              <a:rPr lang="el-GR" sz="2400" dirty="0">
                <a:solidFill>
                  <a:srgbClr val="0070C0"/>
                </a:solidFill>
              </a:rPr>
              <a:t>το καταστατικό αυτό. </a:t>
            </a:r>
          </a:p>
          <a:p>
            <a:pPr algn="just"/>
            <a:endParaRPr lang="el-GR" sz="2400" dirty="0" smtClean="0">
              <a:solidFill>
                <a:srgbClr val="0070C0"/>
              </a:solidFill>
            </a:endParaRPr>
          </a:p>
          <a:p>
            <a:pPr algn="just"/>
            <a:r>
              <a:rPr lang="el-GR" sz="2400" dirty="0" smtClean="0">
                <a:solidFill>
                  <a:srgbClr val="0070C0"/>
                </a:solidFill>
              </a:rPr>
              <a:t>Αναλυτικότερα</a:t>
            </a:r>
            <a:r>
              <a:rPr lang="el-GR" sz="2400" dirty="0">
                <a:solidFill>
                  <a:srgbClr val="0070C0"/>
                </a:solidFill>
              </a:rPr>
              <a:t>, όλα τα δικαιώματα και οι υποχρεώσεις της Α.Ε. πηγάζουν από το νόμο και το καταστατικό, το οποίο πρέπει να συνταχθεί ενώπιον συμβολαιογράφου (Δημόσιο έγγραφο - άρθ. 4 Ν.2190/1920). </a:t>
            </a:r>
            <a:endParaRPr lang="el-GR" sz="2400" dirty="0" smtClean="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Το </a:t>
            </a:r>
            <a:r>
              <a:rPr lang="el-GR" sz="2400" dirty="0">
                <a:solidFill>
                  <a:srgbClr val="0070C0"/>
                </a:solidFill>
              </a:rPr>
              <a:t>καταστατικό πρέπει να περιέχει απαραιτήτως (</a:t>
            </a:r>
            <a:r>
              <a:rPr lang="el-GR" sz="2400" dirty="0" err="1" smtClean="0">
                <a:solidFill>
                  <a:srgbClr val="0070C0"/>
                </a:solidFill>
              </a:rPr>
              <a:t>άρ</a:t>
            </a:r>
            <a:r>
              <a:rPr lang="el-GR" sz="2400" dirty="0" smtClean="0">
                <a:solidFill>
                  <a:srgbClr val="0070C0"/>
                </a:solidFill>
              </a:rPr>
              <a:t>. </a:t>
            </a:r>
            <a:r>
              <a:rPr lang="el-GR" sz="2400" dirty="0">
                <a:solidFill>
                  <a:srgbClr val="0070C0"/>
                </a:solidFill>
              </a:rPr>
              <a:t>2 Ν.2190/1920) την εταιρική </a:t>
            </a:r>
            <a:r>
              <a:rPr lang="el-GR" sz="2400" dirty="0" smtClean="0">
                <a:solidFill>
                  <a:srgbClr val="0070C0"/>
                </a:solidFill>
              </a:rPr>
              <a:t>επωνυμία, </a:t>
            </a:r>
            <a:r>
              <a:rPr lang="el-GR" sz="2400" dirty="0">
                <a:solidFill>
                  <a:srgbClr val="0070C0"/>
                </a:solidFill>
              </a:rPr>
              <a:t>την έδρα και το σκοπό της εταιρίας, ο οποίος δεν μπορεί να είναι αόριστος, παράνομος ή να αντίκειται στη δημόσια τάξη. </a:t>
            </a:r>
          </a:p>
        </p:txBody>
      </p:sp>
    </p:spTree>
    <p:extLst>
      <p:ext uri="{BB962C8B-B14F-4D97-AF65-F5344CB8AC3E}">
        <p14:creationId xmlns:p14="http://schemas.microsoft.com/office/powerpoint/2010/main" val="42075627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313" y="931817"/>
            <a:ext cx="11199223" cy="4893647"/>
          </a:xfrm>
          <a:prstGeom prst="rect">
            <a:avLst/>
          </a:prstGeom>
          <a:noFill/>
        </p:spPr>
        <p:txBody>
          <a:bodyPr wrap="square" rtlCol="0">
            <a:spAutoFit/>
          </a:bodyPr>
          <a:lstStyle/>
          <a:p>
            <a:pPr algn="just"/>
            <a:r>
              <a:rPr lang="el-GR" sz="2400" dirty="0">
                <a:solidFill>
                  <a:srgbClr val="0070C0"/>
                </a:solidFill>
              </a:rPr>
              <a:t>Θα πρέπει επίσης να προσδιορίζονται τόσο οι αρμοδιότητες και ο τρόπος λειτουργίας όλων των διοικητικών οργάνων της εταιρίας, όσο και η διαδικασία που θα ακολουθηθεί σε περίπτωση λύσης της εταιρίας και εκκαθάρισης της περιουσία της. </a:t>
            </a:r>
          </a:p>
          <a:p>
            <a:pPr algn="just"/>
            <a:endParaRPr lang="el-GR" sz="2400" dirty="0" smtClean="0">
              <a:solidFill>
                <a:srgbClr val="0070C0"/>
              </a:solidFill>
            </a:endParaRPr>
          </a:p>
          <a:p>
            <a:pPr algn="just"/>
            <a:r>
              <a:rPr lang="el-GR" sz="2400" dirty="0" smtClean="0">
                <a:solidFill>
                  <a:srgbClr val="0070C0"/>
                </a:solidFill>
              </a:rPr>
              <a:t>Επιπρόσθετα</a:t>
            </a:r>
            <a:r>
              <a:rPr lang="el-GR" sz="2400" dirty="0">
                <a:solidFill>
                  <a:srgbClr val="0070C0"/>
                </a:solidFill>
              </a:rPr>
              <a:t>, κατά προσέγγιση, πρέπει να αναφέρεται το συνολικό ποσό όλων των δαπανών (έξοδα σύστασης ) που απαιτήθηκαν για την σύσταση της εταιρίας και βαρύνουν αυτή. </a:t>
            </a:r>
            <a:endParaRPr lang="el-GR" sz="2400" dirty="0" smtClean="0">
              <a:solidFill>
                <a:srgbClr val="0070C0"/>
              </a:solidFill>
            </a:endParaRPr>
          </a:p>
          <a:p>
            <a:pPr algn="just"/>
            <a:endParaRPr lang="el-GR" sz="2400" dirty="0">
              <a:solidFill>
                <a:srgbClr val="0070C0"/>
              </a:solidFill>
            </a:endParaRPr>
          </a:p>
          <a:p>
            <a:pPr algn="just"/>
            <a:r>
              <a:rPr lang="el-GR" sz="2400" dirty="0" smtClean="0">
                <a:solidFill>
                  <a:srgbClr val="0070C0"/>
                </a:solidFill>
              </a:rPr>
              <a:t>Τέτοιες </a:t>
            </a:r>
            <a:r>
              <a:rPr lang="el-GR" sz="2400" dirty="0">
                <a:solidFill>
                  <a:srgbClr val="0070C0"/>
                </a:solidFill>
              </a:rPr>
              <a:t>δαπάνες είναι οι αμοιβές του συμβολαιογράφου και του δικηγόρου, ο Φόρος Συγκέντρωσης Κεφαλαίου, τα τέλη δημοσίευσης του καταστατικού στο ΦΕΚ και σε περίπτωση εισφοράς σε είδος ακινήτων ο φόρος μεταβίβασης ακινήτων. </a:t>
            </a:r>
            <a:endParaRPr lang="el-GR" sz="2400" dirty="0" smtClean="0">
              <a:solidFill>
                <a:srgbClr val="0070C0"/>
              </a:solidFill>
            </a:endParaRPr>
          </a:p>
          <a:p>
            <a:pPr algn="just"/>
            <a:endParaRPr lang="el-GR" sz="2400" dirty="0">
              <a:solidFill>
                <a:srgbClr val="0070C0"/>
              </a:solidFill>
            </a:endParaRPr>
          </a:p>
          <a:p>
            <a:pPr algn="just"/>
            <a:endParaRPr lang="en-US" sz="2400" dirty="0">
              <a:solidFill>
                <a:srgbClr val="0070C0"/>
              </a:solidFill>
            </a:endParaRPr>
          </a:p>
        </p:txBody>
      </p:sp>
    </p:spTree>
    <p:extLst>
      <p:ext uri="{BB962C8B-B14F-4D97-AF65-F5344CB8AC3E}">
        <p14:creationId xmlns:p14="http://schemas.microsoft.com/office/powerpoint/2010/main" val="23145556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2480" y="113211"/>
            <a:ext cx="11338559" cy="6370975"/>
          </a:xfrm>
          <a:prstGeom prst="rect">
            <a:avLst/>
          </a:prstGeom>
          <a:noFill/>
        </p:spPr>
        <p:txBody>
          <a:bodyPr wrap="square" rtlCol="0">
            <a:spAutoFit/>
          </a:bodyPr>
          <a:lstStyle/>
          <a:p>
            <a:pPr algn="just"/>
            <a:r>
              <a:rPr lang="el-GR" sz="2400" dirty="0">
                <a:solidFill>
                  <a:srgbClr val="0070C0"/>
                </a:solidFill>
              </a:rPr>
              <a:t>Στις 13 Ιουνίου του 2018, δημοσιεύθηκε στην Εφημερίδα της Κυβερνήσεως ο Νόμος 4548/2018 για την αναμόρφωση του δικαίου των ανωνύμων εταιρειών. Το νέο πλαίσιο, το οποίο αναθεωρεί πλήρως το Νόμο 2190/1920​</a:t>
            </a:r>
            <a:r>
              <a:rPr lang="el-GR" sz="2400" dirty="0" smtClean="0">
                <a:solidFill>
                  <a:srgbClr val="0070C0"/>
                </a:solidFill>
              </a:rPr>
              <a:t>, και ετέθη </a:t>
            </a:r>
            <a:r>
              <a:rPr lang="el-GR" sz="2400" dirty="0">
                <a:solidFill>
                  <a:srgbClr val="0070C0"/>
                </a:solidFill>
              </a:rPr>
              <a:t>σε εφαρμογή από την 1/1/2019.</a:t>
            </a:r>
          </a:p>
          <a:p>
            <a:pPr algn="just"/>
            <a:r>
              <a:rPr lang="el-GR" sz="2400" dirty="0">
                <a:solidFill>
                  <a:srgbClr val="0070C0"/>
                </a:solidFill>
              </a:rPr>
              <a:t>Σχεδόν 100 χρόνια μετά τον 2190/1920, ο Έλληνας νομοθέτης, </a:t>
            </a:r>
            <a:r>
              <a:rPr lang="el-GR" sz="2400" dirty="0" err="1">
                <a:solidFill>
                  <a:srgbClr val="0070C0"/>
                </a:solidFill>
              </a:rPr>
              <a:t>αφουγκραζόμενος</a:t>
            </a:r>
            <a:r>
              <a:rPr lang="el-GR" sz="2400" dirty="0">
                <a:solidFill>
                  <a:srgbClr val="0070C0"/>
                </a:solidFill>
              </a:rPr>
              <a:t> την ανάγκη προσαρμογής και εναρμόνισης της ελληνικής νομοθεσίας με τα ευρωπαϊκά πρότυπα για τη λειτουργία των ανωνύμων εταιρειών, προχώρησε σε συνολική αναδιαμόρφωση της βασικής </a:t>
            </a:r>
            <a:r>
              <a:rPr lang="el-GR" sz="2400" dirty="0" err="1">
                <a:solidFill>
                  <a:srgbClr val="0070C0"/>
                </a:solidFill>
              </a:rPr>
              <a:t>νοµοθεσίας</a:t>
            </a:r>
            <a:r>
              <a:rPr lang="el-GR" sz="2400" dirty="0">
                <a:solidFill>
                  <a:srgbClr val="0070C0"/>
                </a:solidFill>
              </a:rPr>
              <a:t> για τις </a:t>
            </a:r>
            <a:r>
              <a:rPr lang="el-GR" sz="2400" dirty="0" err="1">
                <a:solidFill>
                  <a:srgbClr val="0070C0"/>
                </a:solidFill>
              </a:rPr>
              <a:t>ανώνυµες</a:t>
            </a:r>
            <a:r>
              <a:rPr lang="el-GR" sz="2400" dirty="0">
                <a:solidFill>
                  <a:srgbClr val="0070C0"/>
                </a:solidFill>
              </a:rPr>
              <a:t> εταιρείες </a:t>
            </a:r>
            <a:r>
              <a:rPr lang="el-GR" sz="2400" dirty="0" smtClean="0">
                <a:solidFill>
                  <a:srgbClr val="0070C0"/>
                </a:solidFill>
              </a:rPr>
              <a:t>.</a:t>
            </a:r>
          </a:p>
          <a:p>
            <a:pPr algn="just"/>
            <a:endParaRPr lang="el-GR" sz="2400" b="1" dirty="0" smtClean="0">
              <a:solidFill>
                <a:srgbClr val="0070C0"/>
              </a:solidFill>
            </a:endParaRPr>
          </a:p>
          <a:p>
            <a:pPr algn="just"/>
            <a:r>
              <a:rPr lang="el-GR" sz="2400" b="1" dirty="0" smtClean="0">
                <a:solidFill>
                  <a:srgbClr val="0070C0"/>
                </a:solidFill>
              </a:rPr>
              <a:t>Οι </a:t>
            </a:r>
            <a:r>
              <a:rPr lang="el-GR" sz="2400" b="1" dirty="0">
                <a:solidFill>
                  <a:srgbClr val="0070C0"/>
                </a:solidFill>
              </a:rPr>
              <a:t>σημαντικότερες αλλαγές του νέου νόμου (σύμφωνα και με την αιτιολογική έκθεση) που επηρεάζουν τον τρόπο που συστήνεται πλέον και λειτουργεί μία ανώνυμη εταιρεία στην Ελλάδα είναι οι εξής:</a:t>
            </a:r>
          </a:p>
          <a:p>
            <a:pPr algn="just"/>
            <a:endParaRPr lang="el-GR" sz="2400" b="1" dirty="0" smtClean="0">
              <a:solidFill>
                <a:srgbClr val="0070C0"/>
              </a:solidFill>
            </a:endParaRPr>
          </a:p>
          <a:p>
            <a:pPr algn="just"/>
            <a:r>
              <a:rPr lang="el-GR" sz="2400" b="1" dirty="0" smtClean="0">
                <a:solidFill>
                  <a:srgbClr val="0070C0"/>
                </a:solidFill>
              </a:rPr>
              <a:t>-Το </a:t>
            </a:r>
            <a:r>
              <a:rPr lang="el-GR" sz="2400" b="1" dirty="0">
                <a:solidFill>
                  <a:srgbClr val="0070C0"/>
                </a:solidFill>
              </a:rPr>
              <a:t>ελάχιστο ύψος του κεφαλαίου της ανώνυμης εταιρείας ορίζεται στο ποσό των είκοσι πέντε χιλιάδων (25.000) ευρώ, ολοσχερώς καταβεβλημένο κατά τη σύσταση της εταιρείας, ενώ προηγουμένως το κεφάλαιο ανερχόταν σε 24.000 ευρώ (άρθρο 15 παρ. 2</a:t>
            </a:r>
            <a:r>
              <a:rPr lang="el-GR" sz="2400" b="1" dirty="0" smtClean="0">
                <a:solidFill>
                  <a:srgbClr val="0070C0"/>
                </a:solidFill>
              </a:rPr>
              <a:t>).</a:t>
            </a:r>
            <a:endParaRPr lang="el-GR" sz="2400" b="1" dirty="0">
              <a:solidFill>
                <a:srgbClr val="0070C0"/>
              </a:solidFill>
            </a:endParaRPr>
          </a:p>
        </p:txBody>
      </p:sp>
    </p:spTree>
    <p:extLst>
      <p:ext uri="{BB962C8B-B14F-4D97-AF65-F5344CB8AC3E}">
        <p14:creationId xmlns:p14="http://schemas.microsoft.com/office/powerpoint/2010/main" val="32993395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8274" y="139337"/>
            <a:ext cx="11155680" cy="6370975"/>
          </a:xfrm>
          <a:prstGeom prst="rect">
            <a:avLst/>
          </a:prstGeom>
          <a:noFill/>
        </p:spPr>
        <p:txBody>
          <a:bodyPr wrap="square" rtlCol="0">
            <a:spAutoFit/>
          </a:bodyPr>
          <a:lstStyle/>
          <a:p>
            <a:pPr lvl="0" algn="just"/>
            <a:r>
              <a:rPr lang="el-GR" sz="2400" b="1" dirty="0">
                <a:solidFill>
                  <a:srgbClr val="0070C0"/>
                </a:solidFill>
              </a:rPr>
              <a:t>-Εισάγονται επίσης οι τίτλοι κτήσης µ</a:t>
            </a:r>
            <a:r>
              <a:rPr lang="el-GR" sz="2400" b="1" dirty="0" err="1">
                <a:solidFill>
                  <a:srgbClr val="0070C0"/>
                </a:solidFill>
              </a:rPr>
              <a:t>ετοχών</a:t>
            </a:r>
            <a:r>
              <a:rPr lang="el-GR" sz="2400" b="1" dirty="0">
                <a:solidFill>
                  <a:srgbClr val="0070C0"/>
                </a:solidFill>
              </a:rPr>
              <a:t> της εταιρείας (</a:t>
            </a:r>
            <a:r>
              <a:rPr lang="el-GR" sz="2400" b="1" dirty="0" err="1">
                <a:solidFill>
                  <a:srgbClr val="0070C0"/>
                </a:solidFill>
              </a:rPr>
              <a:t>warrants</a:t>
            </a:r>
            <a:r>
              <a:rPr lang="el-GR" sz="2400" b="1" dirty="0">
                <a:solidFill>
                  <a:srgbClr val="0070C0"/>
                </a:solidFill>
              </a:rPr>
              <a:t>). Προβλέπεται η δυνατότητα έκδοσης άυλων τίτλων και από µη </a:t>
            </a:r>
            <a:r>
              <a:rPr lang="el-GR" sz="2400" b="1" dirty="0" err="1">
                <a:solidFill>
                  <a:srgbClr val="0070C0"/>
                </a:solidFill>
              </a:rPr>
              <a:t>εισηγµένες</a:t>
            </a:r>
            <a:r>
              <a:rPr lang="el-GR" sz="2400" b="1" dirty="0">
                <a:solidFill>
                  <a:srgbClr val="0070C0"/>
                </a:solidFill>
              </a:rPr>
              <a:t> εταιρείες (άρθρο 33).</a:t>
            </a:r>
          </a:p>
          <a:p>
            <a:pPr lvl="0" algn="just"/>
            <a:endParaRPr lang="el-GR" sz="2400" b="1" dirty="0" smtClean="0">
              <a:solidFill>
                <a:srgbClr val="0070C0"/>
              </a:solidFill>
            </a:endParaRPr>
          </a:p>
          <a:p>
            <a:pPr lvl="0" algn="just"/>
            <a:r>
              <a:rPr lang="el-GR" sz="2400" b="1" dirty="0" smtClean="0">
                <a:solidFill>
                  <a:srgbClr val="0070C0"/>
                </a:solidFill>
              </a:rPr>
              <a:t>-</a:t>
            </a:r>
            <a:r>
              <a:rPr lang="el-GR" sz="2400" b="1" dirty="0">
                <a:solidFill>
                  <a:srgbClr val="0070C0"/>
                </a:solidFill>
              </a:rPr>
              <a:t>Καταργούνται οι  ανώνυμες µ</a:t>
            </a:r>
            <a:r>
              <a:rPr lang="el-GR" sz="2400" b="1" dirty="0" err="1">
                <a:solidFill>
                  <a:srgbClr val="0070C0"/>
                </a:solidFill>
              </a:rPr>
              <a:t>ετοχές</a:t>
            </a:r>
            <a:r>
              <a:rPr lang="el-GR" sz="2400" b="1" dirty="0">
                <a:solidFill>
                  <a:srgbClr val="0070C0"/>
                </a:solidFill>
              </a:rPr>
              <a:t> από 1.1.2020. Σύμφωνα με την </a:t>
            </a:r>
            <a:r>
              <a:rPr lang="el-GR" sz="2400" b="1" dirty="0" err="1">
                <a:solidFill>
                  <a:srgbClr val="0070C0"/>
                </a:solidFill>
              </a:rPr>
              <a:t>Αιτιολογκή</a:t>
            </a:r>
            <a:r>
              <a:rPr lang="el-GR" sz="2400" b="1" dirty="0">
                <a:solidFill>
                  <a:srgbClr val="0070C0"/>
                </a:solidFill>
              </a:rPr>
              <a:t> </a:t>
            </a:r>
            <a:r>
              <a:rPr lang="el-GR" sz="2400" b="1" dirty="0" err="1">
                <a:solidFill>
                  <a:srgbClr val="0070C0"/>
                </a:solidFill>
              </a:rPr>
              <a:t>Εκθεση</a:t>
            </a:r>
            <a:r>
              <a:rPr lang="el-GR" sz="2400" b="1" dirty="0">
                <a:solidFill>
                  <a:srgbClr val="0070C0"/>
                </a:solidFill>
              </a:rPr>
              <a:t>, η κατάργηση αυτή οδηγεί σε </a:t>
            </a:r>
            <a:r>
              <a:rPr lang="el-GR" sz="2400" b="1" dirty="0" err="1">
                <a:solidFill>
                  <a:srgbClr val="0070C0"/>
                </a:solidFill>
              </a:rPr>
              <a:t>ρυθµιστική</a:t>
            </a:r>
            <a:r>
              <a:rPr lang="el-GR" sz="2400" b="1" dirty="0">
                <a:solidFill>
                  <a:srgbClr val="0070C0"/>
                </a:solidFill>
              </a:rPr>
              <a:t> απλοποίηση, αφού οι κανόνες είναι ενιαίοι, χωρίς διάκριση µ</a:t>
            </a:r>
            <a:r>
              <a:rPr lang="el-GR" sz="2400" b="1" dirty="0" err="1">
                <a:solidFill>
                  <a:srgbClr val="0070C0"/>
                </a:solidFill>
              </a:rPr>
              <a:t>εταξύ</a:t>
            </a:r>
            <a:r>
              <a:rPr lang="el-GR" sz="2400" b="1" dirty="0">
                <a:solidFill>
                  <a:srgbClr val="0070C0"/>
                </a:solidFill>
              </a:rPr>
              <a:t> </a:t>
            </a:r>
            <a:r>
              <a:rPr lang="el-GR" sz="2400" b="1" dirty="0" err="1">
                <a:solidFill>
                  <a:srgbClr val="0070C0"/>
                </a:solidFill>
              </a:rPr>
              <a:t>ονοµαστικών</a:t>
            </a:r>
            <a:r>
              <a:rPr lang="el-GR" sz="2400" b="1" dirty="0">
                <a:solidFill>
                  <a:srgbClr val="0070C0"/>
                </a:solidFill>
              </a:rPr>
              <a:t> και </a:t>
            </a:r>
            <a:r>
              <a:rPr lang="el-GR" sz="2400" b="1" dirty="0" err="1">
                <a:solidFill>
                  <a:srgbClr val="0070C0"/>
                </a:solidFill>
              </a:rPr>
              <a:t>ανωνύµων</a:t>
            </a:r>
            <a:r>
              <a:rPr lang="el-GR" sz="2400" b="1" dirty="0">
                <a:solidFill>
                  <a:srgbClr val="0070C0"/>
                </a:solidFill>
              </a:rPr>
              <a:t> µ</a:t>
            </a:r>
            <a:r>
              <a:rPr lang="el-GR" sz="2400" b="1" dirty="0" err="1">
                <a:solidFill>
                  <a:srgbClr val="0070C0"/>
                </a:solidFill>
              </a:rPr>
              <a:t>ετοχών</a:t>
            </a:r>
            <a:r>
              <a:rPr lang="el-GR" sz="2400" b="1" dirty="0">
                <a:solidFill>
                  <a:srgbClr val="0070C0"/>
                </a:solidFill>
              </a:rPr>
              <a:t>. Ανώνυμες μετοχές που έχουν εκδοθεί από ελληνικές ανώνυμες εταιρείες </a:t>
            </a:r>
            <a:r>
              <a:rPr lang="el-GR" sz="2400" b="1" dirty="0" err="1">
                <a:solidFill>
                  <a:srgbClr val="0070C0"/>
                </a:solidFill>
              </a:rPr>
              <a:t>ονομαστικοποιούνται</a:t>
            </a:r>
            <a:r>
              <a:rPr lang="el-GR" sz="2400" b="1" dirty="0">
                <a:solidFill>
                  <a:srgbClr val="0070C0"/>
                </a:solidFill>
              </a:rPr>
              <a:t> υποχρεωτικά την 1η Ιανουαρίου 2020 (άρθρα 40 και 184). Θα πρέπει να δούμε βέβαια στην πράξη το πόσο "ομαλή" θα καταστεί η μετάβαση πολλών εταιρειών με ανώνυμες μετοχές στο νέο καθεστώς.</a:t>
            </a:r>
          </a:p>
          <a:p>
            <a:pPr lvl="0" algn="just"/>
            <a:endParaRPr lang="el-GR" sz="2400" b="1" dirty="0" smtClean="0">
              <a:solidFill>
                <a:srgbClr val="0070C0"/>
              </a:solidFill>
            </a:endParaRPr>
          </a:p>
          <a:p>
            <a:pPr lvl="0" algn="just"/>
            <a:r>
              <a:rPr lang="el-GR" sz="2400" b="1" dirty="0" smtClean="0">
                <a:solidFill>
                  <a:srgbClr val="0070C0"/>
                </a:solidFill>
              </a:rPr>
              <a:t>-</a:t>
            </a:r>
            <a:r>
              <a:rPr lang="el-GR" sz="2400" b="1" dirty="0">
                <a:solidFill>
                  <a:srgbClr val="0070C0"/>
                </a:solidFill>
              </a:rPr>
              <a:t>Βελτιώνονται οι τεχνικές µ</a:t>
            </a:r>
            <a:r>
              <a:rPr lang="el-GR" sz="2400" b="1" dirty="0" err="1">
                <a:solidFill>
                  <a:srgbClr val="0070C0"/>
                </a:solidFill>
              </a:rPr>
              <a:t>έθοδοι</a:t>
            </a:r>
            <a:r>
              <a:rPr lang="el-GR" sz="2400" b="1" dirty="0">
                <a:solidFill>
                  <a:srgbClr val="0070C0"/>
                </a:solidFill>
              </a:rPr>
              <a:t> λειτουργίας των οργάνων της εταιρείας, µε ευρύτερη χρήση των εξ αποστάσεως ψηφοφοριών Δ.Σ. και Γ.Σ. Το βιβλίο µ</a:t>
            </a:r>
            <a:r>
              <a:rPr lang="el-GR" sz="2400" b="1" dirty="0" err="1">
                <a:solidFill>
                  <a:srgbClr val="0070C0"/>
                </a:solidFill>
              </a:rPr>
              <a:t>ετόχων</a:t>
            </a:r>
            <a:r>
              <a:rPr lang="el-GR" sz="2400" b="1" dirty="0">
                <a:solidFill>
                  <a:srgbClr val="0070C0"/>
                </a:solidFill>
              </a:rPr>
              <a:t> µ</a:t>
            </a:r>
            <a:r>
              <a:rPr lang="el-GR" sz="2400" b="1" dirty="0" err="1">
                <a:solidFill>
                  <a:srgbClr val="0070C0"/>
                </a:solidFill>
              </a:rPr>
              <a:t>πορεί</a:t>
            </a:r>
            <a:r>
              <a:rPr lang="el-GR" sz="2400" b="1" dirty="0">
                <a:solidFill>
                  <a:srgbClr val="0070C0"/>
                </a:solidFill>
              </a:rPr>
              <a:t> να τηρείται ηλεκτρονικά από το Κεντρικό Αποθετήριο, τράπεζες ή επιχειρήσεις επενδύσεων. Για τις µη </a:t>
            </a:r>
            <a:r>
              <a:rPr lang="el-GR" sz="2400" b="1" dirty="0" err="1">
                <a:solidFill>
                  <a:srgbClr val="0070C0"/>
                </a:solidFill>
              </a:rPr>
              <a:t>εισηγµένες</a:t>
            </a:r>
            <a:r>
              <a:rPr lang="el-GR" sz="2400" b="1" dirty="0">
                <a:solidFill>
                  <a:srgbClr val="0070C0"/>
                </a:solidFill>
              </a:rPr>
              <a:t> εταιρείες, το βιβλίο πρακτικών Γ.Σ. µ</a:t>
            </a:r>
            <a:r>
              <a:rPr lang="el-GR" sz="2400" b="1" dirty="0" err="1">
                <a:solidFill>
                  <a:srgbClr val="0070C0"/>
                </a:solidFill>
              </a:rPr>
              <a:t>πορεί</a:t>
            </a:r>
            <a:r>
              <a:rPr lang="el-GR" sz="2400" b="1" dirty="0">
                <a:solidFill>
                  <a:srgbClr val="0070C0"/>
                </a:solidFill>
              </a:rPr>
              <a:t> να τηρείται ενιαία µε το βιβλίο πρακτικών του Δ.Σ. (άρθρα 90-93).</a:t>
            </a:r>
          </a:p>
          <a:p>
            <a:pPr lvl="0" algn="just"/>
            <a:endParaRPr lang="el-GR" sz="2400" dirty="0">
              <a:solidFill>
                <a:srgbClr val="0070C0"/>
              </a:solidFill>
            </a:endParaRPr>
          </a:p>
        </p:txBody>
      </p:sp>
    </p:spTree>
    <p:extLst>
      <p:ext uri="{BB962C8B-B14F-4D97-AF65-F5344CB8AC3E}">
        <p14:creationId xmlns:p14="http://schemas.microsoft.com/office/powerpoint/2010/main" val="38780197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6982" y="1532709"/>
            <a:ext cx="11295017" cy="4524315"/>
          </a:xfrm>
          <a:prstGeom prst="rect">
            <a:avLst/>
          </a:prstGeom>
          <a:noFill/>
        </p:spPr>
        <p:txBody>
          <a:bodyPr wrap="square" rtlCol="0">
            <a:spAutoFit/>
          </a:bodyPr>
          <a:lstStyle/>
          <a:p>
            <a:pPr algn="just"/>
            <a:r>
              <a:rPr lang="el-GR" sz="2400" dirty="0" smtClean="0">
                <a:solidFill>
                  <a:srgbClr val="0070C0"/>
                </a:solidFill>
              </a:rPr>
              <a:t>-</a:t>
            </a:r>
            <a:r>
              <a:rPr lang="el-GR" sz="2400" b="1" dirty="0" smtClean="0">
                <a:solidFill>
                  <a:srgbClr val="0070C0"/>
                </a:solidFill>
              </a:rPr>
              <a:t>Εισάγεται </a:t>
            </a:r>
            <a:r>
              <a:rPr lang="el-GR" sz="2400" b="1" dirty="0">
                <a:solidFill>
                  <a:srgbClr val="0070C0"/>
                </a:solidFill>
              </a:rPr>
              <a:t>η «απεριόριστη» διάρκεια της εταιρείας, που απαλλάσσει τους µ</a:t>
            </a:r>
            <a:r>
              <a:rPr lang="el-GR" sz="2400" b="1" dirty="0" err="1">
                <a:solidFill>
                  <a:srgbClr val="0070C0"/>
                </a:solidFill>
              </a:rPr>
              <a:t>ετόχους</a:t>
            </a:r>
            <a:r>
              <a:rPr lang="el-GR" sz="2400" b="1" dirty="0">
                <a:solidFill>
                  <a:srgbClr val="0070C0"/>
                </a:solidFill>
              </a:rPr>
              <a:t> από τη µ</a:t>
            </a:r>
            <a:r>
              <a:rPr lang="el-GR" sz="2400" b="1" dirty="0" err="1">
                <a:solidFill>
                  <a:srgbClr val="0070C0"/>
                </a:solidFill>
              </a:rPr>
              <a:t>έριµνα</a:t>
            </a:r>
            <a:r>
              <a:rPr lang="el-GR" sz="2400" b="1" dirty="0">
                <a:solidFill>
                  <a:srgbClr val="0070C0"/>
                </a:solidFill>
              </a:rPr>
              <a:t> παράτασης της </a:t>
            </a:r>
            <a:r>
              <a:rPr lang="el-GR" sz="2400" b="1" dirty="0" err="1">
                <a:solidFill>
                  <a:srgbClr val="0070C0"/>
                </a:solidFill>
              </a:rPr>
              <a:t>ορισµένης</a:t>
            </a:r>
            <a:r>
              <a:rPr lang="el-GR" sz="2400" b="1" dirty="0">
                <a:solidFill>
                  <a:srgbClr val="0070C0"/>
                </a:solidFill>
              </a:rPr>
              <a:t> διάρκειας κατά τη λήξη της. Η εταιρεία µε απεριόριστη διάρκεια, σε αντίθεση µε τις </a:t>
            </a:r>
            <a:r>
              <a:rPr lang="el-GR" sz="2400" b="1" dirty="0" err="1">
                <a:solidFill>
                  <a:srgbClr val="0070C0"/>
                </a:solidFill>
              </a:rPr>
              <a:t>έννοµες</a:t>
            </a:r>
            <a:r>
              <a:rPr lang="el-GR" sz="2400" b="1" dirty="0">
                <a:solidFill>
                  <a:srgbClr val="0070C0"/>
                </a:solidFill>
              </a:rPr>
              <a:t> σχέσεις αορίστου χρόνου, δεν λύεται µε καταγγελία, αλλά για τους ίδιους λόγους, για τους οποίους λύεται και η εταιρεία </a:t>
            </a:r>
            <a:r>
              <a:rPr lang="el-GR" sz="2400" b="1" dirty="0" err="1">
                <a:solidFill>
                  <a:srgbClr val="0070C0"/>
                </a:solidFill>
              </a:rPr>
              <a:t>ορισµένου</a:t>
            </a:r>
            <a:r>
              <a:rPr lang="el-GR" sz="2400" b="1" dirty="0">
                <a:solidFill>
                  <a:srgbClr val="0070C0"/>
                </a:solidFill>
              </a:rPr>
              <a:t> χρόνου (άρθρα 8 και 164 όπου και αναλυτικά οι λόγοι λύσης).</a:t>
            </a:r>
          </a:p>
          <a:p>
            <a:pPr algn="just"/>
            <a:endParaRPr lang="el-GR" sz="2400" b="1" dirty="0" smtClean="0">
              <a:solidFill>
                <a:srgbClr val="0070C0"/>
              </a:solidFill>
            </a:endParaRPr>
          </a:p>
          <a:p>
            <a:pPr algn="just"/>
            <a:r>
              <a:rPr lang="el-GR" sz="2400" b="1" dirty="0" smtClean="0">
                <a:solidFill>
                  <a:srgbClr val="0070C0"/>
                </a:solidFill>
              </a:rPr>
              <a:t>-Ειδικότερα </a:t>
            </a:r>
            <a:r>
              <a:rPr lang="el-GR" sz="2400" b="1" dirty="0">
                <a:solidFill>
                  <a:srgbClr val="0070C0"/>
                </a:solidFill>
              </a:rPr>
              <a:t>σε σχέση µε το διοικητικό </a:t>
            </a:r>
            <a:r>
              <a:rPr lang="el-GR" sz="2400" b="1" dirty="0" err="1">
                <a:solidFill>
                  <a:srgbClr val="0070C0"/>
                </a:solidFill>
              </a:rPr>
              <a:t>συµβούλιο</a:t>
            </a:r>
            <a:r>
              <a:rPr lang="el-GR" sz="2400" b="1" dirty="0">
                <a:solidFill>
                  <a:srgbClr val="0070C0"/>
                </a:solidFill>
              </a:rPr>
              <a:t>: Το Δ.Σ., που καταρχήν πρέπει να είναι τουλάχιστον </a:t>
            </a:r>
            <a:r>
              <a:rPr lang="el-GR" sz="2400" b="1" dirty="0" err="1">
                <a:solidFill>
                  <a:srgbClr val="0070C0"/>
                </a:solidFill>
              </a:rPr>
              <a:t>τριµελές</a:t>
            </a:r>
            <a:r>
              <a:rPr lang="el-GR" sz="2400" b="1" dirty="0">
                <a:solidFill>
                  <a:srgbClr val="0070C0"/>
                </a:solidFill>
              </a:rPr>
              <a:t>, µ</a:t>
            </a:r>
            <a:r>
              <a:rPr lang="el-GR" sz="2400" b="1" dirty="0" err="1">
                <a:solidFill>
                  <a:srgbClr val="0070C0"/>
                </a:solidFill>
              </a:rPr>
              <a:t>πορεί</a:t>
            </a:r>
            <a:r>
              <a:rPr lang="el-GR" sz="2400" b="1" dirty="0">
                <a:solidFill>
                  <a:srgbClr val="0070C0"/>
                </a:solidFill>
              </a:rPr>
              <a:t> εφεξής για τις µ</a:t>
            </a:r>
            <a:r>
              <a:rPr lang="el-GR" sz="2400" b="1" dirty="0" err="1">
                <a:solidFill>
                  <a:srgbClr val="0070C0"/>
                </a:solidFill>
              </a:rPr>
              <a:t>ικρές</a:t>
            </a:r>
            <a:r>
              <a:rPr lang="el-GR" sz="2400" b="1" dirty="0">
                <a:solidFill>
                  <a:srgbClr val="0070C0"/>
                </a:solidFill>
              </a:rPr>
              <a:t> και πολύ µ</a:t>
            </a:r>
            <a:r>
              <a:rPr lang="el-GR" sz="2400" b="1" dirty="0" err="1">
                <a:solidFill>
                  <a:srgbClr val="0070C0"/>
                </a:solidFill>
              </a:rPr>
              <a:t>ικρές</a:t>
            </a:r>
            <a:r>
              <a:rPr lang="el-GR" sz="2400" b="1" dirty="0">
                <a:solidFill>
                  <a:srgbClr val="0070C0"/>
                </a:solidFill>
              </a:rPr>
              <a:t> </a:t>
            </a:r>
            <a:r>
              <a:rPr lang="el-GR" sz="2400" b="1" dirty="0" smtClean="0">
                <a:solidFill>
                  <a:srgbClr val="0070C0"/>
                </a:solidFill>
              </a:rPr>
              <a:t>εταιρείες </a:t>
            </a:r>
            <a:r>
              <a:rPr lang="el-GR" sz="2400" b="1" dirty="0">
                <a:solidFill>
                  <a:srgbClr val="0070C0"/>
                </a:solidFill>
              </a:rPr>
              <a:t>να είναι και µ</a:t>
            </a:r>
            <a:r>
              <a:rPr lang="el-GR" sz="2400" b="1" dirty="0" err="1">
                <a:solidFill>
                  <a:srgbClr val="0070C0"/>
                </a:solidFill>
              </a:rPr>
              <a:t>ονοµελές</a:t>
            </a:r>
            <a:r>
              <a:rPr lang="el-GR" sz="2400" b="1" dirty="0">
                <a:solidFill>
                  <a:srgbClr val="0070C0"/>
                </a:solidFill>
              </a:rPr>
              <a:t> (σύμβουλος- διαχειριστής).  Επίσης προβλέπεται η περιοδική (σταδιακή) ανανέωση του Δ.Σ. (άρθρα 77 παρ. 3, 115, 85 παρ.2</a:t>
            </a:r>
            <a:r>
              <a:rPr lang="el-GR" sz="2400" b="1" dirty="0" smtClean="0">
                <a:solidFill>
                  <a:srgbClr val="0070C0"/>
                </a:solidFill>
              </a:rPr>
              <a:t>).</a:t>
            </a:r>
          </a:p>
          <a:p>
            <a:pPr algn="just"/>
            <a:endParaRPr lang="el-GR" sz="2400" b="1" dirty="0" smtClean="0">
              <a:solidFill>
                <a:srgbClr val="0070C0"/>
              </a:solidFill>
            </a:endParaRPr>
          </a:p>
          <a:p>
            <a:pPr algn="just"/>
            <a:endParaRPr lang="el-GR" sz="2400" dirty="0">
              <a:solidFill>
                <a:srgbClr val="0070C0"/>
              </a:solidFill>
            </a:endParaRPr>
          </a:p>
        </p:txBody>
      </p:sp>
    </p:spTree>
    <p:extLst>
      <p:ext uri="{BB962C8B-B14F-4D97-AF65-F5344CB8AC3E}">
        <p14:creationId xmlns:p14="http://schemas.microsoft.com/office/powerpoint/2010/main" val="33202300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83771" y="313509"/>
            <a:ext cx="11225349" cy="5632311"/>
          </a:xfrm>
          <a:prstGeom prst="rect">
            <a:avLst/>
          </a:prstGeom>
        </p:spPr>
        <p:txBody>
          <a:bodyPr wrap="square">
            <a:spAutoFit/>
          </a:bodyPr>
          <a:lstStyle/>
          <a:p>
            <a:pPr algn="just"/>
            <a:r>
              <a:rPr lang="el-GR" sz="2400" b="1" dirty="0">
                <a:solidFill>
                  <a:srgbClr val="0070C0"/>
                </a:solidFill>
              </a:rPr>
              <a:t>-Σε σχέση µε τα </a:t>
            </a:r>
            <a:r>
              <a:rPr lang="el-GR" sz="2400" b="1" dirty="0" err="1">
                <a:solidFill>
                  <a:srgbClr val="0070C0"/>
                </a:solidFill>
              </a:rPr>
              <a:t>δικαιώµατα</a:t>
            </a:r>
            <a:r>
              <a:rPr lang="el-GR" sz="2400" b="1" dirty="0">
                <a:solidFill>
                  <a:srgbClr val="0070C0"/>
                </a:solidFill>
              </a:rPr>
              <a:t> και τις υποχρεώσεις των µ</a:t>
            </a:r>
            <a:r>
              <a:rPr lang="el-GR" sz="2400" b="1" dirty="0" err="1">
                <a:solidFill>
                  <a:srgbClr val="0070C0"/>
                </a:solidFill>
              </a:rPr>
              <a:t>ετόχων</a:t>
            </a:r>
            <a:r>
              <a:rPr lang="el-GR" sz="2400" b="1" dirty="0">
                <a:solidFill>
                  <a:srgbClr val="0070C0"/>
                </a:solidFill>
              </a:rPr>
              <a:t>: Προστίθενται </a:t>
            </a:r>
            <a:r>
              <a:rPr lang="el-GR" sz="2400" b="1" dirty="0" err="1">
                <a:solidFill>
                  <a:srgbClr val="0070C0"/>
                </a:solidFill>
              </a:rPr>
              <a:t>ορισµένα</a:t>
            </a:r>
            <a:r>
              <a:rPr lang="el-GR" sz="2400" b="1" dirty="0">
                <a:solidFill>
                  <a:srgbClr val="0070C0"/>
                </a:solidFill>
              </a:rPr>
              <a:t> νέα </a:t>
            </a:r>
            <a:r>
              <a:rPr lang="el-GR" sz="2400" b="1" dirty="0" err="1">
                <a:solidFill>
                  <a:srgbClr val="0070C0"/>
                </a:solidFill>
              </a:rPr>
              <a:t>δικαιώµατα</a:t>
            </a:r>
            <a:r>
              <a:rPr lang="el-GR" sz="2400" b="1" dirty="0">
                <a:solidFill>
                  <a:srgbClr val="0070C0"/>
                </a:solidFill>
              </a:rPr>
              <a:t> του µ</a:t>
            </a:r>
            <a:r>
              <a:rPr lang="el-GR" sz="2400" b="1" dirty="0" err="1">
                <a:solidFill>
                  <a:srgbClr val="0070C0"/>
                </a:solidFill>
              </a:rPr>
              <a:t>ετόχου</a:t>
            </a:r>
            <a:r>
              <a:rPr lang="el-GR" sz="2400" b="1" dirty="0">
                <a:solidFill>
                  <a:srgbClr val="0070C0"/>
                </a:solidFill>
              </a:rPr>
              <a:t>, π.χ. για </a:t>
            </a:r>
            <a:r>
              <a:rPr lang="el-GR" sz="2400" b="1" dirty="0" err="1">
                <a:solidFill>
                  <a:srgbClr val="0070C0"/>
                </a:solidFill>
              </a:rPr>
              <a:t>ατοµική</a:t>
            </a:r>
            <a:r>
              <a:rPr lang="el-GR" sz="2400" b="1" dirty="0">
                <a:solidFill>
                  <a:srgbClr val="0070C0"/>
                </a:solidFill>
              </a:rPr>
              <a:t> πληροφόρηση σχετικά µε την κεφαλαιακή συγκρότηση της εταιρείας και τη δική του συµµ</a:t>
            </a:r>
            <a:r>
              <a:rPr lang="el-GR" sz="2400" b="1" dirty="0" err="1">
                <a:solidFill>
                  <a:srgbClr val="0070C0"/>
                </a:solidFill>
              </a:rPr>
              <a:t>ετοχή</a:t>
            </a:r>
            <a:r>
              <a:rPr lang="el-GR" sz="2400" b="1" dirty="0">
                <a:solidFill>
                  <a:srgbClr val="0070C0"/>
                </a:solidFill>
              </a:rPr>
              <a:t>, καθώς και µε </a:t>
            </a:r>
            <a:r>
              <a:rPr lang="el-GR" sz="2400" b="1" dirty="0" err="1">
                <a:solidFill>
                  <a:srgbClr val="0070C0"/>
                </a:solidFill>
              </a:rPr>
              <a:t>επικείµενες</a:t>
            </a:r>
            <a:r>
              <a:rPr lang="el-GR" sz="2400" b="1" dirty="0">
                <a:solidFill>
                  <a:srgbClr val="0070C0"/>
                </a:solidFill>
              </a:rPr>
              <a:t> γενικές συνελεύσεις. Μειώνονται σε </a:t>
            </a:r>
            <a:r>
              <a:rPr lang="el-GR" sz="2400" b="1" dirty="0" err="1">
                <a:solidFill>
                  <a:srgbClr val="0070C0"/>
                </a:solidFill>
              </a:rPr>
              <a:t>ορισµένες</a:t>
            </a:r>
            <a:r>
              <a:rPr lang="el-GR" sz="2400" b="1" dirty="0">
                <a:solidFill>
                  <a:srgbClr val="0070C0"/>
                </a:solidFill>
              </a:rPr>
              <a:t> περιπτώσεις τα ποσοστά επί του κεφαλαίου που είναι αναγκαία για την άσκηση </a:t>
            </a:r>
            <a:r>
              <a:rPr lang="el-GR" sz="2400" b="1" dirty="0" err="1">
                <a:solidFill>
                  <a:srgbClr val="0070C0"/>
                </a:solidFill>
              </a:rPr>
              <a:t>δικαιωµάτων</a:t>
            </a:r>
            <a:r>
              <a:rPr lang="el-GR" sz="2400" b="1" dirty="0">
                <a:solidFill>
                  <a:srgbClr val="0070C0"/>
                </a:solidFill>
              </a:rPr>
              <a:t> µ</a:t>
            </a:r>
            <a:r>
              <a:rPr lang="el-GR" sz="2400" b="1" dirty="0" err="1">
                <a:solidFill>
                  <a:srgbClr val="0070C0"/>
                </a:solidFill>
              </a:rPr>
              <a:t>ειοψηφίας</a:t>
            </a:r>
            <a:r>
              <a:rPr lang="el-GR" sz="2400" b="1" dirty="0">
                <a:solidFill>
                  <a:srgbClr val="0070C0"/>
                </a:solidFill>
              </a:rPr>
              <a:t>. (άρθρο 104). Από την άλλη µ</a:t>
            </a:r>
            <a:r>
              <a:rPr lang="el-GR" sz="2400" b="1" dirty="0" err="1">
                <a:solidFill>
                  <a:srgbClr val="0070C0"/>
                </a:solidFill>
              </a:rPr>
              <a:t>εριά</a:t>
            </a:r>
            <a:r>
              <a:rPr lang="el-GR" sz="2400" b="1" dirty="0">
                <a:solidFill>
                  <a:srgbClr val="0070C0"/>
                </a:solidFill>
              </a:rPr>
              <a:t> αυστηροποιούνται οι προϋποθέσεις ορθής και έγκαιρης καταβολής του κεφαλαίου ( αρχικό κεφάλαιο κατά τη σύσταση, καταβολή αύξησης από 14 ημέρες έως 4 μήνες, κατάθεση σε ειδικό λογαριασμό, άρθρο 20).</a:t>
            </a:r>
          </a:p>
          <a:p>
            <a:pPr algn="just"/>
            <a:endParaRPr lang="el-GR" sz="2400" b="1" dirty="0">
              <a:solidFill>
                <a:srgbClr val="0070C0"/>
              </a:solidFill>
            </a:endParaRPr>
          </a:p>
          <a:p>
            <a:pPr lvl="0" algn="just"/>
            <a:r>
              <a:rPr lang="el-GR" sz="2400" b="1" dirty="0" smtClean="0">
                <a:solidFill>
                  <a:srgbClr val="0070C0"/>
                </a:solidFill>
              </a:rPr>
              <a:t>-</a:t>
            </a:r>
            <a:r>
              <a:rPr lang="el-GR" sz="2400" b="1" dirty="0">
                <a:solidFill>
                  <a:srgbClr val="0070C0"/>
                </a:solidFill>
              </a:rPr>
              <a:t>Λύση της εταιρείας επέρχεται και αν αίτηση πτώχευσης απορρίπτεται λόγω έλλειψης ενεργητικού. Μετά τη λύση της εταιρείας, εισάγεται δυνατότητα να παραλειφθεί η διαδικασία εκκαθάρισης και να γίνει απευθείας διαγραφή από το ΓΕ.ΜΗ., αν η εταιρεία δεν διαθέτει ενεργητικό, ένα θετικό βήμα προς την αντιμετώπιση του φαινομένου "εταιρειών-φαντασμάτων", των οποίων η εκκαθάριση διαρκεί πολλά έτη. (άρθρο 164, 167 παρ. 6)</a:t>
            </a:r>
          </a:p>
        </p:txBody>
      </p:sp>
    </p:spTree>
    <p:extLst>
      <p:ext uri="{BB962C8B-B14F-4D97-AF65-F5344CB8AC3E}">
        <p14:creationId xmlns:p14="http://schemas.microsoft.com/office/powerpoint/2010/main" val="19650287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6024" y="121920"/>
            <a:ext cx="11295016" cy="7109639"/>
          </a:xfrm>
          <a:prstGeom prst="rect">
            <a:avLst/>
          </a:prstGeom>
          <a:noFill/>
        </p:spPr>
        <p:txBody>
          <a:bodyPr wrap="square" rtlCol="0">
            <a:spAutoFit/>
          </a:bodyPr>
          <a:lstStyle/>
          <a:p>
            <a:pPr algn="just"/>
            <a:r>
              <a:rPr lang="el-GR" sz="2400" b="1" dirty="0">
                <a:solidFill>
                  <a:srgbClr val="0070C0"/>
                </a:solidFill>
              </a:rPr>
              <a:t>NOMOΣ ΥΠ’ ΑΡΙΘΜ. 4548 ΦΕΚ Α’ 104/13.06.2018</a:t>
            </a:r>
          </a:p>
          <a:p>
            <a:pPr algn="just"/>
            <a:endParaRPr lang="el-GR" sz="2400" b="1" dirty="0" smtClean="0">
              <a:solidFill>
                <a:srgbClr val="0070C0"/>
              </a:solidFill>
            </a:endParaRPr>
          </a:p>
          <a:p>
            <a:pPr algn="just"/>
            <a:r>
              <a:rPr lang="el-GR" sz="2400" b="1" dirty="0" smtClean="0">
                <a:solidFill>
                  <a:srgbClr val="0070C0"/>
                </a:solidFill>
              </a:rPr>
              <a:t>Άρθρο </a:t>
            </a:r>
            <a:r>
              <a:rPr lang="el-GR" sz="2400" b="1" dirty="0">
                <a:solidFill>
                  <a:srgbClr val="0070C0"/>
                </a:solidFill>
              </a:rPr>
              <a:t>1</a:t>
            </a:r>
            <a:endParaRPr lang="el-GR" sz="2400" dirty="0">
              <a:solidFill>
                <a:srgbClr val="0070C0"/>
              </a:solidFill>
            </a:endParaRPr>
          </a:p>
          <a:p>
            <a:pPr algn="just"/>
            <a:r>
              <a:rPr lang="el-GR" sz="2400" b="1" dirty="0" smtClean="0">
                <a:solidFill>
                  <a:srgbClr val="0070C0"/>
                </a:solidFill>
              </a:rPr>
              <a:t>Έννοια </a:t>
            </a:r>
            <a:r>
              <a:rPr lang="el-GR" sz="2400" b="1" dirty="0">
                <a:solidFill>
                  <a:srgbClr val="0070C0"/>
                </a:solidFill>
              </a:rPr>
              <a:t>της ανώνυμης εταιρείας Πεδίο εφαρμογής του παρόντος νόμου</a:t>
            </a:r>
            <a:endParaRPr lang="el-GR" sz="2400" dirty="0">
              <a:solidFill>
                <a:srgbClr val="0070C0"/>
              </a:solidFill>
            </a:endParaRPr>
          </a:p>
          <a:p>
            <a:pPr algn="just"/>
            <a:endParaRPr lang="el-GR" sz="2400" b="1" dirty="0" smtClean="0">
              <a:solidFill>
                <a:srgbClr val="0070C0"/>
              </a:solidFill>
            </a:endParaRPr>
          </a:p>
          <a:p>
            <a:pPr algn="just"/>
            <a:r>
              <a:rPr lang="el-GR" sz="2400" b="1" dirty="0" smtClean="0">
                <a:solidFill>
                  <a:srgbClr val="0070C0"/>
                </a:solidFill>
              </a:rPr>
              <a:t>1</a:t>
            </a:r>
            <a:r>
              <a:rPr lang="el-GR" sz="2400" dirty="0">
                <a:solidFill>
                  <a:srgbClr val="0070C0"/>
                </a:solidFill>
              </a:rPr>
              <a:t>. Η ανώνυμη εταιρεία είναι κεφαλαιουχική εταιρεία με νομική προσωπικότητα, για τα χρέη της οποίας ευθύνεται μόνο η ίδια με την περιουσία της. Το κεφάλαιό της διαιρείται σε μετοχές.</a:t>
            </a:r>
          </a:p>
          <a:p>
            <a:pPr algn="just"/>
            <a:endParaRPr lang="el-GR" sz="2400" b="1" dirty="0" smtClean="0">
              <a:solidFill>
                <a:srgbClr val="0070C0"/>
              </a:solidFill>
            </a:endParaRPr>
          </a:p>
          <a:p>
            <a:pPr algn="just"/>
            <a:r>
              <a:rPr lang="el-GR" sz="2400" b="1" dirty="0" smtClean="0">
                <a:solidFill>
                  <a:srgbClr val="0070C0"/>
                </a:solidFill>
              </a:rPr>
              <a:t>2</a:t>
            </a:r>
            <a:r>
              <a:rPr lang="el-GR" sz="2400" dirty="0">
                <a:solidFill>
                  <a:srgbClr val="0070C0"/>
                </a:solidFill>
              </a:rPr>
              <a:t>. Κάθε ανώνυμη εταιρεία είναι εμπορική, έστω και αν ο σκοπός της δεν είναι η άσκηση εμπορικής επιχείρησης</a:t>
            </a:r>
            <a:r>
              <a:rPr lang="el-GR" sz="2400" dirty="0" smtClean="0">
                <a:solidFill>
                  <a:srgbClr val="0070C0"/>
                </a:solidFill>
              </a:rPr>
              <a:t>.</a:t>
            </a:r>
          </a:p>
          <a:p>
            <a:pPr algn="just"/>
            <a:endParaRPr lang="el-GR" sz="2400" dirty="0">
              <a:solidFill>
                <a:srgbClr val="0070C0"/>
              </a:solidFill>
            </a:endParaRPr>
          </a:p>
          <a:p>
            <a:pPr algn="just"/>
            <a:r>
              <a:rPr lang="el-GR" sz="2400" b="1" dirty="0">
                <a:solidFill>
                  <a:srgbClr val="0070C0"/>
                </a:solidFill>
              </a:rPr>
              <a:t>3.</a:t>
            </a:r>
            <a:r>
              <a:rPr lang="el-GR" sz="2400" dirty="0">
                <a:solidFill>
                  <a:srgbClr val="0070C0"/>
                </a:solidFill>
              </a:rPr>
              <a:t> Ο παρών νόμος εφαρμόζεται σε όλες τις ανώνυμες εταιρείες, με την επιφύλαξη ειδικότερων ρυθμίσεων για τις ανώνυμες εταιρείες με μετοχές ή άλλους τίτλους εισηγμένους σε ρυθμιζόμενη αγορά. Οι διατάξεις για τις ανώνυμες εταιρείες με μετοχές ή άλλους τίτλους εισηγμένους σε ρυθμιζόμενη αγορά εφαρμόζονται και σε εταιρείες με μετοχές εισηγμένες προς διαπραγμάτευση σε Πολυμερή Μηχανισμό Διαπραγμάτευσης (ΠΜΔ), μόνο όταν αυτό προβλέπεται ρητά.</a:t>
            </a:r>
          </a:p>
          <a:p>
            <a:pPr algn="just"/>
            <a:endParaRPr lang="el-GR" sz="2400" dirty="0">
              <a:solidFill>
                <a:srgbClr val="0070C0"/>
              </a:solidFill>
            </a:endParaRPr>
          </a:p>
        </p:txBody>
      </p:sp>
    </p:spTree>
    <p:extLst>
      <p:ext uri="{BB962C8B-B14F-4D97-AF65-F5344CB8AC3E}">
        <p14:creationId xmlns:p14="http://schemas.microsoft.com/office/powerpoint/2010/main" val="15823198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1189" y="60960"/>
            <a:ext cx="11321142" cy="6740307"/>
          </a:xfrm>
          <a:prstGeom prst="rect">
            <a:avLst/>
          </a:prstGeom>
          <a:noFill/>
        </p:spPr>
        <p:txBody>
          <a:bodyPr wrap="square" rtlCol="0">
            <a:spAutoFit/>
          </a:bodyPr>
          <a:lstStyle/>
          <a:p>
            <a:pPr lvl="0" algn="just"/>
            <a:r>
              <a:rPr lang="el-GR" sz="2400" b="1" dirty="0">
                <a:solidFill>
                  <a:srgbClr val="0070C0"/>
                </a:solidFill>
              </a:rPr>
              <a:t>ΙΔΡΥΣΗ ΤΗΣ ΑΝΩΝΥΜΗΣ ΕΤΑΙΡΕΙΑΣ ΤΡΟΠΟΠΟΙΗΣΕΙΣ ΤΟΥ ΚΑΤΑΣΤΑΤΙΚΟΥ ΤΗΣ</a:t>
            </a:r>
            <a:endParaRPr lang="el-GR" sz="2400" dirty="0">
              <a:solidFill>
                <a:srgbClr val="0070C0"/>
              </a:solidFill>
            </a:endParaRPr>
          </a:p>
          <a:p>
            <a:pPr lvl="0" algn="just"/>
            <a:r>
              <a:rPr lang="el-GR" sz="2400" b="1" dirty="0">
                <a:solidFill>
                  <a:srgbClr val="0070C0"/>
                </a:solidFill>
              </a:rPr>
              <a:t>Άρθρο 4</a:t>
            </a:r>
            <a:endParaRPr lang="el-GR" sz="2400" dirty="0">
              <a:solidFill>
                <a:srgbClr val="0070C0"/>
              </a:solidFill>
            </a:endParaRPr>
          </a:p>
          <a:p>
            <a:pPr lvl="0" algn="just"/>
            <a:r>
              <a:rPr lang="el-GR" sz="2400" b="1" dirty="0">
                <a:solidFill>
                  <a:srgbClr val="0070C0"/>
                </a:solidFill>
              </a:rPr>
              <a:t>Τρόπος ίδρυσης της ανώνυμης εταιρείας και τροποποίησης του καταστατικού της</a:t>
            </a:r>
            <a:endParaRPr lang="el-GR" sz="2400" dirty="0">
              <a:solidFill>
                <a:srgbClr val="0070C0"/>
              </a:solidFill>
            </a:endParaRPr>
          </a:p>
          <a:p>
            <a:pPr marL="457200" lvl="0" indent="-457200" algn="just">
              <a:buAutoNum type="arabicPeriod"/>
            </a:pPr>
            <a:r>
              <a:rPr lang="el-GR" sz="2400" b="1" dirty="0" smtClean="0">
                <a:solidFill>
                  <a:srgbClr val="0070C0"/>
                </a:solidFill>
              </a:rPr>
              <a:t>Η </a:t>
            </a:r>
            <a:r>
              <a:rPr lang="el-GR" sz="2400" b="1" dirty="0">
                <a:solidFill>
                  <a:srgbClr val="0070C0"/>
                </a:solidFill>
              </a:rPr>
              <a:t>ανώνυμη εταιρεία μπορεί να ιδρυθεί από ένα ή περισσότερα πρόσωπα (ιδρυτές) ή να καταστεί μονοπρόσωπη με τη συγκέντρωση όλων των μετοχών σε ένα μόνο πρόσωπο. Η ίδρυση ανώνυμης εταιρείας ως μονοπρόσωπης, η συγκέντρωση όλων των μετοχών της σε ένα μόνο πρόσωπο, καθώς και τα στοιχεία του μοναδικού μετόχου της, υποβάλλονται σε δημοσιότητα</a:t>
            </a:r>
            <a:r>
              <a:rPr lang="el-GR" sz="2400" b="1" dirty="0" smtClean="0">
                <a:solidFill>
                  <a:srgbClr val="0070C0"/>
                </a:solidFill>
              </a:rPr>
              <a:t>.</a:t>
            </a:r>
          </a:p>
          <a:p>
            <a:pPr marL="457200" lvl="0" indent="-457200" algn="just">
              <a:buAutoNum type="arabicPeriod"/>
            </a:pPr>
            <a:r>
              <a:rPr lang="el-GR" sz="2400" b="1" dirty="0" smtClean="0">
                <a:solidFill>
                  <a:srgbClr val="0070C0"/>
                </a:solidFill>
              </a:rPr>
              <a:t> Η ανώνυμη εταιρεία συνιστάται με συμβολαιογραφικό έγγραφο, που περιέχει το καταστατικό, ή με ιδιωτικό έγγραφο, αν υιοθετείται πρότυπο καταστατικό, σύμφωνα με την 31637/2017 απόφαση του Υπουργού Οικονομίας και Ανάπτυξης (Β΄ 928) και το άρθρο 9 του ν. 4441/2016 (Α΄ 227). Το έγγραφο είναι επίσης συμβολαιογραφικό, αν το επιβάλλει ειδική διάταξη νόμου, αν εισφέρονται στην εταιρεία περιουσιακά στοιχεία, για τη μεταβίβαση των οποίων απαιτείται ο τύπος αυτός, ή αν το συμβολαιογραφικό έγγραφο επιλέγεται από τα μέρη. Αν η ανώνυμη εταιρεία συνιστάται με ιδιωτικό έγγραφο, ως Υπηρεσία Μιας Στάσης ορίζονται οι αρμόδιες Υπηρεσίες του Γ.Ε.ΜΗ., κατά παρέκκλιση του άρθρου 2 του ν. 4441/2016.</a:t>
            </a:r>
            <a:endParaRPr lang="el-GR" sz="2400" b="1" dirty="0">
              <a:solidFill>
                <a:srgbClr val="0070C0"/>
              </a:solidFill>
            </a:endParaRPr>
          </a:p>
        </p:txBody>
      </p:sp>
    </p:spTree>
    <p:extLst>
      <p:ext uri="{BB962C8B-B14F-4D97-AF65-F5344CB8AC3E}">
        <p14:creationId xmlns:p14="http://schemas.microsoft.com/office/powerpoint/2010/main" val="2164404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84069" y="226423"/>
            <a:ext cx="11007633" cy="4893647"/>
          </a:xfrm>
          <a:prstGeom prst="rect">
            <a:avLst/>
          </a:prstGeom>
          <a:noFill/>
        </p:spPr>
        <p:txBody>
          <a:bodyPr wrap="square" rtlCol="0">
            <a:spAutoFit/>
          </a:bodyPr>
          <a:lstStyle/>
          <a:p>
            <a:pPr algn="just"/>
            <a:endParaRPr lang="el-GR" sz="2400" b="1" dirty="0" smtClean="0">
              <a:solidFill>
                <a:srgbClr val="0070C0"/>
              </a:solidFill>
            </a:endParaRPr>
          </a:p>
          <a:p>
            <a:pPr algn="just"/>
            <a:endParaRPr lang="el-GR" sz="2400" b="1" dirty="0">
              <a:solidFill>
                <a:srgbClr val="0070C0"/>
              </a:solidFill>
            </a:endParaRPr>
          </a:p>
          <a:p>
            <a:pPr algn="just"/>
            <a:r>
              <a:rPr lang="el-GR" sz="2400" b="1" dirty="0" smtClean="0">
                <a:solidFill>
                  <a:srgbClr val="0070C0"/>
                </a:solidFill>
              </a:rPr>
              <a:t>Το </a:t>
            </a:r>
            <a:r>
              <a:rPr lang="el-GR" sz="2400" b="1" dirty="0">
                <a:solidFill>
                  <a:srgbClr val="0070C0"/>
                </a:solidFill>
              </a:rPr>
              <a:t>Νομικό Πρόσωπο της Εμπορικής Εταιρείας</a:t>
            </a:r>
          </a:p>
          <a:p>
            <a:pPr algn="just"/>
            <a:r>
              <a:rPr lang="el-GR" sz="2400" dirty="0">
                <a:solidFill>
                  <a:srgbClr val="0070C0"/>
                </a:solidFill>
              </a:rPr>
              <a:t>Σύμφωνα με τον Αστικό Κώδικα, άρθρο 61, η ένωση προσώπων που επιδιώκει ορισμένο σκοπό, μαζί με το σύνολο του κεφαλαίου που είναι συγκεντρωμένο για την εξυπηρέτηση του σκοπού αυτού, μπορεί να αποκτήσει προσωπικότητα( γίνεται νομικό πρόσωπο) εφόσον τηρηθούν, οι προβλεπόμενοι από το νόμο κανόνες. Δηλαδή, δημιουργείται ένας ξεχωριστός φορέας δικαιωμάτων και υποχρεώσεων, όπως ακριβώς </a:t>
            </a:r>
            <a:r>
              <a:rPr lang="el-GR" sz="2400" dirty="0" smtClean="0">
                <a:solidFill>
                  <a:srgbClr val="0070C0"/>
                </a:solidFill>
              </a:rPr>
              <a:t>με το </a:t>
            </a:r>
            <a:r>
              <a:rPr lang="el-GR" sz="2400" dirty="0">
                <a:solidFill>
                  <a:srgbClr val="0070C0"/>
                </a:solidFill>
              </a:rPr>
              <a:t>φυσικό πρόσωπο</a:t>
            </a:r>
            <a:r>
              <a:rPr lang="el-GR" sz="2400" dirty="0" smtClean="0">
                <a:solidFill>
                  <a:srgbClr val="0070C0"/>
                </a:solidFill>
              </a:rPr>
              <a:t>.</a:t>
            </a:r>
          </a:p>
          <a:p>
            <a:pPr algn="just"/>
            <a:endParaRPr lang="el-GR" sz="2400" dirty="0">
              <a:solidFill>
                <a:srgbClr val="0070C0"/>
              </a:solidFill>
            </a:endParaRPr>
          </a:p>
          <a:p>
            <a:pPr algn="just"/>
            <a:r>
              <a:rPr lang="el-GR" sz="2400" dirty="0">
                <a:solidFill>
                  <a:srgbClr val="0070C0"/>
                </a:solidFill>
              </a:rPr>
              <a:t>Οι εμπορικές εταιρείες είναι νομικά </a:t>
            </a:r>
            <a:r>
              <a:rPr lang="el-GR" sz="2400" dirty="0" smtClean="0">
                <a:solidFill>
                  <a:srgbClr val="0070C0"/>
                </a:solidFill>
              </a:rPr>
              <a:t>πρόσωπα ιδιωτικού δικαίου, </a:t>
            </a:r>
            <a:r>
              <a:rPr lang="el-GR" sz="2400" dirty="0">
                <a:solidFill>
                  <a:srgbClr val="0070C0"/>
                </a:solidFill>
              </a:rPr>
              <a:t>με εξαίρεση την Αφανή ή Συμμετοχική εταιρεία, η οποία στερείται νομικής προσωπικότητας. </a:t>
            </a:r>
          </a:p>
          <a:p>
            <a:pPr algn="just"/>
            <a:endParaRPr lang="en-US" sz="2400" dirty="0">
              <a:solidFill>
                <a:srgbClr val="0070C0"/>
              </a:solidFill>
            </a:endParaRPr>
          </a:p>
        </p:txBody>
      </p:sp>
    </p:spTree>
    <p:extLst>
      <p:ext uri="{BB962C8B-B14F-4D97-AF65-F5344CB8AC3E}">
        <p14:creationId xmlns:p14="http://schemas.microsoft.com/office/powerpoint/2010/main" val="5561019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8275" y="148045"/>
            <a:ext cx="11173096" cy="7109639"/>
          </a:xfrm>
          <a:prstGeom prst="rect">
            <a:avLst/>
          </a:prstGeom>
          <a:noFill/>
        </p:spPr>
        <p:txBody>
          <a:bodyPr wrap="square" rtlCol="0">
            <a:spAutoFit/>
          </a:bodyPr>
          <a:lstStyle/>
          <a:p>
            <a:pPr algn="just"/>
            <a:r>
              <a:rPr lang="el-GR" sz="2400" b="1" dirty="0">
                <a:solidFill>
                  <a:srgbClr val="0070C0"/>
                </a:solidFill>
              </a:rPr>
              <a:t>3</a:t>
            </a:r>
            <a:r>
              <a:rPr lang="el-GR" sz="2400" dirty="0">
                <a:solidFill>
                  <a:srgbClr val="0070C0"/>
                </a:solidFill>
              </a:rPr>
              <a:t>. Η τροποποίηση του καταστατικού της ανώνυμης εταιρείας αποφασίζεται από τη γενική συνέλευση ή και από το διοικητικό συμβούλιο, αν τούτο ορίζεται ρητά στον παρόντα νόμο και επέρχεται με τη δημοσιότητα του άρθρου 13. Ολόκληρο το κείμενο του καταστατικού, όπως διαμορφώνεται ύστερα από κάθε τροποποίησή του, συντάσσεται με ευθύνη του διοικητικού συμβουλίου και υπογράφεται από τον πρόεδρο αυτού ή το νόμιμο αναπληρωτή του, χωρίς απόφαση της γενικής συνέλευσης. Για την τροποποίηση του καταστατικού και τη σύνταξη του νέου κειμένου τούτου δεν απαιτείται συμβολαιογραφικό έγγραφο</a:t>
            </a:r>
            <a:r>
              <a:rPr lang="el-GR" sz="2400" dirty="0" smtClean="0">
                <a:solidFill>
                  <a:srgbClr val="0070C0"/>
                </a:solidFill>
              </a:rPr>
              <a:t>.</a:t>
            </a:r>
          </a:p>
          <a:p>
            <a:pPr algn="just"/>
            <a:r>
              <a:rPr lang="el-GR" sz="2400" b="1" dirty="0">
                <a:solidFill>
                  <a:srgbClr val="0070C0"/>
                </a:solidFill>
              </a:rPr>
              <a:t>4.</a:t>
            </a:r>
            <a:r>
              <a:rPr lang="el-GR" sz="2400" dirty="0">
                <a:solidFill>
                  <a:srgbClr val="0070C0"/>
                </a:solidFill>
              </a:rPr>
              <a:t> Η προηγούμενη παράγραφος δεν εφαρμόζεται σε περιπτώσεις προσαρμογής στοιχείων του καταστατικού, που γίνονται με βάση τις διατάξεις του παρόντος νόμου, προκειμένου αυτό να εμφανίζει τις μεταβολές που έλαβαν χώρα, ιδίως αυξήσεις ή μειώσεις κεφαλαίου, χωρίς απόφαση εταιρικού οργάνου όπως, ενδεικτικά, είναι οι περιπτώσεις της παραγράφου 2 του άρθρου 28, της παραγράφου 3 του άρθρου 58 και της παραγράφου 4 του άρθρου 71. Οι προσαρμογές όμως αυτές υποβάλλονται σε δημοσιότητα.</a:t>
            </a:r>
          </a:p>
          <a:p>
            <a:pPr algn="just"/>
            <a:r>
              <a:rPr lang="el-GR" sz="2400" b="1" dirty="0">
                <a:solidFill>
                  <a:srgbClr val="0070C0"/>
                </a:solidFill>
              </a:rPr>
              <a:t>5.</a:t>
            </a:r>
            <a:r>
              <a:rPr lang="el-GR" sz="2400" dirty="0">
                <a:solidFill>
                  <a:srgbClr val="0070C0"/>
                </a:solidFill>
              </a:rPr>
              <a:t> Απόφαση της γενικής συνέλευσης ή του διοικητικού συμβουλίου στηριζόμενη σε τροποποίηση του καταστατικού, που δεν έχει ακόμη υποβληθεί σε δημοσιότητα, είναι επιτρεπτή, παράγει όμως αποτελέσματα από τη συντέλεση της δημοσιότητας.</a:t>
            </a:r>
          </a:p>
          <a:p>
            <a:pPr algn="just"/>
            <a:endParaRPr lang="en-US" sz="2400" dirty="0">
              <a:solidFill>
                <a:srgbClr val="0070C0"/>
              </a:solidFill>
            </a:endParaRPr>
          </a:p>
        </p:txBody>
      </p:sp>
    </p:spTree>
    <p:extLst>
      <p:ext uri="{BB962C8B-B14F-4D97-AF65-F5344CB8AC3E}">
        <p14:creationId xmlns:p14="http://schemas.microsoft.com/office/powerpoint/2010/main" val="408538513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44731" y="174171"/>
            <a:ext cx="11234058" cy="6370975"/>
          </a:xfrm>
          <a:prstGeom prst="rect">
            <a:avLst/>
          </a:prstGeom>
          <a:noFill/>
        </p:spPr>
        <p:txBody>
          <a:bodyPr wrap="square" rtlCol="0">
            <a:spAutoFit/>
          </a:bodyPr>
          <a:lstStyle/>
          <a:p>
            <a:pPr algn="just"/>
            <a:r>
              <a:rPr lang="el-GR" sz="2400" b="1" dirty="0">
                <a:solidFill>
                  <a:srgbClr val="0070C0"/>
                </a:solidFill>
              </a:rPr>
              <a:t>Άρθρο 5</a:t>
            </a:r>
            <a:endParaRPr lang="el-GR" sz="2400" dirty="0">
              <a:solidFill>
                <a:srgbClr val="0070C0"/>
              </a:solidFill>
            </a:endParaRPr>
          </a:p>
          <a:p>
            <a:pPr algn="just"/>
            <a:r>
              <a:rPr lang="el-GR" sz="2400" b="1" dirty="0">
                <a:solidFill>
                  <a:srgbClr val="0070C0"/>
                </a:solidFill>
              </a:rPr>
              <a:t>Περιεχόμενο του καταστατικού</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a:t>
            </a:r>
            <a:r>
              <a:rPr lang="el-GR" sz="2400" b="1" dirty="0">
                <a:solidFill>
                  <a:srgbClr val="0070C0"/>
                </a:solidFill>
              </a:rPr>
              <a:t>Το καταστατικό της ανώνυμης εταιρείας πρέπει να περιέχει διατάξεις:</a:t>
            </a:r>
          </a:p>
          <a:p>
            <a:pPr algn="just"/>
            <a:r>
              <a:rPr lang="el-GR" sz="2400" b="1" dirty="0">
                <a:solidFill>
                  <a:srgbClr val="0070C0"/>
                </a:solidFill>
              </a:rPr>
              <a:t>α) για την εταιρική επωνυμία και το σκοπό της εταιρείας,</a:t>
            </a:r>
          </a:p>
          <a:p>
            <a:pPr algn="just"/>
            <a:r>
              <a:rPr lang="el-GR" sz="2400" b="1" dirty="0">
                <a:solidFill>
                  <a:srgbClr val="0070C0"/>
                </a:solidFill>
              </a:rPr>
              <a:t>β) για την έδρα της εταιρείας,</a:t>
            </a:r>
          </a:p>
          <a:p>
            <a:pPr algn="just"/>
            <a:r>
              <a:rPr lang="el-GR" sz="2400" b="1" dirty="0">
                <a:solidFill>
                  <a:srgbClr val="0070C0"/>
                </a:solidFill>
              </a:rPr>
              <a:t>γ) για τη διάρκειά της, όταν αυτή δεν είναι αόριστη,</a:t>
            </a:r>
          </a:p>
          <a:p>
            <a:pPr algn="just"/>
            <a:r>
              <a:rPr lang="el-GR" sz="2400" b="1" dirty="0">
                <a:solidFill>
                  <a:srgbClr val="0070C0"/>
                </a:solidFill>
              </a:rPr>
              <a:t>δ) για το ύψος και τον τρόπο καταβολής του κεφαλαίου,</a:t>
            </a:r>
          </a:p>
          <a:p>
            <a:pPr algn="just"/>
            <a:r>
              <a:rPr lang="el-GR" sz="2400" b="1" dirty="0">
                <a:solidFill>
                  <a:srgbClr val="0070C0"/>
                </a:solidFill>
              </a:rPr>
              <a:t>ε) για το είδος των μετοχών, καθώς και για τον αριθμό, την ονομαστική αξία και την έκδοσή τους,</a:t>
            </a:r>
          </a:p>
          <a:p>
            <a:pPr algn="just"/>
            <a:r>
              <a:rPr lang="el-GR" sz="2400" b="1" dirty="0" err="1">
                <a:solidFill>
                  <a:srgbClr val="0070C0"/>
                </a:solidFill>
              </a:rPr>
              <a:t>στ</a:t>
            </a:r>
            <a:r>
              <a:rPr lang="el-GR" sz="2400" b="1" dirty="0">
                <a:solidFill>
                  <a:srgbClr val="0070C0"/>
                </a:solidFill>
              </a:rPr>
              <a:t>) για τον αριθμό των μετοχών κάθε κατηγορίας, αν υπάρχουν περισσότερες κατηγορίες μετοχών,</a:t>
            </a:r>
          </a:p>
          <a:p>
            <a:pPr algn="just"/>
            <a:r>
              <a:rPr lang="el-GR" sz="2400" b="1" dirty="0">
                <a:solidFill>
                  <a:srgbClr val="0070C0"/>
                </a:solidFill>
              </a:rPr>
              <a:t>ζ) για τις προϋποθέσεις και τη διαδικασία μετατροπής ανωνύμων μετοχών σε ονομαστικές</a:t>
            </a:r>
            <a:r>
              <a:rPr lang="el-GR" sz="2400" b="1" dirty="0" smtClean="0">
                <a:solidFill>
                  <a:srgbClr val="0070C0"/>
                </a:solidFill>
              </a:rPr>
              <a:t>,</a:t>
            </a:r>
          </a:p>
          <a:p>
            <a:pPr algn="just"/>
            <a:r>
              <a:rPr lang="el-GR" sz="2400" b="1" dirty="0">
                <a:solidFill>
                  <a:srgbClr val="0070C0"/>
                </a:solidFill>
              </a:rPr>
              <a:t>η) για τη σύγκληση, τη συγκρότηση, τη λειτουργία και τις αρμοδιότητες του διοικητικού συμβουλίου,</a:t>
            </a:r>
          </a:p>
          <a:p>
            <a:pPr algn="just"/>
            <a:r>
              <a:rPr lang="el-GR" sz="2400" b="1" dirty="0">
                <a:solidFill>
                  <a:srgbClr val="0070C0"/>
                </a:solidFill>
              </a:rPr>
              <a:t>θ) για τη σύγκληση, τη συγκρότηση, τη λειτουργία και τις αρμοδιότητες των γενικών συνελεύσεων</a:t>
            </a:r>
            <a:r>
              <a:rPr lang="el-GR" sz="2400" b="1" dirty="0" smtClean="0">
                <a:solidFill>
                  <a:srgbClr val="0070C0"/>
                </a:solidFill>
              </a:rPr>
              <a:t>,</a:t>
            </a:r>
            <a:endParaRPr lang="el-GR" sz="2400" b="1" dirty="0">
              <a:solidFill>
                <a:srgbClr val="0070C0"/>
              </a:solidFill>
            </a:endParaRPr>
          </a:p>
        </p:txBody>
      </p:sp>
    </p:spTree>
    <p:extLst>
      <p:ext uri="{BB962C8B-B14F-4D97-AF65-F5344CB8AC3E}">
        <p14:creationId xmlns:p14="http://schemas.microsoft.com/office/powerpoint/2010/main" val="3593259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6983" y="156754"/>
            <a:ext cx="11181805" cy="6740307"/>
          </a:xfrm>
          <a:prstGeom prst="rect">
            <a:avLst/>
          </a:prstGeom>
          <a:noFill/>
        </p:spPr>
        <p:txBody>
          <a:bodyPr wrap="square" rtlCol="0">
            <a:spAutoFit/>
          </a:bodyPr>
          <a:lstStyle/>
          <a:p>
            <a:pPr lvl="0" algn="just"/>
            <a:r>
              <a:rPr lang="el-GR" sz="2400" b="1" dirty="0">
                <a:solidFill>
                  <a:srgbClr val="0070C0"/>
                </a:solidFill>
              </a:rPr>
              <a:t>ι) για τους ελεγκτές,</a:t>
            </a:r>
          </a:p>
          <a:p>
            <a:pPr lvl="0" algn="just"/>
            <a:r>
              <a:rPr lang="el-GR" sz="2400" b="1" dirty="0" err="1">
                <a:solidFill>
                  <a:srgbClr val="0070C0"/>
                </a:solidFill>
              </a:rPr>
              <a:t>ια</a:t>
            </a:r>
            <a:r>
              <a:rPr lang="el-GR" sz="2400" b="1" dirty="0">
                <a:solidFill>
                  <a:srgbClr val="0070C0"/>
                </a:solidFill>
              </a:rPr>
              <a:t>) για τα δικαιώματα των μετόχων,</a:t>
            </a:r>
          </a:p>
          <a:p>
            <a:pPr lvl="0" algn="just"/>
            <a:r>
              <a:rPr lang="el-GR" sz="2400" b="1" dirty="0" err="1">
                <a:solidFill>
                  <a:srgbClr val="0070C0"/>
                </a:solidFill>
              </a:rPr>
              <a:t>ιβ</a:t>
            </a:r>
            <a:r>
              <a:rPr lang="el-GR" sz="2400" b="1" dirty="0">
                <a:solidFill>
                  <a:srgbClr val="0070C0"/>
                </a:solidFill>
              </a:rPr>
              <a:t>) για τις ετήσιες χρηματοοικονομικές καταστάσεις και τη διάθεση των κερδών.</a:t>
            </a:r>
          </a:p>
          <a:p>
            <a:pPr lvl="0" algn="just"/>
            <a:r>
              <a:rPr lang="el-GR" sz="2400" b="1" dirty="0" err="1">
                <a:solidFill>
                  <a:srgbClr val="0070C0"/>
                </a:solidFill>
              </a:rPr>
              <a:t>ιγ</a:t>
            </a:r>
            <a:r>
              <a:rPr lang="el-GR" sz="2400" b="1" dirty="0">
                <a:solidFill>
                  <a:srgbClr val="0070C0"/>
                </a:solidFill>
              </a:rPr>
              <a:t>) για τη λύση της εταιρείας και την εκκαθάριση της περιουσίας της,</a:t>
            </a:r>
          </a:p>
          <a:p>
            <a:pPr lvl="0" algn="just"/>
            <a:r>
              <a:rPr lang="el-GR" sz="2400" b="1" dirty="0" err="1">
                <a:solidFill>
                  <a:srgbClr val="0070C0"/>
                </a:solidFill>
              </a:rPr>
              <a:t>ιδ</a:t>
            </a:r>
            <a:r>
              <a:rPr lang="el-GR" sz="2400" b="1" dirty="0">
                <a:solidFill>
                  <a:srgbClr val="0070C0"/>
                </a:solidFill>
              </a:rPr>
              <a:t>) το ύψος του </a:t>
            </a:r>
            <a:r>
              <a:rPr lang="el-GR" sz="2400" b="1" dirty="0" err="1">
                <a:solidFill>
                  <a:srgbClr val="0070C0"/>
                </a:solidFill>
              </a:rPr>
              <a:t>καλυφθέντος</a:t>
            </a:r>
            <a:r>
              <a:rPr lang="el-GR" sz="2400" b="1" dirty="0">
                <a:solidFill>
                  <a:srgbClr val="0070C0"/>
                </a:solidFill>
              </a:rPr>
              <a:t> κεφαλαίου, που είναι καταβλητέο κατά το χρόνο σύστασης.</a:t>
            </a:r>
          </a:p>
          <a:p>
            <a:pPr lvl="0" algn="just"/>
            <a:endParaRPr lang="el-GR" sz="2400" dirty="0" smtClean="0">
              <a:solidFill>
                <a:srgbClr val="0070C0"/>
              </a:solidFill>
            </a:endParaRPr>
          </a:p>
          <a:p>
            <a:pPr algn="just"/>
            <a:r>
              <a:rPr lang="el-GR" sz="2400" b="1" dirty="0">
                <a:solidFill>
                  <a:srgbClr val="0070C0"/>
                </a:solidFill>
              </a:rPr>
              <a:t>2</a:t>
            </a:r>
            <a:r>
              <a:rPr lang="el-GR" sz="2400" dirty="0">
                <a:solidFill>
                  <a:srgbClr val="0070C0"/>
                </a:solidFill>
              </a:rPr>
              <a:t>. Το καταστατικό δεν απαιτείται να περιέχει διατάξεις, έστω και αν αυτές αναφέρονται στα θέματα της παραγράφου 1, στο μέτρο που αποτελούν απλώς επανάληψη ισχυουσών διατάξεων του νόμου, εκτός αν εισάγεται επιτρεπτή παρέκκλιση από αυτές.</a:t>
            </a:r>
          </a:p>
          <a:p>
            <a:pPr algn="just"/>
            <a:r>
              <a:rPr lang="el-GR" sz="2400" b="1" dirty="0">
                <a:solidFill>
                  <a:srgbClr val="0070C0"/>
                </a:solidFill>
              </a:rPr>
              <a:t>3</a:t>
            </a:r>
            <a:r>
              <a:rPr lang="el-GR" sz="2400" dirty="0">
                <a:solidFill>
                  <a:srgbClr val="0070C0"/>
                </a:solidFill>
              </a:rPr>
              <a:t>. Το καταστατικό της ανώνυμης εταιρείας πρέπει να επίσης αναφέρει:</a:t>
            </a:r>
          </a:p>
          <a:p>
            <a:pPr algn="just"/>
            <a:r>
              <a:rPr lang="el-GR" sz="2400" dirty="0">
                <a:solidFill>
                  <a:srgbClr val="0070C0"/>
                </a:solidFill>
              </a:rPr>
              <a:t>α) Τα ατομικά στοιχεία των φυσικών ή νομικών προσώπων που υπέγραψαν το καταστατικό της εταιρείας ή στο όνομα και για λογαριασμό των οποίων έχει υπογραφεί το καταστατικό αυτό.</a:t>
            </a:r>
          </a:p>
          <a:p>
            <a:pPr algn="just"/>
            <a:r>
              <a:rPr lang="el-GR" sz="2400" dirty="0">
                <a:solidFill>
                  <a:srgbClr val="0070C0"/>
                </a:solidFill>
              </a:rPr>
              <a:t>β) Το συνολικό ποσό, τουλάχιστον κατά προσέγγιση, όλων των δαπανών που απαιτήθηκαν για τη σύσταση της εταιρείας και βαρύνουν αυτή.</a:t>
            </a:r>
          </a:p>
          <a:p>
            <a:pPr lvl="0" algn="just"/>
            <a:endParaRPr lang="el-GR" sz="2400" dirty="0">
              <a:solidFill>
                <a:srgbClr val="0070C0"/>
              </a:solidFill>
            </a:endParaRPr>
          </a:p>
        </p:txBody>
      </p:sp>
    </p:spTree>
    <p:extLst>
      <p:ext uri="{BB962C8B-B14F-4D97-AF65-F5344CB8AC3E}">
        <p14:creationId xmlns:p14="http://schemas.microsoft.com/office/powerpoint/2010/main" val="161613426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3441" y="148045"/>
            <a:ext cx="11234056" cy="6001643"/>
          </a:xfrm>
          <a:prstGeom prst="rect">
            <a:avLst/>
          </a:prstGeom>
          <a:noFill/>
        </p:spPr>
        <p:txBody>
          <a:bodyPr wrap="square" rtlCol="0">
            <a:spAutoFit/>
          </a:bodyPr>
          <a:lstStyle/>
          <a:p>
            <a:pPr algn="just"/>
            <a:r>
              <a:rPr lang="el-GR" sz="2400" b="1" dirty="0">
                <a:solidFill>
                  <a:srgbClr val="0070C0"/>
                </a:solidFill>
              </a:rPr>
              <a:t>Άρθρο 6</a:t>
            </a:r>
            <a:endParaRPr lang="el-GR" sz="2400" dirty="0">
              <a:solidFill>
                <a:srgbClr val="0070C0"/>
              </a:solidFill>
            </a:endParaRPr>
          </a:p>
          <a:p>
            <a:pPr algn="just"/>
            <a:r>
              <a:rPr lang="el-GR" sz="2400" b="1" dirty="0">
                <a:solidFill>
                  <a:srgbClr val="0070C0"/>
                </a:solidFill>
              </a:rPr>
              <a:t>Επωνυμία</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a:t>
            </a:r>
            <a:r>
              <a:rPr lang="el-GR" sz="2400" b="1" dirty="0">
                <a:solidFill>
                  <a:srgbClr val="0070C0"/>
                </a:solidFill>
              </a:rPr>
              <a:t>Η επωνυμία της ανώνυμης εταιρείας σχηματίζεται είτε από το όνομα ενός ή περισσοτέρων ιδρυτών ή μετόχων είτε από το αντικείμενο της δραστηριότητας που ασκεί είτε από άλλες λεκτικές ενδείξεις. Η επωνυμία μπορεί να είναι και φανταστική ή να περιλαμβάνει ηλεκτρονική διεύθυνση ή άλλη ένδειξη, άμεσα και διαρκώς σχετιζόμενη με την εταιρεία. Η επωνυμία της εταιρείας μπορεί να αποδίδεται ολόκληρη ή εν μέρει με λατινικούς χαρακτήρες. Σε περίπτωση που η δραστηριότητα της εταιρείας εκτείνεται σε περισσότερα αντικείμενα, η επωνυμία μπορεί να λαμβάνεται από τα κυριότερα από αυτά. Η τυχόν διεύρυνση του σκοπού της εταιρείας δεν υποχρεώνει την εταιρεία σε μεταβολή της επωνυμίας της.</a:t>
            </a:r>
          </a:p>
          <a:p>
            <a:pPr algn="just"/>
            <a:r>
              <a:rPr lang="el-GR" sz="2400" b="1" dirty="0">
                <a:solidFill>
                  <a:srgbClr val="0070C0"/>
                </a:solidFill>
              </a:rPr>
              <a:t>2. Στην επωνυμία της ανώνυμης εταιρείας πρέπει να περιέχονται σε κάθε περίπτωση ολογράφως οι λέξεις «Ανώνυμη Εταιρεία» ή το ακρωνύμιο «Α.Ε.». Για τις διεθνείς συναλλαγές, οι παραπάνω λέξεις εκφράζονται ως «</a:t>
            </a:r>
            <a:r>
              <a:rPr lang="el-GR" sz="2400" b="1" dirty="0" err="1">
                <a:solidFill>
                  <a:srgbClr val="0070C0"/>
                </a:solidFill>
              </a:rPr>
              <a:t>Société</a:t>
            </a:r>
            <a:r>
              <a:rPr lang="el-GR" sz="2400" b="1" dirty="0">
                <a:solidFill>
                  <a:srgbClr val="0070C0"/>
                </a:solidFill>
              </a:rPr>
              <a:t> </a:t>
            </a:r>
            <a:r>
              <a:rPr lang="el-GR" sz="2400" b="1" dirty="0" err="1">
                <a:solidFill>
                  <a:srgbClr val="0070C0"/>
                </a:solidFill>
              </a:rPr>
              <a:t>Anonyme</a:t>
            </a:r>
            <a:r>
              <a:rPr lang="el-GR" sz="2400" b="1" dirty="0">
                <a:solidFill>
                  <a:srgbClr val="0070C0"/>
                </a:solidFill>
              </a:rPr>
              <a:t>» ή το ακρωνύμιο «S.A.».</a:t>
            </a:r>
          </a:p>
          <a:p>
            <a:pPr algn="just"/>
            <a:endParaRPr lang="el-GR" sz="2400" dirty="0">
              <a:solidFill>
                <a:srgbClr val="0070C0"/>
              </a:solidFill>
            </a:endParaRPr>
          </a:p>
        </p:txBody>
      </p:sp>
    </p:spTree>
    <p:extLst>
      <p:ext uri="{BB962C8B-B14F-4D97-AF65-F5344CB8AC3E}">
        <p14:creationId xmlns:p14="http://schemas.microsoft.com/office/powerpoint/2010/main" val="1652541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44732" y="104503"/>
            <a:ext cx="11225348" cy="6001643"/>
          </a:xfrm>
          <a:prstGeom prst="rect">
            <a:avLst/>
          </a:prstGeom>
          <a:noFill/>
        </p:spPr>
        <p:txBody>
          <a:bodyPr wrap="square" rtlCol="0">
            <a:spAutoFit/>
          </a:bodyPr>
          <a:lstStyle/>
          <a:p>
            <a:pPr lvl="0" algn="just"/>
            <a:r>
              <a:rPr lang="el-GR" sz="2400" b="1" dirty="0">
                <a:solidFill>
                  <a:srgbClr val="0070C0"/>
                </a:solidFill>
              </a:rPr>
              <a:t>3</a:t>
            </a:r>
            <a:r>
              <a:rPr lang="el-GR" sz="2400" dirty="0">
                <a:solidFill>
                  <a:srgbClr val="0070C0"/>
                </a:solidFill>
              </a:rPr>
              <a:t>. Αν η ανώνυμη εταιρεία είναι μονοπρόσωπη, στην επωνυμία πρέπει να περιέχεται η ένδειξη «Μονοπρόσωπη Ανώνυμη Εταιρεία» ή «Μονοπρόσωπη Α.Ε.». Για τις διεθνείς συναλλαγές, οι παραπάνω λέξεις εκφράζονται ως «</a:t>
            </a:r>
            <a:r>
              <a:rPr lang="el-GR" sz="2400" dirty="0" err="1">
                <a:solidFill>
                  <a:srgbClr val="0070C0"/>
                </a:solidFill>
              </a:rPr>
              <a:t>Single</a:t>
            </a:r>
            <a:r>
              <a:rPr lang="el-GR" sz="2400" dirty="0">
                <a:solidFill>
                  <a:srgbClr val="0070C0"/>
                </a:solidFill>
              </a:rPr>
              <a:t> </a:t>
            </a:r>
            <a:r>
              <a:rPr lang="el-GR" sz="2400" dirty="0" err="1">
                <a:solidFill>
                  <a:srgbClr val="0070C0"/>
                </a:solidFill>
              </a:rPr>
              <a:t>Member</a:t>
            </a:r>
            <a:r>
              <a:rPr lang="el-GR" sz="2400" dirty="0">
                <a:solidFill>
                  <a:srgbClr val="0070C0"/>
                </a:solidFill>
              </a:rPr>
              <a:t> </a:t>
            </a:r>
            <a:r>
              <a:rPr lang="el-GR" sz="2400" dirty="0" err="1">
                <a:solidFill>
                  <a:srgbClr val="0070C0"/>
                </a:solidFill>
              </a:rPr>
              <a:t>Société</a:t>
            </a:r>
            <a:r>
              <a:rPr lang="el-GR" sz="2400" dirty="0">
                <a:solidFill>
                  <a:srgbClr val="0070C0"/>
                </a:solidFill>
              </a:rPr>
              <a:t> </a:t>
            </a:r>
            <a:r>
              <a:rPr lang="el-GR" sz="2400" dirty="0" err="1">
                <a:solidFill>
                  <a:srgbClr val="0070C0"/>
                </a:solidFill>
              </a:rPr>
              <a:t>Anonyme</a:t>
            </a:r>
            <a:r>
              <a:rPr lang="el-GR" sz="2400" dirty="0">
                <a:solidFill>
                  <a:srgbClr val="0070C0"/>
                </a:solidFill>
              </a:rPr>
              <a:t>» ή «</a:t>
            </a:r>
            <a:r>
              <a:rPr lang="el-GR" sz="2400" dirty="0" err="1">
                <a:solidFill>
                  <a:srgbClr val="0070C0"/>
                </a:solidFill>
              </a:rPr>
              <a:t>Single</a:t>
            </a:r>
            <a:r>
              <a:rPr lang="el-GR" sz="2400" dirty="0">
                <a:solidFill>
                  <a:srgbClr val="0070C0"/>
                </a:solidFill>
              </a:rPr>
              <a:t> </a:t>
            </a:r>
            <a:r>
              <a:rPr lang="el-GR" sz="2400" dirty="0" err="1">
                <a:solidFill>
                  <a:srgbClr val="0070C0"/>
                </a:solidFill>
              </a:rPr>
              <a:t>Member</a:t>
            </a:r>
            <a:r>
              <a:rPr lang="el-GR" sz="2400" dirty="0">
                <a:solidFill>
                  <a:srgbClr val="0070C0"/>
                </a:solidFill>
              </a:rPr>
              <a:t> S.Α.». Η ένδειξη αυτή προστίθεται ή αφαιρείται με καταχώριση στο Γ.Ε.ΜΗ., με μέριμνα του διοικητικού συμβουλίου, χωρίς τροποποίηση του καταστατικού</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Άρθρο 7</a:t>
            </a:r>
            <a:endParaRPr lang="el-GR" sz="2400" dirty="0">
              <a:solidFill>
                <a:srgbClr val="0070C0"/>
              </a:solidFill>
            </a:endParaRPr>
          </a:p>
          <a:p>
            <a:pPr algn="just"/>
            <a:r>
              <a:rPr lang="el-GR" sz="2400" b="1" dirty="0">
                <a:solidFill>
                  <a:srgbClr val="0070C0"/>
                </a:solidFill>
              </a:rPr>
              <a:t>Έδρα της εταιρείας</a:t>
            </a:r>
            <a:endParaRPr lang="el-GR" sz="2400" dirty="0">
              <a:solidFill>
                <a:srgbClr val="0070C0"/>
              </a:solidFill>
            </a:endParaRPr>
          </a:p>
          <a:p>
            <a:pPr algn="just"/>
            <a:endParaRPr lang="el-GR" sz="2400" b="1" dirty="0" smtClean="0">
              <a:solidFill>
                <a:srgbClr val="0070C0"/>
              </a:solidFill>
            </a:endParaRPr>
          </a:p>
          <a:p>
            <a:pPr algn="just"/>
            <a:r>
              <a:rPr lang="el-GR" sz="2400" b="1" dirty="0" smtClean="0">
                <a:solidFill>
                  <a:srgbClr val="0070C0"/>
                </a:solidFill>
              </a:rPr>
              <a:t>1</a:t>
            </a:r>
            <a:r>
              <a:rPr lang="el-GR" sz="2400" dirty="0">
                <a:solidFill>
                  <a:srgbClr val="0070C0"/>
                </a:solidFill>
              </a:rPr>
              <a:t>. Η εταιρεία έχει την έδρα της στο δήμο που αναφέρεται στο καταστατικό της. Ο δήμος αυτός πρέπει να βρίσκεται στην Ελλάδα.</a:t>
            </a:r>
          </a:p>
          <a:p>
            <a:pPr algn="just"/>
            <a:endParaRPr lang="el-GR" sz="2400" b="1" dirty="0" smtClean="0">
              <a:solidFill>
                <a:srgbClr val="0070C0"/>
              </a:solidFill>
            </a:endParaRPr>
          </a:p>
          <a:p>
            <a:pPr algn="just"/>
            <a:r>
              <a:rPr lang="el-GR" sz="2400" b="1" dirty="0" smtClean="0">
                <a:solidFill>
                  <a:srgbClr val="0070C0"/>
                </a:solidFill>
              </a:rPr>
              <a:t>2</a:t>
            </a:r>
            <a:r>
              <a:rPr lang="el-GR" sz="2400" dirty="0">
                <a:solidFill>
                  <a:srgbClr val="0070C0"/>
                </a:solidFill>
              </a:rPr>
              <a:t>. Η ελληνική ανώνυμη εταιρεία μπορεί να ιδρύει υποκαταστήματα, πρακτορεία ή άλλες μορφές δευτερεύουσας εγκατάστασης σε άλλους τόπους της Ελλάδας ή της αλλοδαπής.</a:t>
            </a:r>
          </a:p>
          <a:p>
            <a:pPr lvl="0" algn="just"/>
            <a:endParaRPr lang="el-GR" sz="2400" dirty="0" smtClean="0">
              <a:solidFill>
                <a:srgbClr val="0070C0"/>
              </a:solidFill>
            </a:endParaRPr>
          </a:p>
        </p:txBody>
      </p:sp>
    </p:spTree>
    <p:extLst>
      <p:ext uri="{BB962C8B-B14F-4D97-AF65-F5344CB8AC3E}">
        <p14:creationId xmlns:p14="http://schemas.microsoft.com/office/powerpoint/2010/main" val="10964842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1" y="95793"/>
            <a:ext cx="11146970" cy="6001643"/>
          </a:xfrm>
          <a:prstGeom prst="rect">
            <a:avLst/>
          </a:prstGeom>
          <a:noFill/>
        </p:spPr>
        <p:txBody>
          <a:bodyPr wrap="square" rtlCol="0">
            <a:spAutoFit/>
          </a:bodyPr>
          <a:lstStyle/>
          <a:p>
            <a:pPr lvl="0" algn="just"/>
            <a:r>
              <a:rPr lang="el-GR" sz="2400" b="1" dirty="0">
                <a:solidFill>
                  <a:srgbClr val="0070C0"/>
                </a:solidFill>
              </a:rPr>
              <a:t>Άρθρο 8</a:t>
            </a:r>
            <a:endParaRPr lang="el-GR" sz="2400" dirty="0">
              <a:solidFill>
                <a:srgbClr val="0070C0"/>
              </a:solidFill>
            </a:endParaRPr>
          </a:p>
          <a:p>
            <a:pPr lvl="0" algn="just"/>
            <a:r>
              <a:rPr lang="el-GR" sz="2400" b="1" dirty="0">
                <a:solidFill>
                  <a:srgbClr val="0070C0"/>
                </a:solidFill>
              </a:rPr>
              <a:t>Διάρκεια της εταιρείας</a:t>
            </a:r>
            <a:endParaRPr lang="el-GR" sz="2400" dirty="0">
              <a:solidFill>
                <a:srgbClr val="0070C0"/>
              </a:solidFill>
            </a:endParaRPr>
          </a:p>
          <a:p>
            <a:pPr lvl="0" algn="just"/>
            <a:r>
              <a:rPr lang="el-GR" sz="2400" b="1" dirty="0">
                <a:solidFill>
                  <a:srgbClr val="0070C0"/>
                </a:solidFill>
              </a:rPr>
              <a:t>1</a:t>
            </a:r>
            <a:r>
              <a:rPr lang="el-GR" sz="2400" dirty="0">
                <a:solidFill>
                  <a:srgbClr val="0070C0"/>
                </a:solidFill>
              </a:rPr>
              <a:t>. Η διάρκεια της ανώνυμης εταιρείας είναι ορισμένου ή αορίστου χρόνου. Η διάρκεια ορισμένου χρόνου ορίζεται σε έτη. Αν δεν ορίζεται ο χρόνος της διάρκειας στο καταστατικό, η διάρκεια είναι αορίστου χρόνου. Στην περίπτωση της αόριστης διάρκειας, η εταιρεία λύεται, σύμφωνα με τις περιπτώσεις β΄, γ΄ και δ΄ της παραγράφου 1 και την παράγραφο 2 του άρθρου 164.</a:t>
            </a:r>
          </a:p>
          <a:p>
            <a:pPr lvl="0" algn="just"/>
            <a:endParaRPr lang="el-GR" sz="2400" b="1" dirty="0" smtClean="0">
              <a:solidFill>
                <a:srgbClr val="0070C0"/>
              </a:solidFill>
            </a:endParaRPr>
          </a:p>
          <a:p>
            <a:pPr lvl="0" algn="just"/>
            <a:r>
              <a:rPr lang="el-GR" sz="2400" b="1" dirty="0" smtClean="0">
                <a:solidFill>
                  <a:srgbClr val="0070C0"/>
                </a:solidFill>
              </a:rPr>
              <a:t>2</a:t>
            </a:r>
            <a:r>
              <a:rPr lang="el-GR" sz="2400" dirty="0">
                <a:solidFill>
                  <a:srgbClr val="0070C0"/>
                </a:solidFill>
              </a:rPr>
              <a:t>. Η διάρκεια ορισμένου χρόνου μπορεί να παραταθεί με απόφαση της γενικής συνέλευσης των μετόχων που λαμβάνεται με αυξημένη απαρτία και πλειοψηφία. Αν δεν ορίζεται κάτι άλλο στην απόφαση αυτή, η διάρκεια της εταιρείας γίνεται αόριστη.</a:t>
            </a:r>
          </a:p>
          <a:p>
            <a:pPr lvl="0" algn="just"/>
            <a:endParaRPr lang="el-GR" sz="2400" b="1" dirty="0" smtClean="0">
              <a:solidFill>
                <a:srgbClr val="0070C0"/>
              </a:solidFill>
            </a:endParaRPr>
          </a:p>
          <a:p>
            <a:pPr lvl="0" algn="just"/>
            <a:r>
              <a:rPr lang="el-GR" sz="2400" b="1" dirty="0" smtClean="0">
                <a:solidFill>
                  <a:srgbClr val="0070C0"/>
                </a:solidFill>
              </a:rPr>
              <a:t>3</a:t>
            </a:r>
            <a:r>
              <a:rPr lang="el-GR" sz="2400" b="1" dirty="0">
                <a:solidFill>
                  <a:srgbClr val="0070C0"/>
                </a:solidFill>
              </a:rPr>
              <a:t>.</a:t>
            </a:r>
            <a:r>
              <a:rPr lang="el-GR" sz="2400" dirty="0">
                <a:solidFill>
                  <a:srgbClr val="0070C0"/>
                </a:solidFill>
              </a:rPr>
              <a:t> Με απόφαση της γενικής συνέλευσης που λαμβάνεται με αυξημένη απαρτία και πλειοψηφία, η διάρκεια της ανώνυμης εταιρείας μπορεί να μετατραπεί από ορισμένου σε αορίστου χρόνου και αντίστροφα.</a:t>
            </a:r>
          </a:p>
          <a:p>
            <a:pPr lvl="0" algn="just"/>
            <a:endParaRPr lang="el-GR" sz="2400" dirty="0">
              <a:solidFill>
                <a:srgbClr val="0070C0"/>
              </a:solidFill>
            </a:endParaRPr>
          </a:p>
        </p:txBody>
      </p:sp>
    </p:spTree>
    <p:extLst>
      <p:ext uri="{BB962C8B-B14F-4D97-AF65-F5344CB8AC3E}">
        <p14:creationId xmlns:p14="http://schemas.microsoft.com/office/powerpoint/2010/main" val="186691392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2149" y="139337"/>
            <a:ext cx="11225348" cy="6740307"/>
          </a:xfrm>
          <a:prstGeom prst="rect">
            <a:avLst/>
          </a:prstGeom>
          <a:noFill/>
        </p:spPr>
        <p:txBody>
          <a:bodyPr wrap="square" rtlCol="0">
            <a:spAutoFit/>
          </a:bodyPr>
          <a:lstStyle/>
          <a:p>
            <a:pPr algn="just"/>
            <a:r>
              <a:rPr lang="el-GR" sz="2400" b="1" dirty="0">
                <a:solidFill>
                  <a:srgbClr val="0070C0"/>
                </a:solidFill>
              </a:rPr>
              <a:t>Άρθρο 9</a:t>
            </a:r>
            <a:endParaRPr lang="el-GR" sz="2400" dirty="0">
              <a:solidFill>
                <a:srgbClr val="0070C0"/>
              </a:solidFill>
            </a:endParaRPr>
          </a:p>
          <a:p>
            <a:pPr algn="just"/>
            <a:r>
              <a:rPr lang="el-GR" sz="2400" b="1" dirty="0">
                <a:solidFill>
                  <a:srgbClr val="0070C0"/>
                </a:solidFill>
              </a:rPr>
              <a:t>Έλεγχος που διενεργείται κατά την ίδρυση της ανώνυμης εταιρείας και τις εταιρικές μεταβολές</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Κατά την ίδρυση της ανώνυμης εταιρείας η Υπηρεσία Μιας Στάσης προβαίνει στον έλεγχο που ορίζεται στην παρ. 1 του άρθρου 4 του ν. 4441/2016. Ειδικά στις εταιρείες οι οποίες συστήνονται με νόμο, καθώς και στις εταιρείες των παραγράφων 3 και 4 του παρόντος άρθρου δεν εφαρμόζονται οι διατάξεις του ν. 4441/2016.</a:t>
            </a:r>
          </a:p>
          <a:p>
            <a:pPr algn="just"/>
            <a:endParaRPr lang="el-GR" sz="2400" b="1" dirty="0" smtClean="0">
              <a:solidFill>
                <a:srgbClr val="0070C0"/>
              </a:solidFill>
            </a:endParaRPr>
          </a:p>
          <a:p>
            <a:pPr algn="just"/>
            <a:r>
              <a:rPr lang="el-GR" sz="2400" b="1" dirty="0" smtClean="0">
                <a:solidFill>
                  <a:srgbClr val="0070C0"/>
                </a:solidFill>
              </a:rPr>
              <a:t>2</a:t>
            </a:r>
            <a:r>
              <a:rPr lang="el-GR" sz="2400" dirty="0">
                <a:solidFill>
                  <a:srgbClr val="0070C0"/>
                </a:solidFill>
              </a:rPr>
              <a:t>. Η τροποποίηση του καταστατικού, η λύση της ανώνυμης εταιρείας ύστερα από απόφαση της γενικής συνέλευσης και η αναβίωσή της εγκρίνονται, ύστερα από τη διενέργεια ελέγχου νομιμότητας από την αρμόδια υπηρεσία της Περιφερειακής ενότητας της έδρας της εταιρείας, σύμφωνα με τις διατάξεις του παρόντος και του ν. 3419/2005 (Α’ 297). Ο έλεγχος νομιμότητας περιορίζεται στην τήρηση των διατάξεων του παρόντος, του καταστατικού και των διατάξεων του ν. 3419/2005 και αποτελεί αναγκαία προϋπόθεση για τη διενέργεια της καταχώρισης και την πραγματοποίηση της δημοσιότητας από την αρμόδια υπηρεσία Γ.Ε.ΜΗ</a:t>
            </a:r>
            <a:r>
              <a:rPr lang="el-GR" sz="2400" dirty="0" smtClean="0">
                <a:solidFill>
                  <a:srgbClr val="0070C0"/>
                </a:solidFill>
              </a:rPr>
              <a:t>.</a:t>
            </a:r>
          </a:p>
          <a:p>
            <a:pPr algn="just"/>
            <a:endParaRPr lang="el-GR" sz="2400" dirty="0">
              <a:solidFill>
                <a:srgbClr val="0070C0"/>
              </a:solidFill>
            </a:endParaRPr>
          </a:p>
          <a:p>
            <a:pPr algn="just"/>
            <a:endParaRPr lang="el-GR" sz="2400" dirty="0">
              <a:solidFill>
                <a:srgbClr val="0070C0"/>
              </a:solidFill>
            </a:endParaRPr>
          </a:p>
        </p:txBody>
      </p:sp>
    </p:spTree>
    <p:extLst>
      <p:ext uri="{BB962C8B-B14F-4D97-AF65-F5344CB8AC3E}">
        <p14:creationId xmlns:p14="http://schemas.microsoft.com/office/powerpoint/2010/main" val="28844511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3441" y="121919"/>
            <a:ext cx="11260182" cy="6001643"/>
          </a:xfrm>
          <a:prstGeom prst="rect">
            <a:avLst/>
          </a:prstGeom>
          <a:noFill/>
        </p:spPr>
        <p:txBody>
          <a:bodyPr wrap="square" rtlCol="0">
            <a:spAutoFit/>
          </a:bodyPr>
          <a:lstStyle/>
          <a:p>
            <a:pPr lvl="0" algn="just"/>
            <a:r>
              <a:rPr lang="el-GR" sz="2400" b="1" dirty="0">
                <a:solidFill>
                  <a:srgbClr val="0070C0"/>
                </a:solidFill>
              </a:rPr>
              <a:t>3</a:t>
            </a:r>
            <a:r>
              <a:rPr lang="el-GR" sz="2400" dirty="0">
                <a:solidFill>
                  <a:srgbClr val="0070C0"/>
                </a:solidFill>
              </a:rPr>
              <a:t>. Ο Υπουργός Οικονομίας και Ανάπτυξης, ύστερα από έλεγχο νομιμότητας, εγκρίνει τη σύσταση και την τροποποίηση του καταστατικού των παρακάτω εταιρειών:</a:t>
            </a:r>
          </a:p>
          <a:p>
            <a:pPr lvl="0" algn="just"/>
            <a:r>
              <a:rPr lang="el-GR" sz="2400" dirty="0">
                <a:solidFill>
                  <a:srgbClr val="0070C0"/>
                </a:solidFill>
              </a:rPr>
              <a:t>α) των εταιρειών δημόσιου ενδιαφέροντος κατά την έννοια της περίπτωσης </a:t>
            </a:r>
            <a:r>
              <a:rPr lang="el-GR" sz="2400" dirty="0" err="1">
                <a:solidFill>
                  <a:srgbClr val="0070C0"/>
                </a:solidFill>
              </a:rPr>
              <a:t>ιβ</a:t>
            </a:r>
            <a:r>
              <a:rPr lang="el-GR" sz="2400" dirty="0">
                <a:solidFill>
                  <a:srgbClr val="0070C0"/>
                </a:solidFill>
              </a:rPr>
              <a:t>΄ του άρθρου 2 του παρόντος,</a:t>
            </a:r>
          </a:p>
          <a:p>
            <a:pPr lvl="0" algn="just"/>
            <a:r>
              <a:rPr lang="el-GR" sz="2400" dirty="0">
                <a:solidFill>
                  <a:srgbClr val="0070C0"/>
                </a:solidFill>
              </a:rPr>
              <a:t>β) των εταιρειών που προβλέπονται ρητά από διάταξη νόμου.</a:t>
            </a:r>
          </a:p>
          <a:p>
            <a:pPr lvl="0" algn="just"/>
            <a:r>
              <a:rPr lang="el-GR" sz="2400" dirty="0">
                <a:solidFill>
                  <a:srgbClr val="0070C0"/>
                </a:solidFill>
              </a:rPr>
              <a:t>γ) των εταιρειών που λαμβάνουν άδεια λειτουργίας από την Επιτροπή Κεφαλαιαγοράς</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Άρθρο 11</a:t>
            </a:r>
            <a:endParaRPr lang="el-GR" sz="2400" dirty="0">
              <a:solidFill>
                <a:srgbClr val="0070C0"/>
              </a:solidFill>
            </a:endParaRPr>
          </a:p>
          <a:p>
            <a:pPr algn="just"/>
            <a:r>
              <a:rPr lang="el-GR" sz="2400" b="1" dirty="0">
                <a:solidFill>
                  <a:srgbClr val="0070C0"/>
                </a:solidFill>
              </a:rPr>
              <a:t>Κήρυξη της ακυρότητας της εταιρείας</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Η εταιρεία κηρύσσεται άκυρη με δικαστική απόφαση μόνο αν:</a:t>
            </a:r>
          </a:p>
          <a:p>
            <a:pPr algn="just"/>
            <a:r>
              <a:rPr lang="el-GR" sz="2400" dirty="0">
                <a:solidFill>
                  <a:srgbClr val="0070C0"/>
                </a:solidFill>
              </a:rPr>
              <a:t>α) δεν τηρήθηκαν οι διατάξεις των περιπτώσεων α΄ και δ΄ της παραγράφου 1 του άρθρου 5 και της παραγράφου 2 του άρθρου 4,</a:t>
            </a:r>
          </a:p>
          <a:p>
            <a:pPr algn="just"/>
            <a:r>
              <a:rPr lang="el-GR" sz="2400" dirty="0">
                <a:solidFill>
                  <a:srgbClr val="0070C0"/>
                </a:solidFill>
              </a:rPr>
              <a:t>β) ο σκοπός της, όπως ορίζεται στο καταστατικό, είναι παράνομος ή αντίθετος προς τη δημόσια τάξη και</a:t>
            </a:r>
          </a:p>
          <a:p>
            <a:pPr algn="just"/>
            <a:r>
              <a:rPr lang="el-GR" sz="2400" dirty="0">
                <a:solidFill>
                  <a:srgbClr val="0070C0"/>
                </a:solidFill>
              </a:rPr>
              <a:t>γ) ο μοναδικός ιδρυτής ή όλοι οι ιδρυτές δεν είχαν την ικανότητα για δικαιοπραξία κατά την υπογραφή της εταιρικής σύμβασης</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38987717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3441" y="113210"/>
            <a:ext cx="11234056" cy="6740307"/>
          </a:xfrm>
          <a:prstGeom prst="rect">
            <a:avLst/>
          </a:prstGeom>
          <a:noFill/>
        </p:spPr>
        <p:txBody>
          <a:bodyPr wrap="square" rtlCol="0">
            <a:spAutoFit/>
          </a:bodyPr>
          <a:lstStyle/>
          <a:p>
            <a:pPr algn="just"/>
            <a:r>
              <a:rPr lang="el-GR" sz="2400" b="1" dirty="0">
                <a:solidFill>
                  <a:srgbClr val="0070C0"/>
                </a:solidFill>
              </a:rPr>
              <a:t>ΔΗΜΟΣΙΟΤΗΤΑ</a:t>
            </a:r>
            <a:endParaRPr lang="el-GR" sz="2400" dirty="0">
              <a:solidFill>
                <a:srgbClr val="0070C0"/>
              </a:solidFill>
            </a:endParaRPr>
          </a:p>
          <a:p>
            <a:pPr algn="just"/>
            <a:r>
              <a:rPr lang="el-GR" sz="2400" b="1" dirty="0">
                <a:solidFill>
                  <a:srgbClr val="0070C0"/>
                </a:solidFill>
              </a:rPr>
              <a:t>Άρθρο 12</a:t>
            </a:r>
            <a:endParaRPr lang="el-GR" sz="2400" dirty="0">
              <a:solidFill>
                <a:srgbClr val="0070C0"/>
              </a:solidFill>
            </a:endParaRPr>
          </a:p>
          <a:p>
            <a:pPr algn="just"/>
            <a:r>
              <a:rPr lang="el-GR" sz="2400" b="1" dirty="0">
                <a:solidFill>
                  <a:srgbClr val="0070C0"/>
                </a:solidFill>
              </a:rPr>
              <a:t>Πράξεις και στοιχεία που υποβάλλονται σε δημοσιότητα στο Γ.Ε.ΜΗ.</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Σε δημοσιότητα υποβάλλονται οι εξής πράξεις και στοιχεία:</a:t>
            </a:r>
          </a:p>
          <a:p>
            <a:pPr algn="just"/>
            <a:r>
              <a:rPr lang="el-GR" sz="2400" dirty="0">
                <a:solidFill>
                  <a:srgbClr val="0070C0"/>
                </a:solidFill>
              </a:rPr>
              <a:t>α) Οι ιδρυτικές πράξεις των ανωνύμων εταιρειών με το καταστατικό και, όπου τυχόν απαιτείται, με την εγκριτική απόφαση της Διοίκησης.</a:t>
            </a:r>
          </a:p>
          <a:p>
            <a:pPr algn="just"/>
            <a:r>
              <a:rPr lang="el-GR" sz="2400" dirty="0">
                <a:solidFill>
                  <a:srgbClr val="0070C0"/>
                </a:solidFill>
              </a:rPr>
              <a:t>β) Οι αποφάσεις για τροποποίηση του καταστατικού με την εγκριτική απόφαση της Διοίκησης, όπου τυχόν απαιτείται, καθώς και ολόκληρο το νέο κείμενο του καταστατικού μαζί με τις γενόμενες τροποποιήσεις.</a:t>
            </a:r>
          </a:p>
          <a:p>
            <a:pPr algn="just"/>
            <a:r>
              <a:rPr lang="el-GR" sz="2400" dirty="0">
                <a:solidFill>
                  <a:srgbClr val="0070C0"/>
                </a:solidFill>
              </a:rPr>
              <a:t>γ) Ο διορισμός και η για οποιοδήποτε λόγο παύση, με τα στοιχεία ταυτότητας, των προσώπων που:</a:t>
            </a:r>
          </a:p>
          <a:p>
            <a:pPr algn="just"/>
            <a:r>
              <a:rPr lang="el-GR" sz="2400" dirty="0" err="1">
                <a:solidFill>
                  <a:srgbClr val="0070C0"/>
                </a:solidFill>
              </a:rPr>
              <a:t>αα</a:t>
            </a:r>
            <a:r>
              <a:rPr lang="el-GR" sz="2400" dirty="0">
                <a:solidFill>
                  <a:srgbClr val="0070C0"/>
                </a:solidFill>
              </a:rPr>
              <a:t>) ασκούν τη διαχείριση της εταιρείας, </a:t>
            </a:r>
            <a:r>
              <a:rPr lang="el-GR" sz="2400" dirty="0" err="1">
                <a:solidFill>
                  <a:srgbClr val="0070C0"/>
                </a:solidFill>
              </a:rPr>
              <a:t>ββ</a:t>
            </a:r>
            <a:r>
              <a:rPr lang="el-GR" sz="2400" dirty="0">
                <a:solidFill>
                  <a:srgbClr val="0070C0"/>
                </a:solidFill>
              </a:rPr>
              <a:t>) έχουν την εξουσία να την εκπροσωπούν από κοινού ή μεμονωμένα, </a:t>
            </a:r>
            <a:r>
              <a:rPr lang="el-GR" sz="2400" dirty="0" err="1">
                <a:solidFill>
                  <a:srgbClr val="0070C0"/>
                </a:solidFill>
              </a:rPr>
              <a:t>γγ</a:t>
            </a:r>
            <a:r>
              <a:rPr lang="el-GR" sz="2400" dirty="0">
                <a:solidFill>
                  <a:srgbClr val="0070C0"/>
                </a:solidFill>
              </a:rPr>
              <a:t>) είναι αρμόδια να ασκούν τον τακτικό της έλεγχο</a:t>
            </a:r>
            <a:r>
              <a:rPr lang="el-GR" sz="2400" dirty="0" smtClean="0">
                <a:solidFill>
                  <a:srgbClr val="0070C0"/>
                </a:solidFill>
              </a:rPr>
              <a:t>.</a:t>
            </a:r>
          </a:p>
          <a:p>
            <a:pPr algn="just"/>
            <a:r>
              <a:rPr lang="el-GR" sz="2400" dirty="0" smtClean="0">
                <a:solidFill>
                  <a:srgbClr val="0070C0"/>
                </a:solidFill>
              </a:rPr>
              <a:t> </a:t>
            </a:r>
            <a:r>
              <a:rPr lang="el-GR" sz="2400" dirty="0">
                <a:solidFill>
                  <a:srgbClr val="0070C0"/>
                </a:solidFill>
              </a:rPr>
              <a:t>δ) Κάθε απόφαση για τακτική ή έκτακτη αύξηση ή μείωση του κεφαλαίου της εταιρείας. Στην απόφαση για αύξηση του κεφαλαίου πρέπει να αναγράφεται το νέο κεφάλαιο, ο αριθμός και το είδος των μετοχών που εκδίδονται, η ονομαστική τους αξία και γενικά οι όροι έκδοσής τους, καθώς και ο συνολικός αριθμός των μετοχών της εταιρείας</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35815994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9897" y="113211"/>
            <a:ext cx="11268892" cy="6370975"/>
          </a:xfrm>
          <a:prstGeom prst="rect">
            <a:avLst/>
          </a:prstGeom>
          <a:noFill/>
        </p:spPr>
        <p:txBody>
          <a:bodyPr wrap="square" rtlCol="0">
            <a:spAutoFit/>
          </a:bodyPr>
          <a:lstStyle/>
          <a:p>
            <a:pPr lvl="0" algn="just"/>
            <a:r>
              <a:rPr lang="el-GR" sz="2400" dirty="0">
                <a:solidFill>
                  <a:srgbClr val="0070C0"/>
                </a:solidFill>
              </a:rPr>
              <a:t>ε) Η πιστοποίηση της καταβολής του κεφαλαίου, είτε κατά τη σύσταση της εταιρείας είτε ύστερα από κάθε αύξησή του, σύμφωνα με το άρθρο 20.</a:t>
            </a:r>
          </a:p>
          <a:p>
            <a:pPr lvl="0" algn="just"/>
            <a:r>
              <a:rPr lang="el-GR" sz="2400" dirty="0" err="1">
                <a:solidFill>
                  <a:srgbClr val="0070C0"/>
                </a:solidFill>
              </a:rPr>
              <a:t>στ</a:t>
            </a:r>
            <a:r>
              <a:rPr lang="el-GR" sz="2400" dirty="0">
                <a:solidFill>
                  <a:srgbClr val="0070C0"/>
                </a:solidFill>
              </a:rPr>
              <a:t>) Οι εγκεκριμένες ετήσιες και ενοποιημένες χρηματοοικονομικές καταστάσεις και οι σχετικές εκθέσεις του διοικητικού συμβουλίου και των ελεγκτών της ανώνυμης εταιρείας. Οι ετήσιες και ενοποιημένες χρηματοοικονομικές καταστάσεις πρέπει να περιέχουν τα ατομικά στοιχεία των προσώπων που, κατά νόμο, τις υπογράφουν και τις πιστοποιούν.</a:t>
            </a:r>
          </a:p>
          <a:p>
            <a:pPr lvl="0" algn="just"/>
            <a:r>
              <a:rPr lang="el-GR" sz="2400" dirty="0">
                <a:solidFill>
                  <a:srgbClr val="0070C0"/>
                </a:solidFill>
              </a:rPr>
              <a:t>ζ) Οι χρηματοοικονομικές καταστάσεις που καταρτίζονται, σύμφωνα με το άρθρο 162 για τη διανομή προσωρινού μερίσματος.</a:t>
            </a:r>
          </a:p>
          <a:p>
            <a:pPr lvl="0" algn="just"/>
            <a:r>
              <a:rPr lang="el-GR" sz="2400" dirty="0">
                <a:solidFill>
                  <a:srgbClr val="0070C0"/>
                </a:solidFill>
              </a:rPr>
              <a:t>η) Η λύση της εταιρείας.</a:t>
            </a:r>
          </a:p>
          <a:p>
            <a:pPr lvl="0" algn="just"/>
            <a:r>
              <a:rPr lang="el-GR" sz="2400" dirty="0">
                <a:solidFill>
                  <a:srgbClr val="0070C0"/>
                </a:solidFill>
              </a:rPr>
              <a:t>θ) Η δικαστική απόφαση παντός βαθμού, που κηρύσσει άκυρη την εταιρεία ή σε κατάσταση πτώχευσης ή την υποβάλλει σε άλλη συλλογική διαδικασία, καθώς και οι δικαστικές αποφάσεις παντός βαθμού που αναγνωρίζουν ως άκυρες ή ακυρώνουν αποφάσεις γενικών συνελεύσεων. Σε δημοσιότητα υποβάλλονται και οι δικαστικές αποφάσεις που ανατρέπουν τις παραπάνω αποφάσεις.</a:t>
            </a:r>
          </a:p>
          <a:p>
            <a:pPr lvl="0" algn="just"/>
            <a:r>
              <a:rPr lang="el-GR" sz="2400" dirty="0">
                <a:solidFill>
                  <a:srgbClr val="0070C0"/>
                </a:solidFill>
              </a:rPr>
              <a:t>ι) Ο διορισμός και η αντικατάσταση των εκκαθαριστών με τα στοιχεία της ταυτότητάς τους</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3146358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8274" y="174172"/>
            <a:ext cx="11103429" cy="4893647"/>
          </a:xfrm>
          <a:prstGeom prst="rect">
            <a:avLst/>
          </a:prstGeom>
          <a:noFill/>
        </p:spPr>
        <p:txBody>
          <a:bodyPr wrap="square" rtlCol="0">
            <a:spAutoFit/>
          </a:bodyPr>
          <a:lstStyle/>
          <a:p>
            <a:pPr algn="just"/>
            <a:r>
              <a:rPr lang="el-GR" sz="2400" dirty="0" smtClean="0">
                <a:solidFill>
                  <a:srgbClr val="0070C0"/>
                </a:solidFill>
              </a:rPr>
              <a:t>Χαρακτηριστικά </a:t>
            </a:r>
            <a:r>
              <a:rPr lang="el-GR" sz="2400" dirty="0">
                <a:solidFill>
                  <a:srgbClr val="0070C0"/>
                </a:solidFill>
              </a:rPr>
              <a:t>κάθε εταιρείας που αποτελεί νομικό πρόσωπο είναι : </a:t>
            </a:r>
          </a:p>
          <a:p>
            <a:pPr algn="just"/>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Η περιουσία της, η οποία είναι ξεχωριστή από τη περιουσία των εταίρων που την αποτελούν. </a:t>
            </a:r>
          </a:p>
          <a:p>
            <a:pPr algn="just"/>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Η κατοικία της, αυτή που ορίζεται από το καταστατικό σαν έδρα της εταιρείας, ξεχωριστή από την κατοικία των εταίρων. </a:t>
            </a:r>
          </a:p>
          <a:p>
            <a:pPr algn="just"/>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Η εθνικότητα της, ξεχωριστή από την εθνικότητα των εταίρων. </a:t>
            </a:r>
          </a:p>
          <a:p>
            <a:pPr algn="just"/>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Η ονομασία της, η </a:t>
            </a:r>
            <a:r>
              <a:rPr lang="el-GR" sz="2400" dirty="0" smtClean="0">
                <a:solidFill>
                  <a:srgbClr val="0070C0"/>
                </a:solidFill>
              </a:rPr>
              <a:t>εμπορική επωνυμία </a:t>
            </a:r>
            <a:r>
              <a:rPr lang="el-GR" sz="2400" dirty="0">
                <a:solidFill>
                  <a:srgbClr val="0070C0"/>
                </a:solidFill>
              </a:rPr>
              <a:t>της δηλαδή, με την οποία συναλλάσσεται με τους τρίτους, ξεχωριστή από το όνομα των εταίρων της. </a:t>
            </a:r>
            <a:endParaRPr lang="el-GR" sz="2400" dirty="0" smtClean="0">
              <a:solidFill>
                <a:srgbClr val="0070C0"/>
              </a:solidFill>
            </a:endParaRPr>
          </a:p>
          <a:p>
            <a:pPr algn="just"/>
            <a:endParaRPr lang="el-GR" sz="2400" dirty="0">
              <a:solidFill>
                <a:srgbClr val="0070C0"/>
              </a:solidFill>
            </a:endParaRPr>
          </a:p>
        </p:txBody>
      </p:sp>
    </p:spTree>
    <p:extLst>
      <p:ext uri="{BB962C8B-B14F-4D97-AF65-F5344CB8AC3E}">
        <p14:creationId xmlns:p14="http://schemas.microsoft.com/office/powerpoint/2010/main" val="101475199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314" y="113211"/>
            <a:ext cx="11277599" cy="6001643"/>
          </a:xfrm>
          <a:prstGeom prst="rect">
            <a:avLst/>
          </a:prstGeom>
          <a:noFill/>
        </p:spPr>
        <p:txBody>
          <a:bodyPr wrap="square" rtlCol="0">
            <a:spAutoFit/>
          </a:bodyPr>
          <a:lstStyle/>
          <a:p>
            <a:pPr lvl="0" algn="just"/>
            <a:r>
              <a:rPr lang="el-GR" sz="2400" dirty="0" err="1">
                <a:solidFill>
                  <a:srgbClr val="0070C0"/>
                </a:solidFill>
              </a:rPr>
              <a:t>ια</a:t>
            </a:r>
            <a:r>
              <a:rPr lang="el-GR" sz="2400" dirty="0">
                <a:solidFill>
                  <a:srgbClr val="0070C0"/>
                </a:solidFill>
              </a:rPr>
              <a:t>) Οι χρηματοοικονομικές καταστάσεις της εκκαθάρισης, καθώς και οι τελικές χρηματοοικονομικές καταστάσεις.</a:t>
            </a:r>
          </a:p>
          <a:p>
            <a:pPr lvl="0" algn="just"/>
            <a:r>
              <a:rPr lang="el-GR" sz="2400" dirty="0" err="1">
                <a:solidFill>
                  <a:srgbClr val="0070C0"/>
                </a:solidFill>
              </a:rPr>
              <a:t>ιβ</a:t>
            </a:r>
            <a:r>
              <a:rPr lang="el-GR" sz="2400" dirty="0">
                <a:solidFill>
                  <a:srgbClr val="0070C0"/>
                </a:solidFill>
              </a:rPr>
              <a:t>) Η διαγραφή της εταιρείας, σύμφωνα με το άρθρο 170.</a:t>
            </a:r>
          </a:p>
          <a:p>
            <a:pPr lvl="0" algn="just"/>
            <a:r>
              <a:rPr lang="el-GR" sz="2400" dirty="0" err="1">
                <a:solidFill>
                  <a:srgbClr val="0070C0"/>
                </a:solidFill>
              </a:rPr>
              <a:t>ιγ</a:t>
            </a:r>
            <a:r>
              <a:rPr lang="el-GR" sz="2400" dirty="0">
                <a:solidFill>
                  <a:srgbClr val="0070C0"/>
                </a:solidFill>
              </a:rPr>
              <a:t>) Κάθε άλλη πράξη ή στοιχείο, του οποίου η δημοσιότητα επιβάλλεται από κατ’ ιδίαν διατάξεις</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Άρθρο 13</a:t>
            </a:r>
            <a:endParaRPr lang="el-GR" sz="2400" dirty="0">
              <a:solidFill>
                <a:srgbClr val="0070C0"/>
              </a:solidFill>
            </a:endParaRPr>
          </a:p>
          <a:p>
            <a:pPr algn="just"/>
            <a:r>
              <a:rPr lang="el-GR" sz="2400" b="1" dirty="0">
                <a:solidFill>
                  <a:srgbClr val="0070C0"/>
                </a:solidFill>
              </a:rPr>
              <a:t>Τρόπος πραγματοποίησης της δημοσιότητας</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Η δημοσιότητα στο Γ.Ε.ΜΗ. πραγματοποιείται με εγγραφή της εταιρείας και με καταχώριση των </a:t>
            </a:r>
            <a:r>
              <a:rPr lang="el-GR" sz="2400" dirty="0" err="1">
                <a:solidFill>
                  <a:srgbClr val="0070C0"/>
                </a:solidFill>
              </a:rPr>
              <a:t>δημοσιευτέων</a:t>
            </a:r>
            <a:r>
              <a:rPr lang="el-GR" sz="2400" dirty="0">
                <a:solidFill>
                  <a:srgbClr val="0070C0"/>
                </a:solidFill>
              </a:rPr>
              <a:t> πράξεων και στοιχείων, σύμφωνα με τις διατάξεις του ν. 3419/2005, του άρθρου 232 του ν. 4072/2012 (Α΄86) και του άρθρου 2 του ν. 4250/2014 (Α΄ 74).</a:t>
            </a:r>
          </a:p>
          <a:p>
            <a:pPr algn="just"/>
            <a:r>
              <a:rPr lang="el-GR" sz="2400" b="1" dirty="0">
                <a:solidFill>
                  <a:srgbClr val="0070C0"/>
                </a:solidFill>
              </a:rPr>
              <a:t>2.</a:t>
            </a:r>
            <a:r>
              <a:rPr lang="el-GR" sz="2400" dirty="0">
                <a:solidFill>
                  <a:srgbClr val="0070C0"/>
                </a:solidFill>
              </a:rPr>
              <a:t> Το διοικητικό συμβούλιο της εταιρείας είναι υπεύθυνο για την υποβολή προς καταχώριση στο Γ.Ε.ΜΗ. των πράξεων και στοιχείων για τα οποία απαιτείται δημοσιότητα.</a:t>
            </a:r>
          </a:p>
          <a:p>
            <a:pPr lvl="0" algn="just"/>
            <a:endParaRPr lang="el-GR" sz="2400" dirty="0">
              <a:solidFill>
                <a:srgbClr val="0070C0"/>
              </a:solidFill>
            </a:endParaRPr>
          </a:p>
        </p:txBody>
      </p:sp>
    </p:spTree>
    <p:extLst>
      <p:ext uri="{BB962C8B-B14F-4D97-AF65-F5344CB8AC3E}">
        <p14:creationId xmlns:p14="http://schemas.microsoft.com/office/powerpoint/2010/main" val="39512438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9567" y="130629"/>
            <a:ext cx="11207930" cy="6001643"/>
          </a:xfrm>
          <a:prstGeom prst="rect">
            <a:avLst/>
          </a:prstGeom>
          <a:noFill/>
        </p:spPr>
        <p:txBody>
          <a:bodyPr wrap="square" rtlCol="0">
            <a:spAutoFit/>
          </a:bodyPr>
          <a:lstStyle/>
          <a:p>
            <a:pPr algn="just"/>
            <a:r>
              <a:rPr lang="el-GR" sz="2400" b="1" dirty="0">
                <a:solidFill>
                  <a:srgbClr val="0070C0"/>
                </a:solidFill>
              </a:rPr>
              <a:t>Άρθρο 15</a:t>
            </a:r>
            <a:endParaRPr lang="el-GR" sz="2400" dirty="0">
              <a:solidFill>
                <a:srgbClr val="0070C0"/>
              </a:solidFill>
            </a:endParaRPr>
          </a:p>
          <a:p>
            <a:pPr algn="just"/>
            <a:r>
              <a:rPr lang="el-GR" sz="2400" b="1" dirty="0">
                <a:solidFill>
                  <a:srgbClr val="0070C0"/>
                </a:solidFill>
              </a:rPr>
              <a:t>Κεφάλαιο της ανώνυμης εταιρείας</a:t>
            </a:r>
            <a:endParaRPr lang="el-GR" sz="2400" dirty="0">
              <a:solidFill>
                <a:srgbClr val="0070C0"/>
              </a:solidFill>
            </a:endParaRPr>
          </a:p>
          <a:p>
            <a:pPr algn="just"/>
            <a:endParaRPr lang="el-GR" sz="2400" b="1" dirty="0" smtClean="0">
              <a:solidFill>
                <a:srgbClr val="0070C0"/>
              </a:solidFill>
            </a:endParaRPr>
          </a:p>
          <a:p>
            <a:pPr algn="just"/>
            <a:r>
              <a:rPr lang="el-GR" sz="2400" b="1" dirty="0" smtClean="0">
                <a:solidFill>
                  <a:srgbClr val="0070C0"/>
                </a:solidFill>
              </a:rPr>
              <a:t>1</a:t>
            </a:r>
            <a:r>
              <a:rPr lang="el-GR" sz="2400" dirty="0">
                <a:solidFill>
                  <a:srgbClr val="0070C0"/>
                </a:solidFill>
              </a:rPr>
              <a:t>. Το μετοχικό κεφάλαιο της ανώνυμης εταιρείας εκφράζεται σε ευρώ.</a:t>
            </a:r>
          </a:p>
          <a:p>
            <a:pPr algn="just"/>
            <a:endParaRPr lang="el-GR" sz="2400" b="1" dirty="0" smtClean="0">
              <a:solidFill>
                <a:srgbClr val="0070C0"/>
              </a:solidFill>
            </a:endParaRPr>
          </a:p>
          <a:p>
            <a:pPr algn="just"/>
            <a:r>
              <a:rPr lang="el-GR" sz="2400" b="1" dirty="0" smtClean="0">
                <a:solidFill>
                  <a:srgbClr val="0070C0"/>
                </a:solidFill>
              </a:rPr>
              <a:t>2</a:t>
            </a:r>
            <a:r>
              <a:rPr lang="el-GR" sz="2400" dirty="0">
                <a:solidFill>
                  <a:srgbClr val="0070C0"/>
                </a:solidFill>
              </a:rPr>
              <a:t>. </a:t>
            </a:r>
            <a:r>
              <a:rPr lang="el-GR" sz="2400" b="1" dirty="0">
                <a:solidFill>
                  <a:srgbClr val="0070C0"/>
                </a:solidFill>
              </a:rPr>
              <a:t>Το ελάχιστο ύψος του κεφαλαίου της ανώνυμης εταιρείας ορίζεται στο ποσό των είκοσι πέντε χιλιάδων (25.000) ευρώ, ολοσχερώς καταβεβλημένο κατά τη σύσταση της εταιρείας</a:t>
            </a:r>
            <a:r>
              <a:rPr lang="el-GR" sz="2400" b="1" dirty="0" smtClean="0">
                <a:solidFill>
                  <a:srgbClr val="0070C0"/>
                </a:solidFill>
              </a:rPr>
              <a:t>.</a:t>
            </a:r>
          </a:p>
          <a:p>
            <a:pPr algn="just"/>
            <a:endParaRPr lang="el-GR" sz="2400" dirty="0">
              <a:solidFill>
                <a:srgbClr val="0070C0"/>
              </a:solidFill>
            </a:endParaRPr>
          </a:p>
          <a:p>
            <a:pPr algn="just"/>
            <a:r>
              <a:rPr lang="el-GR" sz="2400" b="1" dirty="0">
                <a:solidFill>
                  <a:srgbClr val="0070C0"/>
                </a:solidFill>
              </a:rPr>
              <a:t>Άρθρο 16</a:t>
            </a:r>
            <a:endParaRPr lang="el-GR" sz="2400" dirty="0">
              <a:solidFill>
                <a:srgbClr val="0070C0"/>
              </a:solidFill>
            </a:endParaRPr>
          </a:p>
          <a:p>
            <a:pPr algn="just"/>
            <a:endParaRPr lang="el-GR" sz="2400" b="1" dirty="0" smtClean="0">
              <a:solidFill>
                <a:srgbClr val="0070C0"/>
              </a:solidFill>
            </a:endParaRPr>
          </a:p>
          <a:p>
            <a:pPr algn="just"/>
            <a:r>
              <a:rPr lang="el-GR" sz="2400" b="1" dirty="0" smtClean="0">
                <a:solidFill>
                  <a:srgbClr val="0070C0"/>
                </a:solidFill>
              </a:rPr>
              <a:t>Κάλυψη </a:t>
            </a:r>
            <a:r>
              <a:rPr lang="el-GR" sz="2400" b="1" dirty="0">
                <a:solidFill>
                  <a:srgbClr val="0070C0"/>
                </a:solidFill>
              </a:rPr>
              <a:t>του κεφαλαίου</a:t>
            </a:r>
            <a:endParaRPr lang="el-GR" sz="2400" dirty="0">
              <a:solidFill>
                <a:srgbClr val="0070C0"/>
              </a:solidFill>
            </a:endParaRPr>
          </a:p>
          <a:p>
            <a:pPr algn="just"/>
            <a:endParaRPr lang="el-GR" sz="2400" b="1" dirty="0" smtClean="0">
              <a:solidFill>
                <a:srgbClr val="0070C0"/>
              </a:solidFill>
            </a:endParaRPr>
          </a:p>
          <a:p>
            <a:pPr algn="just"/>
            <a:endParaRPr lang="el-GR" sz="2400" b="1" dirty="0">
              <a:solidFill>
                <a:srgbClr val="0070C0"/>
              </a:solidFill>
            </a:endParaRPr>
          </a:p>
          <a:p>
            <a:pPr algn="just"/>
            <a:r>
              <a:rPr lang="el-GR" sz="2400" b="1" dirty="0" smtClean="0">
                <a:solidFill>
                  <a:srgbClr val="0070C0"/>
                </a:solidFill>
              </a:rPr>
              <a:t>1</a:t>
            </a:r>
            <a:r>
              <a:rPr lang="el-GR" sz="2400" b="1" dirty="0">
                <a:solidFill>
                  <a:srgbClr val="0070C0"/>
                </a:solidFill>
              </a:rPr>
              <a:t>.</a:t>
            </a:r>
            <a:r>
              <a:rPr lang="el-GR" sz="2400" dirty="0">
                <a:solidFill>
                  <a:srgbClr val="0070C0"/>
                </a:solidFill>
              </a:rPr>
              <a:t> Το κεφάλαιο της ανώνυμης εταιρείας καλύπτεται με ανάληψη υποχρέωσης καταβολής του. Η καταβολή του κεφαλαίου γίνεται είτε σε χρήμα είτε σε είδος</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72986680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1850" y="0"/>
            <a:ext cx="11530149" cy="6740307"/>
          </a:xfrm>
          <a:prstGeom prst="rect">
            <a:avLst/>
          </a:prstGeom>
          <a:noFill/>
        </p:spPr>
        <p:txBody>
          <a:bodyPr wrap="square" rtlCol="0">
            <a:spAutoFit/>
          </a:bodyPr>
          <a:lstStyle/>
          <a:p>
            <a:pPr lvl="0" algn="just"/>
            <a:r>
              <a:rPr lang="el-GR" sz="2400" b="1" dirty="0">
                <a:solidFill>
                  <a:srgbClr val="0070C0"/>
                </a:solidFill>
              </a:rPr>
              <a:t>2.</a:t>
            </a:r>
            <a:r>
              <a:rPr lang="el-GR" sz="2400" dirty="0">
                <a:solidFill>
                  <a:srgbClr val="0070C0"/>
                </a:solidFill>
              </a:rPr>
              <a:t> Το αρχικό κεφάλαιο της ανώνυμης εταιρείας καλύπτεται, σύμφωνα με τα οριζόμενα στο καταστατικό, από έναν ή περισσότερους ιδρυτές και καταβάλλεται κατά τη σύσταση της εταιρείας στο σύνολό του ή, με τις προϋποθέσεις του άρθρου 21, εν μέρει. Σε περίπτωση αύξησης του κεφαλαίου το κεφάλαιο καλύπτεται από μετόχους ή τρίτους και καταβάλλεται, σύμφωνα με τις διατάξεις του νόμου στο σύνολό του ή, με τις προϋποθέσεις του άρθρου 21, εν μέρει.</a:t>
            </a:r>
          </a:p>
          <a:p>
            <a:pPr lvl="0" algn="just"/>
            <a:endParaRPr lang="el-GR" sz="2400" b="1" dirty="0" smtClean="0">
              <a:solidFill>
                <a:srgbClr val="0070C0"/>
              </a:solidFill>
            </a:endParaRPr>
          </a:p>
          <a:p>
            <a:pPr lvl="0" algn="just"/>
            <a:r>
              <a:rPr lang="el-GR" sz="2400" b="1" dirty="0" smtClean="0">
                <a:solidFill>
                  <a:srgbClr val="0070C0"/>
                </a:solidFill>
              </a:rPr>
              <a:t>3</a:t>
            </a:r>
            <a:r>
              <a:rPr lang="el-GR" sz="2400" dirty="0">
                <a:solidFill>
                  <a:srgbClr val="0070C0"/>
                </a:solidFill>
              </a:rPr>
              <a:t>. Η ανώνυμη εταιρεία μπορεί να προσφύγει στο κοινό για την ολική ή μερική κάλυψη του κεφαλαίου της, είτε του αρχικού είτε του προερχόμενου από αύξηση, ή και για την κάλυψη μετατρέψιμου ομολογιακού δανείου, σύμφωνα με τις εκάστοτε ισχύουσες διατάξεις για τις δημόσιες προσφορές κινητών αξιών</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Άρθρο 17</a:t>
            </a:r>
            <a:endParaRPr lang="el-GR" sz="2400" dirty="0">
              <a:solidFill>
                <a:srgbClr val="0070C0"/>
              </a:solidFill>
            </a:endParaRPr>
          </a:p>
          <a:p>
            <a:pPr algn="just"/>
            <a:r>
              <a:rPr lang="el-GR" sz="2400" b="1" dirty="0">
                <a:solidFill>
                  <a:srgbClr val="0070C0"/>
                </a:solidFill>
              </a:rPr>
              <a:t>Εισφορές σε είδος και αποτίμηση των εισφορών αυτών</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Εφόσον προβλέπεται εισφορά που δεν είναι σε χρήμα (εισφορά σε είδος), πρέπει να αναφέρονται στο καταστατικό της εταιρείας ή στην απόφαση του εταιρικού οργάνου για την αύξηση του κεφαλαίου, το είδος της εισφοράς αυτής, το πρόσωπο που αναλαμβάνει την υποχρέωση να την καταβάλει και το ποσό του κεφαλαίου, στο οποίο αυτή αντιστοιχεί</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137826806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2149" y="95794"/>
            <a:ext cx="11164387" cy="7478970"/>
          </a:xfrm>
          <a:prstGeom prst="rect">
            <a:avLst/>
          </a:prstGeom>
          <a:noFill/>
        </p:spPr>
        <p:txBody>
          <a:bodyPr wrap="square" rtlCol="0">
            <a:spAutoFit/>
          </a:bodyPr>
          <a:lstStyle/>
          <a:p>
            <a:pPr lvl="0" algn="just"/>
            <a:r>
              <a:rPr lang="el-GR" sz="2400" b="1" dirty="0">
                <a:solidFill>
                  <a:srgbClr val="0070C0"/>
                </a:solidFill>
              </a:rPr>
              <a:t>2</a:t>
            </a:r>
            <a:r>
              <a:rPr lang="el-GR" sz="2400" dirty="0">
                <a:solidFill>
                  <a:srgbClr val="0070C0"/>
                </a:solidFill>
              </a:rPr>
              <a:t>. Οι εισφορές σε είδος αποτελούνται μόνο από στοιχεία ενεργητικού, τα οποία μπορούν να τύχουν χρηματικής αποτίμησης. Τα στοιχεία αυτά του ενεργητικού δεν μπορεί να περιλαμβάνουν απαιτήσεις που προκύπτουν από ανάληψη υποχρέωσης εκτέλεσης εργασιών ή παροχής υπηρεσιών</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Άρθρο 20</a:t>
            </a:r>
            <a:endParaRPr lang="el-GR" sz="2400" dirty="0">
              <a:solidFill>
                <a:srgbClr val="0070C0"/>
              </a:solidFill>
            </a:endParaRPr>
          </a:p>
          <a:p>
            <a:pPr algn="just"/>
            <a:r>
              <a:rPr lang="el-GR" sz="2400" b="1" dirty="0">
                <a:solidFill>
                  <a:srgbClr val="0070C0"/>
                </a:solidFill>
              </a:rPr>
              <a:t>Καταβολή και πιστοποίηση της καταβολής του κεφαλαίου</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Το αρχικό κεφάλαιο πρέπει να καταβληθεί κατά τη σύσταση της εταιρείας.</a:t>
            </a:r>
          </a:p>
          <a:p>
            <a:pPr algn="just"/>
            <a:r>
              <a:rPr lang="el-GR" sz="2400" b="1" dirty="0">
                <a:solidFill>
                  <a:srgbClr val="0070C0"/>
                </a:solidFill>
              </a:rPr>
              <a:t>2.</a:t>
            </a:r>
            <a:r>
              <a:rPr lang="el-GR" sz="2400" dirty="0">
                <a:solidFill>
                  <a:srgbClr val="0070C0"/>
                </a:solidFill>
              </a:rPr>
              <a:t> Η προθεσμία καταβολής της αύξησης του κεφαλαίου ορίζεται από το όργανο που έλαβε τη σχετική απόφαση και δεν μπορεί να είναι μικρότερη των δεκατεσσάρων (14) ημερών ούτε μεγαλύτερη των τεσσάρων (4) μηνών από την ημέρα που καταχωρίσθηκε η απόφαση αυτή στο Γ.Ε.ΜΗ.</a:t>
            </a:r>
          </a:p>
          <a:p>
            <a:pPr algn="just"/>
            <a:r>
              <a:rPr lang="el-GR" sz="2400" b="1" dirty="0">
                <a:solidFill>
                  <a:srgbClr val="0070C0"/>
                </a:solidFill>
              </a:rPr>
              <a:t>3.</a:t>
            </a:r>
            <a:r>
              <a:rPr lang="el-GR" sz="2400" dirty="0">
                <a:solidFill>
                  <a:srgbClr val="0070C0"/>
                </a:solidFill>
              </a:rPr>
              <a:t> Η καταβολή σε μετρητά του αρχικού κεφαλαίου ή των τυχόν αυξήσεων αυτού, καθώς και οι καταθέσεις μετόχων με προορισμό τη μελλοντική αύξηση του κεφαλαίου, πραγματοποιούνται υποχρεωτικά με κατάθεση σε ειδικό λογαριασμό της εταιρείας, που τηρείται σε πιστωτικό ίδρυμα που λειτουργεί νόμιμα στην Ελλάδα ή σε χώρα του Ευρωπαϊκού Οικονομικού Χώρου (ΕΟΧ).</a:t>
            </a:r>
          </a:p>
          <a:p>
            <a:pPr lvl="0" algn="just"/>
            <a:endParaRPr lang="el-GR" sz="2400" dirty="0">
              <a:solidFill>
                <a:srgbClr val="0070C0"/>
              </a:solidFill>
            </a:endParaRPr>
          </a:p>
          <a:p>
            <a:pPr lvl="0" algn="just"/>
            <a:endParaRPr lang="el-GR" sz="2400" dirty="0">
              <a:solidFill>
                <a:srgbClr val="0070C0"/>
              </a:solidFill>
            </a:endParaRPr>
          </a:p>
          <a:p>
            <a:pPr lvl="0" algn="just"/>
            <a:endParaRPr lang="el-GR" sz="2400" dirty="0">
              <a:solidFill>
                <a:srgbClr val="0070C0"/>
              </a:solidFill>
            </a:endParaRPr>
          </a:p>
        </p:txBody>
      </p:sp>
    </p:spTree>
    <p:extLst>
      <p:ext uri="{BB962C8B-B14F-4D97-AF65-F5344CB8AC3E}">
        <p14:creationId xmlns:p14="http://schemas.microsoft.com/office/powerpoint/2010/main" val="115963949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6024" y="104503"/>
            <a:ext cx="11112136" cy="6001643"/>
          </a:xfrm>
          <a:prstGeom prst="rect">
            <a:avLst/>
          </a:prstGeom>
          <a:noFill/>
        </p:spPr>
        <p:txBody>
          <a:bodyPr wrap="square" rtlCol="0">
            <a:spAutoFit/>
          </a:bodyPr>
          <a:lstStyle/>
          <a:p>
            <a:pPr algn="just"/>
            <a:r>
              <a:rPr lang="el-GR" sz="2400" b="1" dirty="0">
                <a:solidFill>
                  <a:srgbClr val="0070C0"/>
                </a:solidFill>
              </a:rPr>
              <a:t>5</a:t>
            </a:r>
            <a:r>
              <a:rPr lang="el-GR" sz="2400" dirty="0">
                <a:solidFill>
                  <a:srgbClr val="0070C0"/>
                </a:solidFill>
              </a:rPr>
              <a:t>. Η εμπρόθεσμη καταβολή ή η μη καταβολή του κεφαλαίου πρέπει να πιστοποιείται. Πιστοποίηση καταβολής δεν απαιτείται, αν η αύξηση κεφαλαίου δεν γίνεται με νέες εισφορές.</a:t>
            </a:r>
          </a:p>
          <a:p>
            <a:pPr algn="just"/>
            <a:endParaRPr lang="el-GR" sz="2400" b="1" dirty="0" smtClean="0">
              <a:solidFill>
                <a:srgbClr val="0070C0"/>
              </a:solidFill>
            </a:endParaRPr>
          </a:p>
          <a:p>
            <a:pPr algn="just"/>
            <a:endParaRPr lang="el-GR" sz="2400" b="1" dirty="0">
              <a:solidFill>
                <a:srgbClr val="0070C0"/>
              </a:solidFill>
            </a:endParaRPr>
          </a:p>
          <a:p>
            <a:pPr algn="just"/>
            <a:r>
              <a:rPr lang="el-GR" sz="2400" b="1" dirty="0" smtClean="0">
                <a:solidFill>
                  <a:srgbClr val="0070C0"/>
                </a:solidFill>
              </a:rPr>
              <a:t>6</a:t>
            </a:r>
            <a:r>
              <a:rPr lang="el-GR" sz="2400" b="1" dirty="0">
                <a:solidFill>
                  <a:srgbClr val="0070C0"/>
                </a:solidFill>
              </a:rPr>
              <a:t>.</a:t>
            </a:r>
            <a:r>
              <a:rPr lang="el-GR" sz="2400" dirty="0">
                <a:solidFill>
                  <a:srgbClr val="0070C0"/>
                </a:solidFill>
              </a:rPr>
              <a:t> Η πιστοποίηση πρέπει να λάβει χώρα μέσα στο πρώτο δίμηνο από τη σύσταση της εταιρείας και μέσα σε ένα (1) μήνα από τη λήξη της προθεσμίας καταβολής του ποσού της αύξησης. Η πιστοποίηση γίνεται με έκθεση ορκωτού ελεγκτή λογιστή ή ελεγκτικής εταιρείας, με μέριμνα του διοικητικού συμβουλίου μέσα στις παραπάνω προθεσμίες. Στην περίπτωση πολύ μικρών ή μικρών εταιρειών, μη εισηγμένων σε ρυθμιζόμενη αγορά, η πιστοποίηση μπορεί να γίνει από το ίδιο το διοικητικό συμβούλιο, που συνέρχεται σε συνεδρίαση μέσα στις παραπάνω προθεσμίες, με θέμα ημερήσιας διάταξης την πιστοποίηση της καταβολής ή μη του κεφαλαίου. Κατά τη σύσταση της εταιρείας η καταβολή πιστοποιείται είτε από ορκωτό ελεγκτή λογιστή ή ελεγκτική εταιρεία είτε από το διοικητικό συμβούλιο</a:t>
            </a:r>
            <a:r>
              <a:rPr lang="el-GR" sz="2400" dirty="0" smtClean="0">
                <a:solidFill>
                  <a:srgbClr val="0070C0"/>
                </a:solidFill>
              </a:rPr>
              <a:t>.</a:t>
            </a:r>
          </a:p>
          <a:p>
            <a:pPr algn="just"/>
            <a:endParaRPr lang="el-GR" sz="2400" dirty="0">
              <a:solidFill>
                <a:srgbClr val="0070C0"/>
              </a:solidFill>
            </a:endParaRPr>
          </a:p>
        </p:txBody>
      </p:sp>
    </p:spTree>
    <p:extLst>
      <p:ext uri="{BB962C8B-B14F-4D97-AF65-F5344CB8AC3E}">
        <p14:creationId xmlns:p14="http://schemas.microsoft.com/office/powerpoint/2010/main" val="235790825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2149" y="121920"/>
            <a:ext cx="11155679" cy="6740307"/>
          </a:xfrm>
          <a:prstGeom prst="rect">
            <a:avLst/>
          </a:prstGeom>
          <a:noFill/>
        </p:spPr>
        <p:txBody>
          <a:bodyPr wrap="square" rtlCol="0">
            <a:spAutoFit/>
          </a:bodyPr>
          <a:lstStyle/>
          <a:p>
            <a:pPr lvl="0" algn="just"/>
            <a:r>
              <a:rPr lang="el-GR" sz="2400" b="1" dirty="0">
                <a:solidFill>
                  <a:srgbClr val="0070C0"/>
                </a:solidFill>
              </a:rPr>
              <a:t>Άρθρο 22</a:t>
            </a:r>
            <a:endParaRPr lang="el-GR" sz="2400" dirty="0">
              <a:solidFill>
                <a:srgbClr val="0070C0"/>
              </a:solidFill>
            </a:endParaRPr>
          </a:p>
          <a:p>
            <a:pPr lvl="0" algn="just"/>
            <a:r>
              <a:rPr lang="el-GR" sz="2400" b="1" dirty="0">
                <a:solidFill>
                  <a:srgbClr val="0070C0"/>
                </a:solidFill>
              </a:rPr>
              <a:t>Απαγόρευση απαλλαγής από την υποχρέωση καταβολής εισφοράς ή επιστροφής της εισφοράς</a:t>
            </a:r>
            <a:endParaRPr lang="el-GR" sz="2400" dirty="0">
              <a:solidFill>
                <a:srgbClr val="0070C0"/>
              </a:solidFill>
            </a:endParaRPr>
          </a:p>
          <a:p>
            <a:pPr lvl="0" algn="just"/>
            <a:r>
              <a:rPr lang="el-GR" sz="2400" b="1" dirty="0">
                <a:solidFill>
                  <a:srgbClr val="0070C0"/>
                </a:solidFill>
              </a:rPr>
              <a:t>1.</a:t>
            </a:r>
            <a:r>
              <a:rPr lang="el-GR" sz="2400" dirty="0">
                <a:solidFill>
                  <a:srgbClr val="0070C0"/>
                </a:solidFill>
              </a:rPr>
              <a:t> Με την επιφύλαξη των διατάξεων που αφορούν τη μείωση ή την απόσβεση του </a:t>
            </a:r>
            <a:r>
              <a:rPr lang="el-GR" sz="2400" dirty="0" err="1">
                <a:solidFill>
                  <a:srgbClr val="0070C0"/>
                </a:solidFill>
              </a:rPr>
              <a:t>καλυφθέντος</a:t>
            </a:r>
            <a:r>
              <a:rPr lang="el-GR" sz="2400" dirty="0">
                <a:solidFill>
                  <a:srgbClr val="0070C0"/>
                </a:solidFill>
              </a:rPr>
              <a:t> κεφαλαίου, οι μέτοχοι δεν μπορούν να απαλλαγούν από την υποχρέωση εισφοράς.</a:t>
            </a:r>
          </a:p>
          <a:p>
            <a:pPr lvl="0" algn="just"/>
            <a:r>
              <a:rPr lang="el-GR" sz="2400" b="1" dirty="0">
                <a:solidFill>
                  <a:srgbClr val="0070C0"/>
                </a:solidFill>
              </a:rPr>
              <a:t>2.</a:t>
            </a:r>
            <a:r>
              <a:rPr lang="el-GR" sz="2400" dirty="0">
                <a:solidFill>
                  <a:srgbClr val="0070C0"/>
                </a:solidFill>
              </a:rPr>
              <a:t> Με την επιφύλαξη των δυνατοτήτων που παρέχει ο παρών νόμος, απαγορεύεται η άμεση ή έμμεση επιστροφή των εισφορών στους μετόχους, η καταβολή τόκων και η εκ μέρους της εταιρείας υπόσχεση εγγυημένης απόδοσης των μετοχών</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ΔΙΟΡΙΣΜΟΣ, ΑΡΜΟΔΙΟΤΗΤΕΣ ΚΑΙ ΑΠΟΦΑΣΕΙΣ ΤΟΥ ΔΙΟΙΚΗΤΙΚΟΥ ΣΥΜΒΟΥΛΙΟΥ</a:t>
            </a:r>
            <a:endParaRPr lang="el-GR" sz="2400" dirty="0">
              <a:solidFill>
                <a:srgbClr val="0070C0"/>
              </a:solidFill>
            </a:endParaRPr>
          </a:p>
          <a:p>
            <a:pPr algn="just"/>
            <a:r>
              <a:rPr lang="el-GR" sz="2400" b="1" dirty="0">
                <a:solidFill>
                  <a:srgbClr val="0070C0"/>
                </a:solidFill>
              </a:rPr>
              <a:t>Άρθρο 77</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Την εταιρεία διοικεί το διοικητικό συμβούλιο. Η διοίκηση της εταιρείας περιλαμβάνει τη διαχείριση και τη δικαστική και εξώδικη εκπροσώπησή της. Με την επιφύλαξη του άρθρου 87, το διοικητικό συμβούλιο ενεργεί συλλογικά.</a:t>
            </a:r>
          </a:p>
          <a:p>
            <a:pPr algn="just"/>
            <a:r>
              <a:rPr lang="el-GR" sz="2400" b="1" dirty="0">
                <a:solidFill>
                  <a:srgbClr val="0070C0"/>
                </a:solidFill>
              </a:rPr>
              <a:t>2.</a:t>
            </a:r>
            <a:r>
              <a:rPr lang="el-GR" sz="2400" dirty="0">
                <a:solidFill>
                  <a:srgbClr val="0070C0"/>
                </a:solidFill>
              </a:rPr>
              <a:t> Τα μέλη του διοικητικού συμβουλίου εκλέγονται ή ορίζονται, σύμφωνα με τα άρθρα 78 έως 80. Οι σύμβουλοι, μέτοχοι ή μη μέτοχοι, είναι πάντοτε επανεκλέξιμοι και ελεύθερα ανακλητοί</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354897743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53440" y="139337"/>
            <a:ext cx="11242765" cy="7848302"/>
          </a:xfrm>
          <a:prstGeom prst="rect">
            <a:avLst/>
          </a:prstGeom>
          <a:noFill/>
        </p:spPr>
        <p:txBody>
          <a:bodyPr wrap="square" rtlCol="0">
            <a:spAutoFit/>
          </a:bodyPr>
          <a:lstStyle/>
          <a:p>
            <a:pPr lvl="0" algn="just"/>
            <a:r>
              <a:rPr lang="el-GR" sz="2400" b="1" dirty="0">
                <a:solidFill>
                  <a:srgbClr val="0070C0"/>
                </a:solidFill>
              </a:rPr>
              <a:t>3.</a:t>
            </a:r>
            <a:r>
              <a:rPr lang="el-GR" sz="2400" dirty="0">
                <a:solidFill>
                  <a:srgbClr val="0070C0"/>
                </a:solidFill>
              </a:rPr>
              <a:t> Ο αριθμός των μελών του διοικητικού συμβουλίου ορίζεται από το καταστατικό ή από τη γενική συνέλευση, εντός των ορίων που προβλέπονται στο καταστατικό. Με την επιφύλαξη του άρθρου 115, το διοικητικό συμβούλιο αποτελείται τουλάχιστον από τρία (3) μέλη και όχι περισσότερα των δεκαπέντε (15). Όταν το καταστατικό προβλέπει ελάχιστο και μέγιστο αριθμό μελών του διοικητικού συμβουλίου, τον ακριβή αριθμό των μελών προσδιορίζει η γενική συνέλευση</a:t>
            </a:r>
            <a:r>
              <a:rPr lang="el-GR" sz="2400" dirty="0" smtClean="0">
                <a:solidFill>
                  <a:srgbClr val="0070C0"/>
                </a:solidFill>
              </a:rPr>
              <a:t>.</a:t>
            </a:r>
          </a:p>
          <a:p>
            <a:pPr lvl="0" algn="just"/>
            <a:endParaRPr lang="el-GR" sz="2400" dirty="0">
              <a:solidFill>
                <a:srgbClr val="0070C0"/>
              </a:solidFill>
            </a:endParaRPr>
          </a:p>
          <a:p>
            <a:pPr lvl="0" algn="just"/>
            <a:r>
              <a:rPr lang="el-GR" sz="2400" dirty="0">
                <a:solidFill>
                  <a:srgbClr val="0070C0"/>
                </a:solidFill>
              </a:rPr>
              <a:t>Άρθρο 78</a:t>
            </a:r>
          </a:p>
          <a:p>
            <a:pPr lvl="0" algn="just"/>
            <a:r>
              <a:rPr lang="el-GR" sz="2400" b="1" dirty="0">
                <a:solidFill>
                  <a:srgbClr val="0070C0"/>
                </a:solidFill>
              </a:rPr>
              <a:t>Εκλογή του διοικητικού συμβουλίου από τη γενική συνέλευση ή ορισμός στο καταστατικό</a:t>
            </a:r>
          </a:p>
          <a:p>
            <a:pPr lvl="0" algn="just"/>
            <a:r>
              <a:rPr lang="el-GR" sz="2400" dirty="0">
                <a:solidFill>
                  <a:srgbClr val="0070C0"/>
                </a:solidFill>
              </a:rPr>
              <a:t>1. Το διοικητικό συμβούλιο, εκλέγει η γενική συνέλευση, αν δεν ορίζεται κάτι άλλο στον νόμο.</a:t>
            </a:r>
          </a:p>
          <a:p>
            <a:pPr lvl="0" algn="just"/>
            <a:endParaRPr lang="el-GR" sz="2400" dirty="0">
              <a:solidFill>
                <a:srgbClr val="0070C0"/>
              </a:solidFill>
            </a:endParaRPr>
          </a:p>
          <a:p>
            <a:pPr lvl="0" algn="just"/>
            <a:r>
              <a:rPr lang="el-GR" sz="2400" dirty="0">
                <a:solidFill>
                  <a:srgbClr val="0070C0"/>
                </a:solidFill>
              </a:rPr>
              <a:t>2. Το πρώτο διοικητικό συμβούλιο της εταιρείας ορίζεται στο καταστατικό. Αν δεν έχει ορισθεί από το καταστατικό, το διοικητικό συμβούλιο εκλέγεται είτε με απόφαση γενικής συνέλευσης, λαμβανόμενη, σύμφωνα με την παράγραφο 5 του άρθρου 121, είτε ορίζεται με δικαστική απόφαση κατά το άρθρο 69 του Αστικού Κώδικα.</a:t>
            </a:r>
          </a:p>
          <a:p>
            <a:pPr lvl="0" algn="just"/>
            <a:endParaRPr lang="el-GR" sz="2400" dirty="0">
              <a:solidFill>
                <a:srgbClr val="0070C0"/>
              </a:solidFill>
            </a:endParaRPr>
          </a:p>
          <a:p>
            <a:pPr lvl="0" algn="just"/>
            <a:endParaRPr lang="el-GR" sz="2400" dirty="0" smtClean="0">
              <a:solidFill>
                <a:srgbClr val="0070C0"/>
              </a:solidFill>
            </a:endParaRPr>
          </a:p>
          <a:p>
            <a:pPr lvl="0" algn="just"/>
            <a:endParaRPr lang="el-GR" sz="2400" dirty="0">
              <a:solidFill>
                <a:srgbClr val="0070C0"/>
              </a:solidFill>
            </a:endParaRPr>
          </a:p>
          <a:p>
            <a:pPr lvl="0" algn="just"/>
            <a:endParaRPr lang="el-GR" sz="2400" dirty="0">
              <a:solidFill>
                <a:srgbClr val="0070C0"/>
              </a:solidFill>
            </a:endParaRPr>
          </a:p>
        </p:txBody>
      </p:sp>
    </p:spTree>
    <p:extLst>
      <p:ext uri="{BB962C8B-B14F-4D97-AF65-F5344CB8AC3E}">
        <p14:creationId xmlns:p14="http://schemas.microsoft.com/office/powerpoint/2010/main" val="251844326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5691" y="130629"/>
            <a:ext cx="11025051" cy="6370975"/>
          </a:xfrm>
          <a:prstGeom prst="rect">
            <a:avLst/>
          </a:prstGeom>
          <a:noFill/>
        </p:spPr>
        <p:txBody>
          <a:bodyPr wrap="square" rtlCol="0">
            <a:spAutoFit/>
          </a:bodyPr>
          <a:lstStyle/>
          <a:p>
            <a:pPr algn="just"/>
            <a:r>
              <a:rPr lang="el-GR" sz="2400" b="1" dirty="0">
                <a:solidFill>
                  <a:srgbClr val="0070C0"/>
                </a:solidFill>
              </a:rPr>
              <a:t>Άρθρο 86</a:t>
            </a:r>
            <a:endParaRPr lang="el-GR" sz="2400" dirty="0">
              <a:solidFill>
                <a:srgbClr val="0070C0"/>
              </a:solidFill>
            </a:endParaRPr>
          </a:p>
          <a:p>
            <a:pPr algn="just"/>
            <a:r>
              <a:rPr lang="el-GR" sz="2400" b="1" dirty="0">
                <a:solidFill>
                  <a:srgbClr val="0070C0"/>
                </a:solidFill>
              </a:rPr>
              <a:t>Αρμοδιότητες και έκταση εξουσιών του διοικητικού συμβουλίου</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Το διοικητικό συμβούλιο είναι αρμόδιο να αποφασίζει για κάθε πράξη που αφορά τη διοίκηση της εταιρείας, τη διαχείριση της περιουσίας της και την εν γένει επιδίωξη του σκοπού της.</a:t>
            </a:r>
          </a:p>
          <a:p>
            <a:pPr algn="just"/>
            <a:endParaRPr lang="el-GR" sz="2400" b="1" dirty="0" smtClean="0">
              <a:solidFill>
                <a:srgbClr val="0070C0"/>
              </a:solidFill>
            </a:endParaRPr>
          </a:p>
          <a:p>
            <a:pPr algn="just"/>
            <a:r>
              <a:rPr lang="el-GR" sz="2400" b="1" dirty="0" smtClean="0">
                <a:solidFill>
                  <a:srgbClr val="0070C0"/>
                </a:solidFill>
              </a:rPr>
              <a:t>2</a:t>
            </a:r>
            <a:r>
              <a:rPr lang="el-GR" sz="2400" dirty="0">
                <a:solidFill>
                  <a:srgbClr val="0070C0"/>
                </a:solidFill>
              </a:rPr>
              <a:t>. Πράξεις του διοικητικού συμβουλίου, ακόμη και αν είναι εκτός του εταιρικού σκοπού, δεσμεύουν την εταιρεία απέναντι στους τρίτους, εκτός αν ο τρίτος γνώριζε την υπέρβαση του εταιρικού σκοπού ή, λαμβανομένων υπόψη των περιστάσεων, δεν μπορούσε να την αγνοεί. Το βάρος απόδειξης των περιστατικών που αίρουν τη δέσμευση της εταιρείας, σύμφωνα με τα προηγούμενα εδάφια, φέρει η ίδια η εταιρεία. Δε συνιστά απόδειξη μόνη η τήρηση των διατυπώσεων δημοσιότητας ως προς το καταστατικό της εταιρείας ή τις τροποποιήσεις του.</a:t>
            </a:r>
          </a:p>
          <a:p>
            <a:pPr algn="just"/>
            <a:endParaRPr lang="el-GR" sz="2400" b="1" dirty="0" smtClean="0">
              <a:solidFill>
                <a:srgbClr val="0070C0"/>
              </a:solidFill>
            </a:endParaRPr>
          </a:p>
          <a:p>
            <a:pPr algn="just"/>
            <a:r>
              <a:rPr lang="el-GR" sz="2400" b="1" dirty="0" smtClean="0">
                <a:solidFill>
                  <a:srgbClr val="0070C0"/>
                </a:solidFill>
              </a:rPr>
              <a:t>3</a:t>
            </a:r>
            <a:r>
              <a:rPr lang="el-GR" sz="2400" dirty="0">
                <a:solidFill>
                  <a:srgbClr val="0070C0"/>
                </a:solidFill>
              </a:rPr>
              <a:t>. Περιορισμοί της εξουσίας του διοικητικού συμβουλίου από το καταστατικό ή από απόφαση της γενικής συνέλευσης δεν αντιτάσσονται στους τρίτους ακόμα και αν έχουν υποβληθεί σε δημοσιότητα.</a:t>
            </a:r>
          </a:p>
        </p:txBody>
      </p:sp>
    </p:spTree>
    <p:extLst>
      <p:ext uri="{BB962C8B-B14F-4D97-AF65-F5344CB8AC3E}">
        <p14:creationId xmlns:p14="http://schemas.microsoft.com/office/powerpoint/2010/main" val="31968885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0857" y="104503"/>
            <a:ext cx="11138263" cy="6001643"/>
          </a:xfrm>
          <a:prstGeom prst="rect">
            <a:avLst/>
          </a:prstGeom>
          <a:noFill/>
        </p:spPr>
        <p:txBody>
          <a:bodyPr wrap="square" rtlCol="0">
            <a:spAutoFit/>
          </a:bodyPr>
          <a:lstStyle/>
          <a:p>
            <a:pPr algn="just"/>
            <a:r>
              <a:rPr lang="el-GR" sz="2400" b="1" dirty="0">
                <a:solidFill>
                  <a:srgbClr val="0070C0"/>
                </a:solidFill>
              </a:rPr>
              <a:t>Άρθρο 88</a:t>
            </a:r>
            <a:endParaRPr lang="el-GR" sz="2400" dirty="0">
              <a:solidFill>
                <a:srgbClr val="0070C0"/>
              </a:solidFill>
            </a:endParaRPr>
          </a:p>
          <a:p>
            <a:pPr algn="just"/>
            <a:r>
              <a:rPr lang="el-GR" sz="2400" b="1" dirty="0">
                <a:solidFill>
                  <a:srgbClr val="0070C0"/>
                </a:solidFill>
              </a:rPr>
              <a:t>Πράξεις εκπροσώπησης εταιρείας</a:t>
            </a:r>
            <a:endParaRPr lang="el-GR" sz="2400" dirty="0">
              <a:solidFill>
                <a:srgbClr val="0070C0"/>
              </a:solidFill>
            </a:endParaRPr>
          </a:p>
          <a:p>
            <a:pPr algn="just"/>
            <a:r>
              <a:rPr lang="el-GR" sz="2400" dirty="0">
                <a:solidFill>
                  <a:srgbClr val="0070C0"/>
                </a:solidFill>
              </a:rPr>
              <a:t>Για κάθε πράξη εκπροσώπησης της εταιρείας αρκεί η υπογραφή του </a:t>
            </a:r>
            <a:r>
              <a:rPr lang="el-GR" sz="2400" dirty="0" err="1">
                <a:solidFill>
                  <a:srgbClr val="0070C0"/>
                </a:solidFill>
              </a:rPr>
              <a:t>νομίμου</a:t>
            </a:r>
            <a:r>
              <a:rPr lang="el-GR" sz="2400" dirty="0">
                <a:solidFill>
                  <a:srgbClr val="0070C0"/>
                </a:solidFill>
              </a:rPr>
              <a:t> εκπροσώπου της υπό την εταιρική επωνυμία, το όνομά του και η αναφορά της </a:t>
            </a:r>
            <a:r>
              <a:rPr lang="el-GR" sz="2400" dirty="0" err="1">
                <a:solidFill>
                  <a:srgbClr val="0070C0"/>
                </a:solidFill>
              </a:rPr>
              <a:t>ιδιότητάς</a:t>
            </a:r>
            <a:r>
              <a:rPr lang="el-GR" sz="2400" dirty="0">
                <a:solidFill>
                  <a:srgbClr val="0070C0"/>
                </a:solidFill>
              </a:rPr>
              <a:t> του. Χρήση εταιρικής σφραγίδας δεν απαιτείται</a:t>
            </a:r>
            <a:r>
              <a:rPr lang="el-GR" sz="2400" dirty="0" smtClean="0">
                <a:solidFill>
                  <a:srgbClr val="0070C0"/>
                </a:solidFill>
              </a:rPr>
              <a:t>.</a:t>
            </a:r>
          </a:p>
          <a:p>
            <a:pPr algn="just"/>
            <a:endParaRPr lang="el-GR" sz="2400" dirty="0">
              <a:solidFill>
                <a:srgbClr val="0070C0"/>
              </a:solidFill>
            </a:endParaRPr>
          </a:p>
          <a:p>
            <a:pPr algn="just"/>
            <a:r>
              <a:rPr lang="el-GR" sz="2400" b="1" dirty="0">
                <a:solidFill>
                  <a:srgbClr val="0070C0"/>
                </a:solidFill>
              </a:rPr>
              <a:t>Άρθρο 96</a:t>
            </a:r>
            <a:endParaRPr lang="el-GR" sz="2400" dirty="0">
              <a:solidFill>
                <a:srgbClr val="0070C0"/>
              </a:solidFill>
            </a:endParaRPr>
          </a:p>
          <a:p>
            <a:pPr algn="just"/>
            <a:r>
              <a:rPr lang="el-GR" sz="2400" b="1" dirty="0">
                <a:solidFill>
                  <a:srgbClr val="0070C0"/>
                </a:solidFill>
              </a:rPr>
              <a:t>Καθήκοντα διοικητικού συμβουλίου</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Τα μέλη του διοικητικού συμβουλίου και κάθε τρίτο πρόσωπο, στο οποίο έχουν ανατεθεί από αυτό εξουσίες, σύμφωνα με το άρθρο 87, οφείλουν κατά την άσκηση των καθηκόντων τους και των αρμοδιοτήτων τους να τηρούν το νόμο, το καταστατικό και τις νόμιμες αποφάσεις της γενικής συνέλευσης. Οφείλουν να διαχειρίζονται τις εταιρικές υποθέσεις με σκοπό την προαγωγή του εταιρικού συμφέροντος, να εποπτεύουν την εκτέλεση των αποφάσεων του διοικητικού συμβουλίου και της γενικής συνέλευσης και να ενημερώνουν τα άλλα μέλη του διοικητικού συμβουλίου για τις εταιρικές υποθέσεις</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19295919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1189" y="104503"/>
            <a:ext cx="11242765" cy="6001643"/>
          </a:xfrm>
          <a:prstGeom prst="rect">
            <a:avLst/>
          </a:prstGeom>
          <a:noFill/>
        </p:spPr>
        <p:txBody>
          <a:bodyPr wrap="square" rtlCol="0">
            <a:spAutoFit/>
          </a:bodyPr>
          <a:lstStyle/>
          <a:p>
            <a:pPr lvl="0" algn="just"/>
            <a:r>
              <a:rPr lang="el-GR" sz="2400" b="1" dirty="0">
                <a:solidFill>
                  <a:srgbClr val="0070C0"/>
                </a:solidFill>
              </a:rPr>
              <a:t>2</a:t>
            </a:r>
            <a:r>
              <a:rPr lang="el-GR" sz="2400" dirty="0">
                <a:solidFill>
                  <a:srgbClr val="0070C0"/>
                </a:solidFill>
              </a:rPr>
              <a:t>. Τα μέλη του διοικητικού συμβουλίου οφείλουν να τηρούν τα κατά το νόμο αρχεία, βιβλία και στοιχεία. Έχουν επίσης το συλλογικό καθήκον να εξασφαλίζουν ότι οι ετήσιες χρηματοοικονομικές καταστάσεις, η ετήσια έκθεση διαχείρισης και, όταν προβλέπεται, σύμφωνα με το άρθρο 152, η δήλωση εταιρικής διακυβέρνησης, οι ενοποιημένες χρηματοοικονομικές καταστάσεις, οι ενοποιημένες εκθέσεις διαχείρισης και η τυχόν ενοποιημένη δήλωση εταιρικής διακυβέρνησης, καθώς και η έκθεση αποδοχών του άρθρου 112 συντάσσονται και δημοσιεύονται, σύμφωνα με τις διατάξεις του νόμου ή, κατά περίπτωση, σύμφωνα με τα διεθνή λογιστικά πρότυπα που έχουν υιοθετηθεί με τον Κανονισμό ΕΚ </a:t>
            </a:r>
            <a:r>
              <a:rPr lang="el-GR" sz="2400" dirty="0" err="1">
                <a:solidFill>
                  <a:srgbClr val="0070C0"/>
                </a:solidFill>
              </a:rPr>
              <a:t>αριθμ</a:t>
            </a:r>
            <a:r>
              <a:rPr lang="el-GR" sz="2400" dirty="0">
                <a:solidFill>
                  <a:srgbClr val="0070C0"/>
                </a:solidFill>
              </a:rPr>
              <a:t>. 1606/2002 του Ευρωπαϊκού Κοινοβουλίου και του Συμβουλίου (L 243</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Άρθρο </a:t>
            </a:r>
            <a:r>
              <a:rPr lang="el-GR" sz="2400" b="1" dirty="0" smtClean="0">
                <a:solidFill>
                  <a:srgbClr val="0070C0"/>
                </a:solidFill>
              </a:rPr>
              <a:t>102</a:t>
            </a:r>
          </a:p>
          <a:p>
            <a:pPr algn="just"/>
            <a:r>
              <a:rPr lang="el-GR" sz="2400" b="1" dirty="0" smtClean="0">
                <a:solidFill>
                  <a:srgbClr val="0070C0"/>
                </a:solidFill>
              </a:rPr>
              <a:t>Ευθύνη μελών του διοικητικού συμβουλίου</a:t>
            </a:r>
            <a:endParaRPr lang="el-GR" sz="2400" dirty="0" smtClean="0">
              <a:solidFill>
                <a:srgbClr val="0070C0"/>
              </a:solidFill>
            </a:endParaRPr>
          </a:p>
          <a:p>
            <a:pPr algn="just"/>
            <a:r>
              <a:rPr lang="el-GR" sz="2400" b="1" dirty="0" smtClean="0">
                <a:solidFill>
                  <a:srgbClr val="0070C0"/>
                </a:solidFill>
              </a:rPr>
              <a:t>1</a:t>
            </a:r>
            <a:r>
              <a:rPr lang="el-GR" sz="2400" dirty="0" smtClean="0">
                <a:solidFill>
                  <a:srgbClr val="0070C0"/>
                </a:solidFill>
              </a:rPr>
              <a:t>. Κάθε μέλος του διοικητικού συμβουλίου ευθύνεται έναντι της εταιρείας για ζημία που αυτή υφίσταται λόγω πράξης ή παράλειψης που συνιστά παράβαση των καθηκόντων του.</a:t>
            </a:r>
            <a:endParaRPr lang="el-GR" sz="2400" dirty="0">
              <a:solidFill>
                <a:srgbClr val="0070C0"/>
              </a:solidFill>
            </a:endParaRPr>
          </a:p>
        </p:txBody>
      </p:sp>
    </p:spTree>
    <p:extLst>
      <p:ext uri="{BB962C8B-B14F-4D97-AF65-F5344CB8AC3E}">
        <p14:creationId xmlns:p14="http://schemas.microsoft.com/office/powerpoint/2010/main" val="3833283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44731" y="200296"/>
            <a:ext cx="11146972" cy="6001643"/>
          </a:xfrm>
          <a:prstGeom prst="rect">
            <a:avLst/>
          </a:prstGeom>
          <a:noFill/>
        </p:spPr>
        <p:txBody>
          <a:bodyPr wrap="square" rtlCol="0">
            <a:spAutoFit/>
          </a:bodyPr>
          <a:lstStyle/>
          <a:p>
            <a:pPr algn="just"/>
            <a:r>
              <a:rPr lang="el-GR" sz="2400" b="1" dirty="0">
                <a:solidFill>
                  <a:srgbClr val="0070C0"/>
                </a:solidFill>
              </a:rPr>
              <a:t>ΟΜΟΡΡΥΘΜΗ ΕΤΑΙΡΕΙΑ (Ο.Ε.) </a:t>
            </a:r>
            <a:endParaRPr lang="el-GR" sz="2400" dirty="0">
              <a:solidFill>
                <a:srgbClr val="0070C0"/>
              </a:solidFill>
            </a:endParaRPr>
          </a:p>
          <a:p>
            <a:pPr algn="just"/>
            <a:r>
              <a:rPr lang="el-GR" sz="2400" b="1" dirty="0">
                <a:solidFill>
                  <a:srgbClr val="0070C0"/>
                </a:solidFill>
              </a:rPr>
              <a:t>Έννοια και χαρακτηριστικά της Ο.Ε. </a:t>
            </a:r>
            <a:endParaRPr lang="el-GR" sz="2400" dirty="0">
              <a:solidFill>
                <a:srgbClr val="0070C0"/>
              </a:solidFill>
            </a:endParaRPr>
          </a:p>
          <a:p>
            <a:pPr algn="just"/>
            <a:r>
              <a:rPr lang="el-GR" sz="2400" dirty="0">
                <a:solidFill>
                  <a:srgbClr val="0070C0"/>
                </a:solidFill>
              </a:rPr>
              <a:t>Σύμφωνα με διατάξεις του Εμπορικού Νόμου, </a:t>
            </a:r>
            <a:r>
              <a:rPr lang="el-GR" sz="2400" dirty="0" smtClean="0">
                <a:solidFill>
                  <a:srgbClr val="0070C0"/>
                </a:solidFill>
              </a:rPr>
              <a:t>ονομάζουμε </a:t>
            </a:r>
            <a:r>
              <a:rPr lang="el-GR" sz="2400" dirty="0">
                <a:solidFill>
                  <a:srgbClr val="0070C0"/>
                </a:solidFill>
              </a:rPr>
              <a:t>Ομόρρυθμη την Εμπορική Εταιρεία που συνίσταται από δυο ή περισσότερα άτομα και σκοπό έχει την διενέργεια εμπορικών πράξεων κάτω από εταιρική επωνυμία και της οποίας όλα τα μέλη ευθύνονται αλληλέγγυα και απεριόριστα με όλη την ατομική τους περιουσία για τα χρέη της εταιρείας. </a:t>
            </a:r>
          </a:p>
          <a:p>
            <a:pPr algn="just"/>
            <a:r>
              <a:rPr lang="el-GR" sz="2400" b="1" dirty="0">
                <a:solidFill>
                  <a:srgbClr val="0070C0"/>
                </a:solidFill>
              </a:rPr>
              <a:t>Το ιδιαίτερο χαρακτηριστικό της Ομόρρυθμης εταιρείας είναι η αλληλέγγυα και απεριόριστη ευθύνη των εταίρων. </a:t>
            </a:r>
            <a:endParaRPr lang="el-GR" sz="2400" b="1" dirty="0" smtClean="0">
              <a:solidFill>
                <a:srgbClr val="0070C0"/>
              </a:solidFill>
            </a:endParaRPr>
          </a:p>
          <a:p>
            <a:pPr algn="just"/>
            <a:endParaRPr lang="el-GR" sz="2400" dirty="0">
              <a:solidFill>
                <a:srgbClr val="0070C0"/>
              </a:solidFill>
            </a:endParaRPr>
          </a:p>
          <a:p>
            <a:pPr algn="just"/>
            <a:r>
              <a:rPr lang="el-GR" sz="2400" b="1" dirty="0">
                <a:solidFill>
                  <a:srgbClr val="0070C0"/>
                </a:solidFill>
              </a:rPr>
              <a:t>Σύσταση - Ίδρυση ΟΕ-ΕΕ </a:t>
            </a:r>
            <a:endParaRPr lang="el-GR" sz="2400" dirty="0">
              <a:solidFill>
                <a:srgbClr val="0070C0"/>
              </a:solidFill>
            </a:endParaRPr>
          </a:p>
          <a:p>
            <a:pPr algn="just"/>
            <a:r>
              <a:rPr lang="el-GR" sz="2400" dirty="0">
                <a:solidFill>
                  <a:srgbClr val="0070C0"/>
                </a:solidFill>
              </a:rPr>
              <a:t>Προϋποθέσεις ίδρυσης </a:t>
            </a:r>
          </a:p>
          <a:p>
            <a:pPr algn="just"/>
            <a:r>
              <a:rPr lang="el-GR" sz="2400" dirty="0">
                <a:solidFill>
                  <a:srgbClr val="0070C0"/>
                </a:solidFill>
              </a:rPr>
              <a:t>Για την ίδρυση Ομόρρυθμης Εταιρείας αλλά και της Ετερόρρυθμης , πρέπει να συμπράξουν δύο τουλάχιστον μέρη, που, κατά την έκφραση του νόμου, υποχρεούνται αμοιβαίως στην επιδίωξη κοινού σκοπού(άρθρο 741 Αστικού Κώδικα). </a:t>
            </a:r>
            <a:endParaRPr lang="el-GR" sz="2400" dirty="0" smtClean="0">
              <a:solidFill>
                <a:srgbClr val="0070C0"/>
              </a:solidFill>
            </a:endParaRPr>
          </a:p>
          <a:p>
            <a:pPr algn="just"/>
            <a:endParaRPr lang="el-GR" sz="2400" dirty="0">
              <a:solidFill>
                <a:srgbClr val="0070C0"/>
              </a:solidFill>
            </a:endParaRPr>
          </a:p>
        </p:txBody>
      </p:sp>
    </p:spTree>
    <p:extLst>
      <p:ext uri="{BB962C8B-B14F-4D97-AF65-F5344CB8AC3E}">
        <p14:creationId xmlns:p14="http://schemas.microsoft.com/office/powerpoint/2010/main" val="407088900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3440" y="95793"/>
            <a:ext cx="11155680" cy="5262979"/>
          </a:xfrm>
          <a:prstGeom prst="rect">
            <a:avLst/>
          </a:prstGeom>
          <a:noFill/>
        </p:spPr>
        <p:txBody>
          <a:bodyPr wrap="square" rtlCol="0">
            <a:spAutoFit/>
          </a:bodyPr>
          <a:lstStyle/>
          <a:p>
            <a:pPr algn="just"/>
            <a:r>
              <a:rPr lang="el-GR" sz="2400" b="1" dirty="0">
                <a:solidFill>
                  <a:srgbClr val="0070C0"/>
                </a:solidFill>
              </a:rPr>
              <a:t>2</a:t>
            </a:r>
            <a:r>
              <a:rPr lang="el-GR" sz="2400" dirty="0">
                <a:solidFill>
                  <a:srgbClr val="0070C0"/>
                </a:solidFill>
              </a:rPr>
              <a:t>. Η ευθύνη αυτή δεν υφίσταται, αν το μέλος του διοικητικού συμβουλίου αποδείξει ότι κατέβαλε κατά την άσκηση των καθηκόντων του την επιμέλεια του συνετού επιχειρηματία που δραστηριοποιείται σε παρόμοιες συνθήκες. Η επιμέλεια αυτή κρίνεται με βάση και την ιδιότητα κάθε μέλους και τα καθήκοντα που του έχουν ανατεθεί κατά το νόμο, το καταστατικό ή με απόφαση των αρμόδιων εταιρικών οργάνων.</a:t>
            </a:r>
          </a:p>
          <a:p>
            <a:pPr algn="just"/>
            <a:r>
              <a:rPr lang="el-GR" sz="2400" b="1" dirty="0">
                <a:solidFill>
                  <a:srgbClr val="0070C0"/>
                </a:solidFill>
              </a:rPr>
              <a:t>3.</a:t>
            </a:r>
            <a:r>
              <a:rPr lang="el-GR" sz="2400" dirty="0">
                <a:solidFill>
                  <a:srgbClr val="0070C0"/>
                </a:solidFill>
              </a:rPr>
              <a:t> Αν από κοινή πράξη περισσότερων μελών του διοικητικού συμβουλίου προήλθε ζημία ή αν για την ίδια ζημία ευθύνονται παράλληλα περισσότεροι, ενέχονται όλοι εις </a:t>
            </a:r>
            <a:r>
              <a:rPr lang="el-GR" sz="2400" dirty="0" err="1">
                <a:solidFill>
                  <a:srgbClr val="0070C0"/>
                </a:solidFill>
              </a:rPr>
              <a:t>ολόκληρον</a:t>
            </a:r>
            <a:r>
              <a:rPr lang="el-GR" sz="2400" dirty="0">
                <a:solidFill>
                  <a:srgbClr val="0070C0"/>
                </a:solidFill>
              </a:rPr>
              <a:t>. Το ίδιο ισχύει και αν έχουν ενεργήσει περισσότεροι συγχρόνως ή διαδοχικά και δεν μπορεί να εξακριβωθεί τίνος η πράξη επέφερε τη ζημία. Το δικαστήριο όμως μπορεί να αποφασίσει για επιμερισμό της ευθύνης μεταξύ των υπευθύνων, ανάλογα με τη βαρύτητα της πράξης, το βαθμό του πταίσματος και την κατανομή των καθηκόντων των μελών του διοικητικού συμβουλίου. Το δικαστήριο μπορεί να ρυθμίσει και το δικαίωμα αναγωγής των υπευθύνων μεταξύ τους</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359184087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314" y="113211"/>
            <a:ext cx="11295017" cy="6001643"/>
          </a:xfrm>
          <a:prstGeom prst="rect">
            <a:avLst/>
          </a:prstGeom>
          <a:noFill/>
        </p:spPr>
        <p:txBody>
          <a:bodyPr wrap="square" rtlCol="0">
            <a:spAutoFit/>
          </a:bodyPr>
          <a:lstStyle/>
          <a:p>
            <a:pPr lvl="0" algn="just"/>
            <a:r>
              <a:rPr lang="el-GR" sz="2400" b="1" dirty="0">
                <a:solidFill>
                  <a:srgbClr val="0070C0"/>
                </a:solidFill>
              </a:rPr>
              <a:t>4</a:t>
            </a:r>
            <a:r>
              <a:rPr lang="el-GR" sz="2400" dirty="0">
                <a:solidFill>
                  <a:srgbClr val="0070C0"/>
                </a:solidFill>
              </a:rPr>
              <a:t>. Η ευθύνη κατά το παρόν άρθρο δεν υφίσταται προκειμένου για πράξεις ή παραλείψεις που στηρίζονται σε σύννομη απόφαση της γενικής συνέλευσης ή που αφορούν εύλογη επιχειρηματική απόφαση, η οποία ελήφθη (α) με καλή πίστη, (β) με βάση επαρκή, για τις συγκεκριμένες συνθήκες, πληροφόρηση και (γ) με αποκλειστικό κριτήριο την εξυπηρέτηση του εταιρικού συμφέροντος. Τα στοιχεία αυτά κρίνονται με αναφορά στο χρόνο λήψης της απόφασης. Τα μέλη του διοικητικού συμβουλίου φέρουν το βάρος απόδειξης των προϋποθέσεων της παρούσας παραγράφου. Επίσης το δικαστήριο μπορεί να θεωρήσει ότι δεν υφίσταται ευθύνη προκειμένου για πράξεις ή παραλείψεις που στηρίζονται σε εισήγηση ή γνώμη ανεξάρτητου οργάνου ή επιτροπής, που λειτουργεί στην εταιρεία, σύμφωνα με το νόμο</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5.</a:t>
            </a:r>
            <a:r>
              <a:rPr lang="el-GR" sz="2400" dirty="0">
                <a:solidFill>
                  <a:srgbClr val="0070C0"/>
                </a:solidFill>
              </a:rPr>
              <a:t> Οι διατάξεις του παρόντος άρθρου και των άρθρων 103 έως 108 εφαρμόζονται και ως προς την ευθύνη των προσώπων που ενεργούν πράξεις διαχείρισης και εκπροσώπησης, σύμφωνα με το άρθρο 87, ή των οποίων η πράξη διορισμού ως μελών του διοικητικού συμβουλίου είναι ελαττωματική.</a:t>
            </a:r>
          </a:p>
          <a:p>
            <a:pPr lvl="0" algn="just"/>
            <a:endParaRPr lang="el-GR" sz="2400" dirty="0">
              <a:solidFill>
                <a:srgbClr val="0070C0"/>
              </a:solidFill>
            </a:endParaRPr>
          </a:p>
        </p:txBody>
      </p:sp>
    </p:spTree>
    <p:extLst>
      <p:ext uri="{BB962C8B-B14F-4D97-AF65-F5344CB8AC3E}">
        <p14:creationId xmlns:p14="http://schemas.microsoft.com/office/powerpoint/2010/main" val="178939371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2480" y="95793"/>
            <a:ext cx="11312433" cy="6370975"/>
          </a:xfrm>
          <a:prstGeom prst="rect">
            <a:avLst/>
          </a:prstGeom>
          <a:noFill/>
        </p:spPr>
        <p:txBody>
          <a:bodyPr wrap="square" rtlCol="0">
            <a:spAutoFit/>
          </a:bodyPr>
          <a:lstStyle/>
          <a:p>
            <a:pPr algn="just"/>
            <a:r>
              <a:rPr lang="el-GR" sz="2400" b="1" dirty="0" smtClean="0">
                <a:solidFill>
                  <a:srgbClr val="0070C0"/>
                </a:solidFill>
              </a:rPr>
              <a:t>6</a:t>
            </a:r>
            <a:r>
              <a:rPr lang="el-GR" sz="2400" dirty="0">
                <a:solidFill>
                  <a:srgbClr val="0070C0"/>
                </a:solidFill>
              </a:rPr>
              <a:t>. Οι αξιώσεις της εταιρείας κατά το παρόν άρθρο παραγράφονται μετά τριετία από την τέλεση της πράξης ή την παράλειψη. Η παραγραφή αναστέλλεται ενόσω ο υπεύθυνος έχει την ιδιότητα του μέλους του διοικητικού συμβουλίου ή εκείνη της προηγούμενης παραγράφου. Σε κάθε περίπτωση η παραγραφή επέρχεται μετά πάροδο δεκαετίας από την τέλεση της πράξης ή την παράλειψη.</a:t>
            </a:r>
          </a:p>
          <a:p>
            <a:pPr algn="just"/>
            <a:endParaRPr lang="el-GR" sz="2400" b="1" dirty="0" smtClean="0">
              <a:solidFill>
                <a:srgbClr val="0070C0"/>
              </a:solidFill>
            </a:endParaRPr>
          </a:p>
          <a:p>
            <a:pPr algn="just"/>
            <a:r>
              <a:rPr lang="el-GR" sz="2400" b="1" dirty="0" smtClean="0">
                <a:solidFill>
                  <a:srgbClr val="0070C0"/>
                </a:solidFill>
              </a:rPr>
              <a:t>7</a:t>
            </a:r>
            <a:r>
              <a:rPr lang="el-GR" sz="2400" b="1" dirty="0">
                <a:solidFill>
                  <a:srgbClr val="0070C0"/>
                </a:solidFill>
              </a:rPr>
              <a:t>.</a:t>
            </a:r>
            <a:r>
              <a:rPr lang="el-GR" sz="2400" dirty="0">
                <a:solidFill>
                  <a:srgbClr val="0070C0"/>
                </a:solidFill>
              </a:rPr>
              <a:t> Η εταιρεία μπορεί, με απόφαση του διοικητικού συμβουλίου, να παραιτηθεί των αξιώσεών της προς αποζημίωση ή να συμβιβασθεί για αυτές μετά πάροδο δύο (2) ετών από τη γένεση της αξίωσης και μόνο εφόσον συγκατατίθεται η γενική συνέλευση και δεν αντιτίθεται μειοψηφία που εκπροσωπεί το ένα δέκατο (1/10) του εκπροσωπούμενου στη συνέλευση κεφαλαίου. Μετά την άσκηση της αγωγής, η παραπάνω παραίτηση ή ο συμβιβασμός μπορούν να λάβουν χώρα οποτεδήποτε, εφόσον συγκατατίθεται η γενική συνέλευση και δεν αντιτίθεται το ένα εικοστό (1/20) του εκπροσωπούμενου στη συνέλευση κεφαλαίου. Στην συνέλευση αυτή καλείται να παραστεί και ο ειδικός εκπρόσωπος που τυχόν έχει ορισθεί.</a:t>
            </a:r>
          </a:p>
          <a:p>
            <a:pPr lvl="0" algn="just"/>
            <a:endParaRPr lang="el-GR" sz="2400" dirty="0">
              <a:solidFill>
                <a:srgbClr val="0070C0"/>
              </a:solidFill>
            </a:endParaRPr>
          </a:p>
          <a:p>
            <a:pPr lvl="0" algn="just"/>
            <a:endParaRPr lang="el-GR" sz="2400" dirty="0">
              <a:solidFill>
                <a:srgbClr val="0070C0"/>
              </a:solidFill>
            </a:endParaRPr>
          </a:p>
        </p:txBody>
      </p:sp>
    </p:spTree>
    <p:extLst>
      <p:ext uri="{BB962C8B-B14F-4D97-AF65-F5344CB8AC3E}">
        <p14:creationId xmlns:p14="http://schemas.microsoft.com/office/powerpoint/2010/main" val="173097086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44732" y="104502"/>
            <a:ext cx="11190514" cy="6001643"/>
          </a:xfrm>
          <a:prstGeom prst="rect">
            <a:avLst/>
          </a:prstGeom>
          <a:noFill/>
        </p:spPr>
        <p:txBody>
          <a:bodyPr wrap="square" rtlCol="0">
            <a:spAutoFit/>
          </a:bodyPr>
          <a:lstStyle/>
          <a:p>
            <a:pPr algn="just"/>
            <a:r>
              <a:rPr lang="el-GR" sz="2400" b="1" dirty="0">
                <a:solidFill>
                  <a:srgbClr val="0070C0"/>
                </a:solidFill>
              </a:rPr>
              <a:t>Άρθρο 108</a:t>
            </a:r>
            <a:endParaRPr lang="el-GR" sz="2400" dirty="0">
              <a:solidFill>
                <a:srgbClr val="0070C0"/>
              </a:solidFill>
            </a:endParaRPr>
          </a:p>
          <a:p>
            <a:pPr algn="just"/>
            <a:r>
              <a:rPr lang="el-GR" sz="2400" b="1" dirty="0">
                <a:solidFill>
                  <a:srgbClr val="0070C0"/>
                </a:solidFill>
              </a:rPr>
              <a:t>Έγκριση συνολικής διαχείρισης</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Με απόφαση της γενικής συνέλευσης, που λαμβάνεται με φανερή ψηφοφορία μετά την έγκριση των ετήσιων χρηματοοικονομικών καταστάσεων, μπορεί να εγκρίνεται η συνολική διαχείριση που έλαβε χώρα κατά την αντίστοιχη χρήση. Παραίτηση όμως της εταιρείας από αξιώσεις της κατά των μελών του διοικητικού συμβουλίου ή άλλων προσώπων ή συμβιβασμός της εταιρείας με αυτούς μπορεί να λάβει χώρα μόνο με τις προϋποθέσεις της παραγράφου 7 του άρθρου 102. Κατά τη δίκη για αποζημίωση της εταιρείας λόγω ευθύνης των μελών του διοικητικού συμβουλίου κατά τα άρθρα 102 και </a:t>
            </a:r>
            <a:r>
              <a:rPr lang="el-GR" sz="2400" dirty="0" err="1">
                <a:solidFill>
                  <a:srgbClr val="0070C0"/>
                </a:solidFill>
              </a:rPr>
              <a:t>επ</a:t>
            </a:r>
            <a:r>
              <a:rPr lang="el-GR" sz="2400" dirty="0">
                <a:solidFill>
                  <a:srgbClr val="0070C0"/>
                </a:solidFill>
              </a:rPr>
              <a:t>. συνεκτιμάται η παραπάνω έγκριση.</a:t>
            </a:r>
          </a:p>
          <a:p>
            <a:pPr algn="just"/>
            <a:r>
              <a:rPr lang="el-GR" sz="2400" b="1" dirty="0">
                <a:solidFill>
                  <a:srgbClr val="0070C0"/>
                </a:solidFill>
              </a:rPr>
              <a:t>2</a:t>
            </a:r>
            <a:r>
              <a:rPr lang="el-GR" sz="2400" dirty="0">
                <a:solidFill>
                  <a:srgbClr val="0070C0"/>
                </a:solidFill>
              </a:rPr>
              <a:t>. Στην ψηφοφορία περί έγκρισης της συνολικής διαχείρισης, σύμφωνα με την παράγραφο 1 του παρόντος άρθρου δικαιούνται να μετέχουν τα μέλη του διοικητικού συμβουλίου μόνο με μετοχές, των οποίων είναι κύριοι, ή ως αντιπρόσωποι άλλων μετόχων, εφόσον όμως έχουν λάβει σχετική εξουσιοδότηση με ρητές και συγκεκριμένες οδηγίες ψήφου. Το ίδιο ισχύει και για τους υπαλλήλους της εταιρείας</a:t>
            </a:r>
            <a:r>
              <a:rPr lang="el-GR" sz="2400" dirty="0" smtClean="0">
                <a:solidFill>
                  <a:srgbClr val="0070C0"/>
                </a:solidFill>
              </a:rPr>
              <a:t>.</a:t>
            </a:r>
          </a:p>
          <a:p>
            <a:pPr algn="just"/>
            <a:endParaRPr lang="el-GR" sz="2400" dirty="0">
              <a:solidFill>
                <a:srgbClr val="0070C0"/>
              </a:solidFill>
            </a:endParaRPr>
          </a:p>
        </p:txBody>
      </p:sp>
    </p:spTree>
    <p:extLst>
      <p:ext uri="{BB962C8B-B14F-4D97-AF65-F5344CB8AC3E}">
        <p14:creationId xmlns:p14="http://schemas.microsoft.com/office/powerpoint/2010/main" val="96791192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314" y="104503"/>
            <a:ext cx="11199223" cy="7386638"/>
          </a:xfrm>
          <a:prstGeom prst="rect">
            <a:avLst/>
          </a:prstGeom>
          <a:noFill/>
        </p:spPr>
        <p:txBody>
          <a:bodyPr wrap="square" rtlCol="0">
            <a:spAutoFit/>
          </a:bodyPr>
          <a:lstStyle/>
          <a:p>
            <a:pPr algn="just"/>
            <a:r>
              <a:rPr lang="el-GR" sz="2400" b="1" dirty="0">
                <a:solidFill>
                  <a:srgbClr val="0070C0"/>
                </a:solidFill>
              </a:rPr>
              <a:t>Άρθρο 115</a:t>
            </a:r>
            <a:endParaRPr lang="el-GR" sz="2400" dirty="0">
              <a:solidFill>
                <a:srgbClr val="0070C0"/>
              </a:solidFill>
            </a:endParaRPr>
          </a:p>
          <a:p>
            <a:pPr algn="just"/>
            <a:r>
              <a:rPr lang="el-GR" sz="2400" b="1" dirty="0">
                <a:solidFill>
                  <a:srgbClr val="0070C0"/>
                </a:solidFill>
              </a:rPr>
              <a:t>Δυνατότητα διορισμού μονομελούς διοικητικού οργάνου (σύμβουλος-διαχειριστής)</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Αντί διοικητικού συμβουλίου, το καταστατικό μπορεί να προβλέπει το διορισμό μονομελούς διοικητικού οργάνου (σύμβουλος-διαχειριστής), εκλεγόμενου από τη γενική συνέλευση. Ο σύμβουλος-διαχειριστής είναι πάντοτε φυσικό πρόσωπο.</a:t>
            </a:r>
          </a:p>
          <a:p>
            <a:pPr algn="just"/>
            <a:endParaRPr lang="el-GR" sz="2400" b="1" dirty="0" smtClean="0">
              <a:solidFill>
                <a:srgbClr val="0070C0"/>
              </a:solidFill>
            </a:endParaRPr>
          </a:p>
          <a:p>
            <a:pPr algn="just"/>
            <a:r>
              <a:rPr lang="el-GR" sz="2400" b="1" dirty="0" smtClean="0">
                <a:solidFill>
                  <a:srgbClr val="0070C0"/>
                </a:solidFill>
              </a:rPr>
              <a:t>2</a:t>
            </a:r>
            <a:r>
              <a:rPr lang="el-GR" sz="2400" dirty="0">
                <a:solidFill>
                  <a:srgbClr val="0070C0"/>
                </a:solidFill>
              </a:rPr>
              <a:t>. Ο διορισμός, οι προϋποθέσεις εκλογιμότητας, η θητεία, οι αρμοδιότητες, τα καθήκοντα, οι εξουσίες, ο διορισμός αναπληρωματικού συμβούλου-διαχειριστή, η αστική και ποινική ευθύνη και η αμοιβή του συμβούλου-διαχειριστή και τα συναφή θέματα διέπονται από τους κανόνες που ισχύουν για το διοικητικό συμβούλιο, στο βαθμό που είναι συμβατές με το χαρακτήρα του συμβούλου διαχειριστή, ως μονομελούς οργάνου</a:t>
            </a:r>
            <a:r>
              <a:rPr lang="el-GR" sz="2400" dirty="0" smtClean="0">
                <a:solidFill>
                  <a:srgbClr val="0070C0"/>
                </a:solidFill>
              </a:rPr>
              <a:t>.</a:t>
            </a:r>
          </a:p>
          <a:p>
            <a:pPr lvl="0" algn="just"/>
            <a:endParaRPr lang="el-GR" sz="2400" b="1" dirty="0" smtClean="0">
              <a:solidFill>
                <a:srgbClr val="0070C0"/>
              </a:solidFill>
            </a:endParaRPr>
          </a:p>
          <a:p>
            <a:pPr lvl="0" algn="just"/>
            <a:r>
              <a:rPr lang="el-GR" sz="2400" b="1" dirty="0" smtClean="0">
                <a:solidFill>
                  <a:srgbClr val="0070C0"/>
                </a:solidFill>
              </a:rPr>
              <a:t>3</a:t>
            </a:r>
            <a:r>
              <a:rPr lang="el-GR" sz="2400" b="1" dirty="0">
                <a:solidFill>
                  <a:srgbClr val="0070C0"/>
                </a:solidFill>
              </a:rPr>
              <a:t>.</a:t>
            </a:r>
            <a:r>
              <a:rPr lang="el-GR" sz="2400" dirty="0">
                <a:solidFill>
                  <a:srgbClr val="0070C0"/>
                </a:solidFill>
              </a:rPr>
              <a:t> Όπου υπάρχει υποχρέωση μέλους του διοικητικού συμβουλίου για ενημέρωση των άλλων μελών τούτου, ο σύμβουλος-διαχειριστής οφείλει να ενημερώνει τους μετόχους είτε σε γενική συνέλευση είτε και ατομικά, με τήρηση της αρχής της ισότιμης μεταχείρισης. Η αρμοδιότητα παροχής άδειας σύναψης συμβάσεων του συμβούλου-διαχειριστή με την εταιρεία, σύμφωνα με το άρθρο 99, ανήκει στη γενική συνέλευση.</a:t>
            </a:r>
          </a:p>
          <a:p>
            <a:pPr lvl="0" algn="just"/>
            <a:endParaRPr lang="el-GR" sz="2400" dirty="0">
              <a:solidFill>
                <a:srgbClr val="0070C0"/>
              </a:solidFill>
            </a:endParaRPr>
          </a:p>
          <a:p>
            <a:pPr algn="just"/>
            <a:endParaRPr lang="el-GR" dirty="0">
              <a:solidFill>
                <a:srgbClr val="0070C0"/>
              </a:solidFill>
            </a:endParaRPr>
          </a:p>
        </p:txBody>
      </p:sp>
    </p:spTree>
    <p:extLst>
      <p:ext uri="{BB962C8B-B14F-4D97-AF65-F5344CB8AC3E}">
        <p14:creationId xmlns:p14="http://schemas.microsoft.com/office/powerpoint/2010/main" val="152239803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6023" y="95794"/>
            <a:ext cx="11103427" cy="6001643"/>
          </a:xfrm>
          <a:prstGeom prst="rect">
            <a:avLst/>
          </a:prstGeom>
          <a:noFill/>
        </p:spPr>
        <p:txBody>
          <a:bodyPr wrap="square" rtlCol="0">
            <a:spAutoFit/>
          </a:bodyPr>
          <a:lstStyle/>
          <a:p>
            <a:pPr lvl="0" algn="just"/>
            <a:r>
              <a:rPr lang="el-GR" sz="2400" b="1" dirty="0">
                <a:solidFill>
                  <a:srgbClr val="0070C0"/>
                </a:solidFill>
              </a:rPr>
              <a:t>4</a:t>
            </a:r>
            <a:r>
              <a:rPr lang="el-GR" sz="2400" dirty="0">
                <a:solidFill>
                  <a:srgbClr val="0070C0"/>
                </a:solidFill>
              </a:rPr>
              <a:t>. Στο βιβλίο πρακτικών καταχωρίζονται οι αποφάσεις του συμβούλου-διαχειριστή που δεν αφορούν θέματα τρέχουσας διαχείρισης ή συνιστούν πράξεις </a:t>
            </a:r>
            <a:r>
              <a:rPr lang="el-GR" sz="2400" dirty="0" err="1">
                <a:solidFill>
                  <a:srgbClr val="0070C0"/>
                </a:solidFill>
              </a:rPr>
              <a:t>καταχωριστέες</a:t>
            </a:r>
            <a:r>
              <a:rPr lang="el-GR" sz="2400" dirty="0">
                <a:solidFill>
                  <a:srgbClr val="0070C0"/>
                </a:solidFill>
              </a:rPr>
              <a:t> στο Γ.Ε.ΜΗ. Ως προς τις αποφάσεις αυτές ισχύει αναλογικά και το άρθρο 95.</a:t>
            </a:r>
          </a:p>
          <a:p>
            <a:pPr lvl="0" algn="just"/>
            <a:r>
              <a:rPr lang="el-GR" sz="2400" b="1" dirty="0">
                <a:solidFill>
                  <a:srgbClr val="0070C0"/>
                </a:solidFill>
              </a:rPr>
              <a:t>5</a:t>
            </a:r>
            <a:r>
              <a:rPr lang="el-GR" sz="2400" dirty="0">
                <a:solidFill>
                  <a:srgbClr val="0070C0"/>
                </a:solidFill>
              </a:rPr>
              <a:t>. Κατά τα λοιπά όπου γίνεται αναφορά στον παρόντα ή άλλους νόμους στο διοικητικό συμβούλιο νοείται και ο σύμβουλος-διαχειριστής ανώνυμης εταιρείας κατά το παρόν άρθρο.</a:t>
            </a:r>
          </a:p>
          <a:p>
            <a:pPr lvl="0" algn="just"/>
            <a:r>
              <a:rPr lang="el-GR" sz="2400" b="1" dirty="0">
                <a:solidFill>
                  <a:srgbClr val="0070C0"/>
                </a:solidFill>
              </a:rPr>
              <a:t>6</a:t>
            </a:r>
            <a:r>
              <a:rPr lang="el-GR" sz="2400" dirty="0">
                <a:solidFill>
                  <a:srgbClr val="0070C0"/>
                </a:solidFill>
              </a:rPr>
              <a:t>. Το παρόν άρθρο δεν εφαρμόζεται στις μεγάλες και μεσαίες εταιρείες, ούτε σε εταιρείες με μετοχές εισηγμένες σε ρυθμιζόμενη αγορά</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Άρθρο 116</a:t>
            </a:r>
            <a:endParaRPr lang="el-GR" sz="2400" dirty="0">
              <a:solidFill>
                <a:srgbClr val="0070C0"/>
              </a:solidFill>
            </a:endParaRPr>
          </a:p>
          <a:p>
            <a:pPr algn="just"/>
            <a:r>
              <a:rPr lang="el-GR" sz="2400" b="1" dirty="0">
                <a:solidFill>
                  <a:srgbClr val="0070C0"/>
                </a:solidFill>
              </a:rPr>
              <a:t>H γενική συνέλευση ως ανώτατο εταιρικό όργανο</a:t>
            </a:r>
            <a:endParaRPr lang="el-GR" sz="2400" dirty="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Η </a:t>
            </a:r>
            <a:r>
              <a:rPr lang="el-GR" sz="2400" dirty="0">
                <a:solidFill>
                  <a:srgbClr val="0070C0"/>
                </a:solidFill>
              </a:rPr>
              <a:t>γενική συνέλευση των μετόχων είναι το ανώτατο όργανο της εταιρείας και δικαιούται να αποφασίζει για κάθε εταιρική υπόθεση, σύμφωνα με τον παρόντα νόμο. Οι αποφάσεις της δεσμεύουν και τους απόντες ή διαφωνούντες μετόχους.</a:t>
            </a:r>
          </a:p>
          <a:p>
            <a:pPr lvl="0" algn="just"/>
            <a:endParaRPr lang="el-GR" sz="2400" dirty="0">
              <a:solidFill>
                <a:srgbClr val="0070C0"/>
              </a:solidFill>
            </a:endParaRPr>
          </a:p>
        </p:txBody>
      </p:sp>
    </p:spTree>
    <p:extLst>
      <p:ext uri="{BB962C8B-B14F-4D97-AF65-F5344CB8AC3E}">
        <p14:creationId xmlns:p14="http://schemas.microsoft.com/office/powerpoint/2010/main" val="368376933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314" y="104503"/>
            <a:ext cx="11216639" cy="6370975"/>
          </a:xfrm>
          <a:prstGeom prst="rect">
            <a:avLst/>
          </a:prstGeom>
          <a:noFill/>
        </p:spPr>
        <p:txBody>
          <a:bodyPr wrap="square" rtlCol="0">
            <a:spAutoFit/>
          </a:bodyPr>
          <a:lstStyle/>
          <a:p>
            <a:pPr algn="just"/>
            <a:r>
              <a:rPr lang="el-GR" sz="2400" b="1" dirty="0">
                <a:solidFill>
                  <a:srgbClr val="0070C0"/>
                </a:solidFill>
              </a:rPr>
              <a:t>Άρθρο 117</a:t>
            </a:r>
            <a:endParaRPr lang="el-GR" sz="2400" dirty="0">
              <a:solidFill>
                <a:srgbClr val="0070C0"/>
              </a:solidFill>
            </a:endParaRPr>
          </a:p>
          <a:p>
            <a:pPr algn="just"/>
            <a:r>
              <a:rPr lang="el-GR" sz="2400" b="1" dirty="0">
                <a:solidFill>
                  <a:srgbClr val="0070C0"/>
                </a:solidFill>
              </a:rPr>
              <a:t>Αποκλειστική αρμοδιότητα της γενικής συνέλευσης</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Η γενική συνέλευση είναι μόνη αρμόδια να αποφασίζει για:</a:t>
            </a:r>
          </a:p>
          <a:p>
            <a:pPr algn="just"/>
            <a:r>
              <a:rPr lang="el-GR" sz="2400" dirty="0">
                <a:solidFill>
                  <a:srgbClr val="0070C0"/>
                </a:solidFill>
              </a:rPr>
              <a:t>α) Τροποποιήσεις του καταστατικού. Ως τροποποιήσεις θεωρούνται και οι αυξήσεις, τακτικές ή έκτακτες, και οι μειώσεις του κεφαλαίου.</a:t>
            </a:r>
          </a:p>
          <a:p>
            <a:pPr algn="just"/>
            <a:r>
              <a:rPr lang="el-GR" sz="2400" dirty="0">
                <a:solidFill>
                  <a:srgbClr val="0070C0"/>
                </a:solidFill>
              </a:rPr>
              <a:t>β) Εκλογή μελών του διοικητικού συμβουλίου και ελεγκτών.</a:t>
            </a:r>
          </a:p>
          <a:p>
            <a:pPr algn="just"/>
            <a:r>
              <a:rPr lang="el-GR" sz="2400" dirty="0">
                <a:solidFill>
                  <a:srgbClr val="0070C0"/>
                </a:solidFill>
              </a:rPr>
              <a:t>γ) Την έγκριση της συνολικής διαχείρισης κατά το άρθρο 108 και την απαλλαγή των ελεγκτών.</a:t>
            </a:r>
          </a:p>
          <a:p>
            <a:pPr algn="just"/>
            <a:r>
              <a:rPr lang="el-GR" sz="2400" dirty="0">
                <a:solidFill>
                  <a:srgbClr val="0070C0"/>
                </a:solidFill>
              </a:rPr>
              <a:t>δ) Έγκριση των ετήσιων και των τυχόν ενοποιημένων χρηματοοικονομικών καταστάσεων.</a:t>
            </a:r>
          </a:p>
          <a:p>
            <a:pPr algn="just"/>
            <a:r>
              <a:rPr lang="el-GR" sz="2400" dirty="0">
                <a:solidFill>
                  <a:srgbClr val="0070C0"/>
                </a:solidFill>
              </a:rPr>
              <a:t>ε) Διάθεση των ετήσιων κερδών.</a:t>
            </a:r>
          </a:p>
          <a:p>
            <a:pPr algn="just"/>
            <a:r>
              <a:rPr lang="el-GR" sz="2400" dirty="0" err="1">
                <a:solidFill>
                  <a:srgbClr val="0070C0"/>
                </a:solidFill>
              </a:rPr>
              <a:t>στ</a:t>
            </a:r>
            <a:r>
              <a:rPr lang="el-GR" sz="2400" dirty="0">
                <a:solidFill>
                  <a:srgbClr val="0070C0"/>
                </a:solidFill>
              </a:rPr>
              <a:t>) Την έγκριση παροχής αμοιβών ή προκαταβολής αμοιβών κατά το άρθρο 109.</a:t>
            </a:r>
          </a:p>
          <a:p>
            <a:pPr algn="just"/>
            <a:r>
              <a:rPr lang="el-GR" sz="2400" dirty="0">
                <a:solidFill>
                  <a:srgbClr val="0070C0"/>
                </a:solidFill>
              </a:rPr>
              <a:t>ζ) Επί εισηγμένων σε ρυθμιζόμενη αγορά </a:t>
            </a:r>
            <a:r>
              <a:rPr lang="el-GR" sz="2400" dirty="0" err="1">
                <a:solidFill>
                  <a:srgbClr val="0070C0"/>
                </a:solidFill>
              </a:rPr>
              <a:t>εταιρειών,την</a:t>
            </a:r>
            <a:r>
              <a:rPr lang="el-GR" sz="2400" dirty="0">
                <a:solidFill>
                  <a:srgbClr val="0070C0"/>
                </a:solidFill>
              </a:rPr>
              <a:t> έγκριση της πολιτικής αποδοχών του άρθρου 110 και της έκθεσης αποδοχών του άρθρου 112.</a:t>
            </a:r>
          </a:p>
          <a:p>
            <a:pPr algn="just"/>
            <a:r>
              <a:rPr lang="el-GR" sz="2400" dirty="0">
                <a:solidFill>
                  <a:srgbClr val="0070C0"/>
                </a:solidFill>
              </a:rPr>
              <a:t>η) Συγχώνευση, διάσπαση, μετατροπή, αναβίωση, παράταση της διάρκειας ή λύση της εταιρείας και</a:t>
            </a:r>
          </a:p>
          <a:p>
            <a:pPr algn="just"/>
            <a:r>
              <a:rPr lang="el-GR" sz="2400" dirty="0">
                <a:solidFill>
                  <a:srgbClr val="0070C0"/>
                </a:solidFill>
              </a:rPr>
              <a:t>θ) Διορισμό εκκαθαριστών</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31368446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314" y="165463"/>
            <a:ext cx="11225349" cy="6740307"/>
          </a:xfrm>
          <a:prstGeom prst="rect">
            <a:avLst/>
          </a:prstGeom>
          <a:noFill/>
        </p:spPr>
        <p:txBody>
          <a:bodyPr wrap="square" rtlCol="0">
            <a:spAutoFit/>
          </a:bodyPr>
          <a:lstStyle/>
          <a:p>
            <a:pPr lvl="0" algn="just"/>
            <a:r>
              <a:rPr lang="el-GR" sz="2400" b="1" dirty="0">
                <a:solidFill>
                  <a:srgbClr val="0070C0"/>
                </a:solidFill>
              </a:rPr>
              <a:t>2.</a:t>
            </a:r>
            <a:r>
              <a:rPr lang="el-GR" sz="2400" dirty="0">
                <a:solidFill>
                  <a:srgbClr val="0070C0"/>
                </a:solidFill>
              </a:rPr>
              <a:t> Στις διατάξεις της προηγούμενης παραγράφου δεν υπάγονται:</a:t>
            </a:r>
          </a:p>
          <a:p>
            <a:pPr lvl="0" algn="just"/>
            <a:r>
              <a:rPr lang="el-GR" sz="2400" dirty="0">
                <a:solidFill>
                  <a:srgbClr val="0070C0"/>
                </a:solidFill>
              </a:rPr>
              <a:t>α) Αυξήσεις κεφαλαίου ή πράξεις αναπροσαρμογής του κεφαλαίου που ρητά ανατίθενται από το νόμο ή το καταστατικό στο διοικητικό συμβούλιο, καθώς και αυξήσεις που επιβάλλονται από διατάξεις άλλων νόμων.</a:t>
            </a:r>
          </a:p>
          <a:p>
            <a:pPr lvl="0" algn="just"/>
            <a:r>
              <a:rPr lang="el-GR" sz="2400" dirty="0">
                <a:solidFill>
                  <a:srgbClr val="0070C0"/>
                </a:solidFill>
              </a:rPr>
              <a:t>β) Η τροποποίηση ή η προσαρμογή διατάξεων του καταστατικού από το διοικητικό συμβούλιο στις περιπτώσεις που ορίζει τούτο ρητά ο νόμος.</a:t>
            </a:r>
          </a:p>
          <a:p>
            <a:pPr lvl="0" algn="just"/>
            <a:r>
              <a:rPr lang="el-GR" sz="2400" dirty="0">
                <a:solidFill>
                  <a:srgbClr val="0070C0"/>
                </a:solidFill>
              </a:rPr>
              <a:t>γ) Ο διορισμός με το καταστατικό του πρώτου διοικητικού συμβουλίου.</a:t>
            </a:r>
          </a:p>
          <a:p>
            <a:pPr lvl="0" algn="just"/>
            <a:r>
              <a:rPr lang="el-GR" sz="2400" dirty="0">
                <a:solidFill>
                  <a:srgbClr val="0070C0"/>
                </a:solidFill>
              </a:rPr>
              <a:t>δ) Η εκλογή κατά το καταστατικό, σύμφωνα με το άρθρο 82, συμβούλων σε αντικατάσταση </a:t>
            </a:r>
            <a:r>
              <a:rPr lang="el-GR" sz="2400" dirty="0" err="1">
                <a:solidFill>
                  <a:srgbClr val="0070C0"/>
                </a:solidFill>
              </a:rPr>
              <a:t>παραιτηθέντων</a:t>
            </a:r>
            <a:r>
              <a:rPr lang="el-GR" sz="2400" dirty="0">
                <a:solidFill>
                  <a:srgbClr val="0070C0"/>
                </a:solidFill>
              </a:rPr>
              <a:t>, αποθανόντων ή </a:t>
            </a:r>
            <a:r>
              <a:rPr lang="el-GR" sz="2400" dirty="0" err="1">
                <a:solidFill>
                  <a:srgbClr val="0070C0"/>
                </a:solidFill>
              </a:rPr>
              <a:t>απωλεσάντων</a:t>
            </a:r>
            <a:r>
              <a:rPr lang="el-GR" sz="2400" dirty="0">
                <a:solidFill>
                  <a:srgbClr val="0070C0"/>
                </a:solidFill>
              </a:rPr>
              <a:t> την ιδιότητά τους με οποιονδήποτε άλλο τρόπο.</a:t>
            </a:r>
          </a:p>
          <a:p>
            <a:pPr lvl="0" algn="just"/>
            <a:r>
              <a:rPr lang="el-GR" sz="2400" dirty="0">
                <a:solidFill>
                  <a:srgbClr val="0070C0"/>
                </a:solidFill>
              </a:rPr>
              <a:t>ε) Η συγχώνευση με απορρόφηση ανώνυμης εταιρείας από άλλη ανώνυμη εταιρεία που κατέχει το εκατό τοις εκατό (100%) των μετοχών της, η απόφαση της </a:t>
            </a:r>
            <a:r>
              <a:rPr lang="el-GR" sz="2400" dirty="0" err="1">
                <a:solidFill>
                  <a:srgbClr val="0070C0"/>
                </a:solidFill>
              </a:rPr>
              <a:t>απορροφώσας</a:t>
            </a:r>
            <a:r>
              <a:rPr lang="el-GR" sz="2400" dirty="0">
                <a:solidFill>
                  <a:srgbClr val="0070C0"/>
                </a:solidFill>
              </a:rPr>
              <a:t> ανώνυμης εταιρείας για τη συγχώνευση με απορρόφηση άλλης κεφαλαιουχικής εταιρίας της οποίας κατέχει το ενενήντα τοις εκατό (90%) ή περισσότερο των μετοχών ή μεριδίων της, καθώς και η απόφαση διασπώμενης ανώνυμης εταιρείας για τη διάσπασή της όταν οι επωφελούμενες εταιρείες κατέχουν τις μετοχές της στο σύνολό τους , σύμφωνα με τις οικείες διατάξεις.</a:t>
            </a:r>
          </a:p>
          <a:p>
            <a:pPr lvl="0" algn="just"/>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177906491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9234" y="121920"/>
            <a:ext cx="11112137" cy="5909310"/>
          </a:xfrm>
          <a:prstGeom prst="rect">
            <a:avLst/>
          </a:prstGeom>
          <a:noFill/>
        </p:spPr>
        <p:txBody>
          <a:bodyPr wrap="square" rtlCol="0">
            <a:spAutoFit/>
          </a:bodyPr>
          <a:lstStyle/>
          <a:p>
            <a:pPr lvl="0" algn="just"/>
            <a:r>
              <a:rPr lang="el-GR" sz="2400" dirty="0" err="1">
                <a:solidFill>
                  <a:srgbClr val="0070C0"/>
                </a:solidFill>
              </a:rPr>
              <a:t>στ</a:t>
            </a:r>
            <a:r>
              <a:rPr lang="el-GR" sz="2400" dirty="0">
                <a:solidFill>
                  <a:srgbClr val="0070C0"/>
                </a:solidFill>
              </a:rPr>
              <a:t>) Η δυνατότητα διανομής προσωρινών μερισμάτων κατά τις παραγράφους 1 και 2 του άρθρου 162.</a:t>
            </a:r>
          </a:p>
          <a:p>
            <a:pPr lvl="0" algn="just"/>
            <a:r>
              <a:rPr lang="el-GR" sz="2400" dirty="0">
                <a:solidFill>
                  <a:srgbClr val="0070C0"/>
                </a:solidFill>
              </a:rPr>
              <a:t>ζ) Η δυνατότητα διανομής κατά την παράγραφο 3 του άρθρου 162 κερδών ή προαιρετικών αποθεματικών μέσα στην τρέχουσα εταιρική χρήση με απόφαση του διοικητικού συμβουλίου, υποκείμενη σε </a:t>
            </a:r>
            <a:r>
              <a:rPr lang="el-GR" sz="2400" dirty="0" smtClean="0">
                <a:solidFill>
                  <a:srgbClr val="0070C0"/>
                </a:solidFill>
              </a:rPr>
              <a:t>δημοσίευση</a:t>
            </a:r>
          </a:p>
          <a:p>
            <a:pPr lvl="0" algn="just"/>
            <a:endParaRPr lang="el-GR" sz="2400" dirty="0">
              <a:solidFill>
                <a:srgbClr val="0070C0"/>
              </a:solidFill>
            </a:endParaRPr>
          </a:p>
          <a:p>
            <a:pPr algn="just"/>
            <a:r>
              <a:rPr lang="el-GR" sz="2400" b="1" dirty="0">
                <a:solidFill>
                  <a:srgbClr val="0070C0"/>
                </a:solidFill>
              </a:rPr>
              <a:t>Άρθρο 119</a:t>
            </a:r>
            <a:endParaRPr lang="el-GR" sz="2400" dirty="0">
              <a:solidFill>
                <a:srgbClr val="0070C0"/>
              </a:solidFill>
            </a:endParaRPr>
          </a:p>
          <a:p>
            <a:pPr algn="just"/>
            <a:r>
              <a:rPr lang="el-GR" sz="2400" b="1" dirty="0">
                <a:solidFill>
                  <a:srgbClr val="0070C0"/>
                </a:solidFill>
              </a:rPr>
              <a:t>Είδη γενικών συνελεύσεων Εταιρείες εισηγμένες σε ρυθμιζόμενη αγορά ή Πολυμερή Μηχανισμό Διαπραγμάτευσης (ΠΜΔ)</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Η γενική συνέλευση συνέρχεται υποχρεωτικά τουλάχιστον μία φορά κάθε εταιρική χρήση το αργότερο έως τη </a:t>
            </a:r>
            <a:r>
              <a:rPr lang="el-GR" sz="2400" dirty="0" err="1">
                <a:solidFill>
                  <a:srgbClr val="0070C0"/>
                </a:solidFill>
              </a:rPr>
              <a:t>δεκάτη</a:t>
            </a:r>
            <a:r>
              <a:rPr lang="el-GR" sz="2400" dirty="0">
                <a:solidFill>
                  <a:srgbClr val="0070C0"/>
                </a:solidFill>
              </a:rPr>
              <a:t> (10η) ημερολογιακή ημέρα του ένατου μήνα μετά τη λήξη της εταιρικής χρήσης, προκειμένου να αποφασίσει για την έγκριση των ετήσιων χρηματοοικονομικών καταστάσεων και για την εκλογή ελεγκτών (τακτική γενική συνέλευση). Η τακτική γενική συνέλευση μπορεί να αποφασίσει και για οποιοδήποτε άλλο θέμα αρμοδιότητάς της.</a:t>
            </a:r>
          </a:p>
          <a:p>
            <a:pPr lvl="0" algn="just"/>
            <a:endParaRPr lang="en-US" dirty="0"/>
          </a:p>
        </p:txBody>
      </p:sp>
    </p:spTree>
    <p:extLst>
      <p:ext uri="{BB962C8B-B14F-4D97-AF65-F5344CB8AC3E}">
        <p14:creationId xmlns:p14="http://schemas.microsoft.com/office/powerpoint/2010/main" val="204910977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8606" y="121920"/>
            <a:ext cx="11155680" cy="6370975"/>
          </a:xfrm>
          <a:prstGeom prst="rect">
            <a:avLst/>
          </a:prstGeom>
          <a:noFill/>
        </p:spPr>
        <p:txBody>
          <a:bodyPr wrap="square" rtlCol="0">
            <a:spAutoFit/>
          </a:bodyPr>
          <a:lstStyle/>
          <a:p>
            <a:pPr algn="just"/>
            <a:r>
              <a:rPr lang="el-GR" sz="2400" b="1" dirty="0">
                <a:solidFill>
                  <a:srgbClr val="0070C0"/>
                </a:solidFill>
              </a:rPr>
              <a:t>Άρθρο 120</a:t>
            </a:r>
            <a:endParaRPr lang="el-GR" sz="2400" dirty="0">
              <a:solidFill>
                <a:srgbClr val="0070C0"/>
              </a:solidFill>
            </a:endParaRPr>
          </a:p>
          <a:p>
            <a:pPr algn="just"/>
            <a:r>
              <a:rPr lang="el-GR" sz="2400" b="1" dirty="0">
                <a:solidFill>
                  <a:srgbClr val="0070C0"/>
                </a:solidFill>
              </a:rPr>
              <a:t>Τόπος όπου συνέρχεται η γενική συνέλευση</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Η γενική συνέλευση συνέρχεται υποχρεωτικά στην έδρα της εταιρείας ή στην περιφέρεια άλλου δήμου εντός της περιφέρειας της έδρας ή άλλου δήμου όμορου της έδρας ή άλλου δήμου στην Ελλάδα προβλεπόμενου στο καταστατικό. Επί εταιρειών των οποίων οι μετοχές είναι εισηγμένες σε ρυθμιζόμενη αγορά, που εδρεύει στην Ελλάδα, η γενική συνέλευση μπορεί να συνέρχεται και στην περιφέρεια του δήμου, όπου βρίσκεται η έδρα της ρυθμιζόμενης αγοράς. Επί εταιρειών των οποίων οι μετοχές δεν είναι εισηγμένες σε ρυθμιζόμενη αγορά, το καταστατικό μπορεί να επιτρέπει στη γενική συνέλευση να συνέρχεται και σε τόπο κείμενο στην αλλοδαπή.</a:t>
            </a:r>
          </a:p>
          <a:p>
            <a:pPr algn="just"/>
            <a:endParaRPr lang="el-GR" sz="2400" b="1" dirty="0" smtClean="0">
              <a:solidFill>
                <a:srgbClr val="0070C0"/>
              </a:solidFill>
            </a:endParaRPr>
          </a:p>
          <a:p>
            <a:pPr algn="just"/>
            <a:endParaRPr lang="el-GR" sz="2400" b="1" dirty="0">
              <a:solidFill>
                <a:srgbClr val="0070C0"/>
              </a:solidFill>
            </a:endParaRPr>
          </a:p>
          <a:p>
            <a:pPr algn="just"/>
            <a:r>
              <a:rPr lang="el-GR" sz="2400" b="1" dirty="0" smtClean="0">
                <a:solidFill>
                  <a:srgbClr val="0070C0"/>
                </a:solidFill>
              </a:rPr>
              <a:t>2</a:t>
            </a:r>
            <a:r>
              <a:rPr lang="el-GR" sz="2400" dirty="0">
                <a:solidFill>
                  <a:srgbClr val="0070C0"/>
                </a:solidFill>
              </a:rPr>
              <a:t>. Η γενική συνέλευση μπορεί να συνεδριάζει οπουδήποτε και χωρίς σχετική πρόβλεψη του καταστατικού, όταν στη συνέλευση παρίστανται ή αντιπροσωπεύονται μέτοχοι που εκπροσωπούν το σύνολο του κεφαλαίου με δικαίωμα ψήφου και δεν αντιλέγει κανείς στην πραγματοποίηση της συνεδρίασης και τη λήψη αποφάσεων</a:t>
            </a:r>
            <a:r>
              <a:rPr lang="el-GR" sz="2400" dirty="0" smtClean="0">
                <a:solidFill>
                  <a:srgbClr val="0070C0"/>
                </a:solidFill>
              </a:rPr>
              <a:t>.</a:t>
            </a:r>
          </a:p>
          <a:p>
            <a:pPr algn="just"/>
            <a:endParaRPr lang="el-GR" sz="2400" dirty="0">
              <a:solidFill>
                <a:srgbClr val="0070C0"/>
              </a:solidFill>
            </a:endParaRPr>
          </a:p>
        </p:txBody>
      </p:sp>
    </p:spTree>
    <p:extLst>
      <p:ext uri="{BB962C8B-B14F-4D97-AF65-F5344CB8AC3E}">
        <p14:creationId xmlns:p14="http://schemas.microsoft.com/office/powerpoint/2010/main" val="2335161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65463"/>
            <a:ext cx="11094720" cy="6001643"/>
          </a:xfrm>
          <a:prstGeom prst="rect">
            <a:avLst/>
          </a:prstGeom>
          <a:noFill/>
        </p:spPr>
        <p:txBody>
          <a:bodyPr wrap="square" rtlCol="0">
            <a:spAutoFit/>
          </a:bodyPr>
          <a:lstStyle/>
          <a:p>
            <a:pPr lvl="0" algn="just"/>
            <a:r>
              <a:rPr lang="el-GR" sz="2400" b="1" dirty="0">
                <a:solidFill>
                  <a:srgbClr val="0070C0"/>
                </a:solidFill>
              </a:rPr>
              <a:t>Βασικά χαρακτηριστικά </a:t>
            </a:r>
          </a:p>
          <a:p>
            <a:pPr lvl="0" algn="just"/>
            <a:r>
              <a:rPr lang="el-GR" sz="2400" dirty="0">
                <a:solidFill>
                  <a:srgbClr val="0070C0"/>
                </a:solidFill>
              </a:rPr>
              <a:t>Οι εταίροι της Ομόρρυθμης Εταιρείας ευθύνονται με ολόκληρη την περιουσία τους για όλες τις υποχρεώσεις της εταιρείας, με αλληλέγγυα ευθύνη τους. Με τη λύση της εταιρείας δεν παύει η ευθύνη των εταίρων για τυχόν υπάρχοντα χρέη της εταιρείας. Η Ομόρρυθμη Εταιρεία δεν χρειάζεται συμβολαιογραφικό έγγραφο για την κατάρτισή της, αντιθέτως αρκεί ένα ιδιωτικό συμφωνητικό. </a:t>
            </a:r>
            <a:endParaRPr lang="el-GR" sz="2400" dirty="0" smtClean="0">
              <a:solidFill>
                <a:srgbClr val="0070C0"/>
              </a:solidFill>
            </a:endParaRPr>
          </a:p>
          <a:p>
            <a:pPr lvl="0" algn="just"/>
            <a:endParaRPr lang="el-GR" sz="2400" dirty="0">
              <a:solidFill>
                <a:srgbClr val="0070C0"/>
              </a:solidFill>
            </a:endParaRPr>
          </a:p>
          <a:p>
            <a:pPr algn="just"/>
            <a:r>
              <a:rPr lang="el-GR" sz="2400" b="1" dirty="0">
                <a:solidFill>
                  <a:srgbClr val="0070C0"/>
                </a:solidFill>
              </a:rPr>
              <a:t>Αντικείμενο της Λογιστικής Εισφοράς, Βασικές Λογιστικές Εγγραφές Σύστασης Ο.Ε </a:t>
            </a:r>
            <a:r>
              <a:rPr lang="el-GR" sz="2400" dirty="0">
                <a:solidFill>
                  <a:srgbClr val="0070C0"/>
                </a:solidFill>
              </a:rPr>
              <a:t>Αντικείμενο εισφοράς μπορεί να αποτελέσει εκτός από το χρήμα ( μετρητά ) και κάθε άλλο περιουσιακό στοιχείο που μπορεί να αποτιμηθεί σε χρήμα. Είναι οι λεγόμενες εισφορές σε είδος, που αποτελούνται από κάθε υλικό ή άυλο περιουσιακό στοιχείο όπως π.χ. ακίνητα, μηχανήματα, έπιπλα, εμπορεύματα, απαιτήσεις από πελάτες, χρεόγραφα, γραμμάτια εισπρακτέα, η φήμη και η πελατεία, η εκμετάλλευση σήματος κ.α. Σαν εισφορά επίσης μπορεί να δοθεί η χρήση πράγματος και η προσωπική εργασία ενός συνεταίρου.</a:t>
            </a:r>
          </a:p>
          <a:p>
            <a:pPr lvl="0" algn="just"/>
            <a:endParaRPr lang="en-US" sz="2400" dirty="0">
              <a:solidFill>
                <a:srgbClr val="0070C0"/>
              </a:solidFill>
            </a:endParaRPr>
          </a:p>
        </p:txBody>
      </p:sp>
    </p:spTree>
    <p:extLst>
      <p:ext uri="{BB962C8B-B14F-4D97-AF65-F5344CB8AC3E}">
        <p14:creationId xmlns:p14="http://schemas.microsoft.com/office/powerpoint/2010/main" val="3437826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8606" y="121920"/>
            <a:ext cx="11216640" cy="7109639"/>
          </a:xfrm>
          <a:prstGeom prst="rect">
            <a:avLst/>
          </a:prstGeom>
          <a:noFill/>
        </p:spPr>
        <p:txBody>
          <a:bodyPr wrap="square" rtlCol="0">
            <a:spAutoFit/>
          </a:bodyPr>
          <a:lstStyle/>
          <a:p>
            <a:pPr lvl="0" algn="just"/>
            <a:r>
              <a:rPr lang="el-GR" sz="2400" b="1">
                <a:solidFill>
                  <a:srgbClr val="0070C0"/>
                </a:solidFill>
              </a:rPr>
              <a:t>Άρθρο 121</a:t>
            </a:r>
            <a:endParaRPr lang="el-GR" sz="2400">
              <a:solidFill>
                <a:srgbClr val="0070C0"/>
              </a:solidFill>
            </a:endParaRPr>
          </a:p>
          <a:p>
            <a:pPr lvl="0" algn="just"/>
            <a:r>
              <a:rPr lang="el-GR" sz="2400" b="1">
                <a:solidFill>
                  <a:srgbClr val="0070C0"/>
                </a:solidFill>
              </a:rPr>
              <a:t>Πρόσκληση της γενικής συνέλευσης</a:t>
            </a:r>
            <a:endParaRPr lang="el-GR" sz="2400">
              <a:solidFill>
                <a:srgbClr val="0070C0"/>
              </a:solidFill>
            </a:endParaRPr>
          </a:p>
          <a:p>
            <a:pPr lvl="0" algn="just"/>
            <a:r>
              <a:rPr lang="el-GR" sz="2400" b="1">
                <a:solidFill>
                  <a:srgbClr val="0070C0"/>
                </a:solidFill>
              </a:rPr>
              <a:t>1.</a:t>
            </a:r>
            <a:r>
              <a:rPr lang="el-GR" sz="2400">
                <a:solidFill>
                  <a:srgbClr val="0070C0"/>
                </a:solidFill>
              </a:rPr>
              <a:t> Τη γενική συνέλευση συγκαλεί το διοικητικό συμβούλιο. Αν η εταιρεία έχει κηρυχθεί σε πτώχευση, τη γενική συνέλευση μπορεί να συγκαλέσει και ο σύνδικος, αν δεν έχει υπαχθεί σε διαδικασία εξυγίανσης, τη γενική συνέλευση μπορεί να συγκαλέσει και το πρόσωπο που ορίζεται βάσει του στοιχείου θ΄ της παραγράφου 1 του άρθρου 103 του Πτωχευτικού Κώδικα, ακόμη και αν ο τελευταίος δεν έχει εξουσιοδοτηθεί ρητά προς τούτο. Τη γενική συνέλευση εταιρειών που έχουν υπαχθεί σε καθεστώς ειδικής διαχείρισης ή ειδικής εκκαθάρισης μπορεί να συγκαλέσει και ο ειδικός διαχειριστής ή ο ειδικός εκκαθαριστής, αντίστοιχα.</a:t>
            </a:r>
          </a:p>
          <a:p>
            <a:pPr lvl="0" algn="just"/>
            <a:r>
              <a:rPr lang="el-GR" sz="2400" b="1">
                <a:solidFill>
                  <a:srgbClr val="0070C0"/>
                </a:solidFill>
              </a:rPr>
              <a:t>2.</a:t>
            </a:r>
            <a:r>
              <a:rPr lang="el-GR" sz="2400">
                <a:solidFill>
                  <a:srgbClr val="0070C0"/>
                </a:solidFill>
              </a:rPr>
              <a:t> Η γενική συνέλευση μπορεί να συγκληθεί και κατόπιν αιτήματος της μειοψηφίας, σύμφωνα με το άρθρο 141. Δικαίωμα να ζητήσει τη σύγκληση γενικής συνέλευσης έχει και ο ελεγκτής της εταιρείας με αίτησή του προς τον πρόεδρο του διοικητικού συμβουλίου. Η συνέλευση αυτή συγκαλείται υποχρεωτικά από το διοικητικό συμβούλιο εντός δέκα (10) ημερών από την επίδοση της αίτησης, έχει δε ως αντικείμενο ημερήσιας διάταξης τα θέματα που περιέχονται στην αίτηση. Αν η γενική συνέλευση δεν συγκληθεί εντός της προθεσμίας αυτής, εφαρμόζονται αναλόγως οι διατάξεις της παραγράφου 1 του άρθρου 141.</a:t>
            </a:r>
          </a:p>
          <a:p>
            <a:pPr lvl="0" algn="just"/>
            <a:endParaRPr lang="el-GR" sz="2400" dirty="0">
              <a:solidFill>
                <a:srgbClr val="0070C0"/>
              </a:solidFill>
            </a:endParaRPr>
          </a:p>
        </p:txBody>
      </p:sp>
    </p:spTree>
    <p:extLst>
      <p:ext uri="{BB962C8B-B14F-4D97-AF65-F5344CB8AC3E}">
        <p14:creationId xmlns:p14="http://schemas.microsoft.com/office/powerpoint/2010/main" val="24365662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0526" y="95794"/>
            <a:ext cx="11129554" cy="6740307"/>
          </a:xfrm>
          <a:prstGeom prst="rect">
            <a:avLst/>
          </a:prstGeom>
          <a:noFill/>
        </p:spPr>
        <p:txBody>
          <a:bodyPr wrap="square" rtlCol="0">
            <a:spAutoFit/>
          </a:bodyPr>
          <a:lstStyle/>
          <a:p>
            <a:pPr algn="just"/>
            <a:r>
              <a:rPr lang="el-GR" sz="2400" b="1" dirty="0">
                <a:solidFill>
                  <a:srgbClr val="0070C0"/>
                </a:solidFill>
              </a:rPr>
              <a:t>ΔΙΑΘΕΣΗ ΚΕΡΔΩΝ</a:t>
            </a:r>
            <a:endParaRPr lang="el-GR" sz="2400" dirty="0">
              <a:solidFill>
                <a:srgbClr val="0070C0"/>
              </a:solidFill>
            </a:endParaRPr>
          </a:p>
          <a:p>
            <a:pPr algn="just"/>
            <a:r>
              <a:rPr lang="el-GR" sz="2400" b="1" dirty="0">
                <a:solidFill>
                  <a:srgbClr val="0070C0"/>
                </a:solidFill>
              </a:rPr>
              <a:t>Άρθρο 158</a:t>
            </a:r>
            <a:endParaRPr lang="el-GR" sz="2400" dirty="0">
              <a:solidFill>
                <a:srgbClr val="0070C0"/>
              </a:solidFill>
            </a:endParaRPr>
          </a:p>
          <a:p>
            <a:pPr algn="just"/>
            <a:r>
              <a:rPr lang="el-GR" sz="2400" b="1" dirty="0">
                <a:solidFill>
                  <a:srgbClr val="0070C0"/>
                </a:solidFill>
              </a:rPr>
              <a:t>Κράτηση αποθεματικού</a:t>
            </a:r>
            <a:endParaRPr lang="el-GR" sz="2400" dirty="0">
              <a:solidFill>
                <a:srgbClr val="0070C0"/>
              </a:solidFill>
            </a:endParaRPr>
          </a:p>
          <a:p>
            <a:pPr algn="just"/>
            <a:r>
              <a:rPr lang="el-GR" sz="2400" dirty="0">
                <a:solidFill>
                  <a:srgbClr val="0070C0"/>
                </a:solidFill>
              </a:rPr>
              <a:t>Κάθε έτος αφαιρείται το ένα εικοστό (1/20) τουλάχιστον των καθαρών κερδών για σχηματισμό τακτικού αποθεματικού. Η αφαίρεση για σχηματισμό αποθεματικού παύει να είναι υποχρεωτική, μόλις τούτο φθάσει το ένα τρίτο (1/3) τουλάχιστον του κεφαλαίου. Το τακτικό αποθεματικό χρησιμοποιείται αποκλειστικά πριν από κάθε διανομή μερίσματος προς εξίσωση του τυχόν χρεωστικού υπολοίπου της κατάστασης αποτελεσμάτων</a:t>
            </a:r>
            <a:r>
              <a:rPr lang="el-GR" sz="2400" dirty="0" smtClean="0">
                <a:solidFill>
                  <a:srgbClr val="0070C0"/>
                </a:solidFill>
              </a:rPr>
              <a:t>.</a:t>
            </a:r>
          </a:p>
          <a:p>
            <a:pPr algn="just"/>
            <a:endParaRPr lang="el-GR" sz="2400" dirty="0">
              <a:solidFill>
                <a:srgbClr val="0070C0"/>
              </a:solidFill>
            </a:endParaRPr>
          </a:p>
          <a:p>
            <a:pPr algn="just"/>
            <a:r>
              <a:rPr lang="el-GR" sz="2400" b="1" dirty="0">
                <a:solidFill>
                  <a:srgbClr val="0070C0"/>
                </a:solidFill>
              </a:rPr>
              <a:t>Άρθρο 160</a:t>
            </a:r>
            <a:endParaRPr lang="el-GR" sz="2400" dirty="0">
              <a:solidFill>
                <a:srgbClr val="0070C0"/>
              </a:solidFill>
            </a:endParaRPr>
          </a:p>
          <a:p>
            <a:pPr algn="just"/>
            <a:r>
              <a:rPr lang="el-GR" sz="2400" b="1" dirty="0">
                <a:solidFill>
                  <a:srgbClr val="0070C0"/>
                </a:solidFill>
              </a:rPr>
              <a:t>Καθαρά κέρδη Διανομή κερδών</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Τα καθαρά κέρδη της εταιρείας απεικονίζονται στην κατάσταση αποτελεσμάτων και είναι τα </a:t>
            </a:r>
            <a:r>
              <a:rPr lang="el-GR" sz="2400" dirty="0" err="1">
                <a:solidFill>
                  <a:srgbClr val="0070C0"/>
                </a:solidFill>
              </a:rPr>
              <a:t>προκύπτοντα</a:t>
            </a:r>
            <a:r>
              <a:rPr lang="el-GR" sz="2400" dirty="0">
                <a:solidFill>
                  <a:srgbClr val="0070C0"/>
                </a:solidFill>
              </a:rPr>
              <a:t> κατ’ εφαρμογή της ισχύουσας νομοθεσίας.</a:t>
            </a:r>
          </a:p>
          <a:p>
            <a:pPr algn="just"/>
            <a:r>
              <a:rPr lang="el-GR" sz="2400" b="1" dirty="0">
                <a:solidFill>
                  <a:srgbClr val="0070C0"/>
                </a:solidFill>
              </a:rPr>
              <a:t>2.</a:t>
            </a:r>
            <a:r>
              <a:rPr lang="el-GR" sz="2400" dirty="0">
                <a:solidFill>
                  <a:srgbClr val="0070C0"/>
                </a:solidFill>
              </a:rPr>
              <a:t> Τα καθαρά κέρδη, εφόσον και στο μέτρο που μπορούν να διατεθούν, σύμφωνα με το άρθρο 159, διατίθενται με απόφαση της γενικής συνέλευσης κατά την εξής σειρά:</a:t>
            </a:r>
          </a:p>
          <a:p>
            <a:pPr algn="just"/>
            <a:r>
              <a:rPr lang="el-GR" sz="2400" dirty="0">
                <a:solidFill>
                  <a:srgbClr val="0070C0"/>
                </a:solidFill>
              </a:rPr>
              <a:t>α) Αφαιρούνται τα ποσά των πιστωτικών κονδυλίων της κατάστασης αποτελεσμάτων, που δεν αποτελούν πραγματοποιημένα κέρδη</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360658952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1189" y="156754"/>
            <a:ext cx="11268891" cy="5632311"/>
          </a:xfrm>
          <a:prstGeom prst="rect">
            <a:avLst/>
          </a:prstGeom>
          <a:noFill/>
        </p:spPr>
        <p:txBody>
          <a:bodyPr wrap="square" rtlCol="0">
            <a:spAutoFit/>
          </a:bodyPr>
          <a:lstStyle/>
          <a:p>
            <a:pPr lvl="0" algn="just"/>
            <a:r>
              <a:rPr lang="el-GR" sz="2400" dirty="0">
                <a:solidFill>
                  <a:srgbClr val="0070C0"/>
                </a:solidFill>
              </a:rPr>
              <a:t>β) Αφαιρείται η κατά τον παρόντα νόμο και το καταστατικό κράτηση για σχηματισμό τακτικού αποθεματικού.</a:t>
            </a:r>
          </a:p>
          <a:p>
            <a:pPr lvl="0" algn="just"/>
            <a:endParaRPr lang="el-GR" sz="2400" dirty="0" smtClean="0">
              <a:solidFill>
                <a:srgbClr val="0070C0"/>
              </a:solidFill>
            </a:endParaRPr>
          </a:p>
          <a:p>
            <a:pPr lvl="0" algn="just"/>
            <a:r>
              <a:rPr lang="el-GR" sz="2400" dirty="0" smtClean="0">
                <a:solidFill>
                  <a:srgbClr val="0070C0"/>
                </a:solidFill>
              </a:rPr>
              <a:t>γ</a:t>
            </a:r>
            <a:r>
              <a:rPr lang="el-GR" sz="2400" dirty="0">
                <a:solidFill>
                  <a:srgbClr val="0070C0"/>
                </a:solidFill>
              </a:rPr>
              <a:t>) Κρατείται το απαιτούμενο ποσό για την καταβολή του ελάχιστου μερίσματος, όπως τούτο ορίζεται στο άρθρο 161.</a:t>
            </a:r>
          </a:p>
          <a:p>
            <a:pPr lvl="0" algn="just"/>
            <a:endParaRPr lang="el-GR" sz="2400" dirty="0" smtClean="0">
              <a:solidFill>
                <a:srgbClr val="0070C0"/>
              </a:solidFill>
            </a:endParaRPr>
          </a:p>
          <a:p>
            <a:pPr lvl="0" algn="just"/>
            <a:r>
              <a:rPr lang="el-GR" sz="2400" dirty="0" smtClean="0">
                <a:solidFill>
                  <a:srgbClr val="0070C0"/>
                </a:solidFill>
              </a:rPr>
              <a:t>δ</a:t>
            </a:r>
            <a:r>
              <a:rPr lang="el-GR" sz="2400" dirty="0">
                <a:solidFill>
                  <a:srgbClr val="0070C0"/>
                </a:solidFill>
              </a:rPr>
              <a:t>) Το υπόλοιπο των καθαρών κερδών, όπως και τα τυχόν λοιπά κέρδη, που μπορεί να προκύψουν και να διατεθούν, σύμφωνα με το άρθρο 159, διατίθεται κατά τους ορισμούς του καταστατικού και τις αποφάσεις της γενικής συνέλευσης.</a:t>
            </a:r>
          </a:p>
          <a:p>
            <a:pPr lvl="0" algn="just"/>
            <a:endParaRPr lang="el-GR" sz="2400" b="1" dirty="0" smtClean="0">
              <a:solidFill>
                <a:srgbClr val="0070C0"/>
              </a:solidFill>
            </a:endParaRPr>
          </a:p>
          <a:p>
            <a:pPr lvl="0" algn="just"/>
            <a:r>
              <a:rPr lang="el-GR" sz="2400" b="1" dirty="0" smtClean="0">
                <a:solidFill>
                  <a:srgbClr val="0070C0"/>
                </a:solidFill>
              </a:rPr>
              <a:t>3</a:t>
            </a:r>
            <a:r>
              <a:rPr lang="el-GR" sz="2400" dirty="0">
                <a:solidFill>
                  <a:srgbClr val="0070C0"/>
                </a:solidFill>
              </a:rPr>
              <a:t>. Το προς διανομή ποσό καταβάλλεται στους μετόχους μέσα σε δύο (2) μήνες από την απόφαση της τακτικής γενικής συνέλευσης που ενέκρινε τις ετήσιες χρηματοοικονομικές καταστάσεις και αποφάσισε τη διανομή</a:t>
            </a:r>
            <a:r>
              <a:rPr lang="el-GR" sz="2400" dirty="0" smtClean="0">
                <a:solidFill>
                  <a:srgbClr val="0070C0"/>
                </a:solidFill>
              </a:rPr>
              <a:t>.</a:t>
            </a:r>
          </a:p>
          <a:p>
            <a:pPr lvl="0" algn="just"/>
            <a:endParaRPr lang="el-GR" sz="2400" dirty="0">
              <a:solidFill>
                <a:srgbClr val="0070C0"/>
              </a:solidFill>
            </a:endParaRPr>
          </a:p>
          <a:p>
            <a:pPr lvl="0" algn="just"/>
            <a:endParaRPr lang="el-GR" sz="2400" dirty="0">
              <a:solidFill>
                <a:srgbClr val="0070C0"/>
              </a:solidFill>
            </a:endParaRPr>
          </a:p>
        </p:txBody>
      </p:sp>
    </p:spTree>
    <p:extLst>
      <p:ext uri="{BB962C8B-B14F-4D97-AF65-F5344CB8AC3E}">
        <p14:creationId xmlns:p14="http://schemas.microsoft.com/office/powerpoint/2010/main" val="164788215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3110" y="252548"/>
            <a:ext cx="11120844" cy="6001643"/>
          </a:xfrm>
          <a:prstGeom prst="rect">
            <a:avLst/>
          </a:prstGeom>
          <a:noFill/>
        </p:spPr>
        <p:txBody>
          <a:bodyPr wrap="square" rtlCol="0">
            <a:spAutoFit/>
          </a:bodyPr>
          <a:lstStyle/>
          <a:p>
            <a:pPr lvl="0" algn="just"/>
            <a:r>
              <a:rPr lang="el-GR" sz="2400" b="1" dirty="0">
                <a:solidFill>
                  <a:srgbClr val="0070C0"/>
                </a:solidFill>
              </a:rPr>
              <a:t>Άρθρο 161</a:t>
            </a:r>
            <a:endParaRPr lang="el-GR" sz="2400" dirty="0">
              <a:solidFill>
                <a:srgbClr val="0070C0"/>
              </a:solidFill>
            </a:endParaRPr>
          </a:p>
          <a:p>
            <a:pPr lvl="0" algn="just"/>
            <a:r>
              <a:rPr lang="el-GR" sz="2400" b="1" dirty="0">
                <a:solidFill>
                  <a:srgbClr val="0070C0"/>
                </a:solidFill>
              </a:rPr>
              <a:t>Ελάχιστο μέρισμα</a:t>
            </a:r>
            <a:endParaRPr lang="el-GR" sz="2400" dirty="0">
              <a:solidFill>
                <a:srgbClr val="0070C0"/>
              </a:solidFill>
            </a:endParaRPr>
          </a:p>
          <a:p>
            <a:pPr lvl="0" algn="just"/>
            <a:r>
              <a:rPr lang="el-GR" sz="2400" b="1" dirty="0">
                <a:solidFill>
                  <a:srgbClr val="0070C0"/>
                </a:solidFill>
              </a:rPr>
              <a:t>1</a:t>
            </a:r>
            <a:r>
              <a:rPr lang="el-GR" sz="2400" dirty="0">
                <a:solidFill>
                  <a:srgbClr val="0070C0"/>
                </a:solidFill>
              </a:rPr>
              <a:t>. Το ελάχιστο μέρισμα υπολογίζεται επί των καθαρών κερδών, ύστερα από αφαίρεση της κράτησης για σχηματισμό τακτικού αποθεματικού και των λοιπών πιστωτικών κονδυλίων της κατάστασης αποτελεσμάτων, που δεν προέρχονται από πραγματοποιημένα κέρδη.</a:t>
            </a:r>
          </a:p>
          <a:p>
            <a:pPr lvl="0" algn="just"/>
            <a:r>
              <a:rPr lang="el-GR" sz="2400" b="1" dirty="0">
                <a:solidFill>
                  <a:srgbClr val="0070C0"/>
                </a:solidFill>
              </a:rPr>
              <a:t>2</a:t>
            </a:r>
            <a:r>
              <a:rPr lang="el-GR" sz="2400" dirty="0">
                <a:solidFill>
                  <a:srgbClr val="0070C0"/>
                </a:solidFill>
              </a:rPr>
              <a:t>. Το ελάχιστο μέρισμα ορίζεται σε ποσοστό τριάντα πέντε τοις εκατό (35%) των καθαρών κερδών μετά τις μειώσεις της παραγράφου 1 και καταβάλλεται σε μετρητά. Με απόφαση της γενικής συνέλευσης που λαμβάνεται με αυξημένη απαρτία και πλειοψηφία μπορεί να μειωθεί το ως άνω ποσοστό, όχι όμως κάτω του δέκα τοις εκατό (10%). </a:t>
            </a:r>
            <a:endParaRPr lang="el-GR" sz="2400" dirty="0" smtClean="0">
              <a:solidFill>
                <a:srgbClr val="0070C0"/>
              </a:solidFill>
            </a:endParaRPr>
          </a:p>
          <a:p>
            <a:pPr lvl="0" algn="just"/>
            <a:r>
              <a:rPr lang="el-GR" sz="2400" b="1" dirty="0">
                <a:solidFill>
                  <a:srgbClr val="0070C0"/>
                </a:solidFill>
              </a:rPr>
              <a:t>3.</a:t>
            </a:r>
            <a:r>
              <a:rPr lang="el-GR" sz="2400" dirty="0">
                <a:solidFill>
                  <a:srgbClr val="0070C0"/>
                </a:solidFill>
              </a:rPr>
              <a:t> Με απόφαση της γενικής συνέλευσης που λαμβάνεται με αυξημένη απαρτία και πλειοψηφία είναι δυνατόν τα κέρδη που είναι </a:t>
            </a:r>
            <a:r>
              <a:rPr lang="el-GR" sz="2400" dirty="0" err="1">
                <a:solidFill>
                  <a:srgbClr val="0070C0"/>
                </a:solidFill>
              </a:rPr>
              <a:t>διανεμητέα</a:t>
            </a:r>
            <a:r>
              <a:rPr lang="el-GR" sz="2400" dirty="0">
                <a:solidFill>
                  <a:srgbClr val="0070C0"/>
                </a:solidFill>
              </a:rPr>
              <a:t> ως ελάχιστο μέρισμα να κεφαλαιοποιηθούν και να διανεμηθούν σε όλους τους μετόχους με μορφή μετοχών, υπολογιζόμενων στην ονομαστική τους αξία.</a:t>
            </a:r>
          </a:p>
          <a:p>
            <a:pPr lvl="0" algn="just"/>
            <a:endParaRPr lang="el-GR" sz="2400" dirty="0">
              <a:solidFill>
                <a:srgbClr val="0070C0"/>
              </a:solidFill>
            </a:endParaRPr>
          </a:p>
        </p:txBody>
      </p:sp>
    </p:spTree>
    <p:extLst>
      <p:ext uri="{BB962C8B-B14F-4D97-AF65-F5344CB8AC3E}">
        <p14:creationId xmlns:p14="http://schemas.microsoft.com/office/powerpoint/2010/main" val="191230104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2481" y="104503"/>
            <a:ext cx="11207930" cy="6370975"/>
          </a:xfrm>
          <a:prstGeom prst="rect">
            <a:avLst/>
          </a:prstGeom>
          <a:noFill/>
        </p:spPr>
        <p:txBody>
          <a:bodyPr wrap="square" rtlCol="0">
            <a:spAutoFit/>
          </a:bodyPr>
          <a:lstStyle/>
          <a:p>
            <a:pPr algn="just"/>
            <a:r>
              <a:rPr lang="el-GR" sz="2400" b="1" dirty="0">
                <a:solidFill>
                  <a:srgbClr val="0070C0"/>
                </a:solidFill>
              </a:rPr>
              <a:t>ΛΥΣΗ ΚΑΙ ΕΚΚΑΘΑΡΙΣΗ</a:t>
            </a:r>
            <a:endParaRPr lang="el-GR" sz="2400" dirty="0">
              <a:solidFill>
                <a:srgbClr val="0070C0"/>
              </a:solidFill>
            </a:endParaRPr>
          </a:p>
          <a:p>
            <a:pPr algn="just"/>
            <a:r>
              <a:rPr lang="el-GR" sz="2400" b="1" dirty="0">
                <a:solidFill>
                  <a:srgbClr val="0070C0"/>
                </a:solidFill>
              </a:rPr>
              <a:t>Άρθρο 164</a:t>
            </a:r>
            <a:endParaRPr lang="el-GR" sz="2400" dirty="0">
              <a:solidFill>
                <a:srgbClr val="0070C0"/>
              </a:solidFill>
            </a:endParaRPr>
          </a:p>
          <a:p>
            <a:pPr algn="just"/>
            <a:r>
              <a:rPr lang="el-GR" sz="2400" b="1" dirty="0">
                <a:solidFill>
                  <a:srgbClr val="0070C0"/>
                </a:solidFill>
              </a:rPr>
              <a:t>Λόγοι λύσεως της εταιρείας</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a:t>
            </a:r>
            <a:r>
              <a:rPr lang="el-GR" sz="2400" b="1" dirty="0">
                <a:solidFill>
                  <a:srgbClr val="0070C0"/>
                </a:solidFill>
              </a:rPr>
              <a:t>Η εταιρεία λύεται:</a:t>
            </a:r>
          </a:p>
          <a:p>
            <a:pPr algn="just"/>
            <a:r>
              <a:rPr lang="el-GR" sz="2400" b="1" dirty="0">
                <a:solidFill>
                  <a:srgbClr val="0070C0"/>
                </a:solidFill>
              </a:rPr>
              <a:t>α) με την πάροδο του κατά το καταστατικό χρόνου διάρκειάς της,</a:t>
            </a:r>
          </a:p>
          <a:p>
            <a:pPr algn="just"/>
            <a:r>
              <a:rPr lang="el-GR" sz="2400" b="1" dirty="0">
                <a:solidFill>
                  <a:srgbClr val="0070C0"/>
                </a:solidFill>
              </a:rPr>
              <a:t>β) με απόφαση της γενικής συνέλευσης που λαμβάνεται με αυξημένη απαρτία και πλειοψηφία,</a:t>
            </a:r>
          </a:p>
          <a:p>
            <a:pPr algn="just"/>
            <a:r>
              <a:rPr lang="el-GR" sz="2400" b="1" dirty="0">
                <a:solidFill>
                  <a:srgbClr val="0070C0"/>
                </a:solidFill>
              </a:rPr>
              <a:t>γ) με την κήρυξη της εταιρείας σε πτώχευση, και</a:t>
            </a:r>
          </a:p>
          <a:p>
            <a:pPr algn="just"/>
            <a:r>
              <a:rPr lang="el-GR" sz="2400" b="1" dirty="0">
                <a:solidFill>
                  <a:srgbClr val="0070C0"/>
                </a:solidFill>
              </a:rPr>
              <a:t>δ) σε περίπτωση απόρριψης της αίτησης </a:t>
            </a:r>
            <a:r>
              <a:rPr lang="el-GR" sz="2400" b="1" dirty="0" err="1">
                <a:solidFill>
                  <a:srgbClr val="0070C0"/>
                </a:solidFill>
              </a:rPr>
              <a:t>πτώχευσης,λόγω</a:t>
            </a:r>
            <a:r>
              <a:rPr lang="el-GR" sz="2400" b="1" dirty="0">
                <a:solidFill>
                  <a:srgbClr val="0070C0"/>
                </a:solidFill>
              </a:rPr>
              <a:t> ανεπάρκειας της περιουσίας του οφειλέτη για την κάλυψη των εξόδων της διαδικασίας.</a:t>
            </a:r>
          </a:p>
          <a:p>
            <a:pPr algn="just"/>
            <a:endParaRPr lang="el-GR" sz="2400" b="1" dirty="0" smtClean="0">
              <a:solidFill>
                <a:srgbClr val="0070C0"/>
              </a:solidFill>
            </a:endParaRPr>
          </a:p>
          <a:p>
            <a:pPr algn="just"/>
            <a:r>
              <a:rPr lang="el-GR" sz="2400" b="1" dirty="0" smtClean="0">
                <a:solidFill>
                  <a:srgbClr val="0070C0"/>
                </a:solidFill>
              </a:rPr>
              <a:t>2</a:t>
            </a:r>
            <a:r>
              <a:rPr lang="el-GR" sz="2400" b="1" dirty="0">
                <a:solidFill>
                  <a:srgbClr val="0070C0"/>
                </a:solidFill>
              </a:rPr>
              <a:t>. Η εταιρεία λύεται επίσης με δικαστική απόφαση, σύμφωνα με τα άρθρα 165 και 166.</a:t>
            </a:r>
          </a:p>
          <a:p>
            <a:pPr algn="just"/>
            <a:endParaRPr lang="el-GR" sz="2400" b="1" dirty="0" smtClean="0">
              <a:solidFill>
                <a:srgbClr val="0070C0"/>
              </a:solidFill>
            </a:endParaRPr>
          </a:p>
          <a:p>
            <a:pPr algn="just"/>
            <a:r>
              <a:rPr lang="el-GR" sz="2400" b="1" dirty="0" smtClean="0">
                <a:solidFill>
                  <a:srgbClr val="0070C0"/>
                </a:solidFill>
              </a:rPr>
              <a:t>3</a:t>
            </a:r>
            <a:r>
              <a:rPr lang="el-GR" sz="2400" b="1" dirty="0">
                <a:solidFill>
                  <a:srgbClr val="0070C0"/>
                </a:solidFill>
              </a:rPr>
              <a:t>. Η λύση της εταιρείας στην περίπτωση β΄ της παραγράφου 1 επέρχεται με την υποβολή της απόφασης της γενικής συνέλευσης σε δημοσιότητα</a:t>
            </a:r>
            <a:r>
              <a:rPr lang="el-GR" sz="2400" b="1" dirty="0" smtClean="0">
                <a:solidFill>
                  <a:srgbClr val="0070C0"/>
                </a:solidFill>
              </a:rPr>
              <a:t>.</a:t>
            </a:r>
          </a:p>
          <a:p>
            <a:pPr algn="just"/>
            <a:endParaRPr lang="el-GR" sz="2400" dirty="0">
              <a:solidFill>
                <a:srgbClr val="0070C0"/>
              </a:solidFill>
            </a:endParaRPr>
          </a:p>
        </p:txBody>
      </p:sp>
    </p:spTree>
    <p:extLst>
      <p:ext uri="{BB962C8B-B14F-4D97-AF65-F5344CB8AC3E}">
        <p14:creationId xmlns:p14="http://schemas.microsoft.com/office/powerpoint/2010/main" val="154843415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31817" y="148046"/>
            <a:ext cx="11016343" cy="6370975"/>
          </a:xfrm>
          <a:prstGeom prst="rect">
            <a:avLst/>
          </a:prstGeom>
          <a:noFill/>
        </p:spPr>
        <p:txBody>
          <a:bodyPr wrap="square" rtlCol="0">
            <a:spAutoFit/>
          </a:bodyPr>
          <a:lstStyle/>
          <a:p>
            <a:pPr lvl="0" algn="just"/>
            <a:r>
              <a:rPr lang="el-GR" sz="2400" b="1" dirty="0">
                <a:solidFill>
                  <a:srgbClr val="0070C0"/>
                </a:solidFill>
              </a:rPr>
              <a:t>Άρθρο 165</a:t>
            </a:r>
            <a:endParaRPr lang="el-GR" sz="2400" dirty="0">
              <a:solidFill>
                <a:srgbClr val="0070C0"/>
              </a:solidFill>
            </a:endParaRPr>
          </a:p>
          <a:p>
            <a:pPr lvl="0" algn="just"/>
            <a:r>
              <a:rPr lang="el-GR" sz="2400" b="1" dirty="0">
                <a:solidFill>
                  <a:srgbClr val="0070C0"/>
                </a:solidFill>
              </a:rPr>
              <a:t>Λύση της εταιρείας με δικαστική απόφαση ύστερα από αίτηση του έχοντος έννομο συμφέρον</a:t>
            </a:r>
            <a:endParaRPr lang="el-GR" sz="2400" dirty="0">
              <a:solidFill>
                <a:srgbClr val="0070C0"/>
              </a:solidFill>
            </a:endParaRPr>
          </a:p>
          <a:p>
            <a:pPr lvl="0" algn="just"/>
            <a:endParaRPr lang="el-GR" sz="2400" b="1" dirty="0" smtClean="0">
              <a:solidFill>
                <a:srgbClr val="0070C0"/>
              </a:solidFill>
            </a:endParaRPr>
          </a:p>
          <a:p>
            <a:pPr lvl="0" algn="just"/>
            <a:r>
              <a:rPr lang="el-GR" sz="2400" b="1" dirty="0" smtClean="0">
                <a:solidFill>
                  <a:srgbClr val="0070C0"/>
                </a:solidFill>
              </a:rPr>
              <a:t>1</a:t>
            </a:r>
            <a:r>
              <a:rPr lang="el-GR" sz="2400" b="1" dirty="0">
                <a:solidFill>
                  <a:srgbClr val="0070C0"/>
                </a:solidFill>
              </a:rPr>
              <a:t>.</a:t>
            </a:r>
            <a:r>
              <a:rPr lang="el-GR" sz="2400" dirty="0">
                <a:solidFill>
                  <a:srgbClr val="0070C0"/>
                </a:solidFill>
              </a:rPr>
              <a:t> Η εταιρεία μπορεί να λυθεί με δικαστική απόφαση ύστερα από αίτηση οποιουδήποτε έχει έννομο συμφέρον αν: α) κατά τη σύσταση της εταιρείας δεν καταβλήθηκε το κεφάλαιο που ήταν καταβλητέο, ολικά ή μερικά, σύμφωνα με τις διατάξεις του νόμου και του καταστατικού, και εξακολουθεί να είναι μη καταβεβλημένο κατά την υποβολή της αίτησης, ή β) η εταιρεία δεν έχει το ελάχιστο κεφάλαιο που ορίζεται κάθε φορά από το νόμο, ή γ) η εταιρεία δεν έχει υποβάλλει προς καταχώριση χρηματοοικονομικές καταστάσεις δύο (2) τουλάχιστον συνεχών διαχειριστικών χρήσεων, εγκεκριμένες από τη γενική συνέλευση.</a:t>
            </a:r>
          </a:p>
          <a:p>
            <a:pPr lvl="0" algn="just"/>
            <a:endParaRPr lang="el-GR" sz="2400" b="1" dirty="0" smtClean="0">
              <a:solidFill>
                <a:srgbClr val="0070C0"/>
              </a:solidFill>
            </a:endParaRPr>
          </a:p>
          <a:p>
            <a:pPr lvl="0" algn="just"/>
            <a:r>
              <a:rPr lang="el-GR" sz="2400" b="1" dirty="0" smtClean="0">
                <a:solidFill>
                  <a:srgbClr val="0070C0"/>
                </a:solidFill>
              </a:rPr>
              <a:t>2</a:t>
            </a:r>
            <a:r>
              <a:rPr lang="el-GR" sz="2400" dirty="0">
                <a:solidFill>
                  <a:srgbClr val="0070C0"/>
                </a:solidFill>
              </a:rPr>
              <a:t>. Η αίτηση κοινοποιείται στην εταιρεία, εκδικάζεται δε με τη διαδικασία της εκούσιας δικαιοδοσίας από το μονομελές πρωτοδικείο της έδρας της εταιρείας.</a:t>
            </a:r>
          </a:p>
          <a:p>
            <a:pPr lvl="0" algn="just"/>
            <a:r>
              <a:rPr lang="el-GR" sz="2400" dirty="0">
                <a:solidFill>
                  <a:srgbClr val="0070C0"/>
                </a:solidFill>
              </a:rPr>
              <a:t/>
            </a:r>
            <a:br>
              <a:rPr lang="el-GR" sz="2400" dirty="0">
                <a:solidFill>
                  <a:srgbClr val="0070C0"/>
                </a:solidFill>
              </a:rPr>
            </a:br>
            <a:endParaRPr lang="el-GR" sz="2400" dirty="0">
              <a:solidFill>
                <a:srgbClr val="0070C0"/>
              </a:solidFill>
            </a:endParaRPr>
          </a:p>
        </p:txBody>
      </p:sp>
    </p:spTree>
    <p:extLst>
      <p:ext uri="{BB962C8B-B14F-4D97-AF65-F5344CB8AC3E}">
        <p14:creationId xmlns:p14="http://schemas.microsoft.com/office/powerpoint/2010/main" val="249970682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9235" y="104503"/>
            <a:ext cx="10955382" cy="4893647"/>
          </a:xfrm>
          <a:prstGeom prst="rect">
            <a:avLst/>
          </a:prstGeom>
          <a:noFill/>
        </p:spPr>
        <p:txBody>
          <a:bodyPr wrap="square" rtlCol="0">
            <a:spAutoFit/>
          </a:bodyPr>
          <a:lstStyle/>
          <a:p>
            <a:pPr algn="just"/>
            <a:r>
              <a:rPr lang="el-GR" sz="2400" b="1" dirty="0">
                <a:solidFill>
                  <a:srgbClr val="0070C0"/>
                </a:solidFill>
              </a:rPr>
              <a:t>Άρθρο 166</a:t>
            </a:r>
            <a:endParaRPr lang="el-GR" sz="2400" dirty="0">
              <a:solidFill>
                <a:srgbClr val="0070C0"/>
              </a:solidFill>
            </a:endParaRPr>
          </a:p>
          <a:p>
            <a:pPr algn="just"/>
            <a:r>
              <a:rPr lang="el-GR" sz="2400" b="1" dirty="0">
                <a:solidFill>
                  <a:srgbClr val="0070C0"/>
                </a:solidFill>
              </a:rPr>
              <a:t>Λύση της εταιρείας με δικαστική απόφαση ύστερα από αίτηση των μετόχων</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Η εταιρεία μπορεί να λυθεί με δικαστική απόφαση ύστερα από αίτηση μετόχου ή μετόχων που εκπροσωπούν το ένα τρίτο (1/3) τουλάχιστον του καταβεβλημένου κεφαλαίου, αν υφίσταται προς τούτο σπουδαίος λόγος, που, κατά τρόπο προφανή και μόνιμο, καθιστά τη συνέχιση της εταιρείας αδύνατη.</a:t>
            </a:r>
          </a:p>
          <a:p>
            <a:pPr algn="just"/>
            <a:endParaRPr lang="el-GR" sz="2400" b="1" dirty="0" smtClean="0">
              <a:solidFill>
                <a:srgbClr val="0070C0"/>
              </a:solidFill>
            </a:endParaRPr>
          </a:p>
          <a:p>
            <a:pPr algn="just"/>
            <a:r>
              <a:rPr lang="el-GR" sz="2400" b="1" dirty="0" smtClean="0">
                <a:solidFill>
                  <a:srgbClr val="0070C0"/>
                </a:solidFill>
              </a:rPr>
              <a:t>2</a:t>
            </a:r>
            <a:r>
              <a:rPr lang="el-GR" sz="2400" b="1" dirty="0">
                <a:solidFill>
                  <a:srgbClr val="0070C0"/>
                </a:solidFill>
              </a:rPr>
              <a:t>.</a:t>
            </a:r>
            <a:r>
              <a:rPr lang="el-GR" sz="2400" dirty="0">
                <a:solidFill>
                  <a:srgbClr val="0070C0"/>
                </a:solidFill>
              </a:rPr>
              <a:t> Σπουδαίος λόγος κατά την παράγραφο 1 υφίσταται, ιδίως, αν, λόγω ίσων συμμετοχών στην εταιρεία, η εκλογή διοικητικού συμβουλίου είναι αδύνατη ή η εταιρεία δεν μπορεί να λειτουργήσει.</a:t>
            </a:r>
          </a:p>
          <a:p>
            <a:pPr algn="just"/>
            <a:endParaRPr lang="el-GR" sz="2400" b="1" dirty="0" smtClean="0">
              <a:solidFill>
                <a:srgbClr val="0070C0"/>
              </a:solidFill>
            </a:endParaRPr>
          </a:p>
          <a:p>
            <a:pPr algn="just"/>
            <a:r>
              <a:rPr lang="el-GR" sz="2400" b="1" dirty="0" smtClean="0">
                <a:solidFill>
                  <a:srgbClr val="0070C0"/>
                </a:solidFill>
              </a:rPr>
              <a:t>3</a:t>
            </a:r>
            <a:r>
              <a:rPr lang="el-GR" sz="2400" b="1" dirty="0">
                <a:solidFill>
                  <a:srgbClr val="0070C0"/>
                </a:solidFill>
              </a:rPr>
              <a:t>.</a:t>
            </a:r>
            <a:r>
              <a:rPr lang="el-GR" sz="2400" dirty="0">
                <a:solidFill>
                  <a:srgbClr val="0070C0"/>
                </a:solidFill>
              </a:rPr>
              <a:t> Η αίτηση κοινοποιείται στην εταιρεία, εκδικάζεται δε με τη διαδικασία της εκούσιας δικαιοδοσίας από το μονομελές πρωτοδικείο της έδρας της εταιρείας.</a:t>
            </a:r>
          </a:p>
        </p:txBody>
      </p:sp>
    </p:spTree>
    <p:extLst>
      <p:ext uri="{BB962C8B-B14F-4D97-AF65-F5344CB8AC3E}">
        <p14:creationId xmlns:p14="http://schemas.microsoft.com/office/powerpoint/2010/main" val="401149679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9567" y="78376"/>
            <a:ext cx="11120844" cy="6001643"/>
          </a:xfrm>
          <a:prstGeom prst="rect">
            <a:avLst/>
          </a:prstGeom>
          <a:noFill/>
        </p:spPr>
        <p:txBody>
          <a:bodyPr wrap="square" rtlCol="0">
            <a:spAutoFit/>
          </a:bodyPr>
          <a:lstStyle/>
          <a:p>
            <a:pPr algn="just"/>
            <a:r>
              <a:rPr lang="el-GR" sz="2400" b="1" dirty="0">
                <a:solidFill>
                  <a:srgbClr val="0070C0"/>
                </a:solidFill>
              </a:rPr>
              <a:t>Άρθρο 167</a:t>
            </a:r>
            <a:endParaRPr lang="el-GR" sz="2400" dirty="0">
              <a:solidFill>
                <a:srgbClr val="0070C0"/>
              </a:solidFill>
            </a:endParaRPr>
          </a:p>
          <a:p>
            <a:pPr algn="just"/>
            <a:r>
              <a:rPr lang="el-GR" sz="2400" b="1" dirty="0">
                <a:solidFill>
                  <a:srgbClr val="0070C0"/>
                </a:solidFill>
              </a:rPr>
              <a:t>Εκκαθαριστές</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Με εξαίρεση την περίπτωση της πτώχευσης, τη λύση της εταιρείας ακολουθεί η εκκαθάριση. Στην περίπτωση της πτώχευσης, οι διατάξεις του παρόντος Κεφαλαίου εφαρμόζονται μόνο ύστερα από την περάτωση της πτωχευτικής διαδικασίας και με την επιφύλαξη της παραγράφου 6 του παρόντος άρθρου.</a:t>
            </a:r>
          </a:p>
          <a:p>
            <a:pPr algn="just"/>
            <a:r>
              <a:rPr lang="el-GR" sz="2400" b="1" dirty="0">
                <a:solidFill>
                  <a:srgbClr val="0070C0"/>
                </a:solidFill>
              </a:rPr>
              <a:t>2.</a:t>
            </a:r>
            <a:r>
              <a:rPr lang="el-GR" sz="2400" dirty="0">
                <a:solidFill>
                  <a:srgbClr val="0070C0"/>
                </a:solidFill>
              </a:rPr>
              <a:t> Στις περιπτώσεις α΄ και δ΄ της παραγράφου 1 του άρθρου 164, το διοικητικό συμβούλιο εκτελεί χρέη εκκαθαριστή, εφόσον το καταστατικό δεν ορίζει διαφορετικά, μέχρι να διορισθεί εκκαθαριστής από τη γενική συνέλευση. </a:t>
            </a:r>
            <a:r>
              <a:rPr lang="el-GR" sz="2400" b="1" dirty="0" smtClean="0">
                <a:solidFill>
                  <a:srgbClr val="0070C0"/>
                </a:solidFill>
              </a:rPr>
              <a:t>3</a:t>
            </a:r>
            <a:r>
              <a:rPr lang="el-GR" sz="2400" dirty="0">
                <a:solidFill>
                  <a:srgbClr val="0070C0"/>
                </a:solidFill>
              </a:rPr>
              <a:t>. Η γενική συνέλευση ή το δικαστήριο μπορεί να διορίσει και ένα μόνον εκκαθαριστή, εφόσον το καταστατικό δεν ορίζει διαφορετικά.</a:t>
            </a:r>
          </a:p>
          <a:p>
            <a:pPr algn="just"/>
            <a:r>
              <a:rPr lang="el-GR" sz="2400" b="1" dirty="0">
                <a:solidFill>
                  <a:srgbClr val="0070C0"/>
                </a:solidFill>
              </a:rPr>
              <a:t>4</a:t>
            </a:r>
            <a:r>
              <a:rPr lang="el-GR" sz="2400" dirty="0">
                <a:solidFill>
                  <a:srgbClr val="0070C0"/>
                </a:solidFill>
              </a:rPr>
              <a:t>. Ο διορισμός εκκαθαριστών συνεπάγεται αυτοδικαίως την παύση της εξουσίας του διοικητικού συμβουλίου. Αν όμως η παύση της εξουσίας του εκθέτει σε κίνδυνο τα συμφέροντα της εταιρείας, το διοικητικό συμβούλιο έχει υποχρέωση έναντι της εταιρείας να συνεχίσει τη διαχείριση, έως ότου ο εκκαθαριστής αναλάβει τα καθήκοντά του.</a:t>
            </a:r>
          </a:p>
        </p:txBody>
      </p:sp>
    </p:spTree>
    <p:extLst>
      <p:ext uri="{BB962C8B-B14F-4D97-AF65-F5344CB8AC3E}">
        <p14:creationId xmlns:p14="http://schemas.microsoft.com/office/powerpoint/2010/main" val="76877595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3109" y="165463"/>
            <a:ext cx="11068594" cy="5262979"/>
          </a:xfrm>
          <a:prstGeom prst="rect">
            <a:avLst/>
          </a:prstGeom>
          <a:noFill/>
        </p:spPr>
        <p:txBody>
          <a:bodyPr wrap="square" rtlCol="0">
            <a:spAutoFit/>
          </a:bodyPr>
          <a:lstStyle/>
          <a:p>
            <a:pPr algn="just"/>
            <a:r>
              <a:rPr lang="el-GR" sz="2400" b="1" dirty="0">
                <a:solidFill>
                  <a:srgbClr val="0070C0"/>
                </a:solidFill>
              </a:rPr>
              <a:t>Άρθρο 168</a:t>
            </a:r>
            <a:endParaRPr lang="el-GR" sz="2400" dirty="0">
              <a:solidFill>
                <a:srgbClr val="0070C0"/>
              </a:solidFill>
            </a:endParaRPr>
          </a:p>
          <a:p>
            <a:pPr algn="just"/>
            <a:r>
              <a:rPr lang="el-GR" sz="2400" b="1" dirty="0">
                <a:solidFill>
                  <a:srgbClr val="0070C0"/>
                </a:solidFill>
              </a:rPr>
              <a:t>Τρόπος διενέργειας της εκκαθάρισης</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Οι εκκαθαριστές οφείλουν, μόλις αναλάβουν τα καθήκοντά τους, να διενεργήσουν απογραφή της εταιρικής περιουσίας και να δημοσιεύσουν ισολογισμό έναρξης εκκαθάρισης, μη υποκείμενο σε έγκριση της γενικής συνέλευσης. Σε κάθε περίπτωση, η απογραφή θα πρέπει να έχει ολοκληρωθεί μέσα σε τρεις (3) μήνες από την ανάληψη των καθηκόντων τους.</a:t>
            </a:r>
          </a:p>
          <a:p>
            <a:pPr algn="just"/>
            <a:r>
              <a:rPr lang="el-GR" sz="2400" b="1" dirty="0">
                <a:solidFill>
                  <a:srgbClr val="0070C0"/>
                </a:solidFill>
              </a:rPr>
              <a:t>2.</a:t>
            </a:r>
            <a:r>
              <a:rPr lang="el-GR" sz="2400" dirty="0">
                <a:solidFill>
                  <a:srgbClr val="0070C0"/>
                </a:solidFill>
              </a:rPr>
              <a:t> Η γενική συνέλευση των μετόχων διατηρεί όλα τα δικαιώματά της κατά τη διάρκεια της εκκαθάρισης.</a:t>
            </a:r>
          </a:p>
          <a:p>
            <a:pPr algn="just"/>
            <a:r>
              <a:rPr lang="el-GR" sz="2400" b="1" dirty="0">
                <a:solidFill>
                  <a:srgbClr val="0070C0"/>
                </a:solidFill>
              </a:rPr>
              <a:t>3</a:t>
            </a:r>
            <a:r>
              <a:rPr lang="el-GR" sz="2400" dirty="0">
                <a:solidFill>
                  <a:srgbClr val="0070C0"/>
                </a:solidFill>
              </a:rPr>
              <a:t>. Οι εκκαθαριστές οφείλουν να περατώσουν χωρίς καθυστέρηση τις εκκρεμείς υποθέσεις της εταιρείας, να μετατρέψουν σε χρήμα την εταιρική περιουσία, με την επιφύλαξη της παραγράφου 8, να εξοφλήσουν τα χρέη της και να εισπράξουν τις απαιτήσεις της. Μπορούν να ενεργήσουν και νέες πράξεις, εφόσον με αυτές εξυπηρετούνται η εκκαθάριση και το συμφέρον της εταιρείας</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208547479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9234" y="130629"/>
            <a:ext cx="11051177" cy="6370975"/>
          </a:xfrm>
          <a:prstGeom prst="rect">
            <a:avLst/>
          </a:prstGeom>
          <a:noFill/>
        </p:spPr>
        <p:txBody>
          <a:bodyPr wrap="square" rtlCol="0">
            <a:spAutoFit/>
          </a:bodyPr>
          <a:lstStyle/>
          <a:p>
            <a:pPr lvl="0" algn="just"/>
            <a:r>
              <a:rPr lang="el-GR" sz="2400" b="1" dirty="0">
                <a:solidFill>
                  <a:srgbClr val="0070C0"/>
                </a:solidFill>
              </a:rPr>
              <a:t>4.</a:t>
            </a:r>
            <a:r>
              <a:rPr lang="el-GR" sz="2400" dirty="0">
                <a:solidFill>
                  <a:srgbClr val="0070C0"/>
                </a:solidFill>
              </a:rPr>
              <a:t> Οι εκκαθαριστές μπορούν επίσης να εκποιήσουν τα ακίνητα της εταιρείας, την εταιρική επιχείρηση στο σύνολό της ή κλάδους αυτής ή μεμονωμένα πάγια στοιχεία της, αλλά μετά την πάροδο τριών (3) μηνών από τη λύση της. Εντός της προθεσμίας αυτής κάθε μέτοχος ή και δανειστής της μπορούν να ζητήσουν από το δικαστήριο, το οποίο δικάζει κατά τα άρθρα 739 </a:t>
            </a:r>
            <a:r>
              <a:rPr lang="el-GR" sz="2400" dirty="0" err="1">
                <a:solidFill>
                  <a:srgbClr val="0070C0"/>
                </a:solidFill>
              </a:rPr>
              <a:t>επ</a:t>
            </a:r>
            <a:r>
              <a:rPr lang="el-GR" sz="2400" dirty="0">
                <a:solidFill>
                  <a:srgbClr val="0070C0"/>
                </a:solidFill>
              </a:rPr>
              <a:t>. του Κώδικα Πολιτικής Δικονομίας, να καθορίσει την κατώτατη τιμή πώλησης των ακινήτων, κλάδων ή τμημάτων ή του συνόλου της επιχείρησης, η απόφαση δε αυτού δεσμεύει τους εκκαθαριστές και δεν υπόκειται σε τακτικά ή έκτακτα ένδικα μέσα, υπόκειται όμως σε αναθεώρηση κατά το άρθρο 758 του Κώδικα Πολιτικής Δικονομίας, αν η εκποίηση δεν καθίσταται δυνατή.</a:t>
            </a:r>
          </a:p>
          <a:p>
            <a:pPr lvl="0" algn="just"/>
            <a:r>
              <a:rPr lang="el-GR" sz="2400" b="1" dirty="0">
                <a:solidFill>
                  <a:srgbClr val="0070C0"/>
                </a:solidFill>
              </a:rPr>
              <a:t>5.</a:t>
            </a:r>
            <a:r>
              <a:rPr lang="el-GR" sz="2400" dirty="0">
                <a:solidFill>
                  <a:srgbClr val="0070C0"/>
                </a:solidFill>
              </a:rPr>
              <a:t> Οι εκκαθαριστές μπορούν με αίτησή τους, που υποβάλλεται στο δικαστήριο και εκδικάζεται με τη διαδικασία της εκούσιας δικαιοδοσίας, να ζητήσουν τη διενέργεια της εκκαθάρισης, σύμφωνα με τις διατάξεις που διέπουν τη δικαστική εκκαθάριση κληρονομίας (άρθρα 1913 </a:t>
            </a:r>
            <a:r>
              <a:rPr lang="el-GR" sz="2400" dirty="0" err="1">
                <a:solidFill>
                  <a:srgbClr val="0070C0"/>
                </a:solidFill>
              </a:rPr>
              <a:t>επ</a:t>
            </a:r>
            <a:r>
              <a:rPr lang="el-GR" sz="2400" dirty="0">
                <a:solidFill>
                  <a:srgbClr val="0070C0"/>
                </a:solidFill>
              </a:rPr>
              <a:t>. ΑΚ), αναλόγως εφαρμοζόμενες. Στην περίπτωση αυτή είναι δυνατή η αναγκαστική εκτέλεση κατά της εταιρείας στο στάδιο της εκκαθάρισης.</a:t>
            </a:r>
          </a:p>
          <a:p>
            <a:pPr lvl="0" algn="just"/>
            <a:r>
              <a:rPr lang="el-GR" sz="2400" b="1" dirty="0">
                <a:solidFill>
                  <a:srgbClr val="0070C0"/>
                </a:solidFill>
              </a:rPr>
              <a:t>6.</a:t>
            </a:r>
            <a:r>
              <a:rPr lang="el-GR" sz="2400" dirty="0">
                <a:solidFill>
                  <a:srgbClr val="0070C0"/>
                </a:solidFill>
              </a:rPr>
              <a:t> Οι μέτοχοι της </a:t>
            </a:r>
            <a:r>
              <a:rPr lang="el-GR" sz="2400" dirty="0" err="1">
                <a:solidFill>
                  <a:srgbClr val="0070C0"/>
                </a:solidFill>
              </a:rPr>
              <a:t>λυθείσας</a:t>
            </a:r>
            <a:r>
              <a:rPr lang="el-GR" sz="2400" dirty="0">
                <a:solidFill>
                  <a:srgbClr val="0070C0"/>
                </a:solidFill>
              </a:rPr>
              <a:t> εταιρείας υποχρεούνται να καταβάλουν το κεφάλαιο που ανέλαβαν και δεν έχουν ακόμη καταβάλει, στην έκταση που αυτό είναι αναγκαίο για την εκπλήρωση των σκοπών της εκκαθάρισης</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201446340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
  <TotalTime>3571</TotalTime>
  <Words>23324</Words>
  <Application>Microsoft Office PowerPoint</Application>
  <PresentationFormat>Widescreen</PresentationFormat>
  <Paragraphs>1499</Paragraphs>
  <Slides>220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220</vt:i4>
      </vt:variant>
    </vt:vector>
  </HeadingPairs>
  <TitlesOfParts>
    <vt:vector size="230" baseType="lpstr">
      <vt:lpstr>Arial</vt:lpstr>
      <vt:lpstr>Calibri</vt:lpstr>
      <vt:lpstr>Cambria</vt:lpstr>
      <vt:lpstr>Franklin Gothic Book</vt:lpstr>
      <vt:lpstr>inherit</vt:lpstr>
      <vt:lpstr>Roboto</vt:lpstr>
      <vt:lpstr>Symbol</vt:lpstr>
      <vt:lpstr>Times New Roman</vt:lpstr>
      <vt:lpstr>Wingdings</vt:lpstr>
      <vt:lpstr>Crop</vt:lpstr>
      <vt:lpstr>ΔΙΚΑΙΟ ΙΙ</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ΔΙΚΑΙΟ ΙΙ</dc:title>
  <dc:creator>sv</dc:creator>
  <cp:lastModifiedBy>sv</cp:lastModifiedBy>
  <cp:revision>191</cp:revision>
  <dcterms:created xsi:type="dcterms:W3CDTF">2020-02-21T20:41:46Z</dcterms:created>
  <dcterms:modified xsi:type="dcterms:W3CDTF">2025-03-09T18:51:37Z</dcterms:modified>
</cp:coreProperties>
</file>