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21"/>
  </p:notesMasterIdLst>
  <p:sldIdLst>
    <p:sldId id="256" r:id="rId2"/>
    <p:sldId id="257" r:id="rId3"/>
    <p:sldId id="273" r:id="rId4"/>
    <p:sldId id="281" r:id="rId5"/>
    <p:sldId id="282" r:id="rId6"/>
    <p:sldId id="274" r:id="rId7"/>
    <p:sldId id="284" r:id="rId8"/>
    <p:sldId id="283" r:id="rId9"/>
    <p:sldId id="290" r:id="rId10"/>
    <p:sldId id="291" r:id="rId11"/>
    <p:sldId id="296" r:id="rId12"/>
    <p:sldId id="292" r:id="rId13"/>
    <p:sldId id="297" r:id="rId14"/>
    <p:sldId id="293" r:id="rId15"/>
    <p:sldId id="294" r:id="rId16"/>
    <p:sldId id="295" r:id="rId17"/>
    <p:sldId id="275" r:id="rId18"/>
    <p:sldId id="286" r:id="rId19"/>
    <p:sldId id="272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0FFD1-6473-4495-86B9-69317CD01FC6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F00BF-6D9F-43FD-9A8C-B6E49D31F5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8099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ύλεμα διαγώνιας γωνίας του ορθογωνίου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3118E21-B5CB-4362-B061-77874F4BAE79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11" name="Θέση αριθμού διαφάνειας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4B081-B249-4F63-B622-F919074AA896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C2472-F857-48EB-830E-BF33DFFB2023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5196F6-8181-443C-A6D2-5F87BC23EAE5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4463724-6FD3-474F-B95E-8CFDAAA89E1C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36B2FE-4A80-4668-B0D1-BA82837373E7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Ορθογώνιο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C06585-215D-4841-8C3F-2C8E12C70CDA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835681-8C54-4894-87AD-2668D2CA69D1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D2087-111A-49F2-A196-A410A2FE7488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9" name="Θέση ημερομηνίας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4AB01B8-39B1-45D0-9D9D-5075EDF0E24E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Θέση εικόνας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CE73C5E-C1EC-44E8-B5DC-5AD43973C280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ύλεμα διαγώνιας γωνίας του ορθογωνίου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el-GR" smtClean="0"/>
              <a:t>ΔΙΕΚ ΝΑΥΠΛΙΟΥ - ΤΜΗΜΑ ΕΚΠΑΙΔΕΥΤΩΝ ΥΠΟΨΗΦΙΩΝ ΟΔΗΓΩΝ ΑΥΤΟΚΙΝΗΤΩΝ ΚΑΙ ΜΟΤΟΣΙΚΛΕΤΩΝ</a:t>
            </a:r>
            <a:endParaRPr lang="el-GR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1EF7947-AA41-4C75-8CF3-9FD01803E7BD}" type="datetime1">
              <a:rPr lang="el-GR" smtClean="0"/>
              <a:pPr/>
              <a:t>19/10/2024</a:t>
            </a:fld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6C9F72D-8D75-4DC3-9DC9-6349B7D0FE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64234" y="256310"/>
            <a:ext cx="8212222" cy="1967879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ΣΑ</a:t>
            </a:r>
            <a:r>
              <a:rPr lang="el-GR" sz="3200" dirty="0" smtClean="0"/>
              <a:t>ΕΚ ΑΜΠΕΛΟΚΗΠΩΝ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ΤΜΗΜΑ</a:t>
            </a:r>
            <a:r>
              <a:rPr lang="en-US" sz="3200" dirty="0" smtClean="0"/>
              <a:t>: </a:t>
            </a:r>
            <a:r>
              <a:rPr lang="el-GR" sz="3200" dirty="0" smtClean="0"/>
              <a:t>ΤΕΧΝΙΚΟΣ </a:t>
            </a:r>
            <a:r>
              <a:rPr lang="el-GR" sz="3200" dirty="0" smtClean="0"/>
              <a:t>ΜΗΧΑΝΟΤΡΟΝΙΚΗΣ</a:t>
            </a:r>
            <a:endParaRPr lang="el-GR" sz="3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3528" y="4149080"/>
            <a:ext cx="8370306" cy="244827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ΜΑΘΗΜΑ </a:t>
            </a:r>
            <a:r>
              <a:rPr lang="en-US" dirty="0" smtClean="0"/>
              <a:t>:</a:t>
            </a:r>
          </a:p>
          <a:p>
            <a:r>
              <a:rPr lang="el-GR" dirty="0" smtClean="0"/>
              <a:t>ΑΡΧΕΣ ΜΗΧΑΝΟΛΟΓΙΚΩΝ ΣΤΟΙΧΕΙΩΝ </a:t>
            </a:r>
            <a:r>
              <a:rPr lang="el-GR" dirty="0" smtClean="0"/>
              <a:t>(Θ</a:t>
            </a:r>
            <a:r>
              <a:rPr lang="el-GR" dirty="0" smtClean="0"/>
              <a:t>)</a:t>
            </a:r>
          </a:p>
          <a:p>
            <a:r>
              <a:rPr lang="el-GR" dirty="0" smtClean="0"/>
              <a:t>Α’ ΕΞΑΜΗΝΟ ΣΠΟΥΔΩΝ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sz="2000" dirty="0" smtClean="0"/>
              <a:t>2024-2025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337296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sz="2400" b="1" i="1" dirty="0" smtClean="0"/>
              <a:t>Ήλος (καρφί)</a:t>
            </a:r>
          </a:p>
          <a:p>
            <a:pPr>
              <a:buNone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Είναι μέσο μόνιμης (μη λυόμενης) σύνδεσης που αποτελείται από τον κορμό και την κεφαλή.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10</a:t>
            </a:fld>
            <a:endParaRPr lang="el-GR"/>
          </a:p>
        </p:txBody>
      </p:sp>
      <p:pic>
        <p:nvPicPr>
          <p:cNvPr id="6" name="5 - Εικόνα" descr="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357562"/>
            <a:ext cx="4357718" cy="2752728"/>
          </a:xfrm>
          <a:prstGeom prst="rect">
            <a:avLst/>
          </a:prstGeom>
        </p:spPr>
      </p:pic>
      <p:pic>
        <p:nvPicPr>
          <p:cNvPr id="7" name="6 - Εικόνα" descr="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3857628"/>
            <a:ext cx="1905000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 </a:t>
            </a:r>
            <a:r>
              <a:rPr lang="el-GR" b="1" dirty="0" smtClean="0"/>
              <a:t>ΚΑΤΗΓΟΡΙΕΣ – ΤΥΠΟΙ ΗΛΩΝ (καρφιών)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Φακοειδείς με ημιβυθισμένη κεφαλή στα κομμάτια που συνδέει. 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Φακοειδείς με βυθισμένη κεφαλή στα κομμάτια που συνδέει ή </a:t>
            </a:r>
            <a:r>
              <a:rPr lang="el-GR" dirty="0" err="1" smtClean="0"/>
              <a:t>Ημι</a:t>
            </a:r>
            <a:r>
              <a:rPr lang="el-GR" dirty="0" smtClean="0"/>
              <a:t>-στρόγγυλους Σωληνωτούς </a:t>
            </a:r>
            <a:r>
              <a:rPr lang="el-GR" dirty="0" err="1" smtClean="0"/>
              <a:t>Επιπεδο</a:t>
            </a:r>
            <a:r>
              <a:rPr lang="el-GR" dirty="0" smtClean="0"/>
              <a:t>-καμπύλους ή πλατυκέφαλους. Η κεφαλή τους είναι μεγάλη και καμπυλωτή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Courier New" pitchFamily="49" charset="0"/>
              <a:buChar char="o"/>
            </a:pPr>
            <a:r>
              <a:rPr lang="el-GR" b="1" dirty="0" smtClean="0"/>
              <a:t>ΚΑΤΑΣΚΕΥΑΣΤΙΚΑ ΣΤΟΙΧΕΙΑ ΗΛΩΝ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Οι ήλοι κατασκευάζονται από ανθρακούχο χάλυβα, χαλκό ή αλουμίνιο. Για τον προσδιορισμό των ήλων απαιτούνται δύο κυρίως διαστάσεις: Η διάμετρος του κορμού d (mm) και το μήκος του ήλου l (mm)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000" dirty="0" smtClean="0"/>
              <a:t>	</a:t>
            </a:r>
            <a:r>
              <a:rPr lang="el-GR" sz="2000" b="1" i="1" dirty="0" smtClean="0"/>
              <a:t>Κοχλίας (βίδα)</a:t>
            </a:r>
          </a:p>
          <a:p>
            <a:pPr>
              <a:buNone/>
            </a:pPr>
            <a:endParaRPr lang="el-GR" sz="2000" b="1" i="1" dirty="0" smtClean="0"/>
          </a:p>
          <a:p>
            <a:r>
              <a:rPr lang="el-GR" sz="2000" dirty="0" smtClean="0"/>
              <a:t>Είναι </a:t>
            </a:r>
            <a:r>
              <a:rPr lang="el-GR" sz="2000" u="sng" dirty="0" smtClean="0"/>
              <a:t>μέσο μη μόνιμης (λυόμενης)</a:t>
            </a:r>
            <a:r>
              <a:rPr lang="el-GR" sz="2000" dirty="0" smtClean="0"/>
              <a:t> σύνδεσης. Αποτελείται από τον κορμό που φέρει το σπείρωμα και την κεφαλή.</a:t>
            </a:r>
          </a:p>
          <a:p>
            <a:r>
              <a:rPr lang="el-GR" sz="2000" dirty="0" smtClean="0"/>
              <a:t>Στη σύνδεση με κοχλίες συχνά χρησιμοποιούμε το περικόχλιο (παξιμάδι) και ροδέλα.</a:t>
            </a:r>
          </a:p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12</a:t>
            </a:fld>
            <a:endParaRPr lang="el-GR"/>
          </a:p>
        </p:txBody>
      </p:sp>
      <p:pic>
        <p:nvPicPr>
          <p:cNvPr id="6" name="5 - Εικόνα" descr="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3786190"/>
            <a:ext cx="3286148" cy="2214578"/>
          </a:xfrm>
          <a:prstGeom prst="rect">
            <a:avLst/>
          </a:prstGeom>
        </p:spPr>
      </p:pic>
      <p:pic>
        <p:nvPicPr>
          <p:cNvPr id="7" name="6 - Εικόνα" descr="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3786190"/>
            <a:ext cx="3209925" cy="20383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Χρήσεις κοχλία</a:t>
            </a:r>
          </a:p>
          <a:p>
            <a:pPr>
              <a:buNone/>
            </a:pP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1. Λυόμενες συνδέσεις</a:t>
            </a:r>
            <a:br>
              <a:rPr lang="el-GR" sz="2400" dirty="0" smtClean="0"/>
            </a:br>
            <a:r>
              <a:rPr lang="el-GR" sz="2400" dirty="0" smtClean="0"/>
              <a:t>2. Δημιουργία </a:t>
            </a:r>
            <a:r>
              <a:rPr lang="el-GR" sz="2400" dirty="0" err="1" smtClean="0"/>
              <a:t>προέντασης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3. Πωματισμός οπών</a:t>
            </a:r>
            <a:br>
              <a:rPr lang="el-GR" sz="2400" dirty="0" smtClean="0"/>
            </a:br>
            <a:r>
              <a:rPr lang="el-GR" sz="2400" dirty="0" smtClean="0"/>
              <a:t>4. Ρυθμιστικός κοχλίας για τη ρύθμιση του διακένου</a:t>
            </a:r>
            <a:br>
              <a:rPr lang="el-GR" sz="2400" dirty="0" smtClean="0"/>
            </a:br>
            <a:r>
              <a:rPr lang="el-GR" sz="2400" dirty="0" smtClean="0"/>
              <a:t>5. Κοχλίας μέτρησης</a:t>
            </a:r>
            <a:br>
              <a:rPr lang="el-GR" sz="2400" dirty="0" smtClean="0"/>
            </a:br>
            <a:r>
              <a:rPr lang="el-GR" sz="2400" dirty="0" smtClean="0"/>
              <a:t>6. Κοχλίες κίνησης - για τη μεταβολή της περιστροφικής κίνησης σε γραμμική ή της γραμμικής σε περιστροφική - (μέγγενη, γρύλο, χειροκίνητο τρυπάνι)</a:t>
            </a:r>
            <a:endParaRPr lang="el-GR" sz="2400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000" b="1" dirty="0" smtClean="0"/>
              <a:t>	</a:t>
            </a:r>
            <a:r>
              <a:rPr lang="el-GR" sz="2000" b="1" i="1" dirty="0" smtClean="0"/>
              <a:t>Συγκόλληση</a:t>
            </a:r>
          </a:p>
          <a:p>
            <a:pPr>
              <a:buNone/>
            </a:pPr>
            <a:endParaRPr lang="el-GR" sz="2000" b="1" i="1" dirty="0" smtClean="0"/>
          </a:p>
          <a:p>
            <a:r>
              <a:rPr lang="el-GR" sz="2000" dirty="0" smtClean="0"/>
              <a:t>Είναι </a:t>
            </a:r>
            <a:r>
              <a:rPr lang="el-GR" sz="2000" u="sng" dirty="0" smtClean="0"/>
              <a:t>μέσο μόνιμης (μη λυόμενης)</a:t>
            </a:r>
            <a:r>
              <a:rPr lang="el-GR" sz="2000" dirty="0" smtClean="0"/>
              <a:t> σύνδεσης.</a:t>
            </a:r>
          </a:p>
          <a:p>
            <a:r>
              <a:rPr lang="el-GR" sz="2000" dirty="0" smtClean="0"/>
              <a:t>Γενικά συγκόλληση ονομάζεται η με οποιονδήποτε τρόπο ένωση δύο υλικών με χρήση της θερμότητας ή της πίεσης ή και των δύο μαζί. 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14</a:t>
            </a:fld>
            <a:endParaRPr lang="el-GR"/>
          </a:p>
        </p:txBody>
      </p:sp>
      <p:pic>
        <p:nvPicPr>
          <p:cNvPr id="6" name="5 - Εικόνα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357562"/>
            <a:ext cx="2928958" cy="26289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	</a:t>
            </a:r>
            <a:r>
              <a:rPr lang="el-GR" b="1" i="1" dirty="0" smtClean="0"/>
              <a:t>Σφήνα</a:t>
            </a:r>
          </a:p>
          <a:p>
            <a:pPr>
              <a:buNone/>
            </a:pPr>
            <a:endParaRPr lang="el-GR" b="1" i="1" dirty="0" smtClean="0"/>
          </a:p>
          <a:p>
            <a:r>
              <a:rPr lang="el-GR" sz="2400" dirty="0" smtClean="0"/>
              <a:t>Είναι </a:t>
            </a:r>
            <a:r>
              <a:rPr lang="el-GR" sz="2400" u="sng" dirty="0" smtClean="0"/>
              <a:t>μέσο εύκολης μη μόνιμης (λυόμενης)</a:t>
            </a:r>
            <a:r>
              <a:rPr lang="el-GR" sz="2400" dirty="0" smtClean="0"/>
              <a:t> σύνδεσης. Πραγματοποιείται με τη χρήση αντικειμένου με κλίση προς τη μία </a:t>
            </a:r>
            <a:r>
              <a:rPr lang="el-GR" sz="2400" dirty="0" smtClean="0"/>
              <a:t>του </a:t>
            </a:r>
            <a:r>
              <a:rPr lang="el-GR" sz="2400" dirty="0" smtClean="0"/>
              <a:t>διάσταση (σφηνοειδής μορφή).</a:t>
            </a:r>
            <a:endParaRPr lang="el-GR" sz="2400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15</a:t>
            </a:fld>
            <a:endParaRPr lang="el-GR"/>
          </a:p>
        </p:txBody>
      </p:sp>
      <p:pic>
        <p:nvPicPr>
          <p:cNvPr id="6" name="5 - Εικόνα" descr="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4214818"/>
            <a:ext cx="3667125" cy="150971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	</a:t>
            </a:r>
            <a:r>
              <a:rPr lang="el-GR" b="1" i="1" dirty="0" smtClean="0"/>
              <a:t>Ελατήρια</a:t>
            </a:r>
          </a:p>
          <a:p>
            <a:pPr>
              <a:buNone/>
            </a:pPr>
            <a:endParaRPr lang="el-GR" b="1" i="1" dirty="0" smtClean="0"/>
          </a:p>
          <a:p>
            <a:r>
              <a:rPr lang="el-GR" sz="2400" dirty="0" smtClean="0"/>
              <a:t>Είναι </a:t>
            </a:r>
            <a:r>
              <a:rPr lang="el-GR" sz="2400" u="sng" dirty="0" smtClean="0"/>
              <a:t>μέσο μη μόνιμης (λυόμενης)</a:t>
            </a:r>
            <a:r>
              <a:rPr lang="el-GR" sz="2400" dirty="0" smtClean="0"/>
              <a:t> σύνδεσης που πραγματοποιείται με τη χρήση αντικειμένων που μπορούν να παραμορφωθούν ελαστικά (ελατήρια). </a:t>
            </a:r>
            <a:endParaRPr lang="el-GR" sz="2400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16</a:t>
            </a:fld>
            <a:endParaRPr lang="el-GR"/>
          </a:p>
        </p:txBody>
      </p:sp>
      <p:pic>
        <p:nvPicPr>
          <p:cNvPr id="6" name="5 - Εικόνα" descr="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4071942"/>
            <a:ext cx="4286280" cy="189547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168"/>
          </a:xfrm>
        </p:spPr>
        <p:txBody>
          <a:bodyPr>
            <a:no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41044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	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17</a:t>
            </a:fld>
            <a:endParaRPr lang="el-GR"/>
          </a:p>
        </p:txBody>
      </p:sp>
      <p:pic>
        <p:nvPicPr>
          <p:cNvPr id="6" name="5 - Εικόνα" descr="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428735"/>
            <a:ext cx="7286676" cy="445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42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168"/>
          </a:xfrm>
        </p:spPr>
        <p:txBody>
          <a:bodyPr>
            <a:noAutofit/>
          </a:bodyPr>
          <a:lstStyle/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410445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b="1" i="1" dirty="0" smtClean="0"/>
              <a:t>ΙΔΙΟΤΗΤΕΣ ΜΗΧΑΝΟΛΟΓΙΚΩΝ ΥΛΙΚΩΝ</a:t>
            </a:r>
          </a:p>
          <a:p>
            <a:pPr>
              <a:buNone/>
            </a:pPr>
            <a:endParaRPr lang="el-GR" b="1" i="1" dirty="0" smtClean="0"/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Οι ιδιότητες των υλικών γενικά χωρίζονται σε </a:t>
            </a:r>
            <a:r>
              <a:rPr lang="el-GR" dirty="0" smtClean="0">
                <a:solidFill>
                  <a:srgbClr val="FF0000"/>
                </a:solidFill>
              </a:rPr>
              <a:t>φυσικές ιδιότητες</a:t>
            </a:r>
            <a:r>
              <a:rPr lang="el-GR" dirty="0" smtClean="0"/>
              <a:t>, σε </a:t>
            </a:r>
            <a:r>
              <a:rPr lang="el-GR" dirty="0" smtClean="0">
                <a:solidFill>
                  <a:srgbClr val="FF0000"/>
                </a:solidFill>
              </a:rPr>
              <a:t>μηχανικές</a:t>
            </a:r>
            <a:r>
              <a:rPr lang="el-GR" dirty="0" smtClean="0"/>
              <a:t> και σε </a:t>
            </a:r>
            <a:r>
              <a:rPr lang="el-GR" dirty="0" smtClean="0">
                <a:solidFill>
                  <a:srgbClr val="FF0000"/>
                </a:solidFill>
              </a:rPr>
              <a:t>θερμικές</a:t>
            </a:r>
            <a:r>
              <a:rPr lang="el-GR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b="1" i="1" dirty="0" smtClean="0"/>
              <a:t>Φυσικές ιδιότητες </a:t>
            </a:r>
            <a:r>
              <a:rPr lang="el-GR" dirty="0" smtClean="0"/>
              <a:t>είναι η πυκνότητα </a:t>
            </a:r>
            <a:r>
              <a:rPr lang="el-GR" i="1" dirty="0" smtClean="0"/>
              <a:t>ρ</a:t>
            </a:r>
            <a:r>
              <a:rPr lang="el-GR" dirty="0" smtClean="0"/>
              <a:t> </a:t>
            </a:r>
            <a:r>
              <a:rPr lang="el-GR" i="1" dirty="0" smtClean="0"/>
              <a:t>(</a:t>
            </a:r>
            <a:r>
              <a:rPr lang="en-US" i="1" dirty="0" smtClean="0"/>
              <a:t>kg/m</a:t>
            </a:r>
            <a:r>
              <a:rPr lang="en-US" i="1" baseline="30000" dirty="0" smtClean="0"/>
              <a:t>3</a:t>
            </a:r>
            <a:r>
              <a:rPr lang="en-US" i="1" dirty="0" smtClean="0"/>
              <a:t>), </a:t>
            </a:r>
            <a:r>
              <a:rPr lang="el-GR" dirty="0" smtClean="0"/>
              <a:t>η θερμοκρασία τήξης </a:t>
            </a:r>
            <a:r>
              <a:rPr lang="en-US" baseline="30000" dirty="0" smtClean="0"/>
              <a:t>o</a:t>
            </a:r>
            <a:r>
              <a:rPr lang="en-US" dirty="0" smtClean="0"/>
              <a:t>C </a:t>
            </a:r>
            <a:r>
              <a:rPr lang="el-GR" dirty="0" smtClean="0"/>
              <a:t>και η θερμοκρασία βρασμού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C.</a:t>
            </a: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b="1" i="1" dirty="0" smtClean="0"/>
              <a:t>Μηχανικές ιδιότητες </a:t>
            </a:r>
            <a:r>
              <a:rPr lang="el-GR" dirty="0" smtClean="0"/>
              <a:t>είναι το όριο θραύσης σε εφελκυσμό </a:t>
            </a:r>
            <a:r>
              <a:rPr lang="en-US" dirty="0" smtClean="0"/>
              <a:t>S</a:t>
            </a:r>
            <a:r>
              <a:rPr lang="en-US" baseline="-25000" dirty="0" smtClean="0"/>
              <a:t>u</a:t>
            </a:r>
            <a:r>
              <a:rPr lang="en-US" dirty="0" smtClean="0"/>
              <a:t> (</a:t>
            </a:r>
            <a:r>
              <a:rPr lang="en-US" dirty="0" err="1" smtClean="0"/>
              <a:t>MPa</a:t>
            </a:r>
            <a:r>
              <a:rPr lang="en-US" dirty="0" smtClean="0"/>
              <a:t>), </a:t>
            </a:r>
            <a:r>
              <a:rPr lang="el-GR" dirty="0" smtClean="0"/>
              <a:t>το όριο </a:t>
            </a:r>
            <a:r>
              <a:rPr lang="el-GR" dirty="0" err="1" smtClean="0"/>
              <a:t>δοαρροής</a:t>
            </a:r>
            <a:r>
              <a:rPr lang="el-GR" dirty="0" smtClean="0"/>
              <a:t> </a:t>
            </a:r>
            <a:r>
              <a:rPr lang="en-US" dirty="0" smtClean="0"/>
              <a:t>S</a:t>
            </a:r>
            <a:r>
              <a:rPr lang="en-US" baseline="-25000" dirty="0" smtClean="0"/>
              <a:t>y</a:t>
            </a:r>
            <a:r>
              <a:rPr lang="en-US" dirty="0" smtClean="0"/>
              <a:t> (</a:t>
            </a:r>
            <a:r>
              <a:rPr lang="en-US" dirty="0" err="1" smtClean="0"/>
              <a:t>MPa</a:t>
            </a:r>
            <a:r>
              <a:rPr lang="en-US" dirty="0" smtClean="0"/>
              <a:t>), </a:t>
            </a:r>
            <a:r>
              <a:rPr lang="el-GR" dirty="0" smtClean="0"/>
              <a:t>το όριο αντοχής σε κόπωση </a:t>
            </a:r>
            <a:r>
              <a:rPr lang="en-US" dirty="0" smtClean="0"/>
              <a:t>S</a:t>
            </a:r>
            <a:r>
              <a:rPr lang="en-US" baseline="-25000" dirty="0" smtClean="0"/>
              <a:t>n</a:t>
            </a:r>
            <a:r>
              <a:rPr lang="en-US" dirty="0" smtClean="0"/>
              <a:t>’ (</a:t>
            </a:r>
            <a:r>
              <a:rPr lang="en-US" dirty="0" err="1" smtClean="0"/>
              <a:t>MPa</a:t>
            </a:r>
            <a:r>
              <a:rPr lang="en-US" dirty="0" smtClean="0"/>
              <a:t>) </a:t>
            </a:r>
            <a:r>
              <a:rPr lang="el-GR" dirty="0" smtClean="0"/>
              <a:t> και το Μέτρο Ελαστικότητας του </a:t>
            </a:r>
            <a:r>
              <a:rPr lang="en-US" dirty="0" smtClean="0"/>
              <a:t>Young E (</a:t>
            </a:r>
            <a:r>
              <a:rPr lang="en-US" dirty="0" err="1" smtClean="0"/>
              <a:t>GPa</a:t>
            </a:r>
            <a:r>
              <a:rPr lang="en-US" dirty="0" smtClean="0"/>
              <a:t>).</a:t>
            </a:r>
            <a:endParaRPr lang="el-GR" dirty="0" smtClean="0"/>
          </a:p>
          <a:p>
            <a:pPr>
              <a:buFont typeface="Wingdings" pitchFamily="2" charset="2"/>
              <a:buChar char="ü"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b="1" i="1" dirty="0" smtClean="0"/>
              <a:t>Θερμικές ιδιότητες </a:t>
            </a:r>
            <a:r>
              <a:rPr lang="el-GR" dirty="0" smtClean="0"/>
              <a:t>είναι ο συντελεστής γραμμικής διαστολής α (</a:t>
            </a:r>
            <a:r>
              <a:rPr lang="en-US" dirty="0" smtClean="0"/>
              <a:t>mm/</a:t>
            </a:r>
            <a:r>
              <a:rPr lang="en-US" dirty="0" err="1" smtClean="0"/>
              <a:t>mm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) </a:t>
            </a:r>
            <a:r>
              <a:rPr lang="el-GR" dirty="0" smtClean="0"/>
              <a:t>και ο συντελεστής θερμικής αγωγιμότητας λ (</a:t>
            </a:r>
            <a:r>
              <a:rPr lang="en-US" dirty="0" smtClean="0"/>
              <a:t>W/</a:t>
            </a:r>
            <a:r>
              <a:rPr lang="en-US" dirty="0" err="1" smtClean="0"/>
              <a:t>m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).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Επίσης, το κόστος των υλικών </a:t>
            </a:r>
            <a:r>
              <a:rPr lang="en-US" dirty="0" smtClean="0"/>
              <a:t>(€/kg) </a:t>
            </a:r>
            <a:r>
              <a:rPr lang="el-GR" dirty="0" smtClean="0"/>
              <a:t>είναι σημαντικός παράγοντας σχεδιασμού καθώς και η αντίσταση στη φθορά και στην οξείδωση.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542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46237"/>
            <a:ext cx="7787208" cy="42310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Ευχαριστώ για την προσοχή σας. . 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 algn="r">
              <a:buNone/>
            </a:pPr>
            <a:r>
              <a:rPr lang="el-GR" sz="2800" dirty="0" smtClean="0"/>
              <a:t>Αντώνης Δ. </a:t>
            </a:r>
            <a:r>
              <a:rPr lang="el-GR" sz="2800" dirty="0" err="1" smtClean="0"/>
              <a:t>Συρίγος</a:t>
            </a:r>
            <a:endParaRPr lang="el-GR" sz="2800" dirty="0" smtClean="0"/>
          </a:p>
          <a:p>
            <a:pPr marL="0" indent="0" algn="r">
              <a:buNone/>
            </a:pPr>
            <a:endParaRPr lang="el-GR" sz="2800" dirty="0" smtClean="0"/>
          </a:p>
          <a:p>
            <a:pPr marL="0" indent="0" algn="r">
              <a:buNone/>
            </a:pPr>
            <a:r>
              <a:rPr lang="el-GR" sz="2200" dirty="0" smtClean="0"/>
              <a:t>Μηχανολόγος Μηχανικός</a:t>
            </a:r>
          </a:p>
          <a:p>
            <a:pPr marL="0" indent="0" algn="r">
              <a:buNone/>
            </a:pPr>
            <a:r>
              <a:rPr lang="en-US" sz="2200" dirty="0" smtClean="0"/>
              <a:t>MSc </a:t>
            </a:r>
            <a:r>
              <a:rPr lang="el-GR" sz="2200" dirty="0" smtClean="0"/>
              <a:t>Χημικός Μηχανικός</a:t>
            </a:r>
          </a:p>
          <a:p>
            <a:pPr marL="0" indent="0" algn="r">
              <a:buNone/>
            </a:pPr>
            <a:r>
              <a:rPr lang="el-GR" sz="2200" dirty="0" smtClean="0"/>
              <a:t>Υπ. Διδάκτορας </a:t>
            </a:r>
          </a:p>
          <a:p>
            <a:pPr marL="0" indent="0" algn="r">
              <a:buNone/>
            </a:pPr>
            <a:r>
              <a:rPr lang="el-GR" sz="2200" dirty="0" smtClean="0"/>
              <a:t>Τμήματος Μηχανολόγων </a:t>
            </a:r>
            <a:r>
              <a:rPr lang="en-US" sz="2200" dirty="0" smtClean="0"/>
              <a:t>&amp;</a:t>
            </a:r>
            <a:r>
              <a:rPr lang="el-GR" sz="2200" dirty="0" smtClean="0"/>
              <a:t> Αεροναυπηγών </a:t>
            </a:r>
            <a:r>
              <a:rPr lang="el-GR" sz="2200" dirty="0" err="1" smtClean="0"/>
              <a:t>Μηχ</a:t>
            </a:r>
            <a:r>
              <a:rPr lang="el-GR" sz="2200" dirty="0" smtClean="0"/>
              <a:t>\</a:t>
            </a:r>
            <a:r>
              <a:rPr lang="el-GR" sz="2200" dirty="0" err="1" smtClean="0"/>
              <a:t>κών</a:t>
            </a:r>
            <a:r>
              <a:rPr lang="el-GR" sz="2200" dirty="0" smtClean="0"/>
              <a:t> Πανεπιστημίου Πατρών</a:t>
            </a:r>
            <a:endParaRPr lang="el-GR" sz="220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8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168"/>
          </a:xfrm>
        </p:spPr>
        <p:txBody>
          <a:bodyPr>
            <a:no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229831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168"/>
          </a:xfrm>
        </p:spPr>
        <p:txBody>
          <a:bodyPr>
            <a:no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357718"/>
          </a:xfrm>
        </p:spPr>
        <p:txBody>
          <a:bodyPr>
            <a:normAutofit fontScale="55000" lnSpcReduction="20000"/>
          </a:bodyPr>
          <a:lstStyle/>
          <a:p>
            <a:r>
              <a:rPr lang="el-GR" dirty="0" smtClean="0"/>
              <a:t>ΜΗΧΑΝΟΛΟΓΙΚΟΣ ΣΧΕΔΙΑΣΜΟΣ</a:t>
            </a:r>
          </a:p>
          <a:p>
            <a:pPr>
              <a:buNone/>
            </a:pPr>
            <a:endParaRPr lang="el-GR" dirty="0" smtClean="0"/>
          </a:p>
          <a:p>
            <a:pPr algn="just">
              <a:buNone/>
            </a:pPr>
            <a:r>
              <a:rPr lang="el-GR" b="1" dirty="0" smtClean="0"/>
              <a:t>	Ο μηχανολογικός σχεδιασμός απαιτεί καλή γνώση της επιστήμης του μηχανολόγου μηχανικού και δημιουργικότητα. Ο μηχανολογικός σχεδιασμός είναι εκείνη η διαδικασία που ακολουθούμενη καταλήγει στο σχεδιασμό μηχανών.</a:t>
            </a:r>
          </a:p>
          <a:p>
            <a:pPr algn="just">
              <a:buNone/>
            </a:pPr>
            <a:endParaRPr lang="el-GR" b="1" dirty="0" smtClean="0"/>
          </a:p>
          <a:p>
            <a:pPr algn="just">
              <a:buFont typeface="Wingdings" pitchFamily="2" charset="2"/>
              <a:buChar char="ü"/>
            </a:pPr>
            <a:r>
              <a:rPr lang="el-GR" b="1" dirty="0" smtClean="0">
                <a:solidFill>
                  <a:srgbClr val="002060"/>
                </a:solidFill>
              </a:rPr>
              <a:t>Μηχανή: Με τον όρο μηχανή εννοείται ο συνδυασμός εκείνων των στοιχείων και των μηχανισμών που μετασχηματίζουν, μεταφέρουν ή χρησιμοποιούν ενέργεια, φορτίο ή κίνηση για ένα συγκεκριμένο σκοπό.</a:t>
            </a: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l-GR" b="1" dirty="0" smtClean="0">
                <a:solidFill>
                  <a:srgbClr val="002060"/>
                </a:solidFill>
              </a:rPr>
              <a:t>Μια μηχανή περιλαμβάνει πολλά διαφορετικά στοιχεία μηχανών με κατάλληλο σχεδιασμό και την απαραίτητη διάταξη ώστε να αποτελεί ένα λειτουργικό σύνολο.</a:t>
            </a: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l-GR" b="1" dirty="0" smtClean="0">
                <a:solidFill>
                  <a:srgbClr val="002060"/>
                </a:solidFill>
              </a:rPr>
              <a:t>Μηχανολογικός σχεδιασμός είναι η διαδικασία του μετασχηματισμού μιας νέας ιδέας ή μιας ανάγκης σε λεπτομερή πληροφορία, μέσω της οποίας το στοιχείο της μηχανής, η μηχανή ή η παραγωγική διαδικασία που ικανοποιεί επιθυμητές ανάγκες, μπορεί να κατασκευαστεί.</a:t>
            </a:r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542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168"/>
          </a:xfrm>
        </p:spPr>
        <p:txBody>
          <a:bodyPr>
            <a:noAutofit/>
          </a:bodyPr>
          <a:lstStyle/>
          <a:p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428736"/>
            <a:ext cx="8229600" cy="4448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i="1" dirty="0" smtClean="0"/>
              <a:t>Καλός Σχεδιασμός</a:t>
            </a:r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r>
              <a:rPr lang="el-GR" sz="2000" dirty="0" smtClean="0"/>
              <a:t>Ένας καλός σχεδιασμός πρέπει να ικανοποιεί όλες τις τεχνικές προδιαγραφές. </a:t>
            </a:r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r>
              <a:rPr lang="el-GR" sz="2000" dirty="0" smtClean="0"/>
              <a:t>Το καλό προϊόν πρέπει: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sz="2000" dirty="0" smtClean="0"/>
              <a:t> Να λειτουργεί πάντα σύμφωνα με τις προδιαγραφές του,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sz="2000" dirty="0" smtClean="0"/>
              <a:t>Να ικανοποιεί τα κριτήρια του κόστους,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sz="2000" dirty="0" smtClean="0"/>
              <a:t>Να χρειάζεται λίγη ή καθόλου συντήρηση,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sz="2000" dirty="0" smtClean="0"/>
              <a:t>Να είναι ασφαλές στη χρήση ή στη λειτουργία του,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sz="2000" dirty="0" smtClean="0"/>
              <a:t>Να είναι ανταγωνιστικό οικονομικά και</a:t>
            </a:r>
          </a:p>
          <a:p>
            <a:pPr marL="0" indent="0">
              <a:buFont typeface="Wingdings" pitchFamily="2" charset="2"/>
              <a:buChar char="ü"/>
            </a:pPr>
            <a:r>
              <a:rPr lang="el-GR" sz="2000" dirty="0" smtClean="0"/>
              <a:t>Να μην δημιουργεί ηθικά διλήμματα κατά την χρήση ή την εφαρμογή του.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542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168"/>
          </a:xfrm>
        </p:spPr>
        <p:txBody>
          <a:bodyPr>
            <a:no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500174"/>
            <a:ext cx="8229600" cy="450059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i="1" dirty="0" smtClean="0"/>
              <a:t>Είδη σχεδιασμού</a:t>
            </a:r>
          </a:p>
          <a:p>
            <a:pPr>
              <a:buNone/>
            </a:pPr>
            <a:endParaRPr lang="el-GR" sz="3100" i="1" dirty="0" smtClean="0"/>
          </a:p>
          <a:p>
            <a:pPr>
              <a:buNone/>
            </a:pPr>
            <a:r>
              <a:rPr lang="el-GR" sz="3100" i="1" dirty="0" smtClean="0"/>
              <a:t>Τα είδη του σχεδιασμού είναι:</a:t>
            </a:r>
          </a:p>
          <a:p>
            <a:endParaRPr lang="el-GR" sz="3100" i="1" dirty="0" smtClean="0">
              <a:solidFill>
                <a:srgbClr val="002060"/>
              </a:solidFill>
            </a:endParaRPr>
          </a:p>
          <a:p>
            <a:r>
              <a:rPr lang="el-GR" sz="3100" i="1" dirty="0" smtClean="0">
                <a:solidFill>
                  <a:srgbClr val="002060"/>
                </a:solidFill>
              </a:rPr>
              <a:t>Ο επαναστατικός σχεδιασμός ο οποίος καταλήγει σε μια εντελώς νέα ιδέα, τεχνολογία ή νέο προϊόν.</a:t>
            </a:r>
          </a:p>
          <a:p>
            <a:pPr>
              <a:buNone/>
            </a:pPr>
            <a:r>
              <a:rPr lang="el-GR" sz="3100" i="1" dirty="0" smtClean="0"/>
              <a:t>	Το πρώτο αυτοκίνητο, το αεροπλάνο, το υποβρύχιο, το κινητό τηλέφωνο, το παγκόσμιο δίκτυο ήταν επαναστατικοί σχεδιασμοί με την έννοια ότι έφεραν αναμφισβήτητα κάτι το νέο στη ζωή των ανθρώπων.</a:t>
            </a:r>
          </a:p>
          <a:p>
            <a:pPr>
              <a:buNone/>
            </a:pPr>
            <a:endParaRPr lang="el-GR" sz="3100" i="1" dirty="0" smtClean="0"/>
          </a:p>
          <a:p>
            <a:r>
              <a:rPr lang="el-GR" sz="3100" i="1" dirty="0" smtClean="0">
                <a:solidFill>
                  <a:srgbClr val="002060"/>
                </a:solidFill>
              </a:rPr>
              <a:t>Ο εξελικτικός σχεδιασμός καταλήγει σε νέο προϊόν ή τεχνολογία που αποτελεί εξέλιξη προϋπάρχοντος προϊόντος ή τεχνολογίας.</a:t>
            </a:r>
          </a:p>
          <a:p>
            <a:pPr>
              <a:buNone/>
            </a:pPr>
            <a:r>
              <a:rPr lang="el-GR" sz="3100" i="1" dirty="0" smtClean="0">
                <a:solidFill>
                  <a:schemeClr val="tx1">
                    <a:lumMod val="95000"/>
                  </a:schemeClr>
                </a:solidFill>
              </a:rPr>
              <a:t>	Καταλήγει σε προϋπάρχον προϊόν με συγκριτικά πλεονεκτήματα.</a:t>
            </a:r>
            <a:endParaRPr lang="el-GR" sz="3100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l-GR" dirty="0" smtClean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542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168"/>
          </a:xfrm>
        </p:spPr>
        <p:txBody>
          <a:bodyPr>
            <a:no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410445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b="1" dirty="0"/>
              <a:t>	</a:t>
            </a:r>
            <a:r>
              <a:rPr lang="el-GR" sz="2600" b="1" dirty="0" smtClean="0"/>
              <a:t>Βιομηχανικός Σχεδιασμός</a:t>
            </a:r>
          </a:p>
          <a:p>
            <a:pPr>
              <a:buNone/>
            </a:pPr>
            <a:endParaRPr lang="el-GR" sz="2600" b="1" dirty="0" smtClean="0"/>
          </a:p>
          <a:p>
            <a:pPr>
              <a:buFont typeface="Wingdings" pitchFamily="2" charset="2"/>
              <a:buChar char="ü"/>
            </a:pPr>
            <a:r>
              <a:rPr lang="el-GR" sz="2600" b="1" dirty="0" smtClean="0"/>
              <a:t>Χρησιμότητα: Η χρήση του προϊόντος από τον άνθρωπο πρέπει να είναι ασφαλής και εύκολη</a:t>
            </a:r>
            <a:r>
              <a:rPr lang="en-US" sz="2600" b="1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en-US" sz="2600" b="1" dirty="0" smtClean="0"/>
          </a:p>
          <a:p>
            <a:pPr>
              <a:buFont typeface="Wingdings" pitchFamily="2" charset="2"/>
              <a:buChar char="ü"/>
            </a:pPr>
            <a:r>
              <a:rPr lang="el-GR" sz="2600" b="1" dirty="0" smtClean="0"/>
              <a:t>Εμφάνιση: Φόρμα, γραμμή, αναλογίες και χρώμα για θετική αίσθηση.</a:t>
            </a:r>
            <a:endParaRPr lang="en-US" sz="2600" b="1" dirty="0" smtClean="0"/>
          </a:p>
          <a:p>
            <a:pPr>
              <a:buFont typeface="Wingdings" pitchFamily="2" charset="2"/>
              <a:buChar char="ü"/>
            </a:pPr>
            <a:endParaRPr lang="en-US" sz="2600" b="1" dirty="0" smtClean="0"/>
          </a:p>
          <a:p>
            <a:pPr>
              <a:buFont typeface="Wingdings" pitchFamily="2" charset="2"/>
              <a:buChar char="ü"/>
            </a:pPr>
            <a:r>
              <a:rPr lang="el-GR" sz="2600" b="1" dirty="0" smtClean="0"/>
              <a:t>Εύκολη συντήρηση: Οδηγίες εύκολης συντήρησης και επισκευής.</a:t>
            </a:r>
            <a:endParaRPr lang="en-US" sz="2600" b="1" dirty="0" smtClean="0"/>
          </a:p>
          <a:p>
            <a:pPr>
              <a:buFont typeface="Wingdings" pitchFamily="2" charset="2"/>
              <a:buChar char="ü"/>
            </a:pPr>
            <a:endParaRPr lang="en-US" sz="2600" b="1" dirty="0" smtClean="0"/>
          </a:p>
          <a:p>
            <a:pPr>
              <a:buFont typeface="Wingdings" pitchFamily="2" charset="2"/>
              <a:buChar char="ü"/>
            </a:pPr>
            <a:r>
              <a:rPr lang="el-GR" sz="2600" b="1" dirty="0" smtClean="0"/>
              <a:t>Χαμηλό κόστος: Φόρμα και χαρακτηριστικά επηρεάζουν το κόστος κατεργασίας και παραγωγής.</a:t>
            </a:r>
            <a:endParaRPr lang="en-US" sz="2600" b="1" dirty="0" smtClean="0"/>
          </a:p>
          <a:p>
            <a:pPr>
              <a:buFont typeface="Wingdings" pitchFamily="2" charset="2"/>
              <a:buChar char="ü"/>
            </a:pPr>
            <a:endParaRPr lang="en-US" sz="2600" b="1" dirty="0" smtClean="0"/>
          </a:p>
          <a:p>
            <a:pPr>
              <a:buFont typeface="Wingdings" pitchFamily="2" charset="2"/>
              <a:buChar char="ü"/>
            </a:pPr>
            <a:r>
              <a:rPr lang="el-GR" sz="2600" b="1" dirty="0" smtClean="0"/>
              <a:t>Γνωστοποίηση: Το προϊόν να γνωστοποιεί την φιλοσοφία σχεδιασμού και την αποστολή της επιχείρησης από την φαινόμενη ποιότητα.</a:t>
            </a:r>
            <a:endParaRPr lang="el-GR" sz="260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542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85925"/>
            <a:ext cx="8115328" cy="388949"/>
          </a:xfrm>
        </p:spPr>
        <p:txBody>
          <a:bodyPr/>
          <a:lstStyle/>
          <a:p>
            <a:r>
              <a:rPr lang="el-GR" sz="2400" b="1" dirty="0" err="1" smtClean="0"/>
              <a:t>Οπτικεσ</a:t>
            </a:r>
            <a:r>
              <a:rPr lang="el-GR" sz="2400" b="1" dirty="0" smtClean="0"/>
              <a:t> ΓΩΝΙΕΣ ΜΗΧΑΝΟΛΟΓΙΚΟΥ ΣΧΕΔΙΑΣΜΟΥ</a:t>
            </a:r>
          </a:p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sz="1900" b="1" dirty="0" smtClean="0"/>
          </a:p>
          <a:p>
            <a:pPr marL="457200" indent="-457200">
              <a:buAutoNum type="arabicPeriod"/>
            </a:pPr>
            <a:r>
              <a:rPr lang="el-GR" sz="1900" b="1" dirty="0" smtClean="0"/>
              <a:t>Αντοχή</a:t>
            </a:r>
          </a:p>
          <a:p>
            <a:pPr marL="457200" indent="-457200">
              <a:buAutoNum type="arabicPeriod"/>
            </a:pPr>
            <a:r>
              <a:rPr lang="el-GR" sz="1900" b="1" dirty="0" smtClean="0"/>
              <a:t>Αξιοπιστία</a:t>
            </a:r>
          </a:p>
          <a:p>
            <a:pPr marL="457200" indent="-457200">
              <a:buAutoNum type="arabicPeriod"/>
            </a:pPr>
            <a:r>
              <a:rPr lang="el-GR" sz="1900" b="1" dirty="0" smtClean="0"/>
              <a:t>Ασφάλεια</a:t>
            </a:r>
          </a:p>
          <a:p>
            <a:pPr marL="457200" indent="-457200">
              <a:buAutoNum type="arabicPeriod"/>
            </a:pPr>
            <a:r>
              <a:rPr lang="el-GR" sz="1900" b="1" dirty="0" smtClean="0"/>
              <a:t>Βάρος</a:t>
            </a:r>
          </a:p>
          <a:p>
            <a:pPr marL="457200" indent="-457200">
              <a:buAutoNum type="arabicPeriod"/>
            </a:pPr>
            <a:r>
              <a:rPr lang="el-GR" sz="1900" b="1" dirty="0" smtClean="0"/>
              <a:t>Διάβρωση</a:t>
            </a:r>
          </a:p>
          <a:p>
            <a:pPr marL="457200" indent="-457200">
              <a:buAutoNum type="arabicPeriod"/>
            </a:pPr>
            <a:r>
              <a:rPr lang="el-GR" sz="1900" b="1" dirty="0" smtClean="0"/>
              <a:t>Έλεγχος ποιότητας</a:t>
            </a:r>
          </a:p>
          <a:p>
            <a:pPr marL="457200" indent="-457200">
              <a:buAutoNum type="arabicPeriod"/>
            </a:pPr>
            <a:r>
              <a:rPr lang="el-GR" sz="1900" b="1" dirty="0" smtClean="0"/>
              <a:t>Επιφανειακή κατεργασία</a:t>
            </a:r>
          </a:p>
          <a:p>
            <a:pPr marL="457200" indent="-457200">
              <a:buAutoNum type="arabicPeriod"/>
            </a:pPr>
            <a:r>
              <a:rPr lang="el-GR" sz="1900" b="1" dirty="0" smtClean="0"/>
              <a:t>Ευκαμψία</a:t>
            </a:r>
          </a:p>
          <a:p>
            <a:pPr marL="457200" indent="-457200">
              <a:buAutoNum type="arabicPeriod"/>
            </a:pPr>
            <a:r>
              <a:rPr lang="el-GR" sz="1900" b="1" dirty="0" smtClean="0"/>
              <a:t>Θερμικές ιδιότητες</a:t>
            </a:r>
          </a:p>
          <a:p>
            <a:pPr marL="457200" indent="-457200">
              <a:buAutoNum type="arabicPeriod"/>
            </a:pPr>
            <a:r>
              <a:rPr lang="el-GR" sz="1900" b="1" dirty="0" smtClean="0"/>
              <a:t>Θόρυβος</a:t>
            </a:r>
          </a:p>
          <a:p>
            <a:pPr marL="457200" indent="-457200">
              <a:buAutoNum type="arabicPeriod"/>
            </a:pPr>
            <a:r>
              <a:rPr lang="el-GR" sz="1900" b="1" dirty="0" smtClean="0"/>
              <a:t>Κατεργασία</a:t>
            </a:r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endParaRPr lang="el-GR" sz="2400" b="1" dirty="0" smtClean="0"/>
          </a:p>
          <a:p>
            <a:pPr marL="457200" indent="-457200">
              <a:buFont typeface="+mj-lt"/>
              <a:buAutoNum type="arabicPeriod" startAt="12"/>
            </a:pPr>
            <a:r>
              <a:rPr lang="el-GR" sz="1900" b="1" dirty="0" smtClean="0"/>
              <a:t>Κόστος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l-GR" sz="1900" b="1" dirty="0" smtClean="0"/>
              <a:t>Λίπανση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l-GR" sz="1900" b="1" dirty="0" smtClean="0"/>
              <a:t>Μέγεθος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l-GR" sz="1900" b="1" dirty="0" smtClean="0"/>
              <a:t>Μορφή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l-GR" sz="1900" b="1" dirty="0" smtClean="0"/>
              <a:t>Όγκος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l-GR" sz="1900" b="1" dirty="0" smtClean="0"/>
              <a:t>Στιβαρότητα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l-GR" sz="1900" b="1" dirty="0" smtClean="0"/>
              <a:t>Στυλ – εμφάνιση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l-GR" sz="1900" b="1" dirty="0" smtClean="0"/>
              <a:t>Συντήρηση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l-GR" sz="1900" b="1" dirty="0" smtClean="0"/>
              <a:t>Τριβή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l-GR" sz="1900" b="1" dirty="0" smtClean="0"/>
              <a:t>Φθορά</a:t>
            </a:r>
          </a:p>
          <a:p>
            <a:pPr marL="457200" indent="-457200">
              <a:buFont typeface="+mj-lt"/>
              <a:buAutoNum type="arabicPeriod" startAt="12"/>
            </a:pPr>
            <a:r>
              <a:rPr lang="el-GR" sz="1900" b="1" dirty="0" smtClean="0"/>
              <a:t>Χρόνος ζωής</a:t>
            </a:r>
            <a:endParaRPr lang="el-GR" sz="1900" dirty="0" smtClean="0"/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542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168"/>
          </a:xfrm>
        </p:spPr>
        <p:txBody>
          <a:bodyPr>
            <a:no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071546"/>
            <a:ext cx="8229600" cy="48057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 b="1" dirty="0" smtClean="0"/>
              <a:t>ΜΗΧΑΝΙΚΗ - ΜΕΣΑ ΣΥΝΔΕΣΗΣ – ΣΤΕΡΕΩΣΗΣ </a:t>
            </a:r>
          </a:p>
          <a:p>
            <a:pPr>
              <a:buNone/>
            </a:pPr>
            <a:endParaRPr lang="el-GR" sz="1800" dirty="0" smtClean="0"/>
          </a:p>
          <a:p>
            <a:pPr>
              <a:buNone/>
            </a:pPr>
            <a:r>
              <a:rPr lang="el-GR" sz="1800" dirty="0" smtClean="0"/>
              <a:t>	Τα προβλήματα της Μηχανικής διατυπώνονται και λύνονται με τη βοήθεια των μαθηματικών.</a:t>
            </a:r>
          </a:p>
          <a:p>
            <a:r>
              <a:rPr lang="el-GR" sz="1800" dirty="0" smtClean="0"/>
              <a:t>Ένα φυσικό σύστημα όταν γίνει μαθηματικό πρότυπο ή μοντέλο μπορεί να υποστεί μαθηματική επεξεργασία.</a:t>
            </a:r>
          </a:p>
          <a:p>
            <a:r>
              <a:rPr lang="el-GR" sz="1800" dirty="0" smtClean="0"/>
              <a:t>Όλα τα φυσικά συστήματα δεν μπορούν να γίνουν μαθηματικά μοντέλα (μέχρι στιγμής).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7</a:t>
            </a:fld>
            <a:endParaRPr lang="el-GR"/>
          </a:p>
        </p:txBody>
      </p:sp>
      <p:pic>
        <p:nvPicPr>
          <p:cNvPr id="6" name="5 - Εικόνα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071810"/>
            <a:ext cx="5857916" cy="314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42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168"/>
          </a:xfrm>
        </p:spPr>
        <p:txBody>
          <a:bodyPr>
            <a:no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pic>
        <p:nvPicPr>
          <p:cNvPr id="6" name="5 - Θέση περιεχομένου" descr="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714488"/>
            <a:ext cx="3429024" cy="3643338"/>
          </a:xfrm>
        </p:spPr>
      </p:pic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8</a:t>
            </a:fld>
            <a:endParaRPr lang="el-GR"/>
          </a:p>
        </p:txBody>
      </p:sp>
      <p:pic>
        <p:nvPicPr>
          <p:cNvPr id="7" name="6 - Εικόνα" descr="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9" y="1714488"/>
            <a:ext cx="4357718" cy="414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42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ΜΑΘΗΜΑ </a:t>
            </a:r>
            <a:r>
              <a:rPr lang="en-US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n-US" sz="2400" dirty="0" smtClean="0"/>
              <a:t>,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και 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b="1" dirty="0" smtClean="0"/>
              <a:t>	ΜΕΣΑ ΣΥΝΔΕΣΗΣ ΚΑΙ ΣΤΕΡΕΩΣΗΣ ΣΤΙΣ ΜΗΧΑΝΟΛΟΓΙΚΕΣ ΚΑΤΑΣΚΕΥΕΣ</a:t>
            </a:r>
          </a:p>
          <a:p>
            <a:pPr>
              <a:buNone/>
            </a:pPr>
            <a:r>
              <a:rPr lang="el-GR" b="1" dirty="0" smtClean="0"/>
              <a:t>	</a:t>
            </a:r>
          </a:p>
          <a:p>
            <a:pPr>
              <a:buNone/>
            </a:pPr>
            <a:r>
              <a:rPr lang="el-GR" b="1" dirty="0" smtClean="0"/>
              <a:t> Είδη σύνδεσης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Τα είδη σύνδεσης είναι δύο:</a:t>
            </a:r>
          </a:p>
          <a:p>
            <a:pPr>
              <a:buNone/>
            </a:pPr>
            <a:r>
              <a:rPr lang="el-GR" dirty="0" smtClean="0"/>
              <a:t>	</a:t>
            </a:r>
          </a:p>
          <a:p>
            <a:pPr>
              <a:buNone/>
            </a:pPr>
            <a:r>
              <a:rPr lang="el-GR" dirty="0" smtClean="0"/>
              <a:t>	1. Οι  μη μόνιμες ή λυόμενες συνδέσεις</a:t>
            </a:r>
          </a:p>
          <a:p>
            <a:pPr>
              <a:buNone/>
            </a:pPr>
            <a:r>
              <a:rPr lang="el-GR" dirty="0" smtClean="0"/>
              <a:t>	2. Οι μόνιμες ή μη λυόμενες συνδέσεις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u="sng" dirty="0" smtClean="0"/>
              <a:t>Λυόμενες συνδέσεις </a:t>
            </a:r>
            <a:r>
              <a:rPr lang="el-GR" dirty="0" smtClean="0"/>
              <a:t>λέγονται οι συνδέσεις εκείνες που τα συνδεόμενα κομμάτια συνδέονται έτσι, ώστε να αποσυνδέονται εύκολα και χωρίς την καταστροφή του μέσου σύνδεσης.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pPr>
              <a:buFont typeface="Wingdings" pitchFamily="2" charset="2"/>
              <a:buChar char="ü"/>
            </a:pPr>
            <a:r>
              <a:rPr lang="el-GR" u="sng" dirty="0" smtClean="0"/>
              <a:t>Μη λυόμενες συνδέσεις </a:t>
            </a:r>
            <a:r>
              <a:rPr lang="el-GR" dirty="0" smtClean="0"/>
              <a:t>λέγονται αυτές που τα συνδεόμενα κομμάτια συνδέονται με μόνιμο τρόπο και αποσυναρμολογούνται μόνο με καταστροφή του μέσου σύνδεσης και συχνά και των συνδεόμενων κομματιών.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F72D-8D75-4DC3-9DC9-6349B7D0FEF2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Τήξη">
  <a:themeElements>
    <a:clrScheme name="Τήξη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Τήξη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Τήξη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750</TotalTime>
  <Words>417</Words>
  <Application>Microsoft Office PowerPoint</Application>
  <PresentationFormat>Προβολή στην οθόνη (4:3)</PresentationFormat>
  <Paragraphs>174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Τήξη</vt:lpstr>
      <vt:lpstr>ΣΑΕΚ ΑΜΠΕΛΟΚΗΠΩΝ  ΤΜΗΜΑ: ΤΕΧΝΙΚΟΣ ΜΗΧΑΝΟΤΡΟΝΙΚΗΣ</vt:lpstr>
      <vt:lpstr>ΜΑΘΗΜΑ 1ο, 2ο και 3ο </vt:lpstr>
      <vt:lpstr> ΜΑΘΗΜΑ 1ο, 2ο και 3ο </vt:lpstr>
      <vt:lpstr>ΜΑΘΗΜΑ 1ο, 2ο και 3ο </vt:lpstr>
      <vt:lpstr>ΜΑΘΗΜΑ 1ο, 2ο και 3ο </vt:lpstr>
      <vt:lpstr>ΜΑΘΗΜΑ 1ο, 2ο και 3ο </vt:lpstr>
      <vt:lpstr>ΜΑΘΗΜΑ 1ο, 2ο και 3ο </vt:lpstr>
      <vt:lpstr>ΜΑΘΗΜΑ 1ο, 2ο και 3ο </vt:lpstr>
      <vt:lpstr>ΜΑΘΗΜΑ 1ο, 2ο και 3ο </vt:lpstr>
      <vt:lpstr>ΜΑΘΗΜΑ 1ο, 2ο και 3ο </vt:lpstr>
      <vt:lpstr>ΜΑΘΗΜΑ 1ο, 2ο και 3ο </vt:lpstr>
      <vt:lpstr>ΜΑΘΗΜΑ 1ο, 2ο και 3ο </vt:lpstr>
      <vt:lpstr> ΜΑΘΗΜΑ 1ο, 2ο και 3ο </vt:lpstr>
      <vt:lpstr>ΜΑΘΗΜΑ 1ο, 2ο και 3ο </vt:lpstr>
      <vt:lpstr>ΜΑΘΗΜΑ 1ο, 2ο και 3ο </vt:lpstr>
      <vt:lpstr> ΜΑΘΗΜΑ 1ο, 2ο και 3ο </vt:lpstr>
      <vt:lpstr>ΜΑΘΗΜΑ 1ο, 2ο και 3ο </vt:lpstr>
      <vt:lpstr> ΜΑΘΗΜΑ 1ο, 2ο και 3ο </vt:lpstr>
      <vt:lpstr>ΜΑΘΗΜΑ 1ο, 2ο και 3ο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ΔΙΕΚ ΝΑΥΠΛΙΟΥ  ΤΜΗΜΑ: ΕΚΠΑΙΔΕΥΤΩΝ ΥΠΟΨΗΦΙΩΝ ΟΔΗΓΩΝ ΑΥΤΟΚΙΝΗΤΩΝ ΚΑΙ ΜΟΤΟΣΙΚΛΕΤΩΝ</dc:title>
  <dc:creator>user</dc:creator>
  <cp:lastModifiedBy>antonis sirigos</cp:lastModifiedBy>
  <cp:revision>114</cp:revision>
  <dcterms:created xsi:type="dcterms:W3CDTF">2020-10-18T17:25:22Z</dcterms:created>
  <dcterms:modified xsi:type="dcterms:W3CDTF">2024-10-19T09:02:35Z</dcterms:modified>
</cp:coreProperties>
</file>