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40"/>
  </p:notesMasterIdLst>
  <p:sldIdLst>
    <p:sldId id="256" r:id="rId2"/>
    <p:sldId id="274" r:id="rId3"/>
    <p:sldId id="266" r:id="rId4"/>
    <p:sldId id="269" r:id="rId5"/>
    <p:sldId id="259" r:id="rId6"/>
    <p:sldId id="260" r:id="rId7"/>
    <p:sldId id="257" r:id="rId8"/>
    <p:sldId id="277" r:id="rId9"/>
    <p:sldId id="279" r:id="rId10"/>
    <p:sldId id="263" r:id="rId11"/>
    <p:sldId id="280" r:id="rId12"/>
    <p:sldId id="267" r:id="rId13"/>
    <p:sldId id="281" r:id="rId14"/>
    <p:sldId id="258" r:id="rId15"/>
    <p:sldId id="282" r:id="rId16"/>
    <p:sldId id="262" r:id="rId17"/>
    <p:sldId id="284" r:id="rId18"/>
    <p:sldId id="261" r:id="rId19"/>
    <p:sldId id="283" r:id="rId20"/>
    <p:sldId id="268" r:id="rId21"/>
    <p:sldId id="285" r:id="rId22"/>
    <p:sldId id="273" r:id="rId23"/>
    <p:sldId id="286" r:id="rId24"/>
    <p:sldId id="265" r:id="rId25"/>
    <p:sldId id="287" r:id="rId26"/>
    <p:sldId id="264" r:id="rId27"/>
    <p:sldId id="288" r:id="rId28"/>
    <p:sldId id="270" r:id="rId29"/>
    <p:sldId id="292" r:id="rId30"/>
    <p:sldId id="275" r:id="rId31"/>
    <p:sldId id="289" r:id="rId32"/>
    <p:sldId id="276" r:id="rId33"/>
    <p:sldId id="290" r:id="rId34"/>
    <p:sldId id="278" r:id="rId35"/>
    <p:sldId id="291" r:id="rId36"/>
    <p:sldId id="293" r:id="rId37"/>
    <p:sldId id="294" r:id="rId38"/>
    <p:sldId id="295" r:id="rId3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Μεσαίο στυλ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varScale="1">
        <p:scale>
          <a:sx n="68" d="100"/>
          <a:sy n="68" d="100"/>
        </p:scale>
        <p:origin x="78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84E869-E7F8-4FFF-94A7-C595F9AAE3FC}" type="datetimeFigureOut">
              <a:rPr lang="el-GR" smtClean="0"/>
              <a:pPr/>
              <a:t>22/11/2020</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BEB25E-A8B2-40B0-93EB-9234FDD7E0DB}" type="slidenum">
              <a:rPr lang="el-GR" smtClean="0"/>
              <a:pPr/>
              <a:t>‹#›</a:t>
            </a:fld>
            <a:endParaRPr lang="el-GR"/>
          </a:p>
        </p:txBody>
      </p:sp>
    </p:spTree>
    <p:extLst>
      <p:ext uri="{BB962C8B-B14F-4D97-AF65-F5344CB8AC3E}">
        <p14:creationId xmlns:p14="http://schemas.microsoft.com/office/powerpoint/2010/main" val="7408116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5CD29C5F-D2A6-4B01-A553-A2D6583ECE03}" type="datetime1">
              <a:rPr lang="el-GR" smtClean="0"/>
              <a:pPr/>
              <a:t>22/11/2020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EB56FBA-5812-458F-B201-10585E426C17}" type="slidenum">
              <a:rPr lang="el-GR" smtClean="0"/>
              <a:pPr/>
              <a:t>‹#›</a:t>
            </a:fld>
            <a:endParaRPr lang="el-GR"/>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Στυλ κύριου υπότιτλου</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l-GR"/>
              <a:t>Στυλ κύριου τίτλου</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Στυλ κύριου τίτλου</a:t>
            </a:r>
            <a:endParaRPr lang="en-US" dirty="0"/>
          </a:p>
        </p:txBody>
      </p:sp>
      <p:sp>
        <p:nvSpPr>
          <p:cNvPr id="3" name="Vertical Text Placeholder 2"/>
          <p:cNvSpPr>
            <a:spLocks noGrp="1"/>
          </p:cNvSpPr>
          <p:nvPr>
            <p:ph type="body" orient="vert" idx="1"/>
          </p:nvPr>
        </p:nvSpPr>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Date Placeholder 3"/>
          <p:cNvSpPr>
            <a:spLocks noGrp="1"/>
          </p:cNvSpPr>
          <p:nvPr>
            <p:ph type="dt" sz="half" idx="10"/>
          </p:nvPr>
        </p:nvSpPr>
        <p:spPr/>
        <p:txBody>
          <a:bodyPr/>
          <a:lstStyle/>
          <a:p>
            <a:fld id="{1E2586A9-C408-4F1F-9793-09BAD4647C82}" type="datetime1">
              <a:rPr lang="el-GR" smtClean="0"/>
              <a:pPr/>
              <a:t>22/11/2020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EB56FBA-5812-458F-B201-10585E426C17}"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a:t>Στυλ κύριου τίτλου</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a:p>
        </p:txBody>
      </p:sp>
      <p:sp>
        <p:nvSpPr>
          <p:cNvPr id="4" name="Date Placeholder 3"/>
          <p:cNvSpPr>
            <a:spLocks noGrp="1"/>
          </p:cNvSpPr>
          <p:nvPr>
            <p:ph type="dt" sz="half" idx="10"/>
          </p:nvPr>
        </p:nvSpPr>
        <p:spPr/>
        <p:txBody>
          <a:bodyPr/>
          <a:lstStyle/>
          <a:p>
            <a:fld id="{F52EB632-A31E-49B7-9963-0D9EEE98308B}" type="datetime1">
              <a:rPr lang="el-GR" smtClean="0"/>
              <a:pPr/>
              <a:t>22/11/2020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EB56FBA-5812-458F-B201-10585E426C17}"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l-GR"/>
              <a:t>Στυλ κύριου τίτλου</a:t>
            </a:r>
            <a:endParaRPr lang="en-US" dirty="0"/>
          </a:p>
        </p:txBody>
      </p:sp>
      <p:sp>
        <p:nvSpPr>
          <p:cNvPr id="4" name="Date Placeholder 3"/>
          <p:cNvSpPr>
            <a:spLocks noGrp="1"/>
          </p:cNvSpPr>
          <p:nvPr>
            <p:ph type="dt" sz="half" idx="10"/>
          </p:nvPr>
        </p:nvSpPr>
        <p:spPr/>
        <p:txBody>
          <a:bodyPr/>
          <a:lstStyle/>
          <a:p>
            <a:fld id="{7A39356E-33AC-4EC4-9646-E11F2DB39542}" type="datetime1">
              <a:rPr lang="el-GR" smtClean="0"/>
              <a:pPr/>
              <a:t>22/11/2020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EB56FBA-5812-458F-B201-10585E426C17}" type="slidenum">
              <a:rPr lang="el-GR" smtClean="0"/>
              <a:pPr/>
              <a:t>‹#›</a:t>
            </a:fld>
            <a:endParaRPr lang="el-GR"/>
          </a:p>
        </p:txBody>
      </p:sp>
      <p:sp>
        <p:nvSpPr>
          <p:cNvPr id="8" name="Content Placeholder 7"/>
          <p:cNvSpPr>
            <a:spLocks noGrp="1"/>
          </p:cNvSpPr>
          <p:nvPr>
            <p:ph sz="quarter" idx="13"/>
          </p:nvPr>
        </p:nvSpPr>
        <p:spPr>
          <a:xfrm>
            <a:off x="609600" y="1600200"/>
            <a:ext cx="7924800" cy="41148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l-GR"/>
              <a:t>Στυλ κύριου τίτλου</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υποδείγματος κειμένου</a:t>
            </a:r>
          </a:p>
        </p:txBody>
      </p:sp>
      <p:sp>
        <p:nvSpPr>
          <p:cNvPr id="4" name="Date Placeholder 3"/>
          <p:cNvSpPr>
            <a:spLocks noGrp="1"/>
          </p:cNvSpPr>
          <p:nvPr>
            <p:ph type="dt" sz="half" idx="10"/>
          </p:nvPr>
        </p:nvSpPr>
        <p:spPr/>
        <p:txBody>
          <a:bodyPr/>
          <a:lstStyle/>
          <a:p>
            <a:fld id="{55DA8C27-A19D-4C15-B219-1ABB0237E84C}" type="datetime1">
              <a:rPr lang="el-GR" smtClean="0"/>
              <a:pPr/>
              <a:t>22/11/2020</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AEB56FBA-5812-458F-B201-10585E426C17}"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2" name="Title 1"/>
          <p:cNvSpPr>
            <a:spLocks noGrp="1"/>
          </p:cNvSpPr>
          <p:nvPr>
            <p:ph type="title"/>
          </p:nvPr>
        </p:nvSpPr>
        <p:spPr>
          <a:xfrm>
            <a:off x="609600" y="274638"/>
            <a:ext cx="7924800" cy="1143000"/>
          </a:xfrm>
        </p:spPr>
        <p:txBody>
          <a:bodyPr/>
          <a:lstStyle/>
          <a:p>
            <a:r>
              <a:rPr lang="el-GR"/>
              <a:t>Στυλ κύριου τίτλου</a:t>
            </a:r>
            <a:endParaRPr lang="en-US" dirty="0"/>
          </a:p>
        </p:txBody>
      </p:sp>
      <p:sp>
        <p:nvSpPr>
          <p:cNvPr id="5" name="Date Placeholder 4"/>
          <p:cNvSpPr>
            <a:spLocks noGrp="1"/>
          </p:cNvSpPr>
          <p:nvPr>
            <p:ph type="dt" sz="half" idx="10"/>
          </p:nvPr>
        </p:nvSpPr>
        <p:spPr/>
        <p:txBody>
          <a:bodyPr/>
          <a:lstStyle/>
          <a:p>
            <a:fld id="{A13718D9-6089-4E76-BE60-AD5A7027EE1F}" type="datetime1">
              <a:rPr lang="el-GR" smtClean="0"/>
              <a:pPr/>
              <a:t>22/11/2020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EB56FBA-5812-458F-B201-10585E426C17}"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2" name="Title 1"/>
          <p:cNvSpPr>
            <a:spLocks noGrp="1"/>
          </p:cNvSpPr>
          <p:nvPr>
            <p:ph type="title"/>
          </p:nvPr>
        </p:nvSpPr>
        <p:spPr>
          <a:xfrm>
            <a:off x="609600" y="274638"/>
            <a:ext cx="7924800" cy="1143000"/>
          </a:xfrm>
        </p:spPr>
        <p:txBody>
          <a:bodyPr/>
          <a:lstStyle>
            <a:lvl1pPr>
              <a:defRPr/>
            </a:lvl1pPr>
          </a:lstStyle>
          <a:p>
            <a:r>
              <a:rPr lang="el-GR"/>
              <a:t>Στυλ κύριου τίτλου</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υποδείγματος κειμένου</a:t>
            </a:r>
          </a:p>
        </p:txBody>
      </p:sp>
      <p:sp>
        <p:nvSpPr>
          <p:cNvPr id="7" name="Date Placeholder 6"/>
          <p:cNvSpPr>
            <a:spLocks noGrp="1"/>
          </p:cNvSpPr>
          <p:nvPr>
            <p:ph type="dt" sz="half" idx="10"/>
          </p:nvPr>
        </p:nvSpPr>
        <p:spPr/>
        <p:txBody>
          <a:bodyPr/>
          <a:lstStyle/>
          <a:p>
            <a:fld id="{BCE40BAF-F2CE-46B3-817D-9C794BBC1859}" type="datetime1">
              <a:rPr lang="el-GR" smtClean="0"/>
              <a:pPr/>
              <a:t>22/11/2020</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AEB56FBA-5812-458F-B201-10585E426C17}"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l-GR"/>
              <a:t>Στυλ κύριου τίτλου</a:t>
            </a:r>
            <a:endParaRPr lang="en-US" dirty="0"/>
          </a:p>
        </p:txBody>
      </p:sp>
      <p:sp>
        <p:nvSpPr>
          <p:cNvPr id="3" name="Date Placeholder 2"/>
          <p:cNvSpPr>
            <a:spLocks noGrp="1"/>
          </p:cNvSpPr>
          <p:nvPr>
            <p:ph type="dt" sz="half" idx="10"/>
          </p:nvPr>
        </p:nvSpPr>
        <p:spPr/>
        <p:txBody>
          <a:bodyPr/>
          <a:lstStyle/>
          <a:p>
            <a:fld id="{29AF4FA9-0106-4233-BE01-74DFBC4E8B98}" type="datetime1">
              <a:rPr lang="el-GR" smtClean="0"/>
              <a:pPr/>
              <a:t>22/11/2020</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AEB56FBA-5812-458F-B201-10585E426C17}"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F5D8AE-2664-4A84-B162-A5595C4DB9C4}" type="datetime1">
              <a:rPr lang="el-GR" smtClean="0"/>
              <a:pPr/>
              <a:t>22/11/2020</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AEB56FBA-5812-458F-B201-10585E426C17}"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l-GR"/>
              <a:t>Στυλ κύριου τίτλου</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Date Placeholder 4"/>
          <p:cNvSpPr>
            <a:spLocks noGrp="1"/>
          </p:cNvSpPr>
          <p:nvPr>
            <p:ph type="dt" sz="half" idx="10"/>
          </p:nvPr>
        </p:nvSpPr>
        <p:spPr/>
        <p:txBody>
          <a:bodyPr/>
          <a:lstStyle/>
          <a:p>
            <a:fld id="{056A6951-2F1F-43C1-88E6-233BE3D9552E}" type="datetime1">
              <a:rPr lang="el-GR" smtClean="0"/>
              <a:pPr/>
              <a:t>22/11/2020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EB56FBA-5812-458F-B201-10585E426C17}"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l-GR"/>
              <a:t>Στυλ κύριου τίτλου</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μια εικόνα</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υποδείγματος κειμένου</a:t>
            </a:r>
          </a:p>
        </p:txBody>
      </p:sp>
      <p:sp>
        <p:nvSpPr>
          <p:cNvPr id="5" name="Date Placeholder 4"/>
          <p:cNvSpPr>
            <a:spLocks noGrp="1"/>
          </p:cNvSpPr>
          <p:nvPr>
            <p:ph type="dt" sz="half" idx="10"/>
          </p:nvPr>
        </p:nvSpPr>
        <p:spPr/>
        <p:txBody>
          <a:bodyPr/>
          <a:lstStyle/>
          <a:p>
            <a:fld id="{A8FCB704-7744-4844-802D-3CE319A4BA76}" type="datetime1">
              <a:rPr lang="el-GR" smtClean="0"/>
              <a:pPr/>
              <a:t>22/11/2020</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AEB56FBA-5812-458F-B201-10585E426C17}"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l-GR"/>
              <a:t>Στυλ κύριου τίτλου</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7DBD16FE-AFDB-459F-9992-162AFC07FCE1}" type="datetime1">
              <a:rPr lang="el-GR" smtClean="0"/>
              <a:pPr/>
              <a:t>22/11/2020</a:t>
            </a:fld>
            <a:endParaRPr lang="el-GR"/>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l-GR"/>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AEB56FBA-5812-458F-B201-10585E426C17}"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p:txBody>
          <a:bodyPr>
            <a:noAutofit/>
          </a:bodyPr>
          <a:lstStyle/>
          <a:p>
            <a:endParaRPr lang="el-GR" sz="2800" u="sng" dirty="0"/>
          </a:p>
        </p:txBody>
      </p:sp>
      <p:sp>
        <p:nvSpPr>
          <p:cNvPr id="2" name="Τίτλος 1"/>
          <p:cNvSpPr>
            <a:spLocks noGrp="1"/>
          </p:cNvSpPr>
          <p:nvPr>
            <p:ph type="ctrTitle"/>
          </p:nvPr>
        </p:nvSpPr>
        <p:spPr>
          <a:xfrm>
            <a:off x="683568" y="260648"/>
            <a:ext cx="7772400" cy="3024336"/>
          </a:xfrm>
        </p:spPr>
        <p:txBody>
          <a:bodyPr anchor="ctr"/>
          <a:lstStyle/>
          <a:p>
            <a:r>
              <a:rPr lang="el-GR" dirty="0" err="1">
                <a:solidFill>
                  <a:srgbClr val="00B0F0"/>
                </a:solidFill>
              </a:rPr>
              <a:t>Εργασια</a:t>
            </a:r>
            <a:r>
              <a:rPr lang="el-GR" dirty="0">
                <a:solidFill>
                  <a:srgbClr val="00B0F0"/>
                </a:solidFill>
              </a:rPr>
              <a:t> </a:t>
            </a:r>
            <a:r>
              <a:rPr lang="el-GR" dirty="0" err="1">
                <a:solidFill>
                  <a:srgbClr val="00B0F0"/>
                </a:solidFill>
              </a:rPr>
              <a:t>γ΄</a:t>
            </a:r>
            <a:r>
              <a:rPr lang="el-GR" dirty="0">
                <a:solidFill>
                  <a:srgbClr val="00B0F0"/>
                </a:solidFill>
              </a:rPr>
              <a:t> </a:t>
            </a:r>
            <a:r>
              <a:rPr lang="el-GR" dirty="0" err="1">
                <a:solidFill>
                  <a:srgbClr val="00B0F0"/>
                </a:solidFill>
              </a:rPr>
              <a:t>εξαμηνου</a:t>
            </a:r>
            <a:br>
              <a:rPr lang="el-GR" dirty="0">
                <a:solidFill>
                  <a:srgbClr val="00B0F0"/>
                </a:solidFill>
              </a:rPr>
            </a:br>
            <a:r>
              <a:rPr lang="el-GR" dirty="0">
                <a:solidFill>
                  <a:srgbClr val="00B0F0"/>
                </a:solidFill>
              </a:rPr>
              <a:t> </a:t>
            </a:r>
            <a:br>
              <a:rPr lang="el-GR" dirty="0">
                <a:solidFill>
                  <a:srgbClr val="00B0F0"/>
                </a:solidFill>
              </a:rPr>
            </a:br>
            <a:r>
              <a:rPr lang="el-GR" dirty="0">
                <a:solidFill>
                  <a:srgbClr val="00B0F0"/>
                </a:solidFill>
              </a:rPr>
              <a:t>τι </a:t>
            </a:r>
            <a:r>
              <a:rPr lang="el-GR" dirty="0" err="1">
                <a:solidFill>
                  <a:srgbClr val="00B0F0"/>
                </a:solidFill>
              </a:rPr>
              <a:t>περιλαμαβανει</a:t>
            </a:r>
            <a:r>
              <a:rPr lang="el-GR" dirty="0">
                <a:solidFill>
                  <a:srgbClr val="00B0F0"/>
                </a:solidFill>
              </a:rPr>
              <a:t> </a:t>
            </a:r>
            <a:r>
              <a:rPr lang="el-GR" dirty="0" err="1">
                <a:solidFill>
                  <a:srgbClr val="00B0F0"/>
                </a:solidFill>
              </a:rPr>
              <a:t>ενα</a:t>
            </a:r>
            <a:r>
              <a:rPr lang="el-GR" dirty="0">
                <a:solidFill>
                  <a:srgbClr val="00B0F0"/>
                </a:solidFill>
              </a:rPr>
              <a:t> </a:t>
            </a:r>
            <a:r>
              <a:rPr lang="el-GR" dirty="0" err="1">
                <a:solidFill>
                  <a:srgbClr val="00B0F0"/>
                </a:solidFill>
              </a:rPr>
              <a:t>λεβητοστασιο</a:t>
            </a:r>
            <a:br>
              <a:rPr lang="el-GR" dirty="0">
                <a:solidFill>
                  <a:srgbClr val="00B0F0"/>
                </a:solidFill>
              </a:rPr>
            </a:br>
            <a:endParaRPr lang="el-GR" dirty="0">
              <a:solidFill>
                <a:srgbClr val="00B0F0"/>
              </a:solidFill>
            </a:endParaRPr>
          </a:p>
        </p:txBody>
      </p:sp>
      <p:sp>
        <p:nvSpPr>
          <p:cNvPr id="4" name="Θέση αριθμού διαφάνειας 3"/>
          <p:cNvSpPr>
            <a:spLocks noGrp="1"/>
          </p:cNvSpPr>
          <p:nvPr>
            <p:ph type="sldNum" sz="quarter" idx="12"/>
          </p:nvPr>
        </p:nvSpPr>
        <p:spPr/>
        <p:txBody>
          <a:bodyPr/>
          <a:lstStyle/>
          <a:p>
            <a:fld id="{AEB56FBA-5812-458F-B201-10585E426C17}" type="slidenum">
              <a:rPr lang="el-GR" smtClean="0"/>
              <a:pPr/>
              <a:t>1</a:t>
            </a:fld>
            <a:endParaRPr lang="el-GR"/>
          </a:p>
        </p:txBody>
      </p:sp>
    </p:spTree>
    <p:extLst>
      <p:ext uri="{BB962C8B-B14F-4D97-AF65-F5344CB8AC3E}">
        <p14:creationId xmlns:p14="http://schemas.microsoft.com/office/powerpoint/2010/main" val="116586493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chor="ctr"/>
          <a:lstStyle/>
          <a:p>
            <a:pPr algn="ctr"/>
            <a:r>
              <a:rPr lang="en-US" b="1" u="sng" dirty="0">
                <a:solidFill>
                  <a:srgbClr val="FFC000"/>
                </a:solidFill>
              </a:rPr>
              <a:t>boiler</a:t>
            </a:r>
            <a:endParaRPr lang="el-GR" b="1" u="sng" dirty="0">
              <a:solidFill>
                <a:srgbClr val="FFC000"/>
              </a:solidFill>
            </a:endParaRPr>
          </a:p>
        </p:txBody>
      </p:sp>
      <p:sp>
        <p:nvSpPr>
          <p:cNvPr id="3" name="Θέση περιεχομένου 2"/>
          <p:cNvSpPr>
            <a:spLocks noGrp="1"/>
          </p:cNvSpPr>
          <p:nvPr>
            <p:ph sz="quarter" idx="13"/>
          </p:nvPr>
        </p:nvSpPr>
        <p:spPr/>
        <p:txBody>
          <a:bodyPr anchor="ctr">
            <a:normAutofit lnSpcReduction="10000"/>
          </a:bodyPr>
          <a:lstStyle/>
          <a:p>
            <a:pPr algn="ctr">
              <a:buFont typeface="Wingdings" pitchFamily="2" charset="2"/>
              <a:buChar char="Ø"/>
            </a:pPr>
            <a:endParaRPr lang="el-GR" sz="2000" dirty="0">
              <a:solidFill>
                <a:srgbClr val="00B0F0"/>
              </a:solidFill>
            </a:endParaRPr>
          </a:p>
          <a:p>
            <a:pPr marL="0" indent="0" algn="ctr">
              <a:buNone/>
            </a:pPr>
            <a:r>
              <a:rPr lang="el-GR" sz="2000" dirty="0">
                <a:solidFill>
                  <a:srgbClr val="00B0F0"/>
                </a:solidFill>
              </a:rPr>
              <a:t>Το </a:t>
            </a:r>
            <a:r>
              <a:rPr lang="el-GR" sz="2000" dirty="0" err="1">
                <a:solidFill>
                  <a:srgbClr val="00B0F0"/>
                </a:solidFill>
              </a:rPr>
              <a:t>boiler</a:t>
            </a:r>
            <a:r>
              <a:rPr lang="el-GR" sz="2000" dirty="0">
                <a:solidFill>
                  <a:srgbClr val="00B0F0"/>
                </a:solidFill>
              </a:rPr>
              <a:t> είναι ένα δοχείο στο οποίο αποθηκεύεται ζεστό νερό, το οποίο είναι στη διάθεσή μας όποτε το θελήσουμε διατηρώντας πάντα την επιθυμητή θερμοκρασία. Τα </a:t>
            </a:r>
            <a:r>
              <a:rPr lang="el-GR" sz="2000" dirty="0" err="1">
                <a:solidFill>
                  <a:srgbClr val="00B0F0"/>
                </a:solidFill>
              </a:rPr>
              <a:t>boilers</a:t>
            </a:r>
            <a:r>
              <a:rPr lang="el-GR" sz="2000" dirty="0">
                <a:solidFill>
                  <a:srgbClr val="00B0F0"/>
                </a:solidFill>
              </a:rPr>
              <a:t> χωρίζονται σε δύο κατηγορίες: διπλής και τριπλής ενέργειας.</a:t>
            </a:r>
          </a:p>
          <a:p>
            <a:pPr marL="0" indent="0" algn="ctr">
              <a:buNone/>
            </a:pPr>
            <a:r>
              <a:rPr lang="el-GR" sz="2000" dirty="0">
                <a:solidFill>
                  <a:srgbClr val="00B0F0"/>
                </a:solidFill>
              </a:rPr>
              <a:t>Το </a:t>
            </a:r>
            <a:r>
              <a:rPr lang="el-GR" sz="2000" dirty="0" err="1">
                <a:solidFill>
                  <a:srgbClr val="00B0F0"/>
                </a:solidFill>
              </a:rPr>
              <a:t>boiler</a:t>
            </a:r>
            <a:r>
              <a:rPr lang="el-GR" sz="2000" dirty="0">
                <a:solidFill>
                  <a:srgbClr val="00B0F0"/>
                </a:solidFill>
              </a:rPr>
              <a:t> διπλής ενέργειας χρησιμοποιεί είτε την ηλεκτρική αντίσταση είτε τους ηλιακούς συλλέκτες για να αντλήσει ενέργεια και να μας διαθέσει ζεστό νερό. Το </a:t>
            </a:r>
            <a:r>
              <a:rPr lang="el-GR" sz="2000" dirty="0" err="1">
                <a:solidFill>
                  <a:srgbClr val="00B0F0"/>
                </a:solidFill>
              </a:rPr>
              <a:t>boiler</a:t>
            </a:r>
            <a:r>
              <a:rPr lang="el-GR" sz="2000" dirty="0">
                <a:solidFill>
                  <a:srgbClr val="00B0F0"/>
                </a:solidFill>
              </a:rPr>
              <a:t> τριπλής ενέργειας για την παραγωγή ζεστού νερού αντλεί ενέργεια και αυτό από την ηλεκτρική αντίσταση ή από τους ηλιακούς συλλέκτες, μπορεί όμως να χρησιμοποιήσει και το λέβητα (υγρών, αέριων ή στερεών καυσίμων).</a:t>
            </a:r>
          </a:p>
          <a:p>
            <a:pPr marL="0" indent="0" algn="ctr">
              <a:buNone/>
            </a:pPr>
            <a:r>
              <a:rPr lang="el-GR" sz="2000" dirty="0">
                <a:solidFill>
                  <a:srgbClr val="00B0F0"/>
                </a:solidFill>
              </a:rPr>
              <a:t>Υπάρχουν διάφοροι τύποι </a:t>
            </a:r>
            <a:r>
              <a:rPr lang="el-GR" sz="2000" dirty="0" err="1">
                <a:solidFill>
                  <a:srgbClr val="00B0F0"/>
                </a:solidFill>
              </a:rPr>
              <a:t>boiler</a:t>
            </a:r>
            <a:r>
              <a:rPr lang="el-GR" sz="2000" dirty="0">
                <a:solidFill>
                  <a:srgbClr val="00B0F0"/>
                </a:solidFill>
              </a:rPr>
              <a:t>: παταριού, οριζόντιο και κάθετο τοίχου, οριζόντιο και κάθετο λεβητοστασίου</a:t>
            </a:r>
          </a:p>
        </p:txBody>
      </p:sp>
      <p:sp>
        <p:nvSpPr>
          <p:cNvPr id="4" name="Θέση αριθμού διαφάνειας 3"/>
          <p:cNvSpPr>
            <a:spLocks noGrp="1"/>
          </p:cNvSpPr>
          <p:nvPr>
            <p:ph type="sldNum" sz="quarter" idx="12"/>
          </p:nvPr>
        </p:nvSpPr>
        <p:spPr/>
        <p:txBody>
          <a:bodyPr/>
          <a:lstStyle/>
          <a:p>
            <a:fld id="{AEB56FBA-5812-458F-B201-10585E426C17}" type="slidenum">
              <a:rPr lang="el-GR" smtClean="0"/>
              <a:pPr/>
              <a:t>10</a:t>
            </a:fld>
            <a:endParaRPr lang="el-GR"/>
          </a:p>
        </p:txBody>
      </p:sp>
    </p:spTree>
    <p:extLst>
      <p:ext uri="{BB962C8B-B14F-4D97-AF65-F5344CB8AC3E}">
        <p14:creationId xmlns:p14="http://schemas.microsoft.com/office/powerpoint/2010/main" val="324304951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AEB56FBA-5812-458F-B201-10585E426C17}" type="slidenum">
              <a:rPr lang="el-GR" smtClean="0"/>
              <a:pPr/>
              <a:t>11</a:t>
            </a:fld>
            <a:endParaRPr lang="el-GR"/>
          </a:p>
        </p:txBody>
      </p:sp>
      <p:pic>
        <p:nvPicPr>
          <p:cNvPr id="5" name="Θέση περιεχομένου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619672" y="188640"/>
            <a:ext cx="5513784" cy="55137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21906322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chor="ctr"/>
          <a:lstStyle/>
          <a:p>
            <a:pPr algn="ctr"/>
            <a:r>
              <a:rPr lang="el-GR" b="1" u="sng" dirty="0" err="1">
                <a:solidFill>
                  <a:srgbClr val="FFC000"/>
                </a:solidFill>
              </a:rPr>
              <a:t>δοχειο</a:t>
            </a:r>
            <a:r>
              <a:rPr lang="el-GR" b="1" u="sng" dirty="0">
                <a:solidFill>
                  <a:srgbClr val="FFC000"/>
                </a:solidFill>
              </a:rPr>
              <a:t> </a:t>
            </a:r>
            <a:r>
              <a:rPr lang="el-GR" b="1" u="sng" dirty="0" err="1">
                <a:solidFill>
                  <a:srgbClr val="FFC000"/>
                </a:solidFill>
              </a:rPr>
              <a:t>αδρανειασ</a:t>
            </a:r>
            <a:r>
              <a:rPr lang="el-GR" b="1" u="sng" dirty="0">
                <a:solidFill>
                  <a:srgbClr val="FFC000"/>
                </a:solidFill>
              </a:rPr>
              <a:t> (</a:t>
            </a:r>
            <a:r>
              <a:rPr lang="en-US" b="1" u="sng" dirty="0">
                <a:solidFill>
                  <a:srgbClr val="FFC000"/>
                </a:solidFill>
              </a:rPr>
              <a:t>Buffer Tank) </a:t>
            </a:r>
            <a:endParaRPr lang="el-GR" b="1" u="sng" dirty="0">
              <a:solidFill>
                <a:srgbClr val="FFC000"/>
              </a:solidFill>
            </a:endParaRPr>
          </a:p>
        </p:txBody>
      </p:sp>
      <p:sp>
        <p:nvSpPr>
          <p:cNvPr id="3" name="Θέση περιεχομένου 2"/>
          <p:cNvSpPr>
            <a:spLocks noGrp="1"/>
          </p:cNvSpPr>
          <p:nvPr>
            <p:ph sz="quarter" idx="13"/>
          </p:nvPr>
        </p:nvSpPr>
        <p:spPr/>
        <p:txBody>
          <a:bodyPr anchor="ctr">
            <a:normAutofit/>
          </a:bodyPr>
          <a:lstStyle/>
          <a:p>
            <a:pPr marL="0" indent="0" algn="ctr">
              <a:buNone/>
            </a:pPr>
            <a:r>
              <a:rPr lang="el-GR" sz="2000" dirty="0">
                <a:solidFill>
                  <a:srgbClr val="00B0F0"/>
                </a:solidFill>
              </a:rPr>
              <a:t>Δοχείο αδράνειας ή </a:t>
            </a:r>
            <a:r>
              <a:rPr lang="el-GR" sz="2000" dirty="0" err="1">
                <a:solidFill>
                  <a:srgbClr val="00B0F0"/>
                </a:solidFill>
              </a:rPr>
              <a:t>buffer</a:t>
            </a:r>
            <a:r>
              <a:rPr lang="el-GR" sz="2000" dirty="0">
                <a:solidFill>
                  <a:srgbClr val="00B0F0"/>
                </a:solidFill>
              </a:rPr>
              <a:t> ή </a:t>
            </a:r>
            <a:r>
              <a:rPr lang="el-GR" sz="2000" dirty="0" err="1">
                <a:solidFill>
                  <a:srgbClr val="00B0F0"/>
                </a:solidFill>
              </a:rPr>
              <a:t>accumulator</a:t>
            </a:r>
            <a:r>
              <a:rPr lang="el-GR" sz="2000" dirty="0">
                <a:solidFill>
                  <a:srgbClr val="00B0F0"/>
                </a:solidFill>
              </a:rPr>
              <a:t> </a:t>
            </a:r>
            <a:r>
              <a:rPr lang="el-GR" sz="2000" dirty="0" err="1">
                <a:solidFill>
                  <a:srgbClr val="00B0F0"/>
                </a:solidFill>
              </a:rPr>
              <a:t>tank</a:t>
            </a:r>
            <a:r>
              <a:rPr lang="el-GR" sz="2000" dirty="0">
                <a:solidFill>
                  <a:srgbClr val="00B0F0"/>
                </a:solidFill>
              </a:rPr>
              <a:t> , είναι ένα δοχείο με χωρητικότητα από 300 – 2000 </a:t>
            </a:r>
            <a:r>
              <a:rPr lang="el-GR" sz="2000" dirty="0" err="1">
                <a:solidFill>
                  <a:srgbClr val="00B0F0"/>
                </a:solidFill>
              </a:rPr>
              <a:t>Lt</a:t>
            </a:r>
            <a:r>
              <a:rPr lang="el-GR" sz="2000" dirty="0">
                <a:solidFill>
                  <a:srgbClr val="00B0F0"/>
                </a:solidFill>
              </a:rPr>
              <a:t>. στο οποίο περιέχετε  νερό του κυκλώματος θέρμανσης (το νερό του κλειστού κυκλώματος δηλαδή) και μπορεί να χρησιμοποιηθεί είτε για θέρμανση είτε για ψύξη. </a:t>
            </a:r>
          </a:p>
          <a:p>
            <a:pPr marL="0" indent="0" algn="ctr">
              <a:buNone/>
            </a:pPr>
            <a:r>
              <a:rPr lang="el-GR" sz="2000" dirty="0">
                <a:solidFill>
                  <a:srgbClr val="00B0F0"/>
                </a:solidFill>
              </a:rPr>
              <a:t>Ουσιαστικά  λειτουργεί σαν μια θερμική μπαταρία, που φορτίζει από διάφορες διαθέσιμες πήγες όπως π.χ. τζάκι , λέβητας πετρελαίου, φυσικού αερίου, σόμπες </a:t>
            </a:r>
            <a:r>
              <a:rPr lang="el-GR" sz="2000" dirty="0" err="1">
                <a:solidFill>
                  <a:srgbClr val="00B0F0"/>
                </a:solidFill>
              </a:rPr>
              <a:t>pellet</a:t>
            </a:r>
            <a:r>
              <a:rPr lang="el-GR" sz="2000" dirty="0">
                <a:solidFill>
                  <a:srgbClr val="00B0F0"/>
                </a:solidFill>
              </a:rPr>
              <a:t>, αντλίες θερμότητας,  ηλιακοί συλλέκτες </a:t>
            </a:r>
            <a:r>
              <a:rPr lang="el-GR" sz="2000" dirty="0" err="1">
                <a:solidFill>
                  <a:srgbClr val="00B0F0"/>
                </a:solidFill>
              </a:rPr>
              <a:t>κ.λ.π</a:t>
            </a:r>
            <a:r>
              <a:rPr lang="el-GR" sz="2000" dirty="0">
                <a:solidFill>
                  <a:srgbClr val="00B0F0"/>
                </a:solidFill>
              </a:rPr>
              <a:t>. και έπειτα , αναλόγως την ανάγκη , κατανέμει την θερμική ενέργεια σε σώματα καλοριφέρ ή </a:t>
            </a:r>
            <a:r>
              <a:rPr lang="el-GR" sz="2000" dirty="0" err="1">
                <a:solidFill>
                  <a:srgbClr val="00B0F0"/>
                </a:solidFill>
              </a:rPr>
              <a:t>ενδοδαπέδια</a:t>
            </a:r>
            <a:r>
              <a:rPr lang="el-GR" sz="2000" dirty="0">
                <a:solidFill>
                  <a:srgbClr val="00B0F0"/>
                </a:solidFill>
              </a:rPr>
              <a:t> εγκατάσταση θέρμανσης ή </a:t>
            </a:r>
            <a:r>
              <a:rPr lang="el-GR" sz="2000" dirty="0" err="1">
                <a:solidFill>
                  <a:srgbClr val="00B0F0"/>
                </a:solidFill>
              </a:rPr>
              <a:t>Βoiler</a:t>
            </a:r>
            <a:r>
              <a:rPr lang="el-GR" sz="2000" dirty="0">
                <a:solidFill>
                  <a:srgbClr val="00B0F0"/>
                </a:solidFill>
              </a:rPr>
              <a:t> για το νερό χρήσης ή όπου αλλού χρειάζεται . </a:t>
            </a:r>
          </a:p>
          <a:p>
            <a:pPr algn="ctr">
              <a:buFont typeface="Wingdings" pitchFamily="2" charset="2"/>
              <a:buChar char="Ø"/>
            </a:pPr>
            <a:endParaRPr lang="el-GR" sz="2000" dirty="0">
              <a:solidFill>
                <a:srgbClr val="00B0F0"/>
              </a:solidFill>
            </a:endParaRPr>
          </a:p>
          <a:p>
            <a:pPr algn="ctr">
              <a:buFont typeface="Wingdings" pitchFamily="2" charset="2"/>
              <a:buChar char="Ø"/>
            </a:pPr>
            <a:endParaRPr lang="el-GR" sz="2000" dirty="0">
              <a:solidFill>
                <a:srgbClr val="00B0F0"/>
              </a:solidFill>
            </a:endParaRPr>
          </a:p>
        </p:txBody>
      </p:sp>
      <p:sp>
        <p:nvSpPr>
          <p:cNvPr id="4" name="Θέση αριθμού διαφάνειας 3"/>
          <p:cNvSpPr>
            <a:spLocks noGrp="1"/>
          </p:cNvSpPr>
          <p:nvPr>
            <p:ph type="sldNum" sz="quarter" idx="12"/>
          </p:nvPr>
        </p:nvSpPr>
        <p:spPr/>
        <p:txBody>
          <a:bodyPr/>
          <a:lstStyle/>
          <a:p>
            <a:fld id="{AEB56FBA-5812-458F-B201-10585E426C17}" type="slidenum">
              <a:rPr lang="el-GR" smtClean="0"/>
              <a:pPr/>
              <a:t>12</a:t>
            </a:fld>
            <a:endParaRPr lang="el-GR"/>
          </a:p>
        </p:txBody>
      </p:sp>
    </p:spTree>
    <p:extLst>
      <p:ext uri="{BB962C8B-B14F-4D97-AF65-F5344CB8AC3E}">
        <p14:creationId xmlns:p14="http://schemas.microsoft.com/office/powerpoint/2010/main" val="36267357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AEB56FBA-5812-458F-B201-10585E426C17}" type="slidenum">
              <a:rPr lang="el-GR" smtClean="0"/>
              <a:pPr/>
              <a:t>13</a:t>
            </a:fld>
            <a:endParaRPr lang="el-GR"/>
          </a:p>
        </p:txBody>
      </p:sp>
      <p:pic>
        <p:nvPicPr>
          <p:cNvPr id="5" name="Θέση περιεχομένου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09600" y="2014896"/>
            <a:ext cx="7924800" cy="32854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4458776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chor="ctr"/>
          <a:lstStyle/>
          <a:p>
            <a:pPr algn="ctr"/>
            <a:r>
              <a:rPr lang="el-GR" b="1" u="sng" dirty="0" err="1">
                <a:solidFill>
                  <a:srgbClr val="FFC000"/>
                </a:solidFill>
              </a:rPr>
              <a:t>ΚυκλοφορητΕΣ</a:t>
            </a:r>
            <a:endParaRPr lang="el-GR" b="1" u="sng" dirty="0">
              <a:solidFill>
                <a:srgbClr val="FFC000"/>
              </a:solidFill>
            </a:endParaRPr>
          </a:p>
        </p:txBody>
      </p:sp>
      <p:sp>
        <p:nvSpPr>
          <p:cNvPr id="3" name="Θέση περιεχομένου 2"/>
          <p:cNvSpPr>
            <a:spLocks noGrp="1"/>
          </p:cNvSpPr>
          <p:nvPr>
            <p:ph sz="quarter" idx="13"/>
          </p:nvPr>
        </p:nvSpPr>
        <p:spPr/>
        <p:txBody>
          <a:bodyPr anchor="ctr">
            <a:normAutofit fontScale="92500" lnSpcReduction="20000"/>
          </a:bodyPr>
          <a:lstStyle/>
          <a:p>
            <a:pPr marL="0" indent="0" algn="ctr">
              <a:buNone/>
            </a:pPr>
            <a:r>
              <a:rPr lang="el-GR" sz="2000" dirty="0">
                <a:solidFill>
                  <a:srgbClr val="00B0F0"/>
                </a:solidFill>
              </a:rPr>
              <a:t>Σε μια εγκατάσταση κεντρικής θέρμανσης το νερό αφού θερμανθεί μέσα στον λέβητα μεταφέρεται στα θερμαντικά σώματα (ή σε μπόιλερ ή σε άλλο μέσο) για την απόδοση ενός ποσού θερμότητας. Στην συνέχεια μεταφέρεται και πάλι στον λέβητα για να θερμανθεί ξανά. Το ζεστό νερό είναι ελαφρύτερο του κρύου και γι αυτό έχει την τάση να ανεβαίνει προς τα πάνω (προς τα θερμαντικά σώματα). Την εγκατάσταση που λειτουργεί έτσι την ονομάζουμε εγκατάσταση φυσικής κυκλοφορίας ή εγκατάσταση με βαρύτητα. Σήμερα εγκατάσταση φυσικής κυκλοφορίας έχουμε σχεδόν μόνο στους ηλιακούς θερμοσίφωνες. Σήμερα εφαρμόζουμε και χρησιμοποιούμε εγκαταστάσεις κεντρικής θέρμανσης με βεβιασμένη κυκλοφορία νερού. Έτσι αποφεύγουμε μια σειρά από μελέτες για την εφαρμογή των οποίων απαιτούνται μεγάλες διατομές σωληνώσεων και ειδικές κατασκευές. Για να λειτουργήσουν οι εγκαταστάσεις θέρμανσης βεβιασμένης κυκλοφορίας απαιτείται η χρήση κυκλοφορητών. Ο κυκλοφορητής είναι μια αντλία φυγοκεντρικού τύπου που κινείται με την βοήθεια ηλεκτρικού ρεύματος.  Μεταφέρει το νερό από το λέβητα προς τα θερμαντικά σώματα και από αυτά ξανά πίσω στον λέβητα.</a:t>
            </a:r>
          </a:p>
        </p:txBody>
      </p:sp>
      <p:sp>
        <p:nvSpPr>
          <p:cNvPr id="4" name="Θέση αριθμού διαφάνειας 3"/>
          <p:cNvSpPr>
            <a:spLocks noGrp="1"/>
          </p:cNvSpPr>
          <p:nvPr>
            <p:ph type="sldNum" sz="quarter" idx="12"/>
          </p:nvPr>
        </p:nvSpPr>
        <p:spPr/>
        <p:txBody>
          <a:bodyPr/>
          <a:lstStyle/>
          <a:p>
            <a:fld id="{AEB56FBA-5812-458F-B201-10585E426C17}" type="slidenum">
              <a:rPr lang="el-GR" smtClean="0"/>
              <a:pPr/>
              <a:t>14</a:t>
            </a:fld>
            <a:endParaRPr lang="el-GR" dirty="0"/>
          </a:p>
        </p:txBody>
      </p:sp>
    </p:spTree>
    <p:extLst>
      <p:ext uri="{BB962C8B-B14F-4D97-AF65-F5344CB8AC3E}">
        <p14:creationId xmlns:p14="http://schemas.microsoft.com/office/powerpoint/2010/main" val="234051657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AEB56FBA-5812-458F-B201-10585E426C17}" type="slidenum">
              <a:rPr lang="el-GR" smtClean="0"/>
              <a:pPr/>
              <a:t>15</a:t>
            </a:fld>
            <a:endParaRPr lang="el-GR"/>
          </a:p>
        </p:txBody>
      </p:sp>
      <p:pic>
        <p:nvPicPr>
          <p:cNvPr id="5" name="Θέση περιεχομένου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347864" y="692696"/>
            <a:ext cx="5397081" cy="27070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Εικόνα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692696"/>
            <a:ext cx="4437112" cy="44371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0742727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11560" y="-99392"/>
            <a:ext cx="7924800" cy="1143000"/>
          </a:xfrm>
        </p:spPr>
        <p:txBody>
          <a:bodyPr anchor="ctr"/>
          <a:lstStyle/>
          <a:p>
            <a:pPr algn="ctr"/>
            <a:r>
              <a:rPr lang="el-GR" b="1" u="sng" dirty="0" err="1">
                <a:solidFill>
                  <a:srgbClr val="FFC000"/>
                </a:solidFill>
              </a:rPr>
              <a:t>Δοχειο</a:t>
            </a:r>
            <a:r>
              <a:rPr lang="el-GR" b="1" u="sng" dirty="0">
                <a:solidFill>
                  <a:srgbClr val="FFC000"/>
                </a:solidFill>
              </a:rPr>
              <a:t> </a:t>
            </a:r>
            <a:r>
              <a:rPr lang="el-GR" b="1" u="sng" dirty="0" err="1">
                <a:solidFill>
                  <a:srgbClr val="FFC000"/>
                </a:solidFill>
              </a:rPr>
              <a:t>διαστολησ</a:t>
            </a:r>
            <a:endParaRPr lang="el-GR" b="1" u="sng" dirty="0">
              <a:solidFill>
                <a:srgbClr val="FFC000"/>
              </a:solidFill>
            </a:endParaRPr>
          </a:p>
        </p:txBody>
      </p:sp>
      <p:sp>
        <p:nvSpPr>
          <p:cNvPr id="3" name="Θέση περιεχομένου 2"/>
          <p:cNvSpPr>
            <a:spLocks noGrp="1"/>
          </p:cNvSpPr>
          <p:nvPr>
            <p:ph sz="quarter" idx="13"/>
          </p:nvPr>
        </p:nvSpPr>
        <p:spPr/>
        <p:txBody>
          <a:bodyPr anchor="ctr">
            <a:normAutofit fontScale="77500" lnSpcReduction="20000"/>
          </a:bodyPr>
          <a:lstStyle/>
          <a:p>
            <a:pPr marL="0" indent="0" algn="ctr">
              <a:buNone/>
            </a:pPr>
            <a:r>
              <a:rPr lang="el-GR" sz="2000" dirty="0">
                <a:solidFill>
                  <a:srgbClr val="00B0F0"/>
                </a:solidFill>
              </a:rPr>
              <a:t>Για να διατηρηθεί η πίεση στο σύστημα σταθερή θα πρέπει να δοθεί στο νερό ο επιπλέον όγκος που απαιτείται, και αυτό μπορεί να γίνει με δύο τρόπους:</a:t>
            </a:r>
          </a:p>
          <a:p>
            <a:pPr marL="0" indent="0" algn="ctr">
              <a:buNone/>
            </a:pPr>
            <a:endParaRPr lang="el-GR" sz="2000" dirty="0">
              <a:solidFill>
                <a:srgbClr val="00B0F0"/>
              </a:solidFill>
            </a:endParaRPr>
          </a:p>
          <a:p>
            <a:pPr marL="0" indent="0" algn="ctr">
              <a:buNone/>
            </a:pPr>
            <a:r>
              <a:rPr lang="el-GR" sz="2000" dirty="0">
                <a:solidFill>
                  <a:srgbClr val="00B0F0"/>
                </a:solidFill>
              </a:rPr>
              <a:t>1ον, με ανοικτό δοχείο διαστολής.</a:t>
            </a:r>
          </a:p>
          <a:p>
            <a:pPr marL="0" indent="0" algn="ctr">
              <a:buNone/>
            </a:pPr>
            <a:r>
              <a:rPr lang="el-GR" sz="2000" dirty="0">
                <a:solidFill>
                  <a:srgbClr val="00B0F0"/>
                </a:solidFill>
              </a:rPr>
              <a:t>Το ανοικτό δοχείο διαστολής είναι μία δεξαμενή από γαλβανισμένη λαμαρίνα που τοποθετείται στο υψηλότερο σημείο της εγκατάστασης συνήθως στο δώμα του κτιρίου. Το δοχείο είναι πάντα γεμάτο με νερό, με χρήση μηχανικού (συνήθως) </a:t>
            </a:r>
            <a:r>
              <a:rPr lang="el-GR" sz="2000" dirty="0" err="1">
                <a:solidFill>
                  <a:srgbClr val="00B0F0"/>
                </a:solidFill>
              </a:rPr>
              <a:t>φλοτεροδιακόπτη</a:t>
            </a:r>
            <a:r>
              <a:rPr lang="el-GR" sz="2000" dirty="0">
                <a:solidFill>
                  <a:srgbClr val="00B0F0"/>
                </a:solidFill>
              </a:rPr>
              <a:t> συνδεδεμένου με γραμμή ύδρευσης στο δώμα. Στο κάτω μέρος της δεξαμενής καταλήγει η σωλήνα πλήρωσης της εγκατάστασης, που κατεβαίνει κατακόρυφα μέχρι το λεβητοστάσιο και συνδέεται στη σωλήνα της επιστροφής στη χαμηλή πίεση. Η σωστή εγκατάσταση του ανοικτού δοχείου επιβάλλει την κατασκευή και δεύτερης σωλήνας, της σωλήνας εκτόνωσης, που ξεκινά μετά τον λέβητα (ή </a:t>
            </a:r>
            <a:r>
              <a:rPr lang="el-GR" sz="2000" dirty="0" err="1">
                <a:solidFill>
                  <a:srgbClr val="00B0F0"/>
                </a:solidFill>
              </a:rPr>
              <a:t>ξυλολέβητα</a:t>
            </a:r>
            <a:r>
              <a:rPr lang="el-GR" sz="2000" dirty="0">
                <a:solidFill>
                  <a:srgbClr val="00B0F0"/>
                </a:solidFill>
              </a:rPr>
              <a:t>) και λειτουργεί ως ασφαλιστικό, εκτόνωση πίεσης, και εξαέρωση.</a:t>
            </a:r>
          </a:p>
          <a:p>
            <a:pPr marL="0" indent="0" algn="ctr">
              <a:buNone/>
            </a:pPr>
            <a:endParaRPr lang="el-GR" sz="2000" dirty="0">
              <a:solidFill>
                <a:srgbClr val="00B0F0"/>
              </a:solidFill>
            </a:endParaRPr>
          </a:p>
          <a:p>
            <a:pPr marL="0" indent="0" algn="ctr">
              <a:buNone/>
            </a:pPr>
            <a:r>
              <a:rPr lang="el-GR" sz="2000" dirty="0">
                <a:solidFill>
                  <a:srgbClr val="00B0F0"/>
                </a:solidFill>
              </a:rPr>
              <a:t>Τα ανοικτά δοχεία έχουν το μειονέκτημα ότι καταναλώνουν ενέργεια (ατμοποιείται το νερό στο περιβάλλον) και νερό (αναπληρώνεται το νερό που εξατμίζεται, αλλά είναι απαραίτητα σε </a:t>
            </a:r>
            <a:r>
              <a:rPr lang="el-GR" sz="2000" dirty="0" err="1">
                <a:solidFill>
                  <a:srgbClr val="00B0F0"/>
                </a:solidFill>
              </a:rPr>
              <a:t>ερίπτωση</a:t>
            </a:r>
            <a:r>
              <a:rPr lang="el-GR" sz="2000" dirty="0">
                <a:solidFill>
                  <a:srgbClr val="00B0F0"/>
                </a:solidFill>
              </a:rPr>
              <a:t> εγκατάστασης </a:t>
            </a:r>
            <a:r>
              <a:rPr lang="el-GR" sz="2000" dirty="0" err="1">
                <a:solidFill>
                  <a:srgbClr val="00B0F0"/>
                </a:solidFill>
              </a:rPr>
              <a:t>ξυλολέβητα</a:t>
            </a:r>
            <a:r>
              <a:rPr lang="el-GR" sz="2000" dirty="0">
                <a:solidFill>
                  <a:srgbClr val="00B0F0"/>
                </a:solidFill>
              </a:rPr>
              <a:t> χωρίς χρήση δοχείου αδρανείας.</a:t>
            </a:r>
          </a:p>
        </p:txBody>
      </p:sp>
      <p:sp>
        <p:nvSpPr>
          <p:cNvPr id="4" name="Θέση αριθμού διαφάνειας 3"/>
          <p:cNvSpPr>
            <a:spLocks noGrp="1"/>
          </p:cNvSpPr>
          <p:nvPr>
            <p:ph type="sldNum" sz="quarter" idx="12"/>
          </p:nvPr>
        </p:nvSpPr>
        <p:spPr/>
        <p:txBody>
          <a:bodyPr/>
          <a:lstStyle/>
          <a:p>
            <a:fld id="{AEB56FBA-5812-458F-B201-10585E426C17}" type="slidenum">
              <a:rPr lang="el-GR" smtClean="0"/>
              <a:pPr/>
              <a:t>16</a:t>
            </a:fld>
            <a:endParaRPr lang="el-GR"/>
          </a:p>
        </p:txBody>
      </p:sp>
    </p:spTree>
    <p:extLst>
      <p:ext uri="{BB962C8B-B14F-4D97-AF65-F5344CB8AC3E}">
        <p14:creationId xmlns:p14="http://schemas.microsoft.com/office/powerpoint/2010/main" val="6522713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AEB56FBA-5812-458F-B201-10585E426C17}" type="slidenum">
              <a:rPr lang="el-GR" smtClean="0"/>
              <a:pPr/>
              <a:t>17</a:t>
            </a:fld>
            <a:endParaRPr lang="el-GR"/>
          </a:p>
        </p:txBody>
      </p:sp>
      <p:pic>
        <p:nvPicPr>
          <p:cNvPr id="5" name="Θέση περιεχομένου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79512" y="116632"/>
            <a:ext cx="5273697" cy="39707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Εικόνα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0016" y="2132856"/>
            <a:ext cx="3591690" cy="3429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5425587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3"/>
          </p:nvPr>
        </p:nvSpPr>
        <p:spPr/>
        <p:txBody>
          <a:bodyPr anchor="ctr"/>
          <a:lstStyle/>
          <a:p>
            <a:pPr marL="0" indent="0" algn="ctr">
              <a:buNone/>
            </a:pPr>
            <a:r>
              <a:rPr lang="el-GR" dirty="0">
                <a:solidFill>
                  <a:srgbClr val="00B0F0"/>
                </a:solidFill>
              </a:rPr>
              <a:t>Με κλειστό δοχείο διαστολής.</a:t>
            </a:r>
          </a:p>
          <a:p>
            <a:pPr marL="0" indent="0" algn="ctr">
              <a:buNone/>
            </a:pPr>
            <a:endParaRPr lang="el-GR" dirty="0">
              <a:solidFill>
                <a:srgbClr val="00B0F0"/>
              </a:solidFill>
            </a:endParaRPr>
          </a:p>
          <a:p>
            <a:pPr marL="0" indent="0" algn="ctr">
              <a:buNone/>
            </a:pPr>
            <a:r>
              <a:rPr lang="el-GR" dirty="0">
                <a:solidFill>
                  <a:srgbClr val="00B0F0"/>
                </a:solidFill>
              </a:rPr>
              <a:t>Μια δεύτερη διάταξη για την διατήρηση της πίεσης, είναι το κλειστό δοχείο διαστολής. Αποστολή και των κλειστών δοχείων διαστολής είναι να παρέχουν τον απαιτούμενο όγκο στο νερό ώστε να μπορεί αυτό να διασταλεί χωρίς να αυξάνεται η πίεση της εγκατάστασης. Τα δοχεία διαστολής, είναι κλειστά μεταλλικά δοχεία, που διαιρούνται σε δύο όγκους έναν κλειστό γεμάτο με αέρα και έναν ανοικτό που τους διαχωρίζει μια ελαστική μεμβράνη.</a:t>
            </a:r>
          </a:p>
          <a:p>
            <a:pPr marL="0" indent="0" algn="ctr">
              <a:buNone/>
            </a:pPr>
            <a:endParaRPr lang="el-GR" dirty="0">
              <a:solidFill>
                <a:srgbClr val="00B0F0"/>
              </a:solidFill>
            </a:endParaRPr>
          </a:p>
        </p:txBody>
      </p:sp>
      <p:sp>
        <p:nvSpPr>
          <p:cNvPr id="4" name="Θέση αριθμού διαφάνειας 3"/>
          <p:cNvSpPr>
            <a:spLocks noGrp="1"/>
          </p:cNvSpPr>
          <p:nvPr>
            <p:ph type="sldNum" sz="quarter" idx="12"/>
          </p:nvPr>
        </p:nvSpPr>
        <p:spPr/>
        <p:txBody>
          <a:bodyPr/>
          <a:lstStyle/>
          <a:p>
            <a:fld id="{AEB56FBA-5812-458F-B201-10585E426C17}" type="slidenum">
              <a:rPr lang="el-GR" smtClean="0"/>
              <a:pPr/>
              <a:t>18</a:t>
            </a:fld>
            <a:endParaRPr lang="el-GR"/>
          </a:p>
        </p:txBody>
      </p:sp>
    </p:spTree>
    <p:extLst>
      <p:ext uri="{BB962C8B-B14F-4D97-AF65-F5344CB8AC3E}">
        <p14:creationId xmlns:p14="http://schemas.microsoft.com/office/powerpoint/2010/main" val="36984768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AEB56FBA-5812-458F-B201-10585E426C17}" type="slidenum">
              <a:rPr lang="el-GR" smtClean="0"/>
              <a:pPr/>
              <a:t>19</a:t>
            </a:fld>
            <a:endParaRPr lang="el-GR"/>
          </a:p>
        </p:txBody>
      </p:sp>
      <p:pic>
        <p:nvPicPr>
          <p:cNvPr id="7" name="Θέση περιεχομένου 6"/>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5724128" y="620688"/>
            <a:ext cx="2701514" cy="38164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Εικόνα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794267"/>
            <a:ext cx="3466667" cy="26666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3434102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11560" y="-99392"/>
            <a:ext cx="7924800" cy="720080"/>
          </a:xfrm>
        </p:spPr>
        <p:txBody>
          <a:bodyPr anchor="ctr"/>
          <a:lstStyle/>
          <a:p>
            <a:pPr algn="ctr"/>
            <a:r>
              <a:rPr lang="el-GR" dirty="0" err="1">
                <a:solidFill>
                  <a:srgbClr val="FFC000"/>
                </a:solidFill>
              </a:rPr>
              <a:t>περιεχομενα</a:t>
            </a:r>
            <a:endParaRPr lang="el-GR" dirty="0">
              <a:solidFill>
                <a:srgbClr val="FFC000"/>
              </a:solidFill>
            </a:endParaRPr>
          </a:p>
        </p:txBody>
      </p:sp>
      <p:graphicFrame>
        <p:nvGraphicFramePr>
          <p:cNvPr id="4" name="Θέση περιεχομένου 3"/>
          <p:cNvGraphicFramePr>
            <a:graphicFrameLocks noGrp="1"/>
          </p:cNvGraphicFramePr>
          <p:nvPr>
            <p:ph sz="quarter" idx="13"/>
            <p:extLst>
              <p:ext uri="{D42A27DB-BD31-4B8C-83A1-F6EECF244321}">
                <p14:modId xmlns:p14="http://schemas.microsoft.com/office/powerpoint/2010/main" val="1047309134"/>
              </p:ext>
            </p:extLst>
          </p:nvPr>
        </p:nvGraphicFramePr>
        <p:xfrm>
          <a:off x="539552" y="548680"/>
          <a:ext cx="8064896" cy="6949440"/>
        </p:xfrm>
        <a:graphic>
          <a:graphicData uri="http://schemas.openxmlformats.org/drawingml/2006/table">
            <a:tbl>
              <a:tblPr firstRow="1" bandRow="1">
                <a:tableStyleId>{073A0DAA-6AF3-43AB-8588-CEC1D06C72B9}</a:tableStyleId>
              </a:tblPr>
              <a:tblGrid>
                <a:gridCol w="4032448">
                  <a:extLst>
                    <a:ext uri="{9D8B030D-6E8A-4147-A177-3AD203B41FA5}">
                      <a16:colId xmlns:a16="http://schemas.microsoft.com/office/drawing/2014/main" val="20000"/>
                    </a:ext>
                  </a:extLst>
                </a:gridCol>
                <a:gridCol w="4032448">
                  <a:extLst>
                    <a:ext uri="{9D8B030D-6E8A-4147-A177-3AD203B41FA5}">
                      <a16:colId xmlns:a16="http://schemas.microsoft.com/office/drawing/2014/main" val="20001"/>
                    </a:ext>
                  </a:extLst>
                </a:gridCol>
              </a:tblGrid>
              <a:tr h="345758">
                <a:tc>
                  <a:txBody>
                    <a:bodyPr/>
                    <a:lstStyle/>
                    <a:p>
                      <a:pPr algn="ctr"/>
                      <a:r>
                        <a:rPr lang="el-GR" dirty="0"/>
                        <a:t>ΘΕΜΑΤΑ</a:t>
                      </a:r>
                    </a:p>
                  </a:txBody>
                  <a:tcPr/>
                </a:tc>
                <a:tc>
                  <a:txBody>
                    <a:bodyPr/>
                    <a:lstStyle/>
                    <a:p>
                      <a:pPr algn="ctr"/>
                      <a:r>
                        <a:rPr lang="el-GR" dirty="0"/>
                        <a:t>ΣΕΛΙΔΕΣ</a:t>
                      </a:r>
                    </a:p>
                  </a:txBody>
                  <a:tcPr/>
                </a:tc>
                <a:extLst>
                  <a:ext uri="{0D108BD9-81ED-4DB2-BD59-A6C34878D82A}">
                    <a16:rowId xmlns:a16="http://schemas.microsoft.com/office/drawing/2014/main" val="10000"/>
                  </a:ext>
                </a:extLst>
              </a:tr>
              <a:tr h="345758">
                <a:tc>
                  <a:txBody>
                    <a:bodyPr/>
                    <a:lstStyle/>
                    <a:p>
                      <a:pPr algn="ctr"/>
                      <a:r>
                        <a:rPr lang="el-GR" dirty="0"/>
                        <a:t>ΤΙ</a:t>
                      </a:r>
                      <a:r>
                        <a:rPr lang="el-GR" baseline="0" dirty="0"/>
                        <a:t> ΕΙΝΑΙ ΤΟ ΛΕΒΗΤΟΣΤΑΣΙΟ</a:t>
                      </a:r>
                      <a:endParaRPr lang="el-GR" dirty="0"/>
                    </a:p>
                  </a:txBody>
                  <a:tcPr/>
                </a:tc>
                <a:tc>
                  <a:txBody>
                    <a:bodyPr/>
                    <a:lstStyle/>
                    <a:p>
                      <a:pPr algn="ctr"/>
                      <a:r>
                        <a:rPr lang="el-GR" dirty="0"/>
                        <a:t>3</a:t>
                      </a:r>
                    </a:p>
                  </a:txBody>
                  <a:tcPr/>
                </a:tc>
                <a:extLst>
                  <a:ext uri="{0D108BD9-81ED-4DB2-BD59-A6C34878D82A}">
                    <a16:rowId xmlns:a16="http://schemas.microsoft.com/office/drawing/2014/main" val="10001"/>
                  </a:ext>
                </a:extLst>
              </a:tr>
              <a:tr h="345758">
                <a:tc>
                  <a:txBody>
                    <a:bodyPr/>
                    <a:lstStyle/>
                    <a:p>
                      <a:pPr algn="ctr"/>
                      <a:r>
                        <a:rPr lang="el-GR" dirty="0"/>
                        <a:t>ΘΕΣΗ</a:t>
                      </a:r>
                      <a:r>
                        <a:rPr lang="el-GR" baseline="0" dirty="0"/>
                        <a:t> ΛΕΒΗΤΟΣΤΑΣΙΟΥ</a:t>
                      </a:r>
                      <a:endParaRPr lang="el-GR" dirty="0"/>
                    </a:p>
                  </a:txBody>
                  <a:tcPr/>
                </a:tc>
                <a:tc>
                  <a:txBody>
                    <a:bodyPr/>
                    <a:lstStyle/>
                    <a:p>
                      <a:pPr algn="ctr"/>
                      <a:r>
                        <a:rPr lang="el-GR" dirty="0"/>
                        <a:t>4</a:t>
                      </a:r>
                    </a:p>
                  </a:txBody>
                  <a:tcPr/>
                </a:tc>
                <a:extLst>
                  <a:ext uri="{0D108BD9-81ED-4DB2-BD59-A6C34878D82A}">
                    <a16:rowId xmlns:a16="http://schemas.microsoft.com/office/drawing/2014/main" val="10002"/>
                  </a:ext>
                </a:extLst>
              </a:tr>
              <a:tr h="345758">
                <a:tc>
                  <a:txBody>
                    <a:bodyPr/>
                    <a:lstStyle/>
                    <a:p>
                      <a:pPr algn="ctr"/>
                      <a:r>
                        <a:rPr lang="el-GR" dirty="0"/>
                        <a:t>ΛΕΒΗΤΑΣ</a:t>
                      </a:r>
                    </a:p>
                  </a:txBody>
                  <a:tcPr/>
                </a:tc>
                <a:tc>
                  <a:txBody>
                    <a:bodyPr/>
                    <a:lstStyle/>
                    <a:p>
                      <a:pPr algn="ctr"/>
                      <a:r>
                        <a:rPr lang="el-GR" dirty="0"/>
                        <a:t>5</a:t>
                      </a:r>
                    </a:p>
                  </a:txBody>
                  <a:tcPr/>
                </a:tc>
                <a:extLst>
                  <a:ext uri="{0D108BD9-81ED-4DB2-BD59-A6C34878D82A}">
                    <a16:rowId xmlns:a16="http://schemas.microsoft.com/office/drawing/2014/main" val="10003"/>
                  </a:ext>
                </a:extLst>
              </a:tr>
              <a:tr h="345758">
                <a:tc>
                  <a:txBody>
                    <a:bodyPr/>
                    <a:lstStyle/>
                    <a:p>
                      <a:pPr algn="ctr"/>
                      <a:r>
                        <a:rPr lang="el-GR" dirty="0"/>
                        <a:t>ΛΕΒΗΤΑΣ ΑΕΡΙΟΥ</a:t>
                      </a:r>
                    </a:p>
                  </a:txBody>
                  <a:tcPr/>
                </a:tc>
                <a:tc>
                  <a:txBody>
                    <a:bodyPr/>
                    <a:lstStyle/>
                    <a:p>
                      <a:pPr algn="ctr"/>
                      <a:r>
                        <a:rPr lang="el-GR" dirty="0"/>
                        <a:t>6</a:t>
                      </a:r>
                    </a:p>
                  </a:txBody>
                  <a:tcPr/>
                </a:tc>
                <a:extLst>
                  <a:ext uri="{0D108BD9-81ED-4DB2-BD59-A6C34878D82A}">
                    <a16:rowId xmlns:a16="http://schemas.microsoft.com/office/drawing/2014/main" val="10004"/>
                  </a:ext>
                </a:extLst>
              </a:tr>
              <a:tr h="345758">
                <a:tc>
                  <a:txBody>
                    <a:bodyPr/>
                    <a:lstStyle/>
                    <a:p>
                      <a:pPr algn="ctr"/>
                      <a:r>
                        <a:rPr lang="el-GR" dirty="0"/>
                        <a:t>ΛΕΒΗΤΑΣ ΠΕΤΡΕΛΑΙΟΥ</a:t>
                      </a:r>
                    </a:p>
                  </a:txBody>
                  <a:tcPr/>
                </a:tc>
                <a:tc>
                  <a:txBody>
                    <a:bodyPr/>
                    <a:lstStyle/>
                    <a:p>
                      <a:pPr algn="ctr"/>
                      <a:r>
                        <a:rPr lang="el-GR" dirty="0"/>
                        <a:t>7</a:t>
                      </a:r>
                    </a:p>
                  </a:txBody>
                  <a:tcPr/>
                </a:tc>
                <a:extLst>
                  <a:ext uri="{0D108BD9-81ED-4DB2-BD59-A6C34878D82A}">
                    <a16:rowId xmlns:a16="http://schemas.microsoft.com/office/drawing/2014/main" val="10005"/>
                  </a:ext>
                </a:extLst>
              </a:tr>
              <a:tr h="345758">
                <a:tc>
                  <a:txBody>
                    <a:bodyPr/>
                    <a:lstStyle/>
                    <a:p>
                      <a:pPr algn="ctr"/>
                      <a:r>
                        <a:rPr lang="el-GR" dirty="0"/>
                        <a:t>ΔΕΞΑΜΕΝΗ ΠΕΤΡΕΛΑΙΟΥ</a:t>
                      </a:r>
                    </a:p>
                  </a:txBody>
                  <a:tcPr/>
                </a:tc>
                <a:tc>
                  <a:txBody>
                    <a:bodyPr/>
                    <a:lstStyle/>
                    <a:p>
                      <a:pPr algn="ctr"/>
                      <a:r>
                        <a:rPr lang="el-GR" dirty="0"/>
                        <a:t>8</a:t>
                      </a:r>
                    </a:p>
                  </a:txBody>
                  <a:tcPr/>
                </a:tc>
                <a:extLst>
                  <a:ext uri="{0D108BD9-81ED-4DB2-BD59-A6C34878D82A}">
                    <a16:rowId xmlns:a16="http://schemas.microsoft.com/office/drawing/2014/main" val="10006"/>
                  </a:ext>
                </a:extLst>
              </a:tr>
              <a:tr h="345758">
                <a:tc>
                  <a:txBody>
                    <a:bodyPr/>
                    <a:lstStyle/>
                    <a:p>
                      <a:pPr algn="ctr"/>
                      <a:r>
                        <a:rPr lang="en-US" dirty="0"/>
                        <a:t>BOILER</a:t>
                      </a:r>
                    </a:p>
                  </a:txBody>
                  <a:tcPr/>
                </a:tc>
                <a:tc>
                  <a:txBody>
                    <a:bodyPr/>
                    <a:lstStyle/>
                    <a:p>
                      <a:pPr algn="ctr"/>
                      <a:r>
                        <a:rPr lang="en-US" dirty="0"/>
                        <a:t>10</a:t>
                      </a:r>
                      <a:endParaRPr lang="el-GR" dirty="0"/>
                    </a:p>
                  </a:txBody>
                  <a:tcPr/>
                </a:tc>
                <a:extLst>
                  <a:ext uri="{0D108BD9-81ED-4DB2-BD59-A6C34878D82A}">
                    <a16:rowId xmlns:a16="http://schemas.microsoft.com/office/drawing/2014/main" val="10007"/>
                  </a:ext>
                </a:extLst>
              </a:tr>
              <a:tr h="345758">
                <a:tc>
                  <a:txBody>
                    <a:bodyPr/>
                    <a:lstStyle/>
                    <a:p>
                      <a:pPr algn="ctr"/>
                      <a:r>
                        <a:rPr lang="el-GR" dirty="0"/>
                        <a:t>ΔΟΧΕΙΟ ΑΔΡΑΝΕΙΑΣ</a:t>
                      </a:r>
                    </a:p>
                  </a:txBody>
                  <a:tcPr/>
                </a:tc>
                <a:tc>
                  <a:txBody>
                    <a:bodyPr/>
                    <a:lstStyle/>
                    <a:p>
                      <a:pPr algn="ctr"/>
                      <a:r>
                        <a:rPr lang="el-GR" dirty="0"/>
                        <a:t>1</a:t>
                      </a:r>
                      <a:r>
                        <a:rPr lang="en-US" dirty="0"/>
                        <a:t>2</a:t>
                      </a:r>
                      <a:endParaRPr lang="el-GR" dirty="0"/>
                    </a:p>
                  </a:txBody>
                  <a:tcPr/>
                </a:tc>
                <a:extLst>
                  <a:ext uri="{0D108BD9-81ED-4DB2-BD59-A6C34878D82A}">
                    <a16:rowId xmlns:a16="http://schemas.microsoft.com/office/drawing/2014/main" val="10008"/>
                  </a:ext>
                </a:extLst>
              </a:tr>
              <a:tr h="345758">
                <a:tc>
                  <a:txBody>
                    <a:bodyPr/>
                    <a:lstStyle/>
                    <a:p>
                      <a:pPr algn="ctr"/>
                      <a:r>
                        <a:rPr lang="el-GR" dirty="0"/>
                        <a:t>ΚΥΚΛΟΦΟΡΗΤΕΣ</a:t>
                      </a:r>
                    </a:p>
                  </a:txBody>
                  <a:tcPr/>
                </a:tc>
                <a:tc>
                  <a:txBody>
                    <a:bodyPr/>
                    <a:lstStyle/>
                    <a:p>
                      <a:pPr algn="ctr"/>
                      <a:r>
                        <a:rPr lang="el-GR" dirty="0"/>
                        <a:t>1</a:t>
                      </a:r>
                      <a:r>
                        <a:rPr lang="en-US" dirty="0"/>
                        <a:t>4</a:t>
                      </a:r>
                      <a:endParaRPr lang="el-GR" dirty="0"/>
                    </a:p>
                  </a:txBody>
                  <a:tcPr/>
                </a:tc>
                <a:extLst>
                  <a:ext uri="{0D108BD9-81ED-4DB2-BD59-A6C34878D82A}">
                    <a16:rowId xmlns:a16="http://schemas.microsoft.com/office/drawing/2014/main" val="10009"/>
                  </a:ext>
                </a:extLst>
              </a:tr>
              <a:tr h="345758">
                <a:tc>
                  <a:txBody>
                    <a:bodyPr/>
                    <a:lstStyle/>
                    <a:p>
                      <a:pPr algn="ctr"/>
                      <a:r>
                        <a:rPr lang="el-GR" dirty="0"/>
                        <a:t>ΔΟΧΕΙΟ ΔΙΑΣΤΟΛΗΣ</a:t>
                      </a:r>
                    </a:p>
                  </a:txBody>
                  <a:tcPr/>
                </a:tc>
                <a:tc>
                  <a:txBody>
                    <a:bodyPr/>
                    <a:lstStyle/>
                    <a:p>
                      <a:pPr algn="ctr"/>
                      <a:r>
                        <a:rPr lang="el-GR" dirty="0"/>
                        <a:t>1</a:t>
                      </a:r>
                      <a:r>
                        <a:rPr lang="en-US" dirty="0"/>
                        <a:t>6</a:t>
                      </a:r>
                      <a:endParaRPr lang="el-GR" dirty="0"/>
                    </a:p>
                  </a:txBody>
                  <a:tcPr/>
                </a:tc>
                <a:extLst>
                  <a:ext uri="{0D108BD9-81ED-4DB2-BD59-A6C34878D82A}">
                    <a16:rowId xmlns:a16="http://schemas.microsoft.com/office/drawing/2014/main" val="10010"/>
                  </a:ext>
                </a:extLst>
              </a:tr>
              <a:tr h="345758">
                <a:tc>
                  <a:txBody>
                    <a:bodyPr/>
                    <a:lstStyle/>
                    <a:p>
                      <a:pPr algn="ctr"/>
                      <a:r>
                        <a:rPr lang="el-GR" dirty="0"/>
                        <a:t>ΑΥΤΟΜΑΤΟΣ ΠΛΗΡΩΣΕΩΣ</a:t>
                      </a:r>
                    </a:p>
                  </a:txBody>
                  <a:tcPr/>
                </a:tc>
                <a:tc>
                  <a:txBody>
                    <a:bodyPr/>
                    <a:lstStyle/>
                    <a:p>
                      <a:pPr algn="ctr"/>
                      <a:r>
                        <a:rPr lang="en-US" dirty="0"/>
                        <a:t>20</a:t>
                      </a:r>
                      <a:endParaRPr lang="el-GR" dirty="0"/>
                    </a:p>
                  </a:txBody>
                  <a:tcPr/>
                </a:tc>
                <a:extLst>
                  <a:ext uri="{0D108BD9-81ED-4DB2-BD59-A6C34878D82A}">
                    <a16:rowId xmlns:a16="http://schemas.microsoft.com/office/drawing/2014/main" val="10011"/>
                  </a:ext>
                </a:extLst>
              </a:tr>
              <a:tr h="345758">
                <a:tc>
                  <a:txBody>
                    <a:bodyPr/>
                    <a:lstStyle/>
                    <a:p>
                      <a:pPr algn="ctr"/>
                      <a:r>
                        <a:rPr lang="el-GR" dirty="0"/>
                        <a:t>ΒΑΛΒΙΔΑ ΑΣΦΑΛΕΙΑΣ</a:t>
                      </a:r>
                    </a:p>
                  </a:txBody>
                  <a:tcPr/>
                </a:tc>
                <a:tc>
                  <a:txBody>
                    <a:bodyPr/>
                    <a:lstStyle/>
                    <a:p>
                      <a:pPr algn="ctr"/>
                      <a:r>
                        <a:rPr lang="en-US" dirty="0"/>
                        <a:t>22</a:t>
                      </a:r>
                      <a:endParaRPr lang="el-GR" dirty="0"/>
                    </a:p>
                  </a:txBody>
                  <a:tcPr/>
                </a:tc>
                <a:extLst>
                  <a:ext uri="{0D108BD9-81ED-4DB2-BD59-A6C34878D82A}">
                    <a16:rowId xmlns:a16="http://schemas.microsoft.com/office/drawing/2014/main" val="10012"/>
                  </a:ext>
                </a:extLst>
              </a:tr>
              <a:tr h="345758">
                <a:tc>
                  <a:txBody>
                    <a:bodyPr/>
                    <a:lstStyle/>
                    <a:p>
                      <a:pPr algn="ctr"/>
                      <a:r>
                        <a:rPr lang="el-GR" dirty="0"/>
                        <a:t>ΑΠΑΕΡΩΤΗΣ</a:t>
                      </a:r>
                    </a:p>
                  </a:txBody>
                  <a:tcPr/>
                </a:tc>
                <a:tc>
                  <a:txBody>
                    <a:bodyPr/>
                    <a:lstStyle/>
                    <a:p>
                      <a:pPr algn="ctr"/>
                      <a:r>
                        <a:rPr lang="en-US" dirty="0"/>
                        <a:t>24</a:t>
                      </a:r>
                      <a:endParaRPr lang="el-GR" dirty="0"/>
                    </a:p>
                  </a:txBody>
                  <a:tcPr/>
                </a:tc>
                <a:extLst>
                  <a:ext uri="{0D108BD9-81ED-4DB2-BD59-A6C34878D82A}">
                    <a16:rowId xmlns:a16="http://schemas.microsoft.com/office/drawing/2014/main" val="10013"/>
                  </a:ext>
                </a:extLst>
              </a:tr>
              <a:tr h="345758">
                <a:tc>
                  <a:txBody>
                    <a:bodyPr/>
                    <a:lstStyle/>
                    <a:p>
                      <a:pPr algn="ctr"/>
                      <a:r>
                        <a:rPr lang="el-GR" dirty="0"/>
                        <a:t>ΔΙΑΧΩΡΙΣΤΗΣ ΣΩΜΑΤΙΔΙΩΝ</a:t>
                      </a:r>
                    </a:p>
                  </a:txBody>
                  <a:tcPr/>
                </a:tc>
                <a:tc>
                  <a:txBody>
                    <a:bodyPr/>
                    <a:lstStyle/>
                    <a:p>
                      <a:pPr algn="ctr"/>
                      <a:r>
                        <a:rPr lang="el-GR" dirty="0"/>
                        <a:t>26</a:t>
                      </a:r>
                    </a:p>
                  </a:txBody>
                  <a:tcPr/>
                </a:tc>
                <a:extLst>
                  <a:ext uri="{0D108BD9-81ED-4DB2-BD59-A6C34878D82A}">
                    <a16:rowId xmlns:a16="http://schemas.microsoft.com/office/drawing/2014/main" val="10014"/>
                  </a:ext>
                </a:extLst>
              </a:tr>
              <a:tr h="345758">
                <a:tc>
                  <a:txBody>
                    <a:bodyPr/>
                    <a:lstStyle/>
                    <a:p>
                      <a:pPr algn="ctr"/>
                      <a:r>
                        <a:rPr lang="el-GR" dirty="0"/>
                        <a:t>ΦΙΛΤΡΟ ΝΕΡΟΥ</a:t>
                      </a:r>
                    </a:p>
                  </a:txBody>
                  <a:tcPr/>
                </a:tc>
                <a:tc>
                  <a:txBody>
                    <a:bodyPr/>
                    <a:lstStyle/>
                    <a:p>
                      <a:pPr algn="ctr"/>
                      <a:r>
                        <a:rPr lang="en-US" dirty="0"/>
                        <a:t>2</a:t>
                      </a:r>
                      <a:r>
                        <a:rPr lang="el-GR" dirty="0"/>
                        <a:t>8</a:t>
                      </a:r>
                    </a:p>
                  </a:txBody>
                  <a:tcPr/>
                </a:tc>
                <a:extLst>
                  <a:ext uri="{0D108BD9-81ED-4DB2-BD59-A6C34878D82A}">
                    <a16:rowId xmlns:a16="http://schemas.microsoft.com/office/drawing/2014/main" val="10015"/>
                  </a:ext>
                </a:extLst>
              </a:tr>
              <a:tr h="345758">
                <a:tc>
                  <a:txBody>
                    <a:bodyPr/>
                    <a:lstStyle/>
                    <a:p>
                      <a:pPr algn="ctr"/>
                      <a:r>
                        <a:rPr lang="el-GR" dirty="0"/>
                        <a:t>ΗΛΕΚΡΕΟΒΑΝΑ</a:t>
                      </a:r>
                    </a:p>
                  </a:txBody>
                  <a:tcPr/>
                </a:tc>
                <a:tc>
                  <a:txBody>
                    <a:bodyPr/>
                    <a:lstStyle/>
                    <a:p>
                      <a:pPr algn="ctr"/>
                      <a:r>
                        <a:rPr lang="el-GR" dirty="0"/>
                        <a:t>30</a:t>
                      </a:r>
                    </a:p>
                  </a:txBody>
                  <a:tcPr/>
                </a:tc>
                <a:extLst>
                  <a:ext uri="{0D108BD9-81ED-4DB2-BD59-A6C34878D82A}">
                    <a16:rowId xmlns:a16="http://schemas.microsoft.com/office/drawing/2014/main" val="10016"/>
                  </a:ext>
                </a:extLst>
              </a:tr>
              <a:tr h="299472">
                <a:tc>
                  <a:txBody>
                    <a:bodyPr/>
                    <a:lstStyle/>
                    <a:p>
                      <a:pPr algn="ctr"/>
                      <a:r>
                        <a:rPr lang="el-GR" dirty="0"/>
                        <a:t>ΠΙΝΑΚΑΣ</a:t>
                      </a:r>
                      <a:r>
                        <a:rPr lang="el-GR" baseline="0" dirty="0"/>
                        <a:t> ΑΥΤΟΝΟΜΙΑΣ</a:t>
                      </a:r>
                      <a:endParaRPr lang="el-GR" dirty="0"/>
                    </a:p>
                  </a:txBody>
                  <a:tcPr/>
                </a:tc>
                <a:tc>
                  <a:txBody>
                    <a:bodyPr/>
                    <a:lstStyle/>
                    <a:p>
                      <a:pPr algn="ctr"/>
                      <a:r>
                        <a:rPr lang="en-US" dirty="0"/>
                        <a:t>3</a:t>
                      </a:r>
                      <a:r>
                        <a:rPr lang="el-GR" dirty="0"/>
                        <a:t>2</a:t>
                      </a:r>
                    </a:p>
                  </a:txBody>
                  <a:tcPr/>
                </a:tc>
                <a:extLst>
                  <a:ext uri="{0D108BD9-81ED-4DB2-BD59-A6C34878D82A}">
                    <a16:rowId xmlns:a16="http://schemas.microsoft.com/office/drawing/2014/main" val="10017"/>
                  </a:ext>
                </a:extLst>
              </a:tr>
              <a:tr h="118784">
                <a:tc>
                  <a:txBody>
                    <a:bodyPr/>
                    <a:lstStyle/>
                    <a:p>
                      <a:pPr algn="ctr"/>
                      <a:r>
                        <a:rPr lang="el-GR" dirty="0"/>
                        <a:t>ΣΥΣΤΗΜΑ ΠΥΡΟΣΒΕΣΗΣ</a:t>
                      </a:r>
                    </a:p>
                  </a:txBody>
                  <a:tcPr/>
                </a:tc>
                <a:tc>
                  <a:txBody>
                    <a:bodyPr/>
                    <a:lstStyle/>
                    <a:p>
                      <a:pPr algn="ctr"/>
                      <a:r>
                        <a:rPr lang="en-US" dirty="0"/>
                        <a:t>3</a:t>
                      </a:r>
                      <a:r>
                        <a:rPr lang="el-GR" dirty="0"/>
                        <a:t>4</a:t>
                      </a:r>
                    </a:p>
                  </a:txBody>
                  <a:tcPr/>
                </a:tc>
                <a:extLst>
                  <a:ext uri="{0D108BD9-81ED-4DB2-BD59-A6C34878D82A}">
                    <a16:rowId xmlns:a16="http://schemas.microsoft.com/office/drawing/2014/main" val="10018"/>
                  </a:ext>
                </a:extLst>
              </a:tr>
            </a:tbl>
          </a:graphicData>
        </a:graphic>
      </p:graphicFrame>
      <p:sp>
        <p:nvSpPr>
          <p:cNvPr id="5" name="Θέση αριθμού διαφάνειας 4"/>
          <p:cNvSpPr>
            <a:spLocks noGrp="1"/>
          </p:cNvSpPr>
          <p:nvPr>
            <p:ph type="sldNum" sz="quarter" idx="12"/>
          </p:nvPr>
        </p:nvSpPr>
        <p:spPr/>
        <p:txBody>
          <a:bodyPr/>
          <a:lstStyle/>
          <a:p>
            <a:fld id="{AEB56FBA-5812-458F-B201-10585E426C17}" type="slidenum">
              <a:rPr lang="el-GR" smtClean="0"/>
              <a:pPr/>
              <a:t>2</a:t>
            </a:fld>
            <a:endParaRPr lang="el-GR"/>
          </a:p>
        </p:txBody>
      </p:sp>
    </p:spTree>
    <p:extLst>
      <p:ext uri="{BB962C8B-B14F-4D97-AF65-F5344CB8AC3E}">
        <p14:creationId xmlns:p14="http://schemas.microsoft.com/office/powerpoint/2010/main" val="3912094186"/>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chor="ctr"/>
          <a:lstStyle/>
          <a:p>
            <a:pPr algn="ctr"/>
            <a:r>
              <a:rPr lang="el-GR" b="1" u="sng" dirty="0">
                <a:solidFill>
                  <a:srgbClr val="FFC000"/>
                </a:solidFill>
              </a:rPr>
              <a:t>ΑΥΤΟΜΑΤΟΣ ΠΛΗΡΩΣΕΩΣ</a:t>
            </a:r>
          </a:p>
        </p:txBody>
      </p:sp>
      <p:sp>
        <p:nvSpPr>
          <p:cNvPr id="3" name="Θέση περιεχομένου 2"/>
          <p:cNvSpPr>
            <a:spLocks noGrp="1"/>
          </p:cNvSpPr>
          <p:nvPr>
            <p:ph sz="quarter" idx="13"/>
          </p:nvPr>
        </p:nvSpPr>
        <p:spPr/>
        <p:txBody>
          <a:bodyPr anchor="ctr">
            <a:normAutofit/>
          </a:bodyPr>
          <a:lstStyle/>
          <a:p>
            <a:pPr marL="457200" lvl="1" indent="0" algn="ctr">
              <a:buNone/>
            </a:pPr>
            <a:r>
              <a:rPr lang="el-GR" sz="2000" dirty="0">
                <a:solidFill>
                  <a:srgbClr val="00B0F0"/>
                </a:solidFill>
              </a:rPr>
              <a:t>Αποστολή του </a:t>
            </a:r>
            <a:r>
              <a:rPr lang="el-GR" sz="2000" dirty="0" err="1">
                <a:solidFill>
                  <a:srgbClr val="00B0F0"/>
                </a:solidFill>
              </a:rPr>
              <a:t>αυτόµατου</a:t>
            </a:r>
            <a:r>
              <a:rPr lang="el-GR" sz="2000" dirty="0">
                <a:solidFill>
                  <a:srgbClr val="00B0F0"/>
                </a:solidFill>
              </a:rPr>
              <a:t> πλήρωσης είναι να </a:t>
            </a:r>
            <a:r>
              <a:rPr lang="el-GR" sz="2000" dirty="0" err="1">
                <a:solidFill>
                  <a:srgbClr val="00B0F0"/>
                </a:solidFill>
              </a:rPr>
              <a:t>συµπληρώνει</a:t>
            </a:r>
            <a:r>
              <a:rPr lang="el-GR" sz="2000" dirty="0">
                <a:solidFill>
                  <a:srgbClr val="00B0F0"/>
                </a:solidFill>
              </a:rPr>
              <a:t> νερό στην εγκατάσταση µας διατηρώντας την αρχική πίεση σταθερή στην </a:t>
            </a:r>
            <a:r>
              <a:rPr lang="el-GR" sz="2000" dirty="0" err="1">
                <a:solidFill>
                  <a:srgbClr val="00B0F0"/>
                </a:solidFill>
              </a:rPr>
              <a:t>τιµή</a:t>
            </a:r>
            <a:r>
              <a:rPr lang="el-GR" sz="2000" dirty="0">
                <a:solidFill>
                  <a:srgbClr val="00B0F0"/>
                </a:solidFill>
              </a:rPr>
              <a:t> που </a:t>
            </a:r>
            <a:r>
              <a:rPr lang="el-GR" sz="2000" dirty="0" err="1">
                <a:solidFill>
                  <a:srgbClr val="00B0F0"/>
                </a:solidFill>
              </a:rPr>
              <a:t>εµείς</a:t>
            </a:r>
            <a:r>
              <a:rPr lang="el-GR" sz="2000" dirty="0">
                <a:solidFill>
                  <a:srgbClr val="00B0F0"/>
                </a:solidFill>
              </a:rPr>
              <a:t> </a:t>
            </a:r>
            <a:r>
              <a:rPr lang="el-GR" sz="2000" dirty="0" err="1">
                <a:solidFill>
                  <a:srgbClr val="00B0F0"/>
                </a:solidFill>
              </a:rPr>
              <a:t>επιλέγουµε</a:t>
            </a:r>
            <a:r>
              <a:rPr lang="el-GR" sz="2000" dirty="0">
                <a:solidFill>
                  <a:srgbClr val="00B0F0"/>
                </a:solidFill>
              </a:rPr>
              <a:t> µε την κατάλληλη </a:t>
            </a:r>
            <a:r>
              <a:rPr lang="el-GR" sz="2000" dirty="0" err="1">
                <a:solidFill>
                  <a:srgbClr val="00B0F0"/>
                </a:solidFill>
              </a:rPr>
              <a:t>ρύθµισή</a:t>
            </a:r>
            <a:r>
              <a:rPr lang="el-GR" sz="2000" dirty="0">
                <a:solidFill>
                  <a:srgbClr val="00B0F0"/>
                </a:solidFill>
              </a:rPr>
              <a:t> του. Το </a:t>
            </a:r>
            <a:r>
              <a:rPr lang="el-GR" sz="2000" dirty="0" err="1">
                <a:solidFill>
                  <a:srgbClr val="00B0F0"/>
                </a:solidFill>
              </a:rPr>
              <a:t>επιθυµητό</a:t>
            </a:r>
            <a:r>
              <a:rPr lang="el-GR" sz="2000" dirty="0">
                <a:solidFill>
                  <a:srgbClr val="00B0F0"/>
                </a:solidFill>
              </a:rPr>
              <a:t> θα ήταν να µην </a:t>
            </a:r>
            <a:r>
              <a:rPr lang="el-GR" sz="2000" dirty="0" err="1">
                <a:solidFill>
                  <a:srgbClr val="00B0F0"/>
                </a:solidFill>
              </a:rPr>
              <a:t>είχαµε</a:t>
            </a:r>
            <a:r>
              <a:rPr lang="el-GR" sz="2000" dirty="0">
                <a:solidFill>
                  <a:srgbClr val="00B0F0"/>
                </a:solidFill>
              </a:rPr>
              <a:t> καθόλου απώλειες νερού </a:t>
            </a:r>
            <a:r>
              <a:rPr lang="el-GR" sz="2000" dirty="0" err="1">
                <a:solidFill>
                  <a:srgbClr val="00B0F0"/>
                </a:solidFill>
              </a:rPr>
              <a:t>όµως</a:t>
            </a:r>
            <a:r>
              <a:rPr lang="el-GR" sz="2000" dirty="0">
                <a:solidFill>
                  <a:srgbClr val="00B0F0"/>
                </a:solidFill>
              </a:rPr>
              <a:t> αυτό είναι ανέφικτο. Οι απώλειες αυτές οφείλονται στην εξαέρωση του </a:t>
            </a:r>
            <a:r>
              <a:rPr lang="el-GR" sz="2000" dirty="0" err="1">
                <a:solidFill>
                  <a:srgbClr val="00B0F0"/>
                </a:solidFill>
              </a:rPr>
              <a:t>κυκλώµατος</a:t>
            </a:r>
            <a:r>
              <a:rPr lang="el-GR" sz="2000" dirty="0">
                <a:solidFill>
                  <a:srgbClr val="00B0F0"/>
                </a:solidFill>
              </a:rPr>
              <a:t> , στις απώλειες στις συνδέσεις και στην </a:t>
            </a:r>
            <a:r>
              <a:rPr lang="el-GR" sz="2000" dirty="0" err="1">
                <a:solidFill>
                  <a:srgbClr val="00B0F0"/>
                </a:solidFill>
              </a:rPr>
              <a:t>εξάτµιση</a:t>
            </a:r>
            <a:r>
              <a:rPr lang="el-GR" sz="2000" dirty="0">
                <a:solidFill>
                  <a:srgbClr val="00B0F0"/>
                </a:solidFill>
              </a:rPr>
              <a:t> του νερού λόγω </a:t>
            </a:r>
            <a:r>
              <a:rPr lang="el-GR" sz="2000" dirty="0" err="1">
                <a:solidFill>
                  <a:srgbClr val="00B0F0"/>
                </a:solidFill>
              </a:rPr>
              <a:t>υπερθέρµανσης</a:t>
            </a:r>
            <a:r>
              <a:rPr lang="el-GR" sz="2000" dirty="0">
                <a:solidFill>
                  <a:srgbClr val="00B0F0"/>
                </a:solidFill>
              </a:rPr>
              <a:t> . Οι </a:t>
            </a:r>
            <a:r>
              <a:rPr lang="el-GR" sz="2000" dirty="0" err="1">
                <a:solidFill>
                  <a:srgbClr val="00B0F0"/>
                </a:solidFill>
              </a:rPr>
              <a:t>αυτόµατοι</a:t>
            </a:r>
            <a:r>
              <a:rPr lang="el-GR" sz="2000" dirty="0">
                <a:solidFill>
                  <a:srgbClr val="00B0F0"/>
                </a:solidFill>
              </a:rPr>
              <a:t> πλήρωσης λειτουργικά στηρίζονται στην εξίσωση των </a:t>
            </a:r>
            <a:r>
              <a:rPr lang="el-GR" sz="2000" dirty="0" err="1">
                <a:solidFill>
                  <a:srgbClr val="00B0F0"/>
                </a:solidFill>
              </a:rPr>
              <a:t>δυνάµεων</a:t>
            </a:r>
            <a:r>
              <a:rPr lang="el-GR" sz="2000" dirty="0">
                <a:solidFill>
                  <a:srgbClr val="00B0F0"/>
                </a:solidFill>
              </a:rPr>
              <a:t> που από τη µια </a:t>
            </a:r>
            <a:r>
              <a:rPr lang="el-GR" sz="2000" dirty="0" err="1">
                <a:solidFill>
                  <a:srgbClr val="00B0F0"/>
                </a:solidFill>
              </a:rPr>
              <a:t>δηµιουργούνται</a:t>
            </a:r>
            <a:r>
              <a:rPr lang="el-GR" sz="2000" dirty="0">
                <a:solidFill>
                  <a:srgbClr val="00B0F0"/>
                </a:solidFill>
              </a:rPr>
              <a:t> από την πίεση του δικτύου ύδρευσης και από την άλλη από την πίεση του κλειστού µας </a:t>
            </a:r>
            <a:r>
              <a:rPr lang="el-GR" sz="2000" dirty="0" err="1">
                <a:solidFill>
                  <a:srgbClr val="00B0F0"/>
                </a:solidFill>
              </a:rPr>
              <a:t>κυκλώµατος</a:t>
            </a:r>
            <a:r>
              <a:rPr lang="el-GR" sz="2000" dirty="0">
                <a:solidFill>
                  <a:srgbClr val="00B0F0"/>
                </a:solidFill>
              </a:rPr>
              <a:t> , στην οποία προστίθεται η </a:t>
            </a:r>
            <a:r>
              <a:rPr lang="el-GR" sz="2000" dirty="0" err="1">
                <a:solidFill>
                  <a:srgbClr val="00B0F0"/>
                </a:solidFill>
              </a:rPr>
              <a:t>δύναµη</a:t>
            </a:r>
            <a:r>
              <a:rPr lang="el-GR" sz="2000" dirty="0">
                <a:solidFill>
                  <a:srgbClr val="00B0F0"/>
                </a:solidFill>
              </a:rPr>
              <a:t> ενός </a:t>
            </a:r>
            <a:r>
              <a:rPr lang="el-GR" sz="2000" dirty="0" err="1">
                <a:solidFill>
                  <a:srgbClr val="00B0F0"/>
                </a:solidFill>
              </a:rPr>
              <a:t>συσπειρωµένου</a:t>
            </a:r>
            <a:r>
              <a:rPr lang="el-GR" sz="2000" dirty="0">
                <a:solidFill>
                  <a:srgbClr val="00B0F0"/>
                </a:solidFill>
              </a:rPr>
              <a:t> ελατηρίου. Η πίεση του κλειστού µας </a:t>
            </a:r>
            <a:r>
              <a:rPr lang="el-GR" sz="2000" dirty="0" err="1">
                <a:solidFill>
                  <a:srgbClr val="00B0F0"/>
                </a:solidFill>
              </a:rPr>
              <a:t>κυκλώµατος</a:t>
            </a:r>
            <a:r>
              <a:rPr lang="el-GR" sz="2000" dirty="0">
                <a:solidFill>
                  <a:srgbClr val="00B0F0"/>
                </a:solidFill>
              </a:rPr>
              <a:t> καθορίζεται από το </a:t>
            </a:r>
            <a:r>
              <a:rPr lang="el-GR" sz="2000" dirty="0" err="1">
                <a:solidFill>
                  <a:srgbClr val="00B0F0"/>
                </a:solidFill>
              </a:rPr>
              <a:t>βαθµό</a:t>
            </a:r>
            <a:r>
              <a:rPr lang="el-GR" sz="2000" dirty="0">
                <a:solidFill>
                  <a:srgbClr val="00B0F0"/>
                </a:solidFill>
              </a:rPr>
              <a:t> συσπείρωσης του ελατηρίου.</a:t>
            </a:r>
          </a:p>
          <a:p>
            <a:pPr lvl="1" algn="ctr">
              <a:buFont typeface="Wingdings" pitchFamily="2" charset="2"/>
              <a:buChar char="Ø"/>
            </a:pPr>
            <a:endParaRPr lang="el-GR" sz="2000" dirty="0">
              <a:solidFill>
                <a:srgbClr val="00B0F0"/>
              </a:solidFill>
            </a:endParaRPr>
          </a:p>
        </p:txBody>
      </p:sp>
      <p:sp>
        <p:nvSpPr>
          <p:cNvPr id="4" name="Θέση αριθμού διαφάνειας 3"/>
          <p:cNvSpPr>
            <a:spLocks noGrp="1"/>
          </p:cNvSpPr>
          <p:nvPr>
            <p:ph type="sldNum" sz="quarter" idx="12"/>
          </p:nvPr>
        </p:nvSpPr>
        <p:spPr/>
        <p:txBody>
          <a:bodyPr/>
          <a:lstStyle/>
          <a:p>
            <a:fld id="{AEB56FBA-5812-458F-B201-10585E426C17}" type="slidenum">
              <a:rPr lang="el-GR" smtClean="0"/>
              <a:pPr/>
              <a:t>20</a:t>
            </a:fld>
            <a:endParaRPr lang="el-GR"/>
          </a:p>
        </p:txBody>
      </p:sp>
    </p:spTree>
    <p:extLst>
      <p:ext uri="{BB962C8B-B14F-4D97-AF65-F5344CB8AC3E}">
        <p14:creationId xmlns:p14="http://schemas.microsoft.com/office/powerpoint/2010/main" val="48229775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AEB56FBA-5812-458F-B201-10585E426C17}" type="slidenum">
              <a:rPr lang="el-GR" smtClean="0"/>
              <a:pPr/>
              <a:t>21</a:t>
            </a:fld>
            <a:endParaRPr lang="el-GR"/>
          </a:p>
        </p:txBody>
      </p:sp>
      <p:pic>
        <p:nvPicPr>
          <p:cNvPr id="5" name="Θέση περιεχομένου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555776" y="476672"/>
            <a:ext cx="4114800" cy="4114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8201639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chor="ctr"/>
          <a:lstStyle/>
          <a:p>
            <a:pPr algn="ctr"/>
            <a:r>
              <a:rPr lang="el-GR" b="1" u="sng" dirty="0" err="1">
                <a:solidFill>
                  <a:srgbClr val="FFC000"/>
                </a:solidFill>
              </a:rPr>
              <a:t>Βαλβιδα</a:t>
            </a:r>
            <a:r>
              <a:rPr lang="el-GR" b="1" u="sng" dirty="0">
                <a:solidFill>
                  <a:srgbClr val="FFC000"/>
                </a:solidFill>
              </a:rPr>
              <a:t> </a:t>
            </a:r>
            <a:r>
              <a:rPr lang="el-GR" b="1" u="sng" dirty="0" err="1">
                <a:solidFill>
                  <a:srgbClr val="FFC000"/>
                </a:solidFill>
              </a:rPr>
              <a:t>ασφαλειασ</a:t>
            </a:r>
            <a:endParaRPr lang="el-GR" b="1" u="sng" dirty="0">
              <a:solidFill>
                <a:srgbClr val="FFC000"/>
              </a:solidFill>
            </a:endParaRPr>
          </a:p>
        </p:txBody>
      </p:sp>
      <p:sp>
        <p:nvSpPr>
          <p:cNvPr id="3" name="Θέση περιεχομένου 2"/>
          <p:cNvSpPr>
            <a:spLocks noGrp="1"/>
          </p:cNvSpPr>
          <p:nvPr>
            <p:ph sz="quarter" idx="13"/>
          </p:nvPr>
        </p:nvSpPr>
        <p:spPr/>
        <p:txBody>
          <a:bodyPr anchor="ctr">
            <a:normAutofit/>
          </a:bodyPr>
          <a:lstStyle/>
          <a:p>
            <a:pPr marL="0" indent="0" algn="ctr">
              <a:buNone/>
            </a:pPr>
            <a:r>
              <a:rPr lang="el-GR" sz="2000" dirty="0">
                <a:solidFill>
                  <a:srgbClr val="00B0F0"/>
                </a:solidFill>
              </a:rPr>
              <a:t>Στις κλειστές εγκαταστάσεις θέρμανσης για να εξασφαλίσουμε το σύστημα από τη μέγιστη πίεση λειτουργίας τοποθετούμε τη βαλβίδα ασφαλείας. Η βαλβίδα ασφαλείας τοποθετείται στο υψηλότερο σημείο του λέβητα ή στην προσαγωγή του νερού πριν την κατανάλωση. Από το στόμιο εξόδου της βαλβίδας ασφαλείας και με την ίδια διάμετρο συνδέουμε ένα σωλήνα μήκους το πολύ 2m που λέγεται σωλήνας </a:t>
            </a:r>
            <a:r>
              <a:rPr lang="el-GR" sz="2000" dirty="0" err="1">
                <a:solidFill>
                  <a:srgbClr val="00B0F0"/>
                </a:solidFill>
              </a:rPr>
              <a:t>έκφυσης</a:t>
            </a:r>
            <a:r>
              <a:rPr lang="el-GR" sz="2000" dirty="0">
                <a:solidFill>
                  <a:srgbClr val="00B0F0"/>
                </a:solidFill>
              </a:rPr>
              <a:t>. Ο σωλήνας αυτός καταλήγει στην αποχέτευση χωρίς να κινδυνεύουν άνθρωποι από το ζεστό νερό που θα εκτοξευθεί σε περίπτωση λειτουργίας. Πρέπει να ελέγχεται η σωστή λειτουργία της βαλβίδας ασφαλείας συχνά. Ο πιο συνηθισμένος τύπος βαλβίδας ασφαλείας είναι η «τύπου μεμβράνης» με πίεση </a:t>
            </a:r>
            <a:r>
              <a:rPr lang="el-GR" sz="2000" dirty="0" err="1">
                <a:solidFill>
                  <a:srgbClr val="00B0F0"/>
                </a:solidFill>
              </a:rPr>
              <a:t>έκφυσης</a:t>
            </a:r>
            <a:r>
              <a:rPr lang="el-GR" sz="2000" dirty="0">
                <a:solidFill>
                  <a:srgbClr val="00B0F0"/>
                </a:solidFill>
              </a:rPr>
              <a:t> </a:t>
            </a:r>
            <a:r>
              <a:rPr lang="el-GR" sz="2000" dirty="0" err="1">
                <a:solidFill>
                  <a:srgbClr val="00B0F0"/>
                </a:solidFill>
              </a:rPr>
              <a:t>απο</a:t>
            </a:r>
            <a:r>
              <a:rPr lang="el-GR" sz="2000" dirty="0">
                <a:solidFill>
                  <a:srgbClr val="00B0F0"/>
                </a:solidFill>
              </a:rPr>
              <a:t> 2,5 – 3 </a:t>
            </a:r>
            <a:r>
              <a:rPr lang="el-GR" sz="2000" dirty="0" err="1">
                <a:solidFill>
                  <a:srgbClr val="00B0F0"/>
                </a:solidFill>
              </a:rPr>
              <a:t>bar</a:t>
            </a:r>
            <a:r>
              <a:rPr lang="el-GR" sz="2000" dirty="0">
                <a:solidFill>
                  <a:srgbClr val="00B0F0"/>
                </a:solidFill>
              </a:rPr>
              <a:t>. Το μέγεθος της βαλβίδας ασφαλείας καθορίζεται από τη θερμική ισχύ του λέβητα.</a:t>
            </a:r>
          </a:p>
        </p:txBody>
      </p:sp>
      <p:sp>
        <p:nvSpPr>
          <p:cNvPr id="4" name="Θέση αριθμού διαφάνειας 3"/>
          <p:cNvSpPr>
            <a:spLocks noGrp="1"/>
          </p:cNvSpPr>
          <p:nvPr>
            <p:ph type="sldNum" sz="quarter" idx="12"/>
          </p:nvPr>
        </p:nvSpPr>
        <p:spPr/>
        <p:txBody>
          <a:bodyPr/>
          <a:lstStyle/>
          <a:p>
            <a:fld id="{AEB56FBA-5812-458F-B201-10585E426C17}" type="slidenum">
              <a:rPr lang="el-GR" smtClean="0"/>
              <a:pPr/>
              <a:t>22</a:t>
            </a:fld>
            <a:endParaRPr lang="el-GR"/>
          </a:p>
        </p:txBody>
      </p:sp>
    </p:spTree>
    <p:extLst>
      <p:ext uri="{BB962C8B-B14F-4D97-AF65-F5344CB8AC3E}">
        <p14:creationId xmlns:p14="http://schemas.microsoft.com/office/powerpoint/2010/main" val="99858420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AEB56FBA-5812-458F-B201-10585E426C17}" type="slidenum">
              <a:rPr lang="el-GR" smtClean="0"/>
              <a:pPr/>
              <a:t>23</a:t>
            </a:fld>
            <a:endParaRPr lang="el-GR"/>
          </a:p>
        </p:txBody>
      </p:sp>
      <p:pic>
        <p:nvPicPr>
          <p:cNvPr id="5" name="Θέση περιεχομένου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979712" y="548680"/>
            <a:ext cx="5202753" cy="38687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5161765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chor="ctr"/>
          <a:lstStyle/>
          <a:p>
            <a:pPr algn="ctr"/>
            <a:r>
              <a:rPr lang="el-GR" b="1" u="sng" dirty="0">
                <a:solidFill>
                  <a:srgbClr val="FFC000"/>
                </a:solidFill>
              </a:rPr>
              <a:t>ΑΠΑΕΡΩΤΕΣ ΜΙΚΡΟΦΥΣΣΑΛΙΔΩΝ ΣΥΝΕΧΟΥΣ ΛΕΙΤΟΥΡΓΙΑΣ</a:t>
            </a:r>
          </a:p>
        </p:txBody>
      </p:sp>
      <p:sp>
        <p:nvSpPr>
          <p:cNvPr id="3" name="Θέση περιεχομένου 2"/>
          <p:cNvSpPr>
            <a:spLocks noGrp="1"/>
          </p:cNvSpPr>
          <p:nvPr>
            <p:ph sz="quarter" idx="13"/>
          </p:nvPr>
        </p:nvSpPr>
        <p:spPr/>
        <p:txBody>
          <a:bodyPr anchor="ctr">
            <a:normAutofit/>
          </a:bodyPr>
          <a:lstStyle/>
          <a:p>
            <a:pPr algn="ctr">
              <a:buFont typeface="Wingdings" pitchFamily="2" charset="2"/>
              <a:buChar char="Ø"/>
            </a:pPr>
            <a:r>
              <a:rPr lang="el-GR" sz="2000" dirty="0">
                <a:solidFill>
                  <a:srgbClr val="00B0F0"/>
                </a:solidFill>
              </a:rPr>
              <a:t>Απομακρύνει τις φυσαλίδες από το κύκλωμα θέρμανσης που παράγονται από την λειτουργιά λέβητα και τον αέρα που εγκλωβίζεται κατά την πλήρωση της εγκατάστασης.</a:t>
            </a:r>
          </a:p>
          <a:p>
            <a:pPr algn="ctr">
              <a:buFont typeface="Wingdings" pitchFamily="2" charset="2"/>
              <a:buChar char="Ø"/>
            </a:pPr>
            <a:r>
              <a:rPr lang="el-GR" sz="2000" dirty="0">
                <a:solidFill>
                  <a:srgbClr val="00B0F0"/>
                </a:solidFill>
              </a:rPr>
              <a:t>Μειώνει δραστικά τον χρόνο εξαερισμού της εγκατάστασης.</a:t>
            </a:r>
          </a:p>
          <a:p>
            <a:pPr algn="ctr">
              <a:buFont typeface="Wingdings" pitchFamily="2" charset="2"/>
              <a:buChar char="Ø"/>
            </a:pPr>
            <a:r>
              <a:rPr lang="el-GR" sz="2000" dirty="0">
                <a:solidFill>
                  <a:srgbClr val="00B0F0"/>
                </a:solidFill>
              </a:rPr>
              <a:t>Βελτιώνει τον βαθμό απόδοσης του συστήματος θέρμανσης.</a:t>
            </a:r>
          </a:p>
          <a:p>
            <a:pPr algn="ctr">
              <a:buFont typeface="Wingdings" pitchFamily="2" charset="2"/>
              <a:buChar char="Ø"/>
            </a:pPr>
            <a:r>
              <a:rPr lang="el-GR" sz="2000" dirty="0">
                <a:solidFill>
                  <a:srgbClr val="00B0F0"/>
                </a:solidFill>
              </a:rPr>
              <a:t>Επιλύει πρακτικά προβλήματα δικτύων θέρμανσης όπως: θόρυβος στις σωληνώσεις και καλοριφέρ, μειωμένη απόδοση κυκλοφορητή,</a:t>
            </a:r>
          </a:p>
        </p:txBody>
      </p:sp>
      <p:sp>
        <p:nvSpPr>
          <p:cNvPr id="4" name="Θέση αριθμού διαφάνειας 3"/>
          <p:cNvSpPr>
            <a:spLocks noGrp="1"/>
          </p:cNvSpPr>
          <p:nvPr>
            <p:ph type="sldNum" sz="quarter" idx="12"/>
          </p:nvPr>
        </p:nvSpPr>
        <p:spPr/>
        <p:txBody>
          <a:bodyPr/>
          <a:lstStyle/>
          <a:p>
            <a:fld id="{AEB56FBA-5812-458F-B201-10585E426C17}" type="slidenum">
              <a:rPr lang="el-GR" smtClean="0"/>
              <a:pPr/>
              <a:t>24</a:t>
            </a:fld>
            <a:endParaRPr lang="el-GR"/>
          </a:p>
        </p:txBody>
      </p:sp>
    </p:spTree>
    <p:extLst>
      <p:ext uri="{BB962C8B-B14F-4D97-AF65-F5344CB8AC3E}">
        <p14:creationId xmlns:p14="http://schemas.microsoft.com/office/powerpoint/2010/main" val="4090585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AEB56FBA-5812-458F-B201-10585E426C17}" type="slidenum">
              <a:rPr lang="el-GR" smtClean="0"/>
              <a:pPr/>
              <a:t>25</a:t>
            </a:fld>
            <a:endParaRPr lang="el-GR"/>
          </a:p>
        </p:txBody>
      </p:sp>
      <p:pic>
        <p:nvPicPr>
          <p:cNvPr id="9" name="Θέση περιεχομένου 8"/>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3203848" y="476672"/>
            <a:ext cx="2337482" cy="39893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5161387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chor="ctr"/>
          <a:lstStyle/>
          <a:p>
            <a:pPr algn="ctr"/>
            <a:r>
              <a:rPr lang="el-GR" b="1" u="sng" dirty="0">
                <a:solidFill>
                  <a:srgbClr val="FFC000"/>
                </a:solidFill>
              </a:rPr>
              <a:t>ΔΙΑΧΩΡΙΣΤΕΣ ΣΩΜΑΤΙΔΙΩΝ ΣΥΝΕΧΟΥΣ ΛΕΙΤΟΥΡΓΙΑΣ</a:t>
            </a:r>
          </a:p>
        </p:txBody>
      </p:sp>
      <p:sp>
        <p:nvSpPr>
          <p:cNvPr id="3" name="Θέση περιεχομένου 2"/>
          <p:cNvSpPr>
            <a:spLocks noGrp="1"/>
          </p:cNvSpPr>
          <p:nvPr>
            <p:ph sz="quarter" idx="13"/>
          </p:nvPr>
        </p:nvSpPr>
        <p:spPr/>
        <p:txBody>
          <a:bodyPr anchor="ctr">
            <a:normAutofit/>
          </a:bodyPr>
          <a:lstStyle/>
          <a:p>
            <a:pPr marL="0" indent="0" algn="ctr">
              <a:buNone/>
            </a:pPr>
            <a:r>
              <a:rPr lang="el-GR" sz="2000" dirty="0">
                <a:solidFill>
                  <a:srgbClr val="00B0F0"/>
                </a:solidFill>
              </a:rPr>
              <a:t>Συνεχής συλλογή και απομάκρυνση στερεών σωματιδίων </a:t>
            </a:r>
            <a:r>
              <a:rPr lang="el-GR" sz="2000" dirty="0" err="1">
                <a:solidFill>
                  <a:srgbClr val="00B0F0"/>
                </a:solidFill>
              </a:rPr>
              <a:t>εως</a:t>
            </a:r>
            <a:r>
              <a:rPr lang="el-GR" sz="2000" dirty="0">
                <a:solidFill>
                  <a:srgbClr val="00B0F0"/>
                </a:solidFill>
              </a:rPr>
              <a:t> 0,005 mm (γρέζια, μεταλλικά κατάλοιπα, στερεά κατάλοιπα και λάσπη) από το κύκλωμα του νερού θέρμανσης καθώς η εγκατάσταση βρίσκεται σε λειτουργιά. Προστασία των ευπαθών οργάνων της εγκατάστασης (βάνες αυτονομίας, ρυθμιστικές βαλβίδες, κυκλοφορητές, ασφαλιστικά όργανα </a:t>
            </a:r>
            <a:r>
              <a:rPr lang="el-GR" sz="2000" dirty="0" err="1">
                <a:solidFill>
                  <a:srgbClr val="00B0F0"/>
                </a:solidFill>
              </a:rPr>
              <a:t>κ.λ.π</a:t>
            </a:r>
            <a:r>
              <a:rPr lang="el-GR" sz="2000" dirty="0">
                <a:solidFill>
                  <a:srgbClr val="00B0F0"/>
                </a:solidFill>
              </a:rPr>
              <a:t>.) Δεν χρειάζεται ούτε αποφρακτικές βάνες ούτε </a:t>
            </a:r>
            <a:r>
              <a:rPr lang="el-GR" sz="2000" dirty="0" err="1">
                <a:solidFill>
                  <a:srgbClr val="00B0F0"/>
                </a:solidFill>
              </a:rPr>
              <a:t>bypass</a:t>
            </a:r>
            <a:r>
              <a:rPr lang="el-GR" sz="2000" dirty="0">
                <a:solidFill>
                  <a:srgbClr val="00B0F0"/>
                </a:solidFill>
              </a:rPr>
              <a:t> ,ενώ δεν απαιτούνται διακοπές λειτουργιάς της θέρμανσης για τον καθαρισμό. Ελάχιστη και σταθερή πτώση πίεσης στο κύκλωμα.</a:t>
            </a:r>
          </a:p>
        </p:txBody>
      </p:sp>
      <p:sp>
        <p:nvSpPr>
          <p:cNvPr id="4" name="Θέση αριθμού διαφάνειας 3"/>
          <p:cNvSpPr>
            <a:spLocks noGrp="1"/>
          </p:cNvSpPr>
          <p:nvPr>
            <p:ph type="sldNum" sz="quarter" idx="12"/>
          </p:nvPr>
        </p:nvSpPr>
        <p:spPr/>
        <p:txBody>
          <a:bodyPr/>
          <a:lstStyle/>
          <a:p>
            <a:fld id="{AEB56FBA-5812-458F-B201-10585E426C17}" type="slidenum">
              <a:rPr lang="el-GR" smtClean="0"/>
              <a:pPr/>
              <a:t>26</a:t>
            </a:fld>
            <a:endParaRPr lang="el-GR"/>
          </a:p>
        </p:txBody>
      </p:sp>
    </p:spTree>
    <p:extLst>
      <p:ext uri="{BB962C8B-B14F-4D97-AF65-F5344CB8AC3E}">
        <p14:creationId xmlns:p14="http://schemas.microsoft.com/office/powerpoint/2010/main" val="1176989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AEB56FBA-5812-458F-B201-10585E426C17}" type="slidenum">
              <a:rPr lang="el-GR" smtClean="0"/>
              <a:pPr/>
              <a:t>27</a:t>
            </a:fld>
            <a:endParaRPr lang="el-GR"/>
          </a:p>
        </p:txBody>
      </p:sp>
      <p:pic>
        <p:nvPicPr>
          <p:cNvPr id="5" name="Θέση περιεχομένου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187624" y="836712"/>
            <a:ext cx="6667500" cy="3743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29249320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chor="ctr"/>
          <a:lstStyle/>
          <a:p>
            <a:pPr algn="ctr"/>
            <a:r>
              <a:rPr lang="el-GR" b="1" u="sng" dirty="0">
                <a:solidFill>
                  <a:srgbClr val="FFC000"/>
                </a:solidFill>
              </a:rPr>
              <a:t>ΦΙΛΤΡΑ ΚΕΝΤΡΙΚΗΣ ΠΑΡΟΧΗΣ</a:t>
            </a:r>
          </a:p>
        </p:txBody>
      </p:sp>
      <p:sp>
        <p:nvSpPr>
          <p:cNvPr id="3" name="Θέση περιεχομένου 2"/>
          <p:cNvSpPr>
            <a:spLocks noGrp="1"/>
          </p:cNvSpPr>
          <p:nvPr>
            <p:ph sz="quarter" idx="13"/>
          </p:nvPr>
        </p:nvSpPr>
        <p:spPr/>
        <p:txBody>
          <a:bodyPr anchor="ctr">
            <a:normAutofit/>
          </a:bodyPr>
          <a:lstStyle/>
          <a:p>
            <a:pPr marL="0" indent="0" algn="ctr">
              <a:buNone/>
            </a:pPr>
            <a:r>
              <a:rPr lang="el-GR" dirty="0">
                <a:solidFill>
                  <a:srgbClr val="00B0F0"/>
                </a:solidFill>
              </a:rPr>
              <a:t>Τα Φίλτρα κεντρικής παροχής είναι συστήματα </a:t>
            </a:r>
            <a:r>
              <a:rPr lang="el-GR" dirty="0" err="1">
                <a:solidFill>
                  <a:srgbClr val="00B0F0"/>
                </a:solidFill>
              </a:rPr>
              <a:t>φίλτρανσης</a:t>
            </a:r>
            <a:r>
              <a:rPr lang="el-GR" dirty="0">
                <a:solidFill>
                  <a:srgbClr val="00B0F0"/>
                </a:solidFill>
              </a:rPr>
              <a:t> που τοποθετούνται σε κεντρικές παροχές νερού, σε οικίες ή επιχειρήσεις, και προστατεύουν την υδραυλική εγκατάσταση και τις ευαίσθητες συσκευές (</a:t>
            </a:r>
            <a:r>
              <a:rPr lang="el-GR" dirty="0" err="1">
                <a:solidFill>
                  <a:srgbClr val="00B0F0"/>
                </a:solidFill>
              </a:rPr>
              <a:t>μπόϊλερ</a:t>
            </a:r>
            <a:r>
              <a:rPr lang="el-GR" dirty="0">
                <a:solidFill>
                  <a:srgbClr val="00B0F0"/>
                </a:solidFill>
              </a:rPr>
              <a:t>, θερμοσίφωνες, ηλιακούς, καυστήρες κλπ) από το κακής ποιότητας νερό. Χαρακτηριστικό τους είναι </a:t>
            </a:r>
            <a:r>
              <a:rPr lang="el-GR" dirty="0" err="1">
                <a:solidFill>
                  <a:srgbClr val="00B0F0"/>
                </a:solidFill>
              </a:rPr>
              <a:t>οτι</a:t>
            </a:r>
            <a:r>
              <a:rPr lang="el-GR" dirty="0">
                <a:solidFill>
                  <a:srgbClr val="00B0F0"/>
                </a:solidFill>
              </a:rPr>
              <a:t> δεν μειώνουν την παροχή του νερού ούτε ελαττώνουν την πίεση του δικτύου, ενώ χάρη στα πανίσχυρα φίλτρα τους, μπορούν να προσφέρουν χιλιάδες λίτρα καθαρού </a:t>
            </a:r>
            <a:r>
              <a:rPr lang="el-GR" dirty="0" err="1">
                <a:solidFill>
                  <a:srgbClr val="00B0F0"/>
                </a:solidFill>
              </a:rPr>
              <a:t>νερού.Υπάρχουν</a:t>
            </a:r>
            <a:r>
              <a:rPr lang="el-GR" dirty="0">
                <a:solidFill>
                  <a:srgbClr val="00B0F0"/>
                </a:solidFill>
              </a:rPr>
              <a:t> φίλτρα σωματιδίων, φίλτρα άνθρακα, φίλτρα ρητίνης, φίλτρα </a:t>
            </a:r>
            <a:r>
              <a:rPr lang="el-GR" dirty="0" err="1">
                <a:solidFill>
                  <a:srgbClr val="00B0F0"/>
                </a:solidFill>
              </a:rPr>
              <a:t>πολυφωσφορικών</a:t>
            </a:r>
            <a:r>
              <a:rPr lang="el-GR" dirty="0">
                <a:solidFill>
                  <a:srgbClr val="00B0F0"/>
                </a:solidFill>
              </a:rPr>
              <a:t> κρυστάλλων (</a:t>
            </a:r>
            <a:r>
              <a:rPr lang="el-GR" dirty="0" err="1">
                <a:solidFill>
                  <a:srgbClr val="00B0F0"/>
                </a:solidFill>
              </a:rPr>
              <a:t>Siliphos</a:t>
            </a:r>
            <a:r>
              <a:rPr lang="el-GR" dirty="0">
                <a:solidFill>
                  <a:srgbClr val="00B0F0"/>
                </a:solidFill>
              </a:rPr>
              <a:t>), φίλτρα κατά των αλάτων, φίλτρα σιδήρου, δίδυμα φίλτρα καθώς και </a:t>
            </a:r>
            <a:r>
              <a:rPr lang="el-GR" dirty="0" err="1">
                <a:solidFill>
                  <a:srgbClr val="00B0F0"/>
                </a:solidFill>
              </a:rPr>
              <a:t>πλενόμενα</a:t>
            </a:r>
            <a:r>
              <a:rPr lang="el-GR" dirty="0">
                <a:solidFill>
                  <a:srgbClr val="00B0F0"/>
                </a:solidFill>
              </a:rPr>
              <a:t> μηχανικά φίλτρα και </a:t>
            </a:r>
            <a:r>
              <a:rPr lang="el-GR" dirty="0" err="1">
                <a:solidFill>
                  <a:srgbClr val="00B0F0"/>
                </a:solidFill>
              </a:rPr>
              <a:t>πλενόμενα</a:t>
            </a:r>
            <a:r>
              <a:rPr lang="el-GR" dirty="0">
                <a:solidFill>
                  <a:srgbClr val="00B0F0"/>
                </a:solidFill>
              </a:rPr>
              <a:t> αυτόματα φίλτρα. Μεγάλα φίλτρα κεντρικής παροχής, με αυτόματες ηλεκτρονικές κεφαλές όγκου και χρόνου, πλήρως προγραμματιζόμενες με παροχές έως και 3''.</a:t>
            </a:r>
          </a:p>
        </p:txBody>
      </p:sp>
      <p:sp>
        <p:nvSpPr>
          <p:cNvPr id="4" name="Θέση αριθμού διαφάνειας 3"/>
          <p:cNvSpPr>
            <a:spLocks noGrp="1"/>
          </p:cNvSpPr>
          <p:nvPr>
            <p:ph type="sldNum" sz="quarter" idx="12"/>
          </p:nvPr>
        </p:nvSpPr>
        <p:spPr/>
        <p:txBody>
          <a:bodyPr/>
          <a:lstStyle/>
          <a:p>
            <a:fld id="{AEB56FBA-5812-458F-B201-10585E426C17}" type="slidenum">
              <a:rPr lang="el-GR" smtClean="0"/>
              <a:pPr/>
              <a:t>28</a:t>
            </a:fld>
            <a:endParaRPr lang="el-GR"/>
          </a:p>
        </p:txBody>
      </p:sp>
    </p:spTree>
    <p:extLst>
      <p:ext uri="{BB962C8B-B14F-4D97-AF65-F5344CB8AC3E}">
        <p14:creationId xmlns:p14="http://schemas.microsoft.com/office/powerpoint/2010/main" val="35877273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AEB56FBA-5812-458F-B201-10585E426C17}" type="slidenum">
              <a:rPr lang="el-GR" smtClean="0"/>
              <a:pPr/>
              <a:t>29</a:t>
            </a:fld>
            <a:endParaRPr lang="el-GR"/>
          </a:p>
        </p:txBody>
      </p:sp>
      <p:pic>
        <p:nvPicPr>
          <p:cNvPr id="5" name="Θέση περιεχομένου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259632" y="332656"/>
            <a:ext cx="6601283" cy="4114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7890821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chor="ctr"/>
          <a:lstStyle/>
          <a:p>
            <a:pPr algn="ctr"/>
            <a:r>
              <a:rPr lang="el-GR" b="1" u="sng" dirty="0">
                <a:solidFill>
                  <a:srgbClr val="FFC000"/>
                </a:solidFill>
              </a:rPr>
              <a:t>Τι </a:t>
            </a:r>
            <a:r>
              <a:rPr lang="el-GR" b="1" u="sng" dirty="0" err="1">
                <a:solidFill>
                  <a:srgbClr val="FFC000"/>
                </a:solidFill>
              </a:rPr>
              <a:t>ειναι</a:t>
            </a:r>
            <a:r>
              <a:rPr lang="el-GR" b="1" u="sng" dirty="0">
                <a:solidFill>
                  <a:srgbClr val="FFC000"/>
                </a:solidFill>
              </a:rPr>
              <a:t> το </a:t>
            </a:r>
            <a:r>
              <a:rPr lang="el-GR" b="1" u="sng" dirty="0" err="1">
                <a:solidFill>
                  <a:srgbClr val="FFC000"/>
                </a:solidFill>
              </a:rPr>
              <a:t>λεβητοστασιο</a:t>
            </a:r>
            <a:endParaRPr lang="el-GR" b="1" u="sng" dirty="0">
              <a:solidFill>
                <a:srgbClr val="FFC000"/>
              </a:solidFill>
            </a:endParaRPr>
          </a:p>
        </p:txBody>
      </p:sp>
      <p:sp>
        <p:nvSpPr>
          <p:cNvPr id="3" name="Θέση περιεχομένου 2"/>
          <p:cNvSpPr>
            <a:spLocks noGrp="1"/>
          </p:cNvSpPr>
          <p:nvPr>
            <p:ph sz="quarter" idx="13"/>
          </p:nvPr>
        </p:nvSpPr>
        <p:spPr/>
        <p:txBody>
          <a:bodyPr anchor="ctr">
            <a:normAutofit/>
          </a:bodyPr>
          <a:lstStyle/>
          <a:p>
            <a:pPr marL="0" indent="0" algn="ctr">
              <a:buNone/>
            </a:pPr>
            <a:r>
              <a:rPr lang="el-GR" sz="2000" dirty="0">
                <a:solidFill>
                  <a:srgbClr val="00B0F0"/>
                </a:solidFill>
              </a:rPr>
              <a:t>Λεβητοστάσιο μιας εγκατάστασης κεντρικής θέρμανσης, ονομάζουμε τον χώρο του κτιρίου, εντός του οποίου είναι εγκατεστημένος ένας ή περισσότεροι λέβητες παρασκευής ζεστού νερού, ατμού ή αέρα υψηλής θερμοκρασίας ο οποίος χρησιμοποιείται για θέρμανση ενός ή περισσότερων χώρων ενός κτιρίου ή συγκροτήματος κτιρίων.</a:t>
            </a:r>
          </a:p>
        </p:txBody>
      </p:sp>
      <p:sp>
        <p:nvSpPr>
          <p:cNvPr id="4" name="Θέση αριθμού διαφάνειας 3"/>
          <p:cNvSpPr>
            <a:spLocks noGrp="1"/>
          </p:cNvSpPr>
          <p:nvPr>
            <p:ph type="sldNum" sz="quarter" idx="12"/>
          </p:nvPr>
        </p:nvSpPr>
        <p:spPr/>
        <p:txBody>
          <a:bodyPr/>
          <a:lstStyle/>
          <a:p>
            <a:fld id="{AEB56FBA-5812-458F-B201-10585E426C17}" type="slidenum">
              <a:rPr lang="el-GR" smtClean="0"/>
              <a:pPr/>
              <a:t>3</a:t>
            </a:fld>
            <a:endParaRPr lang="el-GR"/>
          </a:p>
        </p:txBody>
      </p:sp>
    </p:spTree>
    <p:extLst>
      <p:ext uri="{BB962C8B-B14F-4D97-AF65-F5344CB8AC3E}">
        <p14:creationId xmlns:p14="http://schemas.microsoft.com/office/powerpoint/2010/main" val="10136957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b="1" u="sng" dirty="0" err="1">
                <a:solidFill>
                  <a:srgbClr val="FFC000"/>
                </a:solidFill>
              </a:rPr>
              <a:t>ηλεκτροβανα</a:t>
            </a:r>
            <a:endParaRPr lang="el-GR" b="1" u="sng" dirty="0">
              <a:solidFill>
                <a:srgbClr val="FFC000"/>
              </a:solidFill>
            </a:endParaRPr>
          </a:p>
        </p:txBody>
      </p:sp>
      <p:sp>
        <p:nvSpPr>
          <p:cNvPr id="3" name="Θέση αριθμού διαφάνειας 2"/>
          <p:cNvSpPr>
            <a:spLocks noGrp="1"/>
          </p:cNvSpPr>
          <p:nvPr>
            <p:ph type="sldNum" sz="quarter" idx="12"/>
          </p:nvPr>
        </p:nvSpPr>
        <p:spPr/>
        <p:txBody>
          <a:bodyPr/>
          <a:lstStyle/>
          <a:p>
            <a:fld id="{AEB56FBA-5812-458F-B201-10585E426C17}" type="slidenum">
              <a:rPr lang="el-GR" smtClean="0"/>
              <a:pPr/>
              <a:t>30</a:t>
            </a:fld>
            <a:endParaRPr lang="el-GR"/>
          </a:p>
        </p:txBody>
      </p:sp>
      <p:sp>
        <p:nvSpPr>
          <p:cNvPr id="4" name="Θέση περιεχομένου 3"/>
          <p:cNvSpPr>
            <a:spLocks noGrp="1"/>
          </p:cNvSpPr>
          <p:nvPr>
            <p:ph sz="quarter" idx="13"/>
          </p:nvPr>
        </p:nvSpPr>
        <p:spPr/>
        <p:txBody>
          <a:bodyPr anchor="ctr"/>
          <a:lstStyle/>
          <a:p>
            <a:pPr marL="0" indent="0" algn="ctr">
              <a:buNone/>
            </a:pPr>
            <a:r>
              <a:rPr lang="el-GR" dirty="0">
                <a:solidFill>
                  <a:srgbClr val="00B0F0"/>
                </a:solidFill>
              </a:rPr>
              <a:t> Η </a:t>
            </a:r>
            <a:r>
              <a:rPr lang="el-GR" dirty="0" err="1">
                <a:solidFill>
                  <a:srgbClr val="00B0F0"/>
                </a:solidFill>
              </a:rPr>
              <a:t>ηλεκτροβάνα</a:t>
            </a:r>
            <a:r>
              <a:rPr lang="el-GR" dirty="0">
                <a:solidFill>
                  <a:srgbClr val="00B0F0"/>
                </a:solidFill>
              </a:rPr>
              <a:t> αποτελεί απαραίτητο εξάρτημα στην περίπτωση αυτονομίας του </a:t>
            </a:r>
            <a:r>
              <a:rPr lang="el-GR" dirty="0" err="1">
                <a:solidFill>
                  <a:srgbClr val="00B0F0"/>
                </a:solidFill>
              </a:rPr>
              <a:t>μονοσωληνίου</a:t>
            </a:r>
            <a:r>
              <a:rPr lang="el-GR" dirty="0">
                <a:solidFill>
                  <a:srgbClr val="00B0F0"/>
                </a:solidFill>
              </a:rPr>
              <a:t> συστήματος διότι o </a:t>
            </a:r>
            <a:r>
              <a:rPr lang="el-GR" dirty="0" err="1">
                <a:solidFill>
                  <a:srgbClr val="00B0F0"/>
                </a:solidFill>
              </a:rPr>
              <a:t>ωρομετρητής</a:t>
            </a:r>
            <a:r>
              <a:rPr lang="el-GR" dirty="0">
                <a:solidFill>
                  <a:srgbClr val="00B0F0"/>
                </a:solidFill>
              </a:rPr>
              <a:t> κάθε διαμερίσματος πρακτικά μετράει τον χρόνο που είναι ανοικτή η αντίστοιχη </a:t>
            </a:r>
            <a:r>
              <a:rPr lang="el-GR" dirty="0" err="1">
                <a:solidFill>
                  <a:srgbClr val="00B0F0"/>
                </a:solidFill>
              </a:rPr>
              <a:t>ηλεκτροβάνα</a:t>
            </a:r>
            <a:r>
              <a:rPr lang="el-GR" dirty="0">
                <a:solidFill>
                  <a:srgbClr val="00B0F0"/>
                </a:solidFill>
              </a:rPr>
              <a:t>. Η δίοδος </a:t>
            </a:r>
            <a:r>
              <a:rPr lang="el-GR" dirty="0" err="1">
                <a:solidFill>
                  <a:srgbClr val="00B0F0"/>
                </a:solidFill>
              </a:rPr>
              <a:t>ηλεκτροβάνα</a:t>
            </a:r>
            <a:r>
              <a:rPr lang="el-GR" dirty="0">
                <a:solidFill>
                  <a:srgbClr val="00B0F0"/>
                </a:solidFill>
              </a:rPr>
              <a:t> συνδέεται στην είσοδο του συλλέκτη προσαγωγής του διαμερίσματος και παίρνει εντολή να ανοίξει ή να κλείσει από το θερμοστάτη χώρου</a:t>
            </a:r>
          </a:p>
        </p:txBody>
      </p:sp>
    </p:spTree>
    <p:extLst>
      <p:ext uri="{BB962C8B-B14F-4D97-AF65-F5344CB8AC3E}">
        <p14:creationId xmlns:p14="http://schemas.microsoft.com/office/powerpoint/2010/main" val="29806044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AEB56FBA-5812-458F-B201-10585E426C17}" type="slidenum">
              <a:rPr lang="el-GR" smtClean="0"/>
              <a:pPr/>
              <a:t>31</a:t>
            </a:fld>
            <a:endParaRPr lang="el-GR"/>
          </a:p>
        </p:txBody>
      </p:sp>
      <p:pic>
        <p:nvPicPr>
          <p:cNvPr id="5" name="Θέση περιεχομένου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555776" y="476672"/>
            <a:ext cx="4114800" cy="4114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842801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b="1" u="sng" dirty="0" err="1">
                <a:solidFill>
                  <a:srgbClr val="FFC000"/>
                </a:solidFill>
              </a:rPr>
              <a:t>Πινακασ</a:t>
            </a:r>
            <a:r>
              <a:rPr lang="el-GR" b="1" u="sng" dirty="0">
                <a:solidFill>
                  <a:srgbClr val="FFC000"/>
                </a:solidFill>
              </a:rPr>
              <a:t> </a:t>
            </a:r>
            <a:r>
              <a:rPr lang="el-GR" b="1" u="sng" dirty="0" err="1">
                <a:solidFill>
                  <a:srgbClr val="FFC000"/>
                </a:solidFill>
              </a:rPr>
              <a:t>αυτονομιασ</a:t>
            </a:r>
            <a:endParaRPr lang="el-GR" b="1" u="sng" dirty="0">
              <a:solidFill>
                <a:srgbClr val="FFC000"/>
              </a:solidFill>
            </a:endParaRPr>
          </a:p>
        </p:txBody>
      </p:sp>
      <p:sp>
        <p:nvSpPr>
          <p:cNvPr id="3" name="Θέση αριθμού διαφάνειας 2"/>
          <p:cNvSpPr>
            <a:spLocks noGrp="1"/>
          </p:cNvSpPr>
          <p:nvPr>
            <p:ph type="sldNum" sz="quarter" idx="12"/>
          </p:nvPr>
        </p:nvSpPr>
        <p:spPr/>
        <p:txBody>
          <a:bodyPr/>
          <a:lstStyle/>
          <a:p>
            <a:fld id="{AEB56FBA-5812-458F-B201-10585E426C17}" type="slidenum">
              <a:rPr lang="el-GR" smtClean="0"/>
              <a:pPr/>
              <a:t>32</a:t>
            </a:fld>
            <a:endParaRPr lang="el-GR"/>
          </a:p>
        </p:txBody>
      </p:sp>
      <p:sp>
        <p:nvSpPr>
          <p:cNvPr id="4" name="Θέση περιεχομένου 3"/>
          <p:cNvSpPr>
            <a:spLocks noGrp="1"/>
          </p:cNvSpPr>
          <p:nvPr>
            <p:ph sz="quarter" idx="13"/>
          </p:nvPr>
        </p:nvSpPr>
        <p:spPr/>
        <p:txBody>
          <a:bodyPr anchor="ctr"/>
          <a:lstStyle/>
          <a:p>
            <a:pPr marL="0" indent="0" algn="ctr">
              <a:buNone/>
            </a:pPr>
            <a:r>
              <a:rPr lang="el-GR" dirty="0">
                <a:solidFill>
                  <a:srgbClr val="00B0F0"/>
                </a:solidFill>
              </a:rPr>
              <a:t>Ο πίνακας αυτονομίας ή </a:t>
            </a:r>
            <a:r>
              <a:rPr lang="el-GR" dirty="0" err="1">
                <a:solidFill>
                  <a:srgbClr val="00B0F0"/>
                </a:solidFill>
              </a:rPr>
              <a:t>ωρομετρητών</a:t>
            </a:r>
            <a:r>
              <a:rPr lang="el-GR" dirty="0">
                <a:solidFill>
                  <a:srgbClr val="00B0F0"/>
                </a:solidFill>
              </a:rPr>
              <a:t>, είναι ένα μεταλλικό η πλαστικό κουτί, όπου μέσα σε αυτό υπάρχει ηλεκτρονική πλακέτα, για διάφορες λειτουργίες. Στο καπάκι του πίνακα είναι τοποθετημένοι οι </a:t>
            </a:r>
            <a:r>
              <a:rPr lang="el-GR" dirty="0" err="1">
                <a:solidFill>
                  <a:srgbClr val="00B0F0"/>
                </a:solidFill>
              </a:rPr>
              <a:t>ωρομετρητές</a:t>
            </a:r>
            <a:r>
              <a:rPr lang="el-GR" dirty="0">
                <a:solidFill>
                  <a:srgbClr val="00B0F0"/>
                </a:solidFill>
              </a:rPr>
              <a:t> και γι αυτό τους ονομάζουμε και πίνακες </a:t>
            </a:r>
            <a:r>
              <a:rPr lang="el-GR" dirty="0" err="1">
                <a:solidFill>
                  <a:srgbClr val="00B0F0"/>
                </a:solidFill>
              </a:rPr>
              <a:t>ωρομετρητών</a:t>
            </a:r>
            <a:r>
              <a:rPr lang="el-GR" dirty="0">
                <a:solidFill>
                  <a:srgbClr val="00B0F0"/>
                </a:solidFill>
              </a:rPr>
              <a:t>.</a:t>
            </a:r>
          </a:p>
        </p:txBody>
      </p:sp>
    </p:spTree>
    <p:extLst>
      <p:ext uri="{BB962C8B-B14F-4D97-AF65-F5344CB8AC3E}">
        <p14:creationId xmlns:p14="http://schemas.microsoft.com/office/powerpoint/2010/main" val="1601997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AEB56FBA-5812-458F-B201-10585E426C17}" type="slidenum">
              <a:rPr lang="el-GR" smtClean="0"/>
              <a:pPr/>
              <a:t>33</a:t>
            </a:fld>
            <a:endParaRPr lang="el-GR"/>
          </a:p>
        </p:txBody>
      </p:sp>
      <p:pic>
        <p:nvPicPr>
          <p:cNvPr id="5" name="Θέση περιεχομένου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2267744" y="764704"/>
            <a:ext cx="4051151" cy="30344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1550879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b="1" u="sng" dirty="0" err="1">
                <a:solidFill>
                  <a:srgbClr val="FFC000"/>
                </a:solidFill>
              </a:rPr>
              <a:t>Συστημα</a:t>
            </a:r>
            <a:r>
              <a:rPr lang="el-GR" b="1" u="sng" dirty="0">
                <a:solidFill>
                  <a:srgbClr val="FFC000"/>
                </a:solidFill>
              </a:rPr>
              <a:t> </a:t>
            </a:r>
            <a:r>
              <a:rPr lang="el-GR" b="1" u="sng" dirty="0" err="1">
                <a:solidFill>
                  <a:srgbClr val="FFC000"/>
                </a:solidFill>
              </a:rPr>
              <a:t>πυροσβεσησ</a:t>
            </a:r>
            <a:endParaRPr lang="el-GR" b="1" u="sng" dirty="0">
              <a:solidFill>
                <a:srgbClr val="FFC000"/>
              </a:solidFill>
            </a:endParaRPr>
          </a:p>
        </p:txBody>
      </p:sp>
      <p:sp>
        <p:nvSpPr>
          <p:cNvPr id="3" name="Θέση αριθμού διαφάνειας 2"/>
          <p:cNvSpPr>
            <a:spLocks noGrp="1"/>
          </p:cNvSpPr>
          <p:nvPr>
            <p:ph type="sldNum" sz="quarter" idx="12"/>
          </p:nvPr>
        </p:nvSpPr>
        <p:spPr/>
        <p:txBody>
          <a:bodyPr/>
          <a:lstStyle/>
          <a:p>
            <a:fld id="{AEB56FBA-5812-458F-B201-10585E426C17}" type="slidenum">
              <a:rPr lang="el-GR" smtClean="0"/>
              <a:pPr/>
              <a:t>34</a:t>
            </a:fld>
            <a:endParaRPr lang="el-GR"/>
          </a:p>
        </p:txBody>
      </p:sp>
      <p:sp>
        <p:nvSpPr>
          <p:cNvPr id="4" name="Θέση περιεχομένου 3"/>
          <p:cNvSpPr>
            <a:spLocks noGrp="1"/>
          </p:cNvSpPr>
          <p:nvPr>
            <p:ph sz="quarter" idx="13"/>
          </p:nvPr>
        </p:nvSpPr>
        <p:spPr/>
        <p:txBody>
          <a:bodyPr anchor="ctr"/>
          <a:lstStyle/>
          <a:p>
            <a:pPr marL="0" indent="0" algn="ctr">
              <a:buNone/>
            </a:pPr>
            <a:r>
              <a:rPr lang="el-GR" dirty="0">
                <a:solidFill>
                  <a:srgbClr val="00B0F0"/>
                </a:solidFill>
              </a:rPr>
              <a:t>Σύμφωνα με τις ισχύουσες πυροσβεστικές διατάξεις, είναι υποχρεωτική η ύπαρξη δύο πυροσβεστήρων 6 κιλών (ένας ξηρής σκόνης και ένας διοξειδίου του άνθρακα), οι οποίοι μπορεί να είναι φορητοί, ή αναρτημένοι στην οροφή του λεβητοστασίου.</a:t>
            </a:r>
          </a:p>
          <a:p>
            <a:pPr marL="0" indent="0" algn="ctr">
              <a:buNone/>
            </a:pPr>
            <a:endParaRPr lang="el-GR" dirty="0">
              <a:solidFill>
                <a:srgbClr val="00B0F0"/>
              </a:solidFill>
            </a:endParaRPr>
          </a:p>
          <a:p>
            <a:pPr marL="0" indent="0" algn="ctr">
              <a:buNone/>
            </a:pPr>
            <a:r>
              <a:rPr lang="el-GR" dirty="0">
                <a:solidFill>
                  <a:srgbClr val="00B0F0"/>
                </a:solidFill>
              </a:rPr>
              <a:t>Για ακόμη μεγαλύτερη ασφάλεια, συνίσταται στα λεβητοστάσια και στους χώρους υγρών καυσίμων, να εγκαθίστανται συστήματα αυτόματης πυρανίχνευσης και κατάσβεσης.</a:t>
            </a:r>
          </a:p>
        </p:txBody>
      </p:sp>
    </p:spTree>
    <p:extLst>
      <p:ext uri="{BB962C8B-B14F-4D97-AF65-F5344CB8AC3E}">
        <p14:creationId xmlns:p14="http://schemas.microsoft.com/office/powerpoint/2010/main" val="274397447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AEB56FBA-5812-458F-B201-10585E426C17}" type="slidenum">
              <a:rPr lang="el-GR" smtClean="0"/>
              <a:pPr/>
              <a:t>35</a:t>
            </a:fld>
            <a:endParaRPr lang="el-GR"/>
          </a:p>
        </p:txBody>
      </p:sp>
      <p:pic>
        <p:nvPicPr>
          <p:cNvPr id="5" name="Θέση περιεχομένου 4"/>
          <p:cNvPicPr>
            <a:picLocks noGrp="1" noChangeAspect="1"/>
          </p:cNvPicPr>
          <p:nvPr>
            <p:ph sz="quarter" idx="13"/>
          </p:nvPr>
        </p:nvPicPr>
        <p:blipFill>
          <a:blip r:embed="rId2" cstate="print">
            <a:extLst>
              <a:ext uri="{28A0092B-C50C-407E-A947-70E740481C1C}">
                <a14:useLocalDpi xmlns:a14="http://schemas.microsoft.com/office/drawing/2010/main" val="0"/>
              </a:ext>
            </a:extLst>
          </a:blip>
          <a:stretch>
            <a:fillRect/>
          </a:stretch>
        </p:blipFill>
        <p:spPr>
          <a:xfrm>
            <a:off x="827584" y="476672"/>
            <a:ext cx="3002263" cy="4114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Εικόνα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976" y="3140968"/>
            <a:ext cx="3810000" cy="2590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Εικόνα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0112" y="332656"/>
            <a:ext cx="1714500" cy="2571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5060715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AEB56FBA-5812-458F-B201-10585E426C17}" type="slidenum">
              <a:rPr lang="el-GR" smtClean="0"/>
              <a:pPr/>
              <a:t>36</a:t>
            </a:fld>
            <a:endParaRPr lang="el-GR"/>
          </a:p>
        </p:txBody>
      </p:sp>
      <p:pic>
        <p:nvPicPr>
          <p:cNvPr id="5" name="Θέση περιεχομένου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09600" y="1340768"/>
            <a:ext cx="7924800" cy="38534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7606450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AEB56FBA-5812-458F-B201-10585E426C17}" type="slidenum">
              <a:rPr lang="el-GR" smtClean="0"/>
              <a:pPr/>
              <a:t>37</a:t>
            </a:fld>
            <a:endParaRPr lang="el-GR"/>
          </a:p>
        </p:txBody>
      </p:sp>
      <p:pic>
        <p:nvPicPr>
          <p:cNvPr id="5" name="Θέση περιεχομένου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11560" y="1196752"/>
            <a:ext cx="7924800" cy="38534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304918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AEB56FBA-5812-458F-B201-10585E426C17}" type="slidenum">
              <a:rPr lang="el-GR" smtClean="0"/>
              <a:pPr/>
              <a:t>38</a:t>
            </a:fld>
            <a:endParaRPr lang="el-GR"/>
          </a:p>
        </p:txBody>
      </p:sp>
      <p:pic>
        <p:nvPicPr>
          <p:cNvPr id="5" name="Θέση περιεχομένου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11560" y="1412776"/>
            <a:ext cx="7924800" cy="38534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7227124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chor="ctr"/>
          <a:lstStyle/>
          <a:p>
            <a:pPr algn="ctr"/>
            <a:r>
              <a:rPr lang="el-GR" b="1" u="sng" dirty="0" err="1">
                <a:solidFill>
                  <a:srgbClr val="FFC000"/>
                </a:solidFill>
              </a:rPr>
              <a:t>Θεση</a:t>
            </a:r>
            <a:r>
              <a:rPr lang="el-GR" b="1" u="sng" dirty="0">
                <a:solidFill>
                  <a:srgbClr val="FFC000"/>
                </a:solidFill>
              </a:rPr>
              <a:t> </a:t>
            </a:r>
            <a:r>
              <a:rPr lang="el-GR" b="1" u="sng" dirty="0" err="1">
                <a:solidFill>
                  <a:srgbClr val="FFC000"/>
                </a:solidFill>
              </a:rPr>
              <a:t>λεβητοστασιου</a:t>
            </a:r>
            <a:endParaRPr lang="el-GR" b="1" u="sng" dirty="0">
              <a:solidFill>
                <a:srgbClr val="FFC000"/>
              </a:solidFill>
            </a:endParaRPr>
          </a:p>
        </p:txBody>
      </p:sp>
      <p:sp>
        <p:nvSpPr>
          <p:cNvPr id="3" name="Θέση περιεχομένου 2"/>
          <p:cNvSpPr>
            <a:spLocks noGrp="1"/>
          </p:cNvSpPr>
          <p:nvPr>
            <p:ph sz="quarter" idx="13"/>
          </p:nvPr>
        </p:nvSpPr>
        <p:spPr/>
        <p:txBody>
          <a:bodyPr anchor="ctr">
            <a:normAutofit/>
          </a:bodyPr>
          <a:lstStyle/>
          <a:p>
            <a:pPr marL="0" indent="0" algn="ctr">
              <a:buNone/>
            </a:pPr>
            <a:r>
              <a:rPr lang="el-GR" dirty="0">
                <a:solidFill>
                  <a:srgbClr val="00B0F0"/>
                </a:solidFill>
              </a:rPr>
              <a:t>Συνήθως, τα λεβητοστάσια τοποθετούνται στο υπόγειο των κτιρίων και η θέση τους εξαρτάται από την θέση της καπνοδόχου, τις δυνατότητες ανανέωσης του αέρα και της δυνατότητας κατάλληλης και οικονομικής διάταξης των σωληνώσεων διανομής – επιστροφής του ζεστού νερού στους θερμαινόμενους χώρους.</a:t>
            </a:r>
          </a:p>
          <a:p>
            <a:pPr marL="0" indent="0" algn="ctr">
              <a:buNone/>
            </a:pPr>
            <a:endParaRPr lang="el-GR" dirty="0">
              <a:solidFill>
                <a:srgbClr val="00B0F0"/>
              </a:solidFill>
            </a:endParaRPr>
          </a:p>
          <a:p>
            <a:pPr marL="0" indent="0" algn="ctr">
              <a:buNone/>
            </a:pPr>
            <a:r>
              <a:rPr lang="el-GR" dirty="0">
                <a:solidFill>
                  <a:srgbClr val="00B0F0"/>
                </a:solidFill>
              </a:rPr>
              <a:t>Σε ειδικές περιπτώσεις, το λεβητοστάσιο μπορεί να τοποθετηθεί στη στέγη ή στο δώμα. Η τοποθέτηση δεξαμενής πετρελαίου όμως στο δώμα, απαγορεύεται.</a:t>
            </a:r>
          </a:p>
        </p:txBody>
      </p:sp>
      <p:sp>
        <p:nvSpPr>
          <p:cNvPr id="4" name="Θέση αριθμού διαφάνειας 3"/>
          <p:cNvSpPr>
            <a:spLocks noGrp="1"/>
          </p:cNvSpPr>
          <p:nvPr>
            <p:ph type="sldNum" sz="quarter" idx="12"/>
          </p:nvPr>
        </p:nvSpPr>
        <p:spPr/>
        <p:txBody>
          <a:bodyPr/>
          <a:lstStyle/>
          <a:p>
            <a:fld id="{AEB56FBA-5812-458F-B201-10585E426C17}" type="slidenum">
              <a:rPr lang="el-GR" smtClean="0"/>
              <a:pPr/>
              <a:t>4</a:t>
            </a:fld>
            <a:endParaRPr lang="el-GR"/>
          </a:p>
        </p:txBody>
      </p:sp>
    </p:spTree>
    <p:extLst>
      <p:ext uri="{BB962C8B-B14F-4D97-AF65-F5344CB8AC3E}">
        <p14:creationId xmlns:p14="http://schemas.microsoft.com/office/powerpoint/2010/main" val="614930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chor="ctr"/>
          <a:lstStyle/>
          <a:p>
            <a:pPr algn="ctr"/>
            <a:r>
              <a:rPr lang="el-GR" b="1" u="sng" dirty="0" err="1">
                <a:solidFill>
                  <a:srgbClr val="FFC000"/>
                </a:solidFill>
              </a:rPr>
              <a:t>Λεβητασ</a:t>
            </a:r>
            <a:endParaRPr lang="el-GR" b="1" u="sng" dirty="0">
              <a:solidFill>
                <a:srgbClr val="FFC000"/>
              </a:solidFill>
            </a:endParaRPr>
          </a:p>
        </p:txBody>
      </p:sp>
      <p:sp>
        <p:nvSpPr>
          <p:cNvPr id="3" name="Θέση περιεχομένου 2"/>
          <p:cNvSpPr>
            <a:spLocks noGrp="1"/>
          </p:cNvSpPr>
          <p:nvPr>
            <p:ph sz="quarter" idx="13"/>
          </p:nvPr>
        </p:nvSpPr>
        <p:spPr/>
        <p:txBody>
          <a:bodyPr anchor="ctr">
            <a:noAutofit/>
          </a:bodyPr>
          <a:lstStyle/>
          <a:p>
            <a:pPr marL="0" indent="0" algn="ctr">
              <a:buNone/>
            </a:pPr>
            <a:r>
              <a:rPr lang="el-GR" sz="2000" dirty="0">
                <a:solidFill>
                  <a:srgbClr val="00B0F0"/>
                </a:solidFill>
              </a:rPr>
              <a:t>Λέβητας ονομάζεται κάθε κλειστή μεταλλική συσκευή (δοχείο) εντός του οποίου θερμαίνεται</a:t>
            </a:r>
            <a:r>
              <a:rPr lang="en-US" sz="2000" dirty="0">
                <a:solidFill>
                  <a:srgbClr val="00B0F0"/>
                </a:solidFill>
              </a:rPr>
              <a:t> </a:t>
            </a:r>
            <a:r>
              <a:rPr lang="el-GR" sz="2000" dirty="0">
                <a:solidFill>
                  <a:srgbClr val="00B0F0"/>
                </a:solidFill>
              </a:rPr>
              <a:t>νερό </a:t>
            </a:r>
            <a:r>
              <a:rPr lang="en-US" sz="2000" dirty="0">
                <a:solidFill>
                  <a:srgbClr val="00B0F0"/>
                </a:solidFill>
              </a:rPr>
              <a:t>.</a:t>
            </a:r>
            <a:endParaRPr lang="el-GR" sz="2000" dirty="0">
              <a:solidFill>
                <a:srgbClr val="00B0F0"/>
              </a:solidFill>
            </a:endParaRPr>
          </a:p>
        </p:txBody>
      </p:sp>
      <p:sp>
        <p:nvSpPr>
          <p:cNvPr id="4" name="Θέση αριθμού διαφάνειας 3"/>
          <p:cNvSpPr>
            <a:spLocks noGrp="1"/>
          </p:cNvSpPr>
          <p:nvPr>
            <p:ph type="sldNum" sz="quarter" idx="12"/>
          </p:nvPr>
        </p:nvSpPr>
        <p:spPr/>
        <p:txBody>
          <a:bodyPr/>
          <a:lstStyle/>
          <a:p>
            <a:fld id="{AEB56FBA-5812-458F-B201-10585E426C17}" type="slidenum">
              <a:rPr lang="el-GR" smtClean="0"/>
              <a:pPr/>
              <a:t>5</a:t>
            </a:fld>
            <a:endParaRPr lang="el-GR"/>
          </a:p>
        </p:txBody>
      </p:sp>
    </p:spTree>
    <p:extLst>
      <p:ext uri="{BB962C8B-B14F-4D97-AF65-F5344CB8AC3E}">
        <p14:creationId xmlns:p14="http://schemas.microsoft.com/office/powerpoint/2010/main" val="20119786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chor="ctr"/>
          <a:lstStyle/>
          <a:p>
            <a:pPr algn="ctr"/>
            <a:r>
              <a:rPr lang="el-GR" b="1" u="sng" dirty="0" err="1">
                <a:solidFill>
                  <a:srgbClr val="FFC000"/>
                </a:solidFill>
              </a:rPr>
              <a:t>Λεβητασ</a:t>
            </a:r>
            <a:r>
              <a:rPr lang="el-GR" b="1" u="sng" dirty="0">
                <a:solidFill>
                  <a:srgbClr val="FFC000"/>
                </a:solidFill>
              </a:rPr>
              <a:t> </a:t>
            </a:r>
            <a:r>
              <a:rPr lang="el-GR" b="1" u="sng" dirty="0" err="1">
                <a:solidFill>
                  <a:srgbClr val="FFC000"/>
                </a:solidFill>
              </a:rPr>
              <a:t>αεριου</a:t>
            </a:r>
            <a:endParaRPr lang="el-GR" b="1" u="sng" dirty="0">
              <a:solidFill>
                <a:srgbClr val="FFC000"/>
              </a:solidFill>
            </a:endParaRPr>
          </a:p>
        </p:txBody>
      </p:sp>
      <p:pic>
        <p:nvPicPr>
          <p:cNvPr id="5" name="Θέση περιεχομένου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67544" y="1916832"/>
            <a:ext cx="2592288" cy="3308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Θέση αριθμού διαφάνειας 3"/>
          <p:cNvSpPr>
            <a:spLocks noGrp="1"/>
          </p:cNvSpPr>
          <p:nvPr>
            <p:ph type="sldNum" sz="quarter" idx="12"/>
          </p:nvPr>
        </p:nvSpPr>
        <p:spPr/>
        <p:txBody>
          <a:bodyPr/>
          <a:lstStyle/>
          <a:p>
            <a:fld id="{AEB56FBA-5812-458F-B201-10585E426C17}" type="slidenum">
              <a:rPr lang="el-GR" smtClean="0"/>
              <a:pPr/>
              <a:t>6</a:t>
            </a:fld>
            <a:endParaRPr lang="el-GR"/>
          </a:p>
        </p:txBody>
      </p:sp>
      <p:pic>
        <p:nvPicPr>
          <p:cNvPr id="7" name="Εικόνα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3928" y="2276872"/>
            <a:ext cx="4957380" cy="277884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933792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chor="ctr"/>
          <a:lstStyle/>
          <a:p>
            <a:pPr algn="ctr"/>
            <a:r>
              <a:rPr lang="el-GR" b="1" u="sng" dirty="0" err="1">
                <a:solidFill>
                  <a:srgbClr val="FFC000"/>
                </a:solidFill>
              </a:rPr>
              <a:t>Λεβητασ</a:t>
            </a:r>
            <a:r>
              <a:rPr lang="el-GR" b="1" u="sng" dirty="0">
                <a:solidFill>
                  <a:srgbClr val="FFC000"/>
                </a:solidFill>
              </a:rPr>
              <a:t> </a:t>
            </a:r>
            <a:r>
              <a:rPr lang="el-GR" b="1" u="sng" dirty="0" err="1">
                <a:solidFill>
                  <a:srgbClr val="FFC000"/>
                </a:solidFill>
              </a:rPr>
              <a:t>πετρελαιου</a:t>
            </a:r>
            <a:endParaRPr lang="el-GR" b="1" u="sng" dirty="0">
              <a:solidFill>
                <a:srgbClr val="FFC000"/>
              </a:solidFill>
            </a:endParaRPr>
          </a:p>
        </p:txBody>
      </p:sp>
      <p:pic>
        <p:nvPicPr>
          <p:cNvPr id="5" name="Θέση περιεχομένου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11560" y="1700808"/>
            <a:ext cx="1951856" cy="38523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Θέση αριθμού διαφάνειας 3"/>
          <p:cNvSpPr>
            <a:spLocks noGrp="1"/>
          </p:cNvSpPr>
          <p:nvPr>
            <p:ph type="sldNum" sz="quarter" idx="12"/>
          </p:nvPr>
        </p:nvSpPr>
        <p:spPr/>
        <p:txBody>
          <a:bodyPr/>
          <a:lstStyle/>
          <a:p>
            <a:fld id="{AEB56FBA-5812-458F-B201-10585E426C17}" type="slidenum">
              <a:rPr lang="el-GR" smtClean="0"/>
              <a:pPr/>
              <a:t>7</a:t>
            </a:fld>
            <a:endParaRPr lang="el-GR"/>
          </a:p>
        </p:txBody>
      </p:sp>
      <p:pic>
        <p:nvPicPr>
          <p:cNvPr id="6" name="Εικόνα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3968" y="1628800"/>
            <a:ext cx="3721596" cy="37215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07600534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pPr algn="ctr"/>
            <a:r>
              <a:rPr lang="el-GR" b="1" u="sng" dirty="0" err="1">
                <a:solidFill>
                  <a:srgbClr val="FFC000"/>
                </a:solidFill>
              </a:rPr>
              <a:t>Δεξαμενη</a:t>
            </a:r>
            <a:r>
              <a:rPr lang="el-GR" b="1" u="sng" dirty="0">
                <a:solidFill>
                  <a:srgbClr val="FFC000"/>
                </a:solidFill>
              </a:rPr>
              <a:t> </a:t>
            </a:r>
            <a:r>
              <a:rPr lang="el-GR" b="1" u="sng" dirty="0" err="1">
                <a:solidFill>
                  <a:srgbClr val="FFC000"/>
                </a:solidFill>
              </a:rPr>
              <a:t>πετρελαιου</a:t>
            </a:r>
            <a:endParaRPr lang="el-GR" b="1" u="sng" dirty="0">
              <a:solidFill>
                <a:srgbClr val="FFC000"/>
              </a:solidFill>
            </a:endParaRPr>
          </a:p>
        </p:txBody>
      </p:sp>
      <p:sp>
        <p:nvSpPr>
          <p:cNvPr id="3" name="Θέση αριθμού διαφάνειας 2"/>
          <p:cNvSpPr>
            <a:spLocks noGrp="1"/>
          </p:cNvSpPr>
          <p:nvPr>
            <p:ph type="sldNum" sz="quarter" idx="12"/>
          </p:nvPr>
        </p:nvSpPr>
        <p:spPr/>
        <p:txBody>
          <a:bodyPr/>
          <a:lstStyle/>
          <a:p>
            <a:fld id="{AEB56FBA-5812-458F-B201-10585E426C17}" type="slidenum">
              <a:rPr lang="el-GR" smtClean="0"/>
              <a:pPr/>
              <a:t>8</a:t>
            </a:fld>
            <a:endParaRPr lang="el-GR"/>
          </a:p>
        </p:txBody>
      </p:sp>
      <p:sp>
        <p:nvSpPr>
          <p:cNvPr id="4" name="Θέση περιεχομένου 3"/>
          <p:cNvSpPr>
            <a:spLocks noGrp="1"/>
          </p:cNvSpPr>
          <p:nvPr>
            <p:ph sz="quarter" idx="13"/>
          </p:nvPr>
        </p:nvSpPr>
        <p:spPr/>
        <p:txBody>
          <a:bodyPr anchor="ctr"/>
          <a:lstStyle/>
          <a:p>
            <a:pPr marL="0" indent="0" algn="ctr">
              <a:buNone/>
            </a:pPr>
            <a:r>
              <a:rPr lang="el-GR" dirty="0">
                <a:solidFill>
                  <a:srgbClr val="00B0F0"/>
                </a:solidFill>
              </a:rPr>
              <a:t>Η δεξαμενή πετρελαίου είναι ένα από τα σημαντικότερα στοιχεία μιας εγκατάστασης κεντρικής θέρμανσης. Οι δεξαμενές που χρησιμοποιούνται σήμερα στις εγκαταστάσεις, είναι δύο ειδών:  πλαστικές (κυρίως για αποθήκευση μικρής ποσότητας καυσίμων σε ατομικές και μικρές εγκαταστάσεις θέρμανσης) και οι μεταλλικές (χαλύβδινες) δεξαμενές που χρησιμοποιούνται για την αποθήκευση οποιασδήποτε ποσότητας πετρελαίου. </a:t>
            </a:r>
          </a:p>
        </p:txBody>
      </p:sp>
    </p:spTree>
    <p:extLst>
      <p:ext uri="{BB962C8B-B14F-4D97-AF65-F5344CB8AC3E}">
        <p14:creationId xmlns:p14="http://schemas.microsoft.com/office/powerpoint/2010/main" val="16772173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αριθμού διαφάνειας 2"/>
          <p:cNvSpPr>
            <a:spLocks noGrp="1"/>
          </p:cNvSpPr>
          <p:nvPr>
            <p:ph type="sldNum" sz="quarter" idx="12"/>
          </p:nvPr>
        </p:nvSpPr>
        <p:spPr/>
        <p:txBody>
          <a:bodyPr/>
          <a:lstStyle/>
          <a:p>
            <a:fld id="{AEB56FBA-5812-458F-B201-10585E426C17}" type="slidenum">
              <a:rPr lang="el-GR" smtClean="0"/>
              <a:pPr/>
              <a:t>9</a:t>
            </a:fld>
            <a:endParaRPr lang="el-GR"/>
          </a:p>
        </p:txBody>
      </p:sp>
      <p:pic>
        <p:nvPicPr>
          <p:cNvPr id="5" name="Θέση περιεχομένου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4283968" y="2708920"/>
            <a:ext cx="4294399" cy="30060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Εικόνα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260648"/>
            <a:ext cx="3897838" cy="343926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43438239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theme/theme1.xml><?xml version="1.0" encoding="utf-8"?>
<a:theme xmlns:a="http://schemas.openxmlformats.org/drawingml/2006/main" name="Ορίζοντας">
  <a:themeElements>
    <a:clrScheme name="Ορίζοντα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Ορίζοντας">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Ορίζοντας">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626</TotalTime>
  <Words>1672</Words>
  <Application>Microsoft Office PowerPoint</Application>
  <PresentationFormat>Προβολή στην οθόνη (4:3)</PresentationFormat>
  <Paragraphs>131</Paragraphs>
  <Slides>38</Slides>
  <Notes>0</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38</vt:i4>
      </vt:variant>
    </vt:vector>
  </HeadingPairs>
  <TitlesOfParts>
    <vt:vector size="43" baseType="lpstr">
      <vt:lpstr>Arial</vt:lpstr>
      <vt:lpstr>Arial Narrow</vt:lpstr>
      <vt:lpstr>Calibri</vt:lpstr>
      <vt:lpstr>Wingdings</vt:lpstr>
      <vt:lpstr>Ορίζοντας</vt:lpstr>
      <vt:lpstr>Εργασια γ΄ εξαμηνου   τι περιλαμαβανει ενα λεβητοστασιο </vt:lpstr>
      <vt:lpstr>περιεχομενα</vt:lpstr>
      <vt:lpstr>Τι ειναι το λεβητοστασιο</vt:lpstr>
      <vt:lpstr>Θεση λεβητοστασιου</vt:lpstr>
      <vt:lpstr>Λεβητασ</vt:lpstr>
      <vt:lpstr>Λεβητασ αεριου</vt:lpstr>
      <vt:lpstr>Λεβητασ πετρελαιου</vt:lpstr>
      <vt:lpstr>Δεξαμενη πετρελαιου</vt:lpstr>
      <vt:lpstr>Παρουσίαση του PowerPoint</vt:lpstr>
      <vt:lpstr>boiler</vt:lpstr>
      <vt:lpstr>Παρουσίαση του PowerPoint</vt:lpstr>
      <vt:lpstr>δοχειο αδρανειασ (Buffer Tank) </vt:lpstr>
      <vt:lpstr>Παρουσίαση του PowerPoint</vt:lpstr>
      <vt:lpstr>ΚυκλοφορητΕΣ</vt:lpstr>
      <vt:lpstr>Παρουσίαση του PowerPoint</vt:lpstr>
      <vt:lpstr>Δοχειο διαστολησ</vt:lpstr>
      <vt:lpstr>Παρουσίαση του PowerPoint</vt:lpstr>
      <vt:lpstr>Παρουσίαση του PowerPoint</vt:lpstr>
      <vt:lpstr>Παρουσίαση του PowerPoint</vt:lpstr>
      <vt:lpstr>ΑΥΤΟΜΑΤΟΣ ΠΛΗΡΩΣΕΩΣ</vt:lpstr>
      <vt:lpstr>Παρουσίαση του PowerPoint</vt:lpstr>
      <vt:lpstr>Βαλβιδα ασφαλειασ</vt:lpstr>
      <vt:lpstr>Παρουσίαση του PowerPoint</vt:lpstr>
      <vt:lpstr>ΑΠΑΕΡΩΤΕΣ ΜΙΚΡΟΦΥΣΣΑΛΙΔΩΝ ΣΥΝΕΧΟΥΣ ΛΕΙΤΟΥΡΓΙΑΣ</vt:lpstr>
      <vt:lpstr>Παρουσίαση του PowerPoint</vt:lpstr>
      <vt:lpstr>ΔΙΑΧΩΡΙΣΤΕΣ ΣΩΜΑΤΙΔΙΩΝ ΣΥΝΕΧΟΥΣ ΛΕΙΤΟΥΡΓΙΑΣ</vt:lpstr>
      <vt:lpstr>Παρουσίαση του PowerPoint</vt:lpstr>
      <vt:lpstr>ΦΙΛΤΡΑ ΚΕΝΤΡΙΚΗΣ ΠΑΡΟΧΗΣ</vt:lpstr>
      <vt:lpstr>Παρουσίαση του PowerPoint</vt:lpstr>
      <vt:lpstr>ηλεκτροβανα</vt:lpstr>
      <vt:lpstr>Παρουσίαση του PowerPoint</vt:lpstr>
      <vt:lpstr>Πινακασ αυτονομιασ</vt:lpstr>
      <vt:lpstr>Παρουσίαση του PowerPoint</vt:lpstr>
      <vt:lpstr>Συστημα πυροσβεσησ</vt:lpstr>
      <vt:lpstr>Παρουσίαση του PowerPoint</vt:lpstr>
      <vt:lpstr>Παρουσίαση του PowerPoint</vt:lpstr>
      <vt:lpstr>Παρουσίαση του PowerPoint</vt:lpstr>
      <vt:lpstr>Παρουσίαση του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persa louis</dc:creator>
  <cp:lastModifiedBy>da</cp:lastModifiedBy>
  <cp:revision>35</cp:revision>
  <dcterms:created xsi:type="dcterms:W3CDTF">2019-03-11T19:11:42Z</dcterms:created>
  <dcterms:modified xsi:type="dcterms:W3CDTF">2020-11-22T17:09:21Z</dcterms:modified>
</cp:coreProperties>
</file>