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58" r:id="rId4"/>
    <p:sldId id="264" r:id="rId5"/>
    <p:sldId id="259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xmlns="" id="{85CA16A9-EF12-4A3C-A4F5-E14B0E0F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467" y="1034179"/>
            <a:ext cx="4553734" cy="2508859"/>
          </a:xfrm>
        </p:spPr>
        <p:txBody>
          <a:bodyPr/>
          <a:lstStyle/>
          <a:p>
            <a:r>
              <a:rPr lang="el-GR" b="1" dirty="0"/>
              <a:t>Δ</a:t>
            </a:r>
            <a:r>
              <a:rPr lang="el" b="1" dirty="0"/>
              <a:t>ιεκ αμπελοκηπων </a:t>
            </a:r>
            <a:br>
              <a:rPr lang="el" b="1" dirty="0"/>
            </a:br>
            <a:r>
              <a:rPr lang="el" b="1" dirty="0"/>
              <a:t>           2022-2023</a:t>
            </a:r>
            <a:endParaRPr lang="el-GR" b="1" dirty="0"/>
          </a:p>
        </p:txBody>
      </p:sp>
      <p:sp>
        <p:nvSpPr>
          <p:cNvPr id="7" name="Τίτλος 3">
            <a:extLst>
              <a:ext uri="{FF2B5EF4-FFF2-40B4-BE49-F238E27FC236}">
                <a16:creationId xmlns:a16="http://schemas.microsoft.com/office/drawing/2014/main" xmlns="" id="{E0DFB143-BB72-4EB6-8D9D-3C31CBAEF4E5}"/>
              </a:ext>
            </a:extLst>
          </p:cNvPr>
          <p:cNvSpPr txBox="1">
            <a:spLocks/>
          </p:cNvSpPr>
          <p:nvPr/>
        </p:nvSpPr>
        <p:spPr>
          <a:xfrm>
            <a:off x="3627330" y="3084531"/>
            <a:ext cx="4553734" cy="3791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" dirty="0"/>
              <a:t> </a:t>
            </a:r>
            <a:br>
              <a:rPr lang="el" dirty="0"/>
            </a:br>
            <a:r>
              <a:rPr lang="el" dirty="0"/>
              <a:t>      </a:t>
            </a:r>
            <a:endParaRPr lang="el-GR" dirty="0"/>
          </a:p>
        </p:txBody>
      </p:sp>
      <p:sp>
        <p:nvSpPr>
          <p:cNvPr id="2" name="Τίτλος 3">
            <a:extLst>
              <a:ext uri="{FF2B5EF4-FFF2-40B4-BE49-F238E27FC236}">
                <a16:creationId xmlns:a16="http://schemas.microsoft.com/office/drawing/2014/main" xmlns="" id="{7196E0C5-7A4E-4B9E-817B-4BFF3C36A8AA}"/>
              </a:ext>
            </a:extLst>
          </p:cNvPr>
          <p:cNvSpPr txBox="1">
            <a:spLocks/>
          </p:cNvSpPr>
          <p:nvPr/>
        </p:nvSpPr>
        <p:spPr>
          <a:xfrm>
            <a:off x="2100721" y="2818355"/>
            <a:ext cx="7606951" cy="2283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Ε</a:t>
            </a:r>
            <a:r>
              <a:rPr lang="el" dirty="0"/>
              <a:t>ιδικοτητα:       τεχνικοσ  </a:t>
            </a:r>
          </a:p>
          <a:p>
            <a:r>
              <a:rPr lang="el" dirty="0"/>
              <a:t>                       μηχανοτρονικησ   </a:t>
            </a:r>
          </a:p>
          <a:p>
            <a:r>
              <a:rPr lang="el" dirty="0"/>
              <a:t>                               α εξαμηνο       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217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2AEE722-2EAC-4E52-991A-5B380732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69624"/>
            <a:ext cx="9905998" cy="1474418"/>
          </a:xfrm>
        </p:spPr>
        <p:txBody>
          <a:bodyPr/>
          <a:lstStyle/>
          <a:p>
            <a:r>
              <a:rPr lang="el-GR" b="1" dirty="0"/>
              <a:t>Κ</a:t>
            </a:r>
            <a:r>
              <a:rPr lang="el" b="1" dirty="0"/>
              <a:t>εφαλαιο 5:</a:t>
            </a:r>
            <a:r>
              <a:rPr lang="el" sz="3200" b="1" dirty="0"/>
              <a:t>προβλεπομενεσ κυρωσεισ σε περιπτωση παρανομιασ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2967C8F-9BA5-4C9C-8080-7FF7A8132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48629"/>
            <a:ext cx="9905998" cy="3562089"/>
          </a:xfrm>
        </p:spPr>
        <p:txBody>
          <a:bodyPr>
            <a:normAutofit fontScale="25000" lnSpcReduction="20000"/>
          </a:bodyPr>
          <a:lstStyle/>
          <a:p>
            <a:r>
              <a:rPr lang="el-GR" sz="6800" b="0" i="0" dirty="0">
                <a:solidFill>
                  <a:schemeClr val="tx1"/>
                </a:solidFill>
                <a:effectLst/>
              </a:rPr>
              <a:t>Όσο αναφορά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τισ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κυρώσεισ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στουσ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παραβάτεσ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</a:rPr>
              <a:t>των διατάξεων που επιβλέπει ο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νόμοσ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, </a:t>
            </a:r>
            <a:r>
              <a:rPr lang="el-GR" sz="6800" b="0" i="0" dirty="0">
                <a:solidFill>
                  <a:schemeClr val="tx1"/>
                </a:solidFill>
                <a:effectLst/>
              </a:rPr>
              <a:t>επιβάλλονται οι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προβλεπόμενεσ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</a:rPr>
              <a:t>από το άρθρο 458 του Ποινικού Κώδικα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ποινέσ</a:t>
            </a:r>
            <a:r>
              <a:rPr lang="el-GR" sz="6800" dirty="0" smtClean="0">
                <a:solidFill>
                  <a:schemeClr val="tx1"/>
                </a:solidFill>
                <a:effectLst/>
              </a:rPr>
              <a:t>: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</a:rPr>
              <a:t>Όσοι εκτελούν ή επιβλέπουν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εργασίεσ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συντήρησησ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</a:rPr>
              <a:t>και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επισκευήσ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</a:rPr>
              <a:t>μηχανημάτων έργων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χωρίσ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</a:rPr>
              <a:t>την κατά το παρόν Προεδρικό Διάταγμα στην αντίστοιχη άδεια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άσκησησ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επαγγέλματοσ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. </a:t>
            </a:r>
            <a:r>
              <a:rPr lang="el-GR" sz="6800" b="0" i="0" dirty="0">
                <a:solidFill>
                  <a:schemeClr val="tx1"/>
                </a:solidFill>
                <a:effectLst/>
              </a:rPr>
              <a:t>Όσοι εκμεταλλεύονται ή θέτουν σε λειτουργία ΣΕΜΕ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χωρίσ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</a:rPr>
              <a:t>την κατά το παρόν Προεδρικό Διάταγμα αντίστοιχη άδεια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λειτουργίασ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. </a:t>
            </a:r>
            <a:r>
              <a:rPr lang="el-GR" sz="6800" b="0" i="0" dirty="0">
                <a:solidFill>
                  <a:schemeClr val="tx1"/>
                </a:solidFill>
                <a:effectLst/>
              </a:rPr>
              <a:t>Όσοι εκτελούν τις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εργασίεσ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συντήρησησ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</a:rPr>
              <a:t>και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επισκευήσ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</a:rPr>
              <a:t>μηχανημάτων έργων κατά παράβαση των κανόνων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τησ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τεχνικήσ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, </a:t>
            </a:r>
            <a:r>
              <a:rPr lang="el-GR" sz="6800" b="0" i="0" dirty="0">
                <a:solidFill>
                  <a:schemeClr val="tx1"/>
                </a:solidFill>
                <a:effectLst/>
              </a:rPr>
              <a:t>εφόσον έτσι δημιουργείται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κίνδυνοσ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</a:rPr>
              <a:t>για τη ζωή ή υγεία του ανθρώπου.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Στουσ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καταδικασθέντεσ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</a:rPr>
              <a:t>σε οποιαδήποτε ποινή για κακή εκτέλεση εργασιών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συντήρησησ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</a:rPr>
              <a:t>και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επισκευήσ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</a:rPr>
              <a:t>μηχανημάτων έργων, επιβάλλεται πρόσθετα και διοικητική κύρωση προστίμου μέχρι δέκα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χιλιάδεσ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</a:rPr>
              <a:t>(10.000) ευρώ. Το πρόστιμο αυτό επιβάλλεται από τον αρμόδιο Περιφερειάρχη, ύστερα από έγγραφη κλήση του παραβάτη να εκθέσει τις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απόψεισ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</a:rPr>
              <a:t>και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αντιρρήσεισ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</a:rPr>
              <a:t>του μέσα σε πέντε (5)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ημέρεσ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και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επισησ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καταβαλλεται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στην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τραπεζα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τησ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ελαδασ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υπερ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του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υπουργειου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υποδομων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μεταφορων</a:t>
            </a:r>
            <a:r>
              <a:rPr lang="el-GR" sz="6800" b="0" i="0" dirty="0" smtClean="0">
                <a:solidFill>
                  <a:schemeClr val="tx1"/>
                </a:solidFill>
                <a:effectLst/>
              </a:rPr>
              <a:t> και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</a:rPr>
              <a:t>δικτυων</a:t>
            </a:r>
            <a:endParaRPr lang="el-GR" sz="6800" b="0" i="0" dirty="0" smtClean="0">
              <a:solidFill>
                <a:schemeClr val="tx1"/>
              </a:solidFill>
              <a:effectLst/>
            </a:endParaRPr>
          </a:p>
          <a:p>
            <a:endParaRPr lang="el-GR" sz="6800" b="0" i="0" dirty="0">
              <a:solidFill>
                <a:schemeClr val="tx1"/>
              </a:solidFill>
              <a:effectLst/>
            </a:endParaRPr>
          </a:p>
          <a:p>
            <a:r>
              <a:rPr lang="el-GR" sz="68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Με </a:t>
            </a:r>
            <a:r>
              <a:rPr lang="el-GR" sz="68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απόφαση του εκάστοτε περιφερειάρχη αφαιρείται για έξι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μήνεσ</a:t>
            </a:r>
            <a:r>
              <a:rPr lang="el-GR" sz="68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l-GR" sz="68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η</a:t>
            </a:r>
            <a:r>
              <a:rPr lang="el-GR" sz="68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άδεια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λειτουργίασ</a:t>
            </a:r>
            <a:r>
              <a:rPr lang="el-GR" sz="68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του ΣΕΜΕ εφόσον ο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κάτοχοσ</a:t>
            </a:r>
            <a:r>
              <a:rPr lang="el-GR" sz="68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τησ</a:t>
            </a:r>
            <a:r>
              <a:rPr lang="el-GR" sz="68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άδειασ</a:t>
            </a:r>
            <a:r>
              <a:rPr lang="el-GR" sz="68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καταδικασθεί σε οποιαδήποτε ποινή για παραποίηση ή εξαφάνιση στοιχείων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ταυτότητασ</a:t>
            </a:r>
            <a:r>
              <a:rPr lang="el-GR" sz="68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του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μηχανήματοσ</a:t>
            </a:r>
            <a:r>
              <a:rPr lang="el-GR" sz="68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καθώσ</a:t>
            </a:r>
            <a:r>
              <a:rPr lang="el-GR" sz="68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και για αποδοχή προϊόντων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εγκλήματοσ</a:t>
            </a:r>
            <a:r>
              <a:rPr lang="el-GR" sz="68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l-GR" sz="68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σε σχέση με τα παραπάνω οχήματα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όπωσ</a:t>
            </a:r>
            <a:r>
              <a:rPr lang="el-GR" sz="68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επίσησ</a:t>
            </a:r>
            <a:r>
              <a:rPr lang="el-GR" sz="68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και η άδεια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άσκησησ</a:t>
            </a:r>
            <a:r>
              <a:rPr lang="el-GR" sz="68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επαγγέλματοσ</a:t>
            </a:r>
            <a:r>
              <a:rPr lang="el-GR" sz="68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τεχνίτη μηχανημάτων έργων οποιασδήποτε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ειδικότητασ</a:t>
            </a:r>
            <a:r>
              <a:rPr lang="el-GR" sz="68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l-GR" sz="68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εάν ο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κάτοχοσ</a:t>
            </a:r>
            <a:r>
              <a:rPr lang="el-GR" sz="68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της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άδειασ</a:t>
            </a:r>
            <a:r>
              <a:rPr lang="el-GR" sz="68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καταδικασθεί σε οποιαδήποτε ποινή για τα αδικήματα του προηγούμενου εδαφίου. Σε περίπτωση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δεύτερησ</a:t>
            </a:r>
            <a:r>
              <a:rPr lang="el-GR" sz="68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l-GR" sz="6800" b="0" i="0" dirty="0" err="1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καταδίκησ</a:t>
            </a:r>
            <a:r>
              <a:rPr lang="el-GR" sz="68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l-GR" sz="68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για τα πιο πάνω αδικήματα, η σχετική άδεια αφαιρείται οριστικά, αφότου η απόφαση καταστεί </a:t>
            </a:r>
            <a:r>
              <a:rPr lang="el" sz="68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αμετακλητη</a:t>
            </a:r>
            <a:endParaRPr lang="el-GR" sz="6800" b="0" i="0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605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F607F65-AEAA-4E79-AFD6-1FF7DC4F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524000"/>
            <a:ext cx="9905998" cy="3799562"/>
          </a:xfrm>
        </p:spPr>
        <p:txBody>
          <a:bodyPr>
            <a:normAutofit/>
          </a:bodyPr>
          <a:lstStyle/>
          <a:p>
            <a:r>
              <a:rPr lang="el-GR" sz="2800" b="1" dirty="0"/>
              <a:t>Π</a:t>
            </a:r>
            <a:r>
              <a:rPr lang="el" sz="2800" b="1" dirty="0"/>
              <a:t>ρουποθεσεισ για την αποκτηση αδειασ ασκησησ επαγγελματικων δικαιωματων εν</a:t>
            </a:r>
            <a:r>
              <a:rPr lang="el-GR" sz="2800" b="1" dirty="0" err="1"/>
              <a:t>ός</a:t>
            </a:r>
            <a:r>
              <a:rPr lang="el" sz="2800" b="1" dirty="0"/>
              <a:t> τεχνιτη αυτοκινητων</a:t>
            </a:r>
            <a:endParaRPr lang="el-GR" sz="2800" b="1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xmlns="" id="{CC7CE263-597C-4B74-B0E6-F5AEFB79D6F0}"/>
              </a:ext>
            </a:extLst>
          </p:cNvPr>
          <p:cNvSpPr txBox="1">
            <a:spLocks/>
          </p:cNvSpPr>
          <p:nvPr/>
        </p:nvSpPr>
        <p:spPr>
          <a:xfrm>
            <a:off x="1143001" y="678492"/>
            <a:ext cx="9905998" cy="1043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" dirty="0"/>
              <a:t>                                   </a:t>
            </a:r>
            <a:r>
              <a:rPr lang="el" sz="3600" u="sng" dirty="0"/>
              <a:t>θεμα</a:t>
            </a:r>
            <a:endParaRPr lang="el-GR" sz="3600" u="sng" dirty="0"/>
          </a:p>
        </p:txBody>
      </p:sp>
    </p:spTree>
    <p:extLst>
      <p:ext uri="{BB962C8B-B14F-4D97-AF65-F5344CB8AC3E}">
        <p14:creationId xmlns:p14="http://schemas.microsoft.com/office/powerpoint/2010/main" xmlns="" val="35091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C708CCF-25B2-41A3-A125-7A2DABC1A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4954586" cy="1905000"/>
          </a:xfrm>
        </p:spPr>
        <p:txBody>
          <a:bodyPr/>
          <a:lstStyle/>
          <a:p>
            <a:r>
              <a:rPr lang="el" dirty="0"/>
              <a:t>          </a:t>
            </a:r>
            <a:r>
              <a:rPr lang="el" sz="3600" dirty="0"/>
              <a:t>περιεχομενα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998D563-91BE-45EB-A083-3581FDB6F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4954586" cy="3124201"/>
          </a:xfrm>
        </p:spPr>
        <p:txBody>
          <a:bodyPr>
            <a:normAutofit fontScale="70000" lnSpcReduction="20000"/>
          </a:bodyPr>
          <a:lstStyle/>
          <a:p>
            <a:r>
              <a:rPr lang="el-GR" sz="2400" b="1" dirty="0"/>
              <a:t>Κ</a:t>
            </a:r>
            <a:r>
              <a:rPr lang="el" sz="2400" b="1" dirty="0"/>
              <a:t>εφαλαιο 1: προυποθεσεισ και απαραιτητα δικαιολογητικα για την εκδοση αδειασ ασκησησ επαγγελαμτοσ</a:t>
            </a:r>
          </a:p>
          <a:p>
            <a:r>
              <a:rPr lang="el-GR" sz="2400" b="1" dirty="0"/>
              <a:t>Κ</a:t>
            </a:r>
            <a:r>
              <a:rPr lang="el" sz="2400" b="1" dirty="0"/>
              <a:t>εφαλαιο 2: νομικο πλαισιο και απαιτουμενα προσοντα</a:t>
            </a:r>
          </a:p>
          <a:p>
            <a:r>
              <a:rPr lang="el-GR" sz="2400" b="1" dirty="0"/>
              <a:t>Κ</a:t>
            </a:r>
            <a:r>
              <a:rPr lang="el" sz="2400" b="1" dirty="0"/>
              <a:t>εφαλαιο 3: δικαιωματα κατοχων αδειασ ασκησησ επαγγελματοσ</a:t>
            </a:r>
          </a:p>
          <a:p>
            <a:r>
              <a:rPr lang="el-GR" sz="2400" b="1" dirty="0"/>
              <a:t>Κ</a:t>
            </a:r>
            <a:r>
              <a:rPr lang="el" sz="2400" b="1" dirty="0"/>
              <a:t>εφαλαιο 4: αδειεσ ασκησησ επαγγελματοσ στον χωρο του αυτοκινητου</a:t>
            </a:r>
          </a:p>
          <a:p>
            <a:r>
              <a:rPr lang="el-GR" sz="2400" b="1" dirty="0"/>
              <a:t>Κ</a:t>
            </a:r>
            <a:r>
              <a:rPr lang="el" sz="2400" b="1" dirty="0"/>
              <a:t>εφαλαιο 5: προβλεπομενεσ κυρωσεισ σε περιπτωση παρανομιασ</a:t>
            </a:r>
            <a:endParaRPr lang="el-GR" sz="2400" b="1" dirty="0"/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xmlns="" id="{58326380-2444-45EF-847B-C45AFD7B2AA5}"/>
              </a:ext>
            </a:extLst>
          </p:cNvPr>
          <p:cNvSpPr txBox="1">
            <a:spLocks/>
          </p:cNvSpPr>
          <p:nvPr/>
        </p:nvSpPr>
        <p:spPr>
          <a:xfrm>
            <a:off x="7345993" y="939452"/>
            <a:ext cx="3853817" cy="48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Μ</a:t>
            </a:r>
            <a:r>
              <a:rPr lang="el" sz="2400" dirty="0"/>
              <a:t>περερησ βασιλησ</a:t>
            </a:r>
          </a:p>
          <a:p>
            <a:r>
              <a:rPr lang="el-GR" sz="2400" dirty="0"/>
              <a:t>Τ</a:t>
            </a:r>
            <a:r>
              <a:rPr lang="el" sz="2400" dirty="0"/>
              <a:t>σακαλοσ φοιβοσ</a:t>
            </a:r>
          </a:p>
          <a:p>
            <a:r>
              <a:rPr lang="el-GR" sz="2400" dirty="0"/>
              <a:t>Ρ</a:t>
            </a:r>
            <a:r>
              <a:rPr lang="el" sz="2400" dirty="0"/>
              <a:t>ικαρντσ μαριοσ</a:t>
            </a:r>
          </a:p>
          <a:p>
            <a:r>
              <a:rPr lang="el-GR" sz="2400" dirty="0"/>
              <a:t>Ζ</a:t>
            </a:r>
            <a:r>
              <a:rPr lang="el" sz="2400" dirty="0"/>
              <a:t>ανεσησ </a:t>
            </a:r>
            <a:r>
              <a:rPr lang="el" sz="2400" dirty="0" smtClean="0"/>
              <a:t>γιαννησ</a:t>
            </a:r>
            <a:endParaRPr lang="el" sz="2400" dirty="0"/>
          </a:p>
          <a:p>
            <a:r>
              <a:rPr lang="el-GR" sz="2400" dirty="0"/>
              <a:t>Τ</a:t>
            </a:r>
            <a:r>
              <a:rPr lang="el" sz="2400" dirty="0"/>
              <a:t>ζαμαριασ παναγιωτησ</a:t>
            </a:r>
          </a:p>
        </p:txBody>
      </p:sp>
    </p:spTree>
    <p:extLst>
      <p:ext uri="{BB962C8B-B14F-4D97-AF65-F5344CB8AC3E}">
        <p14:creationId xmlns:p14="http://schemas.microsoft.com/office/powerpoint/2010/main" xmlns="" val="2078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2CA42FC-2E22-44FE-9541-C84489C1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00042"/>
            <a:ext cx="9905998" cy="1000132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Κ</a:t>
            </a:r>
            <a:r>
              <a:rPr lang="el" b="1" dirty="0"/>
              <a:t>εφαλαιο 1:</a:t>
            </a:r>
            <a:r>
              <a:rPr lang="el" sz="3200" b="1" dirty="0"/>
              <a:t>προυποθεσεισ και απαραιτητα δικαιολογητικα για την εκδοση αδειασ ασκησησ επαγγελαμτοσ</a:t>
            </a:r>
            <a:br>
              <a:rPr lang="el" sz="3200" b="1" dirty="0"/>
            </a:b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D9ABE05-CE0B-4C0D-87DD-8E5C0540D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114" y="1500174"/>
            <a:ext cx="5808944" cy="535782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l-GR" sz="4400" u="sng" dirty="0" err="1" smtClean="0"/>
              <a:t>Προϋποθέσεισ</a:t>
            </a:r>
            <a:r>
              <a:rPr lang="el" sz="4400" u="sng" dirty="0" smtClean="0"/>
              <a:t>:</a:t>
            </a:r>
            <a:endParaRPr lang="el-GR" u="sng" dirty="0"/>
          </a:p>
          <a:p>
            <a:r>
              <a:rPr lang="el-GR" sz="3600" dirty="0"/>
              <a:t>Ο </a:t>
            </a:r>
            <a:r>
              <a:rPr lang="el-GR" sz="3600" dirty="0" err="1" smtClean="0"/>
              <a:t>πτυχιούχοσ</a:t>
            </a:r>
            <a:r>
              <a:rPr lang="el-GR" sz="3600" dirty="0" smtClean="0"/>
              <a:t> </a:t>
            </a:r>
            <a:r>
              <a:rPr lang="el-GR" sz="3600" dirty="0" err="1" smtClean="0"/>
              <a:t>αναγνωρισμένησ</a:t>
            </a:r>
            <a:r>
              <a:rPr lang="el-GR" sz="3600" dirty="0" smtClean="0"/>
              <a:t> </a:t>
            </a:r>
            <a:r>
              <a:rPr lang="el-GR" sz="3600" dirty="0" err="1" smtClean="0"/>
              <a:t>σχολήσ</a:t>
            </a:r>
            <a:r>
              <a:rPr lang="el-GR" sz="3600" dirty="0" smtClean="0"/>
              <a:t> </a:t>
            </a:r>
            <a:r>
              <a:rPr lang="el-GR" sz="3600" dirty="0" err="1" smtClean="0"/>
              <a:t>τησ</a:t>
            </a:r>
            <a:r>
              <a:rPr lang="el-GR" sz="3600" dirty="0" smtClean="0"/>
              <a:t> </a:t>
            </a:r>
            <a:r>
              <a:rPr lang="el-GR" sz="3600" dirty="0" err="1" smtClean="0"/>
              <a:t>ειδικότητασ</a:t>
            </a:r>
            <a:endParaRPr lang="el-GR" sz="3600" dirty="0"/>
          </a:p>
          <a:p>
            <a:pPr>
              <a:buNone/>
            </a:pPr>
            <a:r>
              <a:rPr lang="el-GR" sz="3600" dirty="0"/>
              <a:t>χρειάζεται να κάνει μόνο </a:t>
            </a:r>
            <a:r>
              <a:rPr lang="el-GR" sz="3600" dirty="0" err="1" smtClean="0"/>
              <a:t>τισ</a:t>
            </a:r>
            <a:r>
              <a:rPr lang="el-GR" sz="3600" dirty="0" smtClean="0"/>
              <a:t> </a:t>
            </a:r>
            <a:r>
              <a:rPr lang="el-GR" sz="3600" dirty="0"/>
              <a:t>40 </a:t>
            </a:r>
            <a:r>
              <a:rPr lang="el-GR" sz="3600" dirty="0" err="1" smtClean="0"/>
              <a:t>ώρεσ</a:t>
            </a:r>
            <a:r>
              <a:rPr lang="el-GR" sz="3600" dirty="0" smtClean="0"/>
              <a:t> </a:t>
            </a:r>
            <a:r>
              <a:rPr lang="el-GR" sz="3600" dirty="0" err="1" smtClean="0"/>
              <a:t>περιβαλλοντικήσ</a:t>
            </a:r>
            <a:endParaRPr lang="el-GR" sz="3600" dirty="0"/>
          </a:p>
          <a:p>
            <a:pPr>
              <a:buNone/>
            </a:pPr>
            <a:r>
              <a:rPr lang="el-GR" sz="3600" dirty="0" err="1" smtClean="0"/>
              <a:t>διαχείρισησ</a:t>
            </a:r>
            <a:r>
              <a:rPr lang="el-GR" sz="3600" dirty="0" smtClean="0"/>
              <a:t> </a:t>
            </a:r>
            <a:r>
              <a:rPr lang="el-GR" sz="3600" dirty="0"/>
              <a:t>φανοποιείου-</a:t>
            </a:r>
            <a:r>
              <a:rPr lang="el-GR" sz="3600" dirty="0" err="1"/>
              <a:t>βαφέιου</a:t>
            </a:r>
            <a:r>
              <a:rPr lang="el-GR" sz="3600" dirty="0" smtClean="0"/>
              <a:t>. </a:t>
            </a:r>
          </a:p>
          <a:p>
            <a:pPr>
              <a:buNone/>
            </a:pPr>
            <a:endParaRPr lang="el-GR" sz="2200" dirty="0"/>
          </a:p>
          <a:p>
            <a:r>
              <a:rPr lang="el-GR" sz="3600" dirty="0" smtClean="0"/>
              <a:t>Βεβαίωση </a:t>
            </a:r>
            <a:r>
              <a:rPr lang="el-GR" sz="3600" dirty="0" err="1" smtClean="0"/>
              <a:t>προϋπηρεσίασ</a:t>
            </a:r>
            <a:r>
              <a:rPr lang="el-GR" sz="3600" dirty="0" smtClean="0"/>
              <a:t> </a:t>
            </a:r>
            <a:r>
              <a:rPr lang="el-GR" sz="3600" dirty="0" smtClean="0"/>
              <a:t>100 </a:t>
            </a:r>
            <a:r>
              <a:rPr lang="el-GR" sz="3600" dirty="0" err="1" smtClean="0"/>
              <a:t>ωρων</a:t>
            </a:r>
            <a:r>
              <a:rPr lang="el-GR" sz="3600" dirty="0" smtClean="0"/>
              <a:t> αναγνωρισμένη </a:t>
            </a:r>
            <a:r>
              <a:rPr lang="el-GR" sz="3600" dirty="0" smtClean="0"/>
              <a:t>από αρμόδια κρατική αρχή Κ.Ε.Κ </a:t>
            </a:r>
            <a:r>
              <a:rPr lang="el-GR" sz="3600" dirty="0" smtClean="0"/>
              <a:t>από την </a:t>
            </a:r>
            <a:r>
              <a:rPr lang="el-GR" sz="3600" dirty="0" err="1" smtClean="0"/>
              <a:t>οποια</a:t>
            </a:r>
            <a:r>
              <a:rPr lang="el-GR" sz="3600" dirty="0" smtClean="0"/>
              <a:t> να </a:t>
            </a:r>
            <a:r>
              <a:rPr lang="el-GR" sz="3600" dirty="0" err="1" smtClean="0"/>
              <a:t>προκυπτει</a:t>
            </a:r>
            <a:r>
              <a:rPr lang="el-GR" sz="3600" dirty="0" smtClean="0"/>
              <a:t> ότι ο </a:t>
            </a:r>
            <a:r>
              <a:rPr lang="el-GR" sz="3600" dirty="0" err="1" smtClean="0"/>
              <a:t>ενδιαφερομενοσ</a:t>
            </a:r>
            <a:r>
              <a:rPr lang="el-GR" sz="3600" dirty="0" smtClean="0"/>
              <a:t> </a:t>
            </a:r>
            <a:r>
              <a:rPr lang="el-GR" sz="3600" dirty="0" err="1" smtClean="0"/>
              <a:t>εχει</a:t>
            </a:r>
            <a:r>
              <a:rPr lang="el-GR" sz="3600" dirty="0" smtClean="0"/>
              <a:t> </a:t>
            </a:r>
            <a:r>
              <a:rPr lang="el-GR" sz="3600" dirty="0" err="1" smtClean="0"/>
              <a:t>παρακολουθησει</a:t>
            </a:r>
            <a:r>
              <a:rPr lang="el-GR" sz="3600" dirty="0" smtClean="0"/>
              <a:t> </a:t>
            </a:r>
            <a:r>
              <a:rPr lang="el-GR" sz="3600" dirty="0" err="1" smtClean="0"/>
              <a:t>επιτηχωσ</a:t>
            </a:r>
            <a:r>
              <a:rPr lang="el-GR" sz="3600" dirty="0" smtClean="0"/>
              <a:t> τα </a:t>
            </a:r>
            <a:r>
              <a:rPr lang="el-GR" sz="3600" dirty="0" err="1" smtClean="0"/>
              <a:t>μαθηματα</a:t>
            </a:r>
            <a:r>
              <a:rPr lang="el-GR" sz="3600" dirty="0" smtClean="0"/>
              <a:t> που </a:t>
            </a:r>
            <a:r>
              <a:rPr lang="el-GR" sz="3600" dirty="0" err="1" smtClean="0"/>
              <a:t>αναφερονται</a:t>
            </a:r>
            <a:r>
              <a:rPr lang="el-GR" sz="3600" dirty="0" smtClean="0"/>
              <a:t> στην </a:t>
            </a:r>
            <a:r>
              <a:rPr lang="el-GR" sz="3600" dirty="0" err="1" smtClean="0"/>
              <a:t>ειδικοτητα</a:t>
            </a:r>
            <a:r>
              <a:rPr lang="el-GR" sz="3600" dirty="0" smtClean="0"/>
              <a:t> του</a:t>
            </a:r>
          </a:p>
          <a:p>
            <a:endParaRPr lang="el-GR" sz="2700" dirty="0" smtClean="0"/>
          </a:p>
          <a:p>
            <a:r>
              <a:rPr lang="el-GR" sz="3600" dirty="0" smtClean="0"/>
              <a:t>Να </a:t>
            </a:r>
            <a:r>
              <a:rPr lang="el-GR" sz="3600" dirty="0" smtClean="0"/>
              <a:t>υπάρχει ο </a:t>
            </a:r>
            <a:r>
              <a:rPr lang="el-GR" sz="3600" dirty="0" err="1" smtClean="0"/>
              <a:t>απαιτούμενοσ</a:t>
            </a:r>
            <a:r>
              <a:rPr lang="el-GR" sz="3600" dirty="0" smtClean="0"/>
              <a:t> </a:t>
            </a:r>
            <a:r>
              <a:rPr lang="el-GR" sz="3600" dirty="0" err="1" smtClean="0"/>
              <a:t>τίτλοσ</a:t>
            </a:r>
            <a:r>
              <a:rPr lang="el-GR" sz="3600" dirty="0" smtClean="0"/>
              <a:t> </a:t>
            </a:r>
            <a:r>
              <a:rPr lang="el-GR" sz="3600" dirty="0" smtClean="0"/>
              <a:t>σπουδών</a:t>
            </a:r>
            <a:endParaRPr lang="el" sz="3600" u="sng" dirty="0" smtClean="0"/>
          </a:p>
          <a:p>
            <a:pPr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sz="3600" u="sng" dirty="0" smtClean="0"/>
              <a:t>Σε </a:t>
            </a:r>
            <a:r>
              <a:rPr lang="el-GR" sz="3600" u="sng" dirty="0" err="1" smtClean="0"/>
              <a:t>περιπτωση</a:t>
            </a:r>
            <a:r>
              <a:rPr lang="el-GR" sz="3600" u="sng" dirty="0" smtClean="0"/>
              <a:t> που ο </a:t>
            </a:r>
            <a:r>
              <a:rPr lang="el-GR" sz="3600" u="sng" dirty="0" err="1" smtClean="0"/>
              <a:t>κατοχοσ</a:t>
            </a:r>
            <a:r>
              <a:rPr lang="el-GR" sz="3600" u="sng" dirty="0" smtClean="0"/>
              <a:t> </a:t>
            </a:r>
            <a:r>
              <a:rPr lang="el-GR" sz="3600" u="sng" dirty="0" err="1" smtClean="0"/>
              <a:t>τησ</a:t>
            </a:r>
            <a:r>
              <a:rPr lang="el-GR" sz="3600" u="sng" dirty="0" smtClean="0"/>
              <a:t> </a:t>
            </a:r>
            <a:r>
              <a:rPr lang="el-GR" sz="3600" u="sng" dirty="0" err="1" smtClean="0"/>
              <a:t>αδειασ</a:t>
            </a:r>
            <a:r>
              <a:rPr lang="el-GR" sz="3600" u="sng" dirty="0" smtClean="0"/>
              <a:t> </a:t>
            </a:r>
            <a:r>
              <a:rPr lang="el-GR" sz="3600" u="sng" dirty="0" err="1" smtClean="0"/>
              <a:t>θελησει</a:t>
            </a:r>
            <a:r>
              <a:rPr lang="el-GR" sz="3600" u="sng" dirty="0" smtClean="0"/>
              <a:t> να </a:t>
            </a:r>
            <a:r>
              <a:rPr lang="el-GR" sz="3600" u="sng" dirty="0" err="1" smtClean="0"/>
              <a:t>ιδρυσει</a:t>
            </a:r>
            <a:r>
              <a:rPr lang="el-GR" sz="3600" u="sng" dirty="0" smtClean="0"/>
              <a:t> </a:t>
            </a:r>
            <a:r>
              <a:rPr lang="el-GR" sz="3600" u="sng" dirty="0" err="1" smtClean="0"/>
              <a:t>δικο</a:t>
            </a:r>
            <a:r>
              <a:rPr lang="el-GR" sz="3600" u="sng" dirty="0" smtClean="0"/>
              <a:t> του </a:t>
            </a:r>
            <a:r>
              <a:rPr lang="el-GR" sz="3600" u="sng" dirty="0" err="1" smtClean="0"/>
              <a:t>συνεργειο</a:t>
            </a:r>
            <a:r>
              <a:rPr lang="el-GR" sz="3600" u="sng" dirty="0" smtClean="0"/>
              <a:t>: </a:t>
            </a:r>
          </a:p>
          <a:p>
            <a:pPr marL="0" indent="0">
              <a:buNone/>
            </a:pPr>
            <a:endParaRPr lang="el-GR" sz="2700" u="sng" dirty="0" smtClean="0"/>
          </a:p>
          <a:p>
            <a:pPr marL="0" indent="0">
              <a:buNone/>
            </a:pPr>
            <a:r>
              <a:rPr lang="el-GR" sz="3600" u="sng" dirty="0" smtClean="0"/>
              <a:t>Είναι απαραίτητη η προϋπηρεσία τουλάχιστον 8 ετών,</a:t>
            </a:r>
          </a:p>
          <a:p>
            <a:pPr marL="0" indent="0">
              <a:buNone/>
            </a:pPr>
            <a:r>
              <a:rPr lang="el-GR" sz="3600" u="sng" dirty="0" smtClean="0"/>
              <a:t>η οποία πρέπει να έχει διανυθεί την τελευταία 15ετία.</a:t>
            </a:r>
            <a:endParaRPr lang="el" sz="3600" u="sng" dirty="0"/>
          </a:p>
          <a:p>
            <a:pPr marL="0" indent="0">
              <a:buNone/>
            </a:pPr>
            <a:endParaRPr lang="el" u="sng" dirty="0"/>
          </a:p>
          <a:p>
            <a:pPr marL="0" indent="0">
              <a:buNone/>
            </a:pPr>
            <a:endParaRPr lang="el" u="sng" dirty="0"/>
          </a:p>
          <a:p>
            <a:pPr marL="0" indent="0">
              <a:buNone/>
            </a:pPr>
            <a:endParaRPr lang="el" u="sng" dirty="0"/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xmlns="" id="{01B97A82-E6C2-46F2-BC8A-B59B3F2B4AB3}"/>
              </a:ext>
            </a:extLst>
          </p:cNvPr>
          <p:cNvSpPr txBox="1">
            <a:spLocks/>
          </p:cNvSpPr>
          <p:nvPr/>
        </p:nvSpPr>
        <p:spPr>
          <a:xfrm>
            <a:off x="439456" y="2571744"/>
            <a:ext cx="5480658" cy="342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l-GR" sz="2400" u="sng" dirty="0"/>
              <a:t>Δ</a:t>
            </a:r>
            <a:r>
              <a:rPr lang="el" sz="2400" u="sng" dirty="0"/>
              <a:t>ικαιολογητικα:</a:t>
            </a:r>
          </a:p>
          <a:p>
            <a:r>
              <a:rPr lang="el-GR" sz="1700" dirty="0" smtClean="0"/>
              <a:t>Η </a:t>
            </a:r>
            <a:r>
              <a:rPr lang="el-GR" sz="1700" dirty="0"/>
              <a:t>αίτηση</a:t>
            </a:r>
          </a:p>
          <a:p>
            <a:r>
              <a:rPr lang="el-GR" sz="1700" dirty="0"/>
              <a:t>Ένα παράβολο 29.50 ευρώ</a:t>
            </a:r>
          </a:p>
          <a:p>
            <a:r>
              <a:rPr lang="el-GR" sz="1700" dirty="0"/>
              <a:t>Επικυρωμένο φωτοαντίγραφο </a:t>
            </a:r>
            <a:r>
              <a:rPr lang="el-GR" sz="1700" dirty="0" err="1" smtClean="0"/>
              <a:t>ταυτότητασ</a:t>
            </a:r>
            <a:endParaRPr lang="el-GR" sz="1700" dirty="0"/>
          </a:p>
          <a:p>
            <a:r>
              <a:rPr lang="el-GR" sz="1700" dirty="0"/>
              <a:t>2 </a:t>
            </a:r>
            <a:r>
              <a:rPr lang="el-GR" sz="1700" dirty="0" err="1" smtClean="0"/>
              <a:t>φωτογραφίεσ</a:t>
            </a:r>
            <a:r>
              <a:rPr lang="el-GR" sz="1700" dirty="0" smtClean="0"/>
              <a:t> </a:t>
            </a:r>
            <a:r>
              <a:rPr lang="el-GR" sz="1700" dirty="0" err="1" smtClean="0"/>
              <a:t>έγχρωμεσ</a:t>
            </a:r>
            <a:r>
              <a:rPr lang="el-GR" sz="1700" dirty="0" smtClean="0"/>
              <a:t> </a:t>
            </a:r>
            <a:r>
              <a:rPr lang="el-GR" sz="1700" dirty="0"/>
              <a:t>(τύπου </a:t>
            </a:r>
            <a:r>
              <a:rPr lang="el-GR" sz="1700" dirty="0" err="1" smtClean="0"/>
              <a:t>ταυτότητασ</a:t>
            </a:r>
            <a:r>
              <a:rPr lang="el-GR" sz="1700" dirty="0" smtClean="0"/>
              <a:t>)</a:t>
            </a:r>
            <a:endParaRPr lang="el-GR" sz="1700" dirty="0"/>
          </a:p>
          <a:p>
            <a:r>
              <a:rPr lang="el-GR" sz="1700" dirty="0"/>
              <a:t>Πιστοποιητικό </a:t>
            </a:r>
            <a:r>
              <a:rPr lang="el-GR" sz="1700" dirty="0" err="1" smtClean="0"/>
              <a:t>εργασίασ</a:t>
            </a:r>
            <a:r>
              <a:rPr lang="el-GR" sz="1700" dirty="0" smtClean="0"/>
              <a:t> </a:t>
            </a:r>
            <a:r>
              <a:rPr lang="el-GR" sz="1700" dirty="0" smtClean="0"/>
              <a:t>(</a:t>
            </a:r>
            <a:r>
              <a:rPr lang="el-GR" sz="1700" dirty="0" smtClean="0"/>
              <a:t>υπογεγραμμένο από τον        εργοδότη και θεωρημένο από τον επόπτη </a:t>
            </a:r>
            <a:r>
              <a:rPr lang="el-GR" sz="1700" dirty="0" err="1" smtClean="0"/>
              <a:t>εργασίασ</a:t>
            </a:r>
            <a:r>
              <a:rPr lang="el-GR" sz="1700" dirty="0" smtClean="0"/>
              <a:t>)</a:t>
            </a:r>
            <a:endParaRPr lang="el-GR" sz="1700" dirty="0"/>
          </a:p>
          <a:p>
            <a:r>
              <a:rPr lang="el-GR" sz="1800" dirty="0" smtClean="0"/>
              <a:t> </a:t>
            </a:r>
            <a:r>
              <a:rPr lang="el-GR" sz="1700" dirty="0" smtClean="0"/>
              <a:t>Υπεύθυνη δήλωση του Ν. 1599/86 ότι: " Δεν έχω καταδικαστεί αμετάκλητα για λιποταξία ή ανυποταξία και δεν υπόκειμαι στις </a:t>
            </a:r>
            <a:r>
              <a:rPr lang="el-GR" sz="1700" dirty="0" err="1" smtClean="0"/>
              <a:t>στερήσεισ</a:t>
            </a:r>
            <a:r>
              <a:rPr lang="el-GR" sz="1700" dirty="0" smtClean="0"/>
              <a:t> </a:t>
            </a:r>
            <a:r>
              <a:rPr lang="el-GR" sz="1700" dirty="0" smtClean="0"/>
              <a:t>του άρθρου 19 του Ν. 1763/88 « στρατολογία των Ελλήνων </a:t>
            </a:r>
            <a:r>
              <a:rPr lang="el-GR" sz="1700" dirty="0" smtClean="0"/>
              <a:t>»."</a:t>
            </a:r>
            <a:endParaRPr lang="el-GR" sz="1700" dirty="0"/>
          </a:p>
          <a:p>
            <a:pPr marL="0" indent="0">
              <a:buFont typeface="Arial"/>
              <a:buNone/>
            </a:pPr>
            <a:endParaRPr lang="el" sz="1700" u="sng" dirty="0"/>
          </a:p>
        </p:txBody>
      </p:sp>
    </p:spTree>
    <p:extLst>
      <p:ext uri="{BB962C8B-B14F-4D97-AF65-F5344CB8AC3E}">
        <p14:creationId xmlns:p14="http://schemas.microsoft.com/office/powerpoint/2010/main" xmlns="" val="3277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>
            <a:extLst>
              <a:ext uri="{FF2B5EF4-FFF2-40B4-BE49-F238E27FC236}">
                <a16:creationId xmlns:a16="http://schemas.microsoft.com/office/drawing/2014/main" xmlns="" id="{F8A89BDB-5C3E-43C5-BD2F-CFC68BAC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40" y="169623"/>
            <a:ext cx="9756808" cy="473295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Κ</a:t>
            </a:r>
            <a:r>
              <a:rPr lang="el" b="1" dirty="0"/>
              <a:t>εφαλαιο 2: νομικο πλαισιο και </a:t>
            </a:r>
            <a:r>
              <a:rPr lang="el" b="1" dirty="0" smtClean="0"/>
              <a:t>απαιτουμενεσ γνωσεισ-πτυχια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463229B-8759-4020-8848-B243699997D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46150" y="2466061"/>
            <a:ext cx="4200525" cy="39141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500" dirty="0"/>
              <a:t>Α. Μηχανοτεχνίτη:</a:t>
            </a:r>
          </a:p>
          <a:p>
            <a:pPr marL="0" indent="0">
              <a:buNone/>
            </a:pPr>
            <a:r>
              <a:rPr lang="el" sz="1500" b="1" dirty="0" smtClean="0"/>
              <a:t>1</a:t>
            </a:r>
            <a:r>
              <a:rPr lang="el-GR" sz="1500" b="1" dirty="0" smtClean="0"/>
              <a:t>) </a:t>
            </a:r>
            <a:r>
              <a:rPr lang="el-GR" sz="1500" dirty="0" smtClean="0"/>
              <a:t>Πτυχίο </a:t>
            </a:r>
            <a:r>
              <a:rPr lang="el-GR" sz="1500" dirty="0"/>
              <a:t>τεχνικού λυκείου, μηχανολογικού ή ηλεκτρολογικού τομέα, ή </a:t>
            </a:r>
            <a:r>
              <a:rPr lang="el-GR" sz="1500" dirty="0" err="1" smtClean="0"/>
              <a:t>άλλησ</a:t>
            </a:r>
            <a:r>
              <a:rPr lang="el-GR" sz="1500" dirty="0" smtClean="0"/>
              <a:t> </a:t>
            </a:r>
            <a:r>
              <a:rPr lang="el-GR" sz="1500" dirty="0" err="1" smtClean="0"/>
              <a:t>ισότιμησ</a:t>
            </a:r>
            <a:r>
              <a:rPr lang="el-GR" sz="1500" dirty="0" smtClean="0"/>
              <a:t> </a:t>
            </a:r>
            <a:r>
              <a:rPr lang="el-GR" sz="1500" dirty="0" err="1" smtClean="0"/>
              <a:t>σχολήσ</a:t>
            </a:r>
            <a:r>
              <a:rPr lang="el-GR" sz="1500" dirty="0" smtClean="0"/>
              <a:t> </a:t>
            </a:r>
            <a:r>
              <a:rPr lang="el-GR" sz="1500" dirty="0"/>
              <a:t>και διετία σε όμοια</a:t>
            </a:r>
            <a:r>
              <a:rPr lang="el" sz="1500" dirty="0"/>
              <a:t> εργασια συνεργειου επισκευησ αυτοκινητων,αν προκειται για πτυχιο μηχανολογικου τομεα η τετραετια αν προκειται για πτυχιο ηλεκτρολογικου </a:t>
            </a:r>
            <a:r>
              <a:rPr lang="el" sz="1500" dirty="0" smtClean="0"/>
              <a:t>τομεα</a:t>
            </a:r>
            <a:endParaRPr lang="el-GR" sz="1500" dirty="0"/>
          </a:p>
          <a:p>
            <a:pPr marL="0" indent="0">
              <a:buNone/>
            </a:pPr>
            <a:r>
              <a:rPr lang="el" sz="1500" b="1" dirty="0"/>
              <a:t>2</a:t>
            </a:r>
            <a:r>
              <a:rPr lang="el-GR" sz="1500" b="1" dirty="0"/>
              <a:t>) </a:t>
            </a:r>
            <a:r>
              <a:rPr lang="el-GR" sz="1500" dirty="0"/>
              <a:t>πτυχίο </a:t>
            </a:r>
            <a:r>
              <a:rPr lang="el-GR" sz="1500" dirty="0" err="1" smtClean="0"/>
              <a:t>τεχνικήσ</a:t>
            </a:r>
            <a:r>
              <a:rPr lang="el-GR" sz="1500" dirty="0" smtClean="0"/>
              <a:t> </a:t>
            </a:r>
            <a:r>
              <a:rPr lang="el-GR" sz="1500" dirty="0"/>
              <a:t>και </a:t>
            </a:r>
            <a:r>
              <a:rPr lang="el-GR" sz="1500" dirty="0" err="1" smtClean="0"/>
              <a:t>επαγγελματικήσ</a:t>
            </a:r>
            <a:r>
              <a:rPr lang="el-GR" sz="1500" dirty="0" smtClean="0"/>
              <a:t> </a:t>
            </a:r>
            <a:r>
              <a:rPr lang="el-GR" sz="1500" dirty="0" err="1" smtClean="0"/>
              <a:t>σχολήσ</a:t>
            </a:r>
            <a:r>
              <a:rPr lang="el-GR" sz="1500" dirty="0" smtClean="0"/>
              <a:t> μηχανολογικού </a:t>
            </a:r>
            <a:r>
              <a:rPr lang="el-GR" sz="1500" dirty="0"/>
              <a:t>κλάδου του </a:t>
            </a:r>
            <a:r>
              <a:rPr lang="el-GR" sz="1500" dirty="0" err="1" smtClean="0"/>
              <a:t>τμήματοσ</a:t>
            </a:r>
            <a:r>
              <a:rPr lang="el-GR" sz="1500" dirty="0" smtClean="0"/>
              <a:t> </a:t>
            </a:r>
            <a:r>
              <a:rPr lang="el-GR" sz="1500" dirty="0"/>
              <a:t>μηχανών αυτοκινήτων ή</a:t>
            </a:r>
            <a:r>
              <a:rPr lang="el" sz="1500" dirty="0"/>
              <a:t> μηχανων εσωτερικησ καυσησ μεσησ τεχνικησ και επαγγελματικησ εκπαιδευσησ και διετια σε ομοια εργασια συνεργειου επισκευησ αυτοκινητων,αν προκειται για πτυχιο του μηχανολογικου κλαδου η τριετια,αν προκειται για πτυχιο μηχανων εσωτερικησ καυσησ</a:t>
            </a:r>
            <a:endParaRPr lang="el-GR" sz="1500" dirty="0"/>
          </a:p>
          <a:p>
            <a:pPr marL="0" indent="0">
              <a:buNone/>
            </a:pPr>
            <a:endParaRPr lang="el-GR" sz="1200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EDA077A6-B76A-4AA0-97C5-A016DDF01FE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96000" y="2466061"/>
            <a:ext cx="5148263" cy="3914101"/>
          </a:xfrm>
        </p:spPr>
        <p:txBody>
          <a:bodyPr>
            <a:normAutofit lnSpcReduction="10000"/>
          </a:bodyPr>
          <a:lstStyle/>
          <a:p>
            <a:endParaRPr lang="el" dirty="0"/>
          </a:p>
          <a:p>
            <a:pPr marL="0" indent="0">
              <a:buNone/>
            </a:pPr>
            <a:r>
              <a:rPr lang="el" sz="1500" b="1" dirty="0"/>
              <a:t>3</a:t>
            </a:r>
            <a:r>
              <a:rPr lang="el-GR" sz="1500" b="1" dirty="0"/>
              <a:t>) </a:t>
            </a:r>
            <a:r>
              <a:rPr lang="el-GR" sz="1500" dirty="0"/>
              <a:t>π</a:t>
            </a:r>
            <a:r>
              <a:rPr lang="el" sz="1500" dirty="0"/>
              <a:t>τυχιο</a:t>
            </a:r>
            <a:r>
              <a:rPr lang="el-GR" sz="1500" dirty="0"/>
              <a:t> </a:t>
            </a:r>
            <a:r>
              <a:rPr lang="el-GR" sz="1500" dirty="0" err="1" smtClean="0"/>
              <a:t>μέσησ</a:t>
            </a:r>
            <a:r>
              <a:rPr lang="el-GR" sz="1500" dirty="0" smtClean="0"/>
              <a:t> </a:t>
            </a:r>
            <a:r>
              <a:rPr lang="el-GR" sz="1500" dirty="0" err="1" smtClean="0"/>
              <a:t>τεχνικήσ</a:t>
            </a:r>
            <a:r>
              <a:rPr lang="el-GR" sz="1500" dirty="0" smtClean="0"/>
              <a:t> </a:t>
            </a:r>
            <a:r>
              <a:rPr lang="el-GR" sz="1500" dirty="0" err="1" smtClean="0"/>
              <a:t>σχολήσ</a:t>
            </a:r>
            <a:r>
              <a:rPr lang="el-GR" sz="1500" dirty="0" smtClean="0"/>
              <a:t>, </a:t>
            </a:r>
            <a:r>
              <a:rPr lang="el-GR" sz="1500" dirty="0"/>
              <a:t>του </a:t>
            </a:r>
            <a:r>
              <a:rPr lang="el-GR" sz="1500" dirty="0" err="1" smtClean="0"/>
              <a:t>τμήματοσ</a:t>
            </a:r>
            <a:r>
              <a:rPr lang="el-GR" sz="1500" dirty="0" smtClean="0"/>
              <a:t> </a:t>
            </a:r>
            <a:r>
              <a:rPr lang="el-GR" sz="1500" dirty="0"/>
              <a:t>εργοδηγών αυτοκινήτων ή </a:t>
            </a:r>
            <a:r>
              <a:rPr lang="el-GR" sz="1500" dirty="0" err="1" smtClean="0"/>
              <a:t>άλλησ</a:t>
            </a:r>
            <a:r>
              <a:rPr lang="el-GR" sz="1500" dirty="0" smtClean="0"/>
              <a:t> </a:t>
            </a:r>
            <a:r>
              <a:rPr lang="el-GR" sz="1500" dirty="0" err="1" smtClean="0"/>
              <a:t>ισότιμησ</a:t>
            </a:r>
            <a:r>
              <a:rPr lang="el-GR" sz="1500" dirty="0" smtClean="0"/>
              <a:t> </a:t>
            </a:r>
            <a:r>
              <a:rPr lang="el-GR" sz="1500" dirty="0" err="1" smtClean="0"/>
              <a:t>σχολήσ</a:t>
            </a:r>
            <a:r>
              <a:rPr lang="el-GR" sz="1500" dirty="0" smtClean="0"/>
              <a:t> </a:t>
            </a:r>
            <a:r>
              <a:rPr lang="el-GR" sz="1500" dirty="0"/>
              <a:t>και διετία σε</a:t>
            </a:r>
            <a:r>
              <a:rPr lang="el" sz="1500" dirty="0"/>
              <a:t> ομοια εργασια συνεργειου αυτοκιητων</a:t>
            </a:r>
            <a:endParaRPr lang="el-GR" sz="1500" dirty="0"/>
          </a:p>
          <a:p>
            <a:pPr marL="0" indent="0">
              <a:buNone/>
            </a:pPr>
            <a:r>
              <a:rPr lang="el" sz="1500" b="1" dirty="0"/>
              <a:t>4</a:t>
            </a:r>
            <a:r>
              <a:rPr lang="el-GR" sz="1500" b="1" dirty="0"/>
              <a:t>) </a:t>
            </a:r>
            <a:r>
              <a:rPr lang="el-GR" sz="1500" dirty="0"/>
              <a:t>πτυχίο </a:t>
            </a:r>
            <a:r>
              <a:rPr lang="el-GR" sz="1500" dirty="0" err="1" smtClean="0"/>
              <a:t>κατώτερησ</a:t>
            </a:r>
            <a:r>
              <a:rPr lang="el-GR" sz="1500" dirty="0" smtClean="0"/>
              <a:t> </a:t>
            </a:r>
            <a:r>
              <a:rPr lang="el-GR" sz="1500" dirty="0" err="1" smtClean="0"/>
              <a:t>τεχνικήσ</a:t>
            </a:r>
            <a:r>
              <a:rPr lang="el-GR" sz="1500" dirty="0" smtClean="0"/>
              <a:t> </a:t>
            </a:r>
            <a:r>
              <a:rPr lang="el-GR" sz="1500" dirty="0" err="1" smtClean="0"/>
              <a:t>σχολήσ</a:t>
            </a:r>
            <a:r>
              <a:rPr lang="el-GR" sz="1500" dirty="0" smtClean="0"/>
              <a:t> </a:t>
            </a:r>
            <a:r>
              <a:rPr lang="el-GR" sz="1500" dirty="0"/>
              <a:t>του </a:t>
            </a:r>
            <a:r>
              <a:rPr lang="el-GR" sz="1500" dirty="0" err="1" smtClean="0"/>
              <a:t>τμήματοσ</a:t>
            </a:r>
            <a:r>
              <a:rPr lang="el-GR" sz="1500" dirty="0" smtClean="0"/>
              <a:t> </a:t>
            </a:r>
            <a:r>
              <a:rPr lang="el-GR" sz="1500" dirty="0"/>
              <a:t>τεχνιτών αυτοκινήτων ή μηχανολογικού κλάδου ή </a:t>
            </a:r>
            <a:r>
              <a:rPr lang="el-GR" sz="1500" dirty="0" err="1" smtClean="0"/>
              <a:t>αντίστοιχησ</a:t>
            </a:r>
            <a:r>
              <a:rPr lang="el" sz="1500" dirty="0" smtClean="0"/>
              <a:t> </a:t>
            </a:r>
            <a:r>
              <a:rPr lang="el-GR" sz="1500" dirty="0" err="1" smtClean="0"/>
              <a:t>κατώτερησ</a:t>
            </a:r>
            <a:r>
              <a:rPr lang="el-GR" sz="1500" dirty="0" smtClean="0"/>
              <a:t> </a:t>
            </a:r>
            <a:r>
              <a:rPr lang="el-GR" sz="1500" dirty="0" err="1" smtClean="0"/>
              <a:t>σχολήσ</a:t>
            </a:r>
            <a:r>
              <a:rPr lang="el-GR" sz="1500" dirty="0" smtClean="0"/>
              <a:t> </a:t>
            </a:r>
            <a:r>
              <a:rPr lang="el-GR" sz="1500" dirty="0" err="1" smtClean="0"/>
              <a:t>μαθητείασ</a:t>
            </a:r>
            <a:r>
              <a:rPr lang="el-GR" sz="1500" dirty="0" smtClean="0"/>
              <a:t> </a:t>
            </a:r>
            <a:r>
              <a:rPr lang="el-GR" sz="1500" dirty="0"/>
              <a:t>του Οργανισμού </a:t>
            </a:r>
            <a:r>
              <a:rPr lang="el-GR" sz="1500" dirty="0" err="1" smtClean="0"/>
              <a:t>Απασχόλησησ</a:t>
            </a:r>
            <a:r>
              <a:rPr lang="el-GR" sz="1500" dirty="0" smtClean="0"/>
              <a:t> </a:t>
            </a:r>
            <a:r>
              <a:rPr lang="el-GR" sz="1500" dirty="0"/>
              <a:t>Εργατικού Δυναμικού και τριετία σε όμοια</a:t>
            </a:r>
            <a:r>
              <a:rPr lang="el" sz="1500" dirty="0"/>
              <a:t> εργασια συνεργειου επισκευησ αυτοκινητων στην πρωτη περιπτωση η τετραετια </a:t>
            </a:r>
            <a:r>
              <a:rPr lang="el" sz="1500" dirty="0" smtClean="0"/>
              <a:t>στι</a:t>
            </a:r>
            <a:r>
              <a:rPr lang="el-GR" sz="1500" dirty="0" smtClean="0"/>
              <a:t>σ</a:t>
            </a:r>
            <a:r>
              <a:rPr lang="el" sz="1500" dirty="0" smtClean="0"/>
              <a:t> </a:t>
            </a:r>
            <a:r>
              <a:rPr lang="el-GR" sz="1500" dirty="0" err="1" smtClean="0"/>
              <a:t>άλλεσ</a:t>
            </a:r>
            <a:r>
              <a:rPr lang="el" sz="1500" dirty="0" smtClean="0"/>
              <a:t> </a:t>
            </a:r>
            <a:r>
              <a:rPr lang="el" sz="1500" dirty="0"/>
              <a:t>δυο περιπτωσεισ</a:t>
            </a:r>
            <a:endParaRPr lang="el-GR" sz="1500" dirty="0"/>
          </a:p>
          <a:p>
            <a:pPr marL="0" indent="0">
              <a:buNone/>
            </a:pPr>
            <a:r>
              <a:rPr lang="el" sz="1500" b="1" dirty="0"/>
              <a:t>5</a:t>
            </a:r>
            <a:r>
              <a:rPr lang="el-GR" sz="1500" b="1" dirty="0"/>
              <a:t>) </a:t>
            </a:r>
            <a:r>
              <a:rPr lang="el-GR" sz="1500" dirty="0"/>
              <a:t>πτυχίο των κέντρων και των σχολών </a:t>
            </a:r>
            <a:r>
              <a:rPr lang="el-GR" sz="1500" dirty="0" err="1" smtClean="0"/>
              <a:t>ταχύρρυθμησ</a:t>
            </a:r>
            <a:r>
              <a:rPr lang="el-GR" sz="1500" dirty="0" smtClean="0"/>
              <a:t> </a:t>
            </a:r>
            <a:r>
              <a:rPr lang="el-GR" sz="1500" dirty="0" err="1" smtClean="0"/>
              <a:t>επαγγελματικήσ</a:t>
            </a:r>
            <a:r>
              <a:rPr lang="el-GR" sz="1500" dirty="0" smtClean="0"/>
              <a:t> </a:t>
            </a:r>
            <a:r>
              <a:rPr lang="el-GR" sz="1500" dirty="0" err="1" smtClean="0"/>
              <a:t>κατάρτισησ</a:t>
            </a:r>
            <a:r>
              <a:rPr lang="el-GR" sz="1500" dirty="0" smtClean="0"/>
              <a:t> </a:t>
            </a:r>
            <a:r>
              <a:rPr lang="el-GR" sz="1500" dirty="0"/>
              <a:t>του Οργανισμού </a:t>
            </a:r>
            <a:r>
              <a:rPr lang="el-GR" sz="1500" dirty="0" err="1" smtClean="0"/>
              <a:t>Απασχόλησησ</a:t>
            </a:r>
            <a:r>
              <a:rPr lang="el" sz="1500" dirty="0" smtClean="0"/>
              <a:t> </a:t>
            </a:r>
            <a:r>
              <a:rPr lang="el" sz="1500" dirty="0"/>
              <a:t>εργατικου δυναμικου,ειδικοτητασ μηχανικου αυτοκινητων και τριετια σε ομοια εργασια συνεργειου επισκευησ αυτοκινητων.</a:t>
            </a:r>
            <a:endParaRPr lang="el-GR" sz="15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xmlns="" id="{5AE73CA6-65CE-4768-8E79-23FA9615C244}"/>
              </a:ext>
            </a:extLst>
          </p:cNvPr>
          <p:cNvSpPr txBox="1">
            <a:spLocks/>
          </p:cNvSpPr>
          <p:nvPr/>
        </p:nvSpPr>
        <p:spPr>
          <a:xfrm>
            <a:off x="1219200" y="1122123"/>
            <a:ext cx="9753600" cy="1135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l-GR" sz="1500" u="sng" dirty="0"/>
              <a:t>Για την απόκτηση οποιασδήποτε, </a:t>
            </a:r>
            <a:r>
              <a:rPr lang="el-GR" sz="1500" u="sng" dirty="0" err="1" smtClean="0"/>
              <a:t>κατηγορίασ</a:t>
            </a:r>
            <a:r>
              <a:rPr lang="el-GR" sz="1500" u="sng" dirty="0" smtClean="0"/>
              <a:t>  </a:t>
            </a:r>
            <a:r>
              <a:rPr lang="el-GR" sz="1500" u="sng" dirty="0" err="1" smtClean="0"/>
              <a:t>άδειασ</a:t>
            </a:r>
            <a:r>
              <a:rPr lang="el-GR" sz="1500" u="sng" dirty="0" smtClean="0"/>
              <a:t> </a:t>
            </a:r>
            <a:r>
              <a:rPr lang="el-GR" sz="1500" u="sng" dirty="0"/>
              <a:t>απαιτείται ο </a:t>
            </a:r>
            <a:r>
              <a:rPr lang="el-GR" sz="1500" u="sng" dirty="0" err="1" smtClean="0"/>
              <a:t>υποψήφιοσ</a:t>
            </a:r>
            <a:r>
              <a:rPr lang="el-GR" sz="1500" u="sng" dirty="0" smtClean="0"/>
              <a:t> </a:t>
            </a:r>
            <a:r>
              <a:rPr lang="el-GR" sz="1500" u="sng" dirty="0"/>
              <a:t>να έχει </a:t>
            </a:r>
            <a:r>
              <a:rPr lang="el-GR" sz="1500" u="sng" dirty="0" smtClean="0"/>
              <a:t>συμπληρώσει </a:t>
            </a:r>
            <a:r>
              <a:rPr lang="el-GR" sz="1500" u="sng" dirty="0"/>
              <a:t>το δέκατο</a:t>
            </a:r>
          </a:p>
          <a:p>
            <a:pPr marL="0" indent="0">
              <a:buFont typeface="Arial"/>
              <a:buNone/>
            </a:pPr>
            <a:r>
              <a:rPr lang="el-GR" sz="1500" u="sng" dirty="0"/>
              <a:t>όγδοο (18) </a:t>
            </a:r>
            <a:r>
              <a:rPr lang="el-GR" sz="1500" u="sng" dirty="0" err="1" smtClean="0"/>
              <a:t>έτοσ</a:t>
            </a:r>
            <a:r>
              <a:rPr lang="el-GR" sz="1500" u="sng" dirty="0" smtClean="0"/>
              <a:t> </a:t>
            </a:r>
            <a:r>
              <a:rPr lang="el-GR" sz="1500" u="sng" dirty="0"/>
              <a:t>της </a:t>
            </a:r>
            <a:r>
              <a:rPr lang="el-GR" sz="1500" u="sng" dirty="0" err="1" smtClean="0"/>
              <a:t>ηλικίασ</a:t>
            </a:r>
            <a:r>
              <a:rPr lang="el-GR" sz="1500" u="sng" dirty="0" smtClean="0"/>
              <a:t> </a:t>
            </a:r>
            <a:r>
              <a:rPr lang="el-GR" sz="1500" u="sng" dirty="0"/>
              <a:t>του</a:t>
            </a:r>
          </a:p>
          <a:p>
            <a:r>
              <a:rPr lang="el-GR" sz="1500" u="sng" dirty="0" err="1" smtClean="0"/>
              <a:t>Εκτόσ</a:t>
            </a:r>
            <a:r>
              <a:rPr lang="el-GR" sz="1500" u="sng" dirty="0" smtClean="0"/>
              <a:t> </a:t>
            </a:r>
            <a:r>
              <a:rPr lang="el-GR" sz="1500" u="sng" dirty="0"/>
              <a:t>της </a:t>
            </a:r>
            <a:r>
              <a:rPr lang="el-GR" sz="1500" u="sng" dirty="0" err="1" smtClean="0"/>
              <a:t>προϋποθέσεωσ</a:t>
            </a:r>
            <a:r>
              <a:rPr lang="el-GR" sz="1500" u="sng" dirty="0" smtClean="0"/>
              <a:t> </a:t>
            </a:r>
            <a:r>
              <a:rPr lang="el-GR" sz="1500" u="sng" dirty="0" err="1" smtClean="0"/>
              <a:t>τησ</a:t>
            </a:r>
            <a:r>
              <a:rPr lang="el-GR" sz="1500" u="sng" dirty="0" smtClean="0"/>
              <a:t>  </a:t>
            </a:r>
            <a:r>
              <a:rPr lang="el-GR" sz="1500" u="sng" dirty="0" err="1" smtClean="0"/>
              <a:t>προηγούμενησ</a:t>
            </a:r>
            <a:r>
              <a:rPr lang="el-GR" sz="1500" u="sng" dirty="0" smtClean="0"/>
              <a:t> </a:t>
            </a:r>
            <a:r>
              <a:rPr lang="el-GR" sz="1500" u="sng" dirty="0"/>
              <a:t>παραγράφου, ο </a:t>
            </a:r>
            <a:r>
              <a:rPr lang="el-GR" sz="1500" u="sng" dirty="0" err="1" smtClean="0"/>
              <a:t>υποψήφιοσ</a:t>
            </a:r>
            <a:r>
              <a:rPr lang="el-GR" sz="1500" u="sng" dirty="0" smtClean="0"/>
              <a:t> </a:t>
            </a:r>
            <a:r>
              <a:rPr lang="el-GR" sz="1500" u="sng" dirty="0"/>
              <a:t>απαιτείται να έχει </a:t>
            </a:r>
            <a:r>
              <a:rPr lang="el-GR" sz="1500" u="sng" dirty="0" err="1" smtClean="0"/>
              <a:t>τουλαχιστον</a:t>
            </a:r>
            <a:r>
              <a:rPr lang="el-GR" sz="1500" u="sng" dirty="0" smtClean="0"/>
              <a:t>  ένα από τα</a:t>
            </a:r>
            <a:r>
              <a:rPr lang="el-GR" sz="1500" u="sng" dirty="0" smtClean="0"/>
              <a:t> </a:t>
            </a:r>
            <a:r>
              <a:rPr lang="el-GR" sz="1500" u="sng" dirty="0" err="1" smtClean="0"/>
              <a:t>εξήσ</a:t>
            </a:r>
            <a:r>
              <a:rPr lang="el-GR" sz="1500" u="sng" dirty="0" smtClean="0"/>
              <a:t> </a:t>
            </a:r>
            <a:r>
              <a:rPr lang="el-GR" sz="1500" u="sng" dirty="0" err="1" smtClean="0"/>
              <a:t>πτυχια</a:t>
            </a:r>
            <a:r>
              <a:rPr lang="el-GR" sz="1500" u="sng" dirty="0" smtClean="0"/>
              <a:t> για να του </a:t>
            </a:r>
            <a:r>
              <a:rPr lang="el-GR" sz="1500" u="sng" dirty="0" err="1" smtClean="0"/>
              <a:t>χορηγηθει</a:t>
            </a:r>
            <a:r>
              <a:rPr lang="el-GR" sz="1500" u="sng" dirty="0" smtClean="0"/>
              <a:t> η </a:t>
            </a:r>
            <a:r>
              <a:rPr lang="el-GR" sz="1500" u="sng" dirty="0" err="1" smtClean="0"/>
              <a:t>αντιστοιχη</a:t>
            </a:r>
            <a:r>
              <a:rPr lang="el-GR" sz="1500" u="sng" dirty="0" smtClean="0"/>
              <a:t> </a:t>
            </a:r>
            <a:r>
              <a:rPr lang="el-GR" sz="1500" u="sng" dirty="0" err="1" smtClean="0"/>
              <a:t>αδεια</a:t>
            </a:r>
            <a:r>
              <a:rPr lang="el-GR" sz="1500" u="sng" dirty="0" smtClean="0"/>
              <a:t> </a:t>
            </a:r>
            <a:r>
              <a:rPr lang="el-GR" sz="1500" u="sng" dirty="0" err="1" smtClean="0"/>
              <a:t>επαγγελματοσ</a:t>
            </a:r>
            <a:r>
              <a:rPr lang="el-GR" sz="1500" u="sng" dirty="0" smtClean="0"/>
              <a:t>:</a:t>
            </a:r>
            <a:endParaRPr lang="el-GR" sz="1500" u="sng" dirty="0"/>
          </a:p>
          <a:p>
            <a:pPr marL="0" indent="0">
              <a:buFont typeface="Arial"/>
              <a:buNone/>
            </a:pP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xmlns="" val="7497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xmlns="" id="{CB3AD1C1-D94F-42F6-9E36-B1768EDF9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0187"/>
            <a:ext cx="9905998" cy="1270327"/>
          </a:xfrm>
        </p:spPr>
        <p:txBody>
          <a:bodyPr/>
          <a:lstStyle/>
          <a:p>
            <a:r>
              <a:rPr lang="el-GR" b="1" dirty="0"/>
              <a:t>Κ</a:t>
            </a:r>
            <a:r>
              <a:rPr lang="el" b="1" dirty="0"/>
              <a:t>εφαλαιο 3: δικαιωματα κατοχων αδειασ ασκησησ επαγγελματοσ</a:t>
            </a:r>
            <a:endParaRPr lang="el-GR" b="1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xmlns="" id="{0866E8FC-8D77-40C7-8F50-6C0C209BBF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2295" y="1761473"/>
            <a:ext cx="11469143" cy="486634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l-GR" sz="1700" u="sng" dirty="0"/>
              <a:t>ΟΙ ΑΔΕΙΕΣ ΑΣΚΗΣΗΣ ΕΠΑΓΓΕΛΜΑΤΟΣ ΠΑΡΕΧΟΥΝ ΣΤΟΥΣ ΚΑΤΟΧΟΥΣ ΤΟΥΣ ΤΟ ΔΙΚΑΙΩΜΑ:</a:t>
            </a:r>
          </a:p>
          <a:p>
            <a:pPr marL="0" indent="0">
              <a:buNone/>
            </a:pPr>
            <a:r>
              <a:rPr lang="el-GR" sz="1700" u="sng" dirty="0"/>
              <a:t>να </a:t>
            </a:r>
            <a:r>
              <a:rPr lang="el-GR" sz="1700" u="sng" dirty="0" err="1"/>
              <a:t>αναλαµβάνουν</a:t>
            </a:r>
            <a:r>
              <a:rPr lang="el-GR" sz="1700" u="sng" dirty="0"/>
              <a:t> και να εκτελούν υπεύθυνα τη συντήρηση και επισκευή αυτοκινήτων, </a:t>
            </a:r>
            <a:r>
              <a:rPr lang="el-GR" sz="1700" u="sng" dirty="0" smtClean="0"/>
              <a:t>μοτοσικλετών </a:t>
            </a:r>
            <a:r>
              <a:rPr lang="el-GR" sz="1700" u="sng" dirty="0"/>
              <a:t>και</a:t>
            </a:r>
            <a:r>
              <a:rPr lang="el" sz="1700" u="sng" dirty="0"/>
              <a:t> μοτοποδηλατων συμφωνα με </a:t>
            </a:r>
            <a:r>
              <a:rPr lang="el" sz="1700" u="sng" dirty="0" smtClean="0"/>
              <a:t>του</a:t>
            </a:r>
            <a:r>
              <a:rPr lang="el-GR" sz="1700" u="sng" dirty="0" smtClean="0"/>
              <a:t>σ</a:t>
            </a:r>
            <a:r>
              <a:rPr lang="el" sz="1700" u="sng" dirty="0" smtClean="0"/>
              <a:t> </a:t>
            </a:r>
            <a:r>
              <a:rPr lang="el" sz="1700" u="sng" dirty="0"/>
              <a:t>κανονεσ </a:t>
            </a:r>
            <a:r>
              <a:rPr lang="el" sz="1700" u="sng" dirty="0" smtClean="0"/>
              <a:t>τη</a:t>
            </a:r>
            <a:r>
              <a:rPr lang="el-GR" sz="1700" u="sng" dirty="0" smtClean="0"/>
              <a:t>σ</a:t>
            </a:r>
            <a:r>
              <a:rPr lang="el" sz="1700" u="sng" dirty="0" smtClean="0"/>
              <a:t> </a:t>
            </a:r>
            <a:r>
              <a:rPr lang="el" sz="1700" u="sng" dirty="0"/>
              <a:t>τεχνικησ ωσ εξησ:</a:t>
            </a:r>
            <a:endParaRPr lang="el-GR" sz="1700" u="sng" dirty="0"/>
          </a:p>
          <a:p>
            <a:pPr marL="0" indent="0">
              <a:buNone/>
            </a:pPr>
            <a:r>
              <a:rPr lang="el" sz="1500" b="1" dirty="0"/>
              <a:t>1)</a:t>
            </a:r>
            <a:r>
              <a:rPr lang="el-GR" sz="1500" b="1" dirty="0"/>
              <a:t> </a:t>
            </a:r>
            <a:r>
              <a:rPr lang="el-GR" sz="1500" dirty="0"/>
              <a:t>Στον κάτοχο </a:t>
            </a:r>
            <a:r>
              <a:rPr lang="el-GR" sz="1500" dirty="0" err="1" smtClean="0"/>
              <a:t>άδειασ</a:t>
            </a:r>
            <a:r>
              <a:rPr lang="el-GR" sz="1500" dirty="0" smtClean="0"/>
              <a:t> </a:t>
            </a:r>
            <a:r>
              <a:rPr lang="el-GR" sz="1500" dirty="0" err="1" smtClean="0"/>
              <a:t>άσκησησ</a:t>
            </a:r>
            <a:r>
              <a:rPr lang="el-GR" sz="1500" dirty="0" smtClean="0"/>
              <a:t> </a:t>
            </a:r>
            <a:r>
              <a:rPr lang="el-GR" sz="1500" dirty="0" err="1" smtClean="0"/>
              <a:t>επαγγέλματοσ</a:t>
            </a:r>
            <a:r>
              <a:rPr lang="el-GR" sz="1500" dirty="0" smtClean="0"/>
              <a:t> </a:t>
            </a:r>
            <a:r>
              <a:rPr lang="el-GR" sz="1500" dirty="0"/>
              <a:t>μ</a:t>
            </a:r>
            <a:r>
              <a:rPr lang="el-GR" sz="1500" dirty="0" smtClean="0"/>
              <a:t>ηχανοτεχνίτη </a:t>
            </a:r>
            <a:r>
              <a:rPr lang="el-GR" sz="1500" dirty="0"/>
              <a:t>παρέχεται το </a:t>
            </a:r>
            <a:r>
              <a:rPr lang="el-GR" sz="1500" dirty="0" smtClean="0"/>
              <a:t>δικαίωμα </a:t>
            </a:r>
            <a:r>
              <a:rPr lang="el-GR" sz="1500" dirty="0"/>
              <a:t>να </a:t>
            </a:r>
            <a:r>
              <a:rPr lang="el-GR" sz="1500" dirty="0" smtClean="0"/>
              <a:t>αναλαμβάνει </a:t>
            </a:r>
            <a:r>
              <a:rPr lang="el-GR" sz="1500" dirty="0"/>
              <a:t>και εκτελεί τη</a:t>
            </a:r>
            <a:r>
              <a:rPr lang="el" sz="1500" dirty="0"/>
              <a:t> συντηρηση και επισκευη του κινητηρα,του κιβωτιου ταχυτητων,του διαφορικου,</a:t>
            </a:r>
            <a:endParaRPr lang="el-GR" sz="1500" dirty="0"/>
          </a:p>
          <a:p>
            <a:pPr marL="0" indent="0">
              <a:buNone/>
            </a:pPr>
            <a:r>
              <a:rPr lang="el-GR" sz="1500" dirty="0"/>
              <a:t>συντήρηση και επισκευή του κινητήρα, του κιβωτίου ταχυτήτων, του διαφορικού, των </a:t>
            </a:r>
            <a:r>
              <a:rPr lang="el-GR" sz="1500" dirty="0" smtClean="0"/>
              <a:t>συστημάτων </a:t>
            </a:r>
            <a:r>
              <a:rPr lang="el-GR" sz="1500" dirty="0" err="1" smtClean="0"/>
              <a:t>τροφοδοσίασ</a:t>
            </a:r>
            <a:r>
              <a:rPr lang="el-GR" sz="1500" dirty="0" smtClean="0"/>
              <a:t>,</a:t>
            </a:r>
            <a:endParaRPr lang="el-GR" sz="1500" dirty="0"/>
          </a:p>
          <a:p>
            <a:pPr marL="0" indent="0">
              <a:buNone/>
            </a:pPr>
            <a:r>
              <a:rPr lang="el-GR" sz="1500" dirty="0" err="1" smtClean="0"/>
              <a:t>εξαγωγήσ</a:t>
            </a:r>
            <a:r>
              <a:rPr lang="el-GR" sz="1500" dirty="0" smtClean="0"/>
              <a:t> </a:t>
            </a:r>
            <a:r>
              <a:rPr lang="el-GR" sz="1500" dirty="0"/>
              <a:t>καυσαερίων, </a:t>
            </a:r>
            <a:r>
              <a:rPr lang="el-GR" sz="1500" dirty="0" err="1" smtClean="0"/>
              <a:t>διεύθυνσησ</a:t>
            </a:r>
            <a:r>
              <a:rPr lang="el-GR" sz="1500" dirty="0" smtClean="0"/>
              <a:t> </a:t>
            </a:r>
            <a:r>
              <a:rPr lang="el-GR" sz="1500" dirty="0"/>
              <a:t>(</a:t>
            </a:r>
            <a:r>
              <a:rPr lang="el-GR" sz="1500" dirty="0" err="1" smtClean="0"/>
              <a:t>συμπεριλαμβανόμενησ</a:t>
            </a:r>
            <a:r>
              <a:rPr lang="el-GR" sz="1500" dirty="0" smtClean="0"/>
              <a:t> </a:t>
            </a:r>
            <a:r>
              <a:rPr lang="el-GR" sz="1500" dirty="0"/>
              <a:t>και </a:t>
            </a:r>
            <a:r>
              <a:rPr lang="el-GR" sz="1500" dirty="0" err="1" smtClean="0"/>
              <a:t>τησ</a:t>
            </a:r>
            <a:r>
              <a:rPr lang="el-GR" sz="1500" dirty="0" smtClean="0"/>
              <a:t> </a:t>
            </a:r>
            <a:r>
              <a:rPr lang="el-GR" sz="1500" dirty="0" err="1" smtClean="0"/>
              <a:t>ζυγοστάθμισησ</a:t>
            </a:r>
            <a:r>
              <a:rPr lang="el-GR" sz="1500" dirty="0" smtClean="0"/>
              <a:t> </a:t>
            </a:r>
            <a:r>
              <a:rPr lang="el-GR" sz="1500" dirty="0"/>
              <a:t>τροχών), </a:t>
            </a:r>
            <a:r>
              <a:rPr lang="el-GR" sz="1500" dirty="0" err="1" smtClean="0"/>
              <a:t>πέδησησ</a:t>
            </a:r>
            <a:r>
              <a:rPr lang="el-GR" sz="1500" dirty="0" smtClean="0"/>
              <a:t>, </a:t>
            </a:r>
            <a:r>
              <a:rPr lang="el-GR" sz="1500" dirty="0" err="1" smtClean="0"/>
              <a:t>μ</a:t>
            </a:r>
            <a:r>
              <a:rPr lang="el-GR" sz="1500" dirty="0" err="1" smtClean="0"/>
              <a:t>ετάδοσησ</a:t>
            </a:r>
            <a:endParaRPr lang="el-GR" sz="1500" dirty="0"/>
          </a:p>
          <a:p>
            <a:pPr marL="0" indent="0">
              <a:buNone/>
            </a:pPr>
            <a:r>
              <a:rPr lang="el-GR" sz="1500" dirty="0" err="1" smtClean="0"/>
              <a:t>κίνησησ</a:t>
            </a:r>
            <a:r>
              <a:rPr lang="el-GR" sz="1500" dirty="0" smtClean="0"/>
              <a:t> </a:t>
            </a:r>
            <a:r>
              <a:rPr lang="el-GR" sz="1500" dirty="0" err="1" smtClean="0"/>
              <a:t>στουσ</a:t>
            </a:r>
            <a:r>
              <a:rPr lang="el-GR" sz="1500" dirty="0" smtClean="0"/>
              <a:t> </a:t>
            </a:r>
            <a:r>
              <a:rPr lang="el-GR" sz="1500" dirty="0" err="1" smtClean="0"/>
              <a:t>κινητήριουσ</a:t>
            </a:r>
            <a:r>
              <a:rPr lang="el-GR" sz="1500" dirty="0" smtClean="0"/>
              <a:t> </a:t>
            </a:r>
            <a:r>
              <a:rPr lang="el-GR" sz="1500" dirty="0" err="1" smtClean="0"/>
              <a:t>τροχούσ</a:t>
            </a:r>
            <a:r>
              <a:rPr lang="el-GR" sz="1500" dirty="0" smtClean="0"/>
              <a:t>, </a:t>
            </a:r>
            <a:r>
              <a:rPr lang="el-GR" sz="1500" dirty="0"/>
              <a:t>ανάρτηση, </a:t>
            </a:r>
            <a:r>
              <a:rPr lang="el-GR" sz="1500" dirty="0" err="1" smtClean="0"/>
              <a:t>ψύξησ</a:t>
            </a:r>
            <a:r>
              <a:rPr lang="el-GR" sz="1500" dirty="0" smtClean="0"/>
              <a:t> </a:t>
            </a:r>
            <a:r>
              <a:rPr lang="el-GR" sz="1500" dirty="0"/>
              <a:t>και </a:t>
            </a:r>
            <a:r>
              <a:rPr lang="el-GR" sz="1500" dirty="0" err="1" smtClean="0"/>
              <a:t>λίπανσησ</a:t>
            </a:r>
            <a:r>
              <a:rPr lang="el-GR" sz="1500" dirty="0" smtClean="0"/>
              <a:t> </a:t>
            </a:r>
            <a:r>
              <a:rPr lang="el-GR" sz="1500" dirty="0"/>
              <a:t>αυτοκινήτων, </a:t>
            </a:r>
            <a:r>
              <a:rPr lang="el-GR" sz="1500" dirty="0" smtClean="0"/>
              <a:t>μοτοσικλετών </a:t>
            </a:r>
            <a:r>
              <a:rPr lang="el-GR" sz="1500" dirty="0"/>
              <a:t>και</a:t>
            </a:r>
          </a:p>
          <a:p>
            <a:pPr marL="0" indent="0">
              <a:buNone/>
            </a:pPr>
            <a:r>
              <a:rPr lang="el-GR" sz="1500" dirty="0"/>
              <a:t>μ</a:t>
            </a:r>
            <a:r>
              <a:rPr lang="el-GR" sz="1500" dirty="0" smtClean="0"/>
              <a:t>οτοποδηλάτων</a:t>
            </a:r>
            <a:endParaRPr lang="el-GR" sz="1500" dirty="0"/>
          </a:p>
          <a:p>
            <a:pPr marL="0" indent="0">
              <a:buNone/>
            </a:pPr>
            <a:r>
              <a:rPr lang="el" sz="1500" b="1" dirty="0"/>
              <a:t>2)</a:t>
            </a:r>
            <a:r>
              <a:rPr lang="el-GR" sz="1500" b="1" dirty="0"/>
              <a:t> </a:t>
            </a:r>
            <a:r>
              <a:rPr lang="el-GR" sz="1500" dirty="0"/>
              <a:t>Στον κάτοχο </a:t>
            </a:r>
            <a:r>
              <a:rPr lang="el-GR" sz="1500" dirty="0" err="1" smtClean="0"/>
              <a:t>άδειασ</a:t>
            </a:r>
            <a:r>
              <a:rPr lang="el-GR" sz="1500" dirty="0" smtClean="0"/>
              <a:t> </a:t>
            </a:r>
            <a:r>
              <a:rPr lang="el-GR" sz="1500" dirty="0" err="1" smtClean="0"/>
              <a:t>άσκησησ</a:t>
            </a:r>
            <a:r>
              <a:rPr lang="el-GR" sz="1500" dirty="0" smtClean="0"/>
              <a:t> </a:t>
            </a:r>
            <a:r>
              <a:rPr lang="el-GR" sz="1500" dirty="0" err="1" smtClean="0"/>
              <a:t>επαγγέλματοσ</a:t>
            </a:r>
            <a:r>
              <a:rPr lang="el-GR" sz="1500" dirty="0" smtClean="0"/>
              <a:t> </a:t>
            </a:r>
            <a:r>
              <a:rPr lang="el-GR" sz="1500" dirty="0"/>
              <a:t>ηλεκτροτεχνίτη παρέχεται το </a:t>
            </a:r>
            <a:r>
              <a:rPr lang="el-GR" sz="1500" dirty="0" smtClean="0"/>
              <a:t>δικαίωμα </a:t>
            </a:r>
            <a:r>
              <a:rPr lang="el-GR" sz="1500" dirty="0"/>
              <a:t>να </a:t>
            </a:r>
            <a:r>
              <a:rPr lang="el-GR" sz="1500" dirty="0" smtClean="0"/>
              <a:t>αναλαμβάνει </a:t>
            </a:r>
            <a:r>
              <a:rPr lang="el-GR" sz="1500" dirty="0"/>
              <a:t>και εκτελεί τη</a:t>
            </a:r>
          </a:p>
          <a:p>
            <a:pPr marL="0" indent="0">
              <a:buNone/>
            </a:pPr>
            <a:r>
              <a:rPr lang="el-GR" sz="1500" dirty="0"/>
              <a:t>συντήρηση και επισκευή των ηλεκτρικών </a:t>
            </a:r>
            <a:r>
              <a:rPr lang="el-GR" sz="1500" dirty="0" smtClean="0"/>
              <a:t>συστημάτων</a:t>
            </a:r>
            <a:r>
              <a:rPr lang="el-GR" sz="1500" dirty="0"/>
              <a:t>, οργάνων και συσκευών και γενικά την ηλεκτρική</a:t>
            </a:r>
          </a:p>
          <a:p>
            <a:pPr marL="0" indent="0">
              <a:buNone/>
            </a:pPr>
            <a:r>
              <a:rPr lang="el-GR" sz="1500" dirty="0" smtClean="0"/>
              <a:t>εγκατάσταση </a:t>
            </a:r>
            <a:r>
              <a:rPr lang="el-GR" sz="1500" dirty="0"/>
              <a:t>των αυτοκινήτων, </a:t>
            </a:r>
            <a:r>
              <a:rPr lang="el-GR" sz="1500" dirty="0" smtClean="0"/>
              <a:t>μοτοσικλετών </a:t>
            </a:r>
            <a:r>
              <a:rPr lang="el-GR" sz="1500" dirty="0"/>
              <a:t>και </a:t>
            </a:r>
            <a:r>
              <a:rPr lang="el-GR" sz="1500" dirty="0" smtClean="0"/>
              <a:t>μοτοποδηλάτων</a:t>
            </a:r>
            <a:r>
              <a:rPr lang="el-GR" sz="1500" dirty="0"/>
              <a:t>.</a:t>
            </a:r>
          </a:p>
          <a:p>
            <a:pPr marL="0" indent="0">
              <a:buNone/>
            </a:pPr>
            <a:r>
              <a:rPr lang="el" sz="1500" b="1" dirty="0"/>
              <a:t>3)</a:t>
            </a:r>
            <a:r>
              <a:rPr lang="el-GR" sz="1500" b="1" dirty="0"/>
              <a:t> </a:t>
            </a:r>
            <a:r>
              <a:rPr lang="el-GR" sz="1500" dirty="0"/>
              <a:t>Στον κάτοχο </a:t>
            </a:r>
            <a:r>
              <a:rPr lang="el-GR" sz="1500" dirty="0" err="1" smtClean="0"/>
              <a:t>άδειασ</a:t>
            </a:r>
            <a:r>
              <a:rPr lang="el-GR" sz="1500" dirty="0" smtClean="0"/>
              <a:t> </a:t>
            </a:r>
            <a:r>
              <a:rPr lang="el-GR" sz="1500" dirty="0" err="1" smtClean="0"/>
              <a:t>άσκησησ</a:t>
            </a:r>
            <a:r>
              <a:rPr lang="el-GR" sz="1500" dirty="0" smtClean="0"/>
              <a:t> </a:t>
            </a:r>
            <a:r>
              <a:rPr lang="el-GR" sz="1500" dirty="0" err="1" smtClean="0"/>
              <a:t>επαγγέλματοσ</a:t>
            </a:r>
            <a:r>
              <a:rPr lang="el-GR" sz="1500" dirty="0" smtClean="0"/>
              <a:t> </a:t>
            </a:r>
            <a:r>
              <a:rPr lang="el-GR" sz="1500" dirty="0"/>
              <a:t>τεχνίτη </a:t>
            </a:r>
            <a:r>
              <a:rPr lang="el-GR" sz="1500" dirty="0" err="1" smtClean="0"/>
              <a:t>συστήματοσ</a:t>
            </a:r>
            <a:r>
              <a:rPr lang="el-GR" sz="1500" dirty="0" smtClean="0"/>
              <a:t> </a:t>
            </a:r>
            <a:r>
              <a:rPr lang="el-GR" sz="1500" dirty="0" err="1" smtClean="0"/>
              <a:t>πέδησησ</a:t>
            </a:r>
            <a:r>
              <a:rPr lang="el-GR" sz="1500" dirty="0" smtClean="0"/>
              <a:t> </a:t>
            </a:r>
            <a:r>
              <a:rPr lang="el-GR" sz="1500" dirty="0"/>
              <a:t>παρέχεται το </a:t>
            </a:r>
            <a:r>
              <a:rPr lang="el-GR" sz="1500" dirty="0" smtClean="0"/>
              <a:t>δικαίωμα </a:t>
            </a:r>
            <a:r>
              <a:rPr lang="el-GR" sz="1500" dirty="0"/>
              <a:t>να </a:t>
            </a:r>
            <a:r>
              <a:rPr lang="el-GR" sz="1500" dirty="0" smtClean="0"/>
              <a:t>αναλαμβάνει</a:t>
            </a:r>
            <a:endParaRPr lang="el-GR" sz="1500" dirty="0"/>
          </a:p>
          <a:p>
            <a:pPr marL="0" indent="0">
              <a:buNone/>
            </a:pPr>
            <a:r>
              <a:rPr lang="el-GR" sz="1500" dirty="0"/>
              <a:t>και εκτελεί τη συντήρηση και επισκευή των κάθε </a:t>
            </a:r>
            <a:r>
              <a:rPr lang="el-GR" sz="1500" dirty="0" err="1" smtClean="0"/>
              <a:t>είδουσ</a:t>
            </a:r>
            <a:r>
              <a:rPr lang="el-GR" sz="1500" dirty="0" smtClean="0"/>
              <a:t> συστημάτων </a:t>
            </a:r>
            <a:r>
              <a:rPr lang="el-GR" sz="1500" dirty="0" err="1" smtClean="0"/>
              <a:t>πέδησησ</a:t>
            </a:r>
            <a:r>
              <a:rPr lang="el-GR" sz="1500" dirty="0" smtClean="0"/>
              <a:t> </a:t>
            </a:r>
            <a:r>
              <a:rPr lang="el-GR" sz="1500" dirty="0"/>
              <a:t>αυτοκινήτων, </a:t>
            </a:r>
            <a:r>
              <a:rPr lang="el-GR" sz="1500" dirty="0" smtClean="0"/>
              <a:t>μοτοσικλετών </a:t>
            </a:r>
            <a:r>
              <a:rPr lang="el-GR" sz="1500" dirty="0"/>
              <a:t>και</a:t>
            </a:r>
          </a:p>
          <a:p>
            <a:pPr marL="0" indent="0">
              <a:buNone/>
            </a:pPr>
            <a:r>
              <a:rPr lang="el-GR" sz="1500" dirty="0"/>
              <a:t>μ</a:t>
            </a:r>
            <a:r>
              <a:rPr lang="el-GR" sz="1500" dirty="0" smtClean="0"/>
              <a:t>οτοποδηλάτων</a:t>
            </a:r>
            <a:r>
              <a:rPr lang="el-GR" sz="1500" dirty="0"/>
              <a:t>.</a:t>
            </a:r>
          </a:p>
          <a:p>
            <a:pPr marL="0" indent="0">
              <a:buNone/>
            </a:pPr>
            <a:endParaRPr lang="el" sz="1500" dirty="0"/>
          </a:p>
        </p:txBody>
      </p:sp>
    </p:spTree>
    <p:extLst>
      <p:ext uri="{BB962C8B-B14F-4D97-AF65-F5344CB8AC3E}">
        <p14:creationId xmlns:p14="http://schemas.microsoft.com/office/powerpoint/2010/main" xmlns="" val="39048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2">
            <a:extLst>
              <a:ext uri="{FF2B5EF4-FFF2-40B4-BE49-F238E27FC236}">
                <a16:creationId xmlns:a16="http://schemas.microsoft.com/office/drawing/2014/main" xmlns="" id="{D4DC0349-9F02-4B68-8353-6A3F31504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13" y="234950"/>
            <a:ext cx="11442700" cy="63674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" b="1" dirty="0"/>
              <a:t>4)</a:t>
            </a:r>
            <a:r>
              <a:rPr lang="el-GR" b="1" dirty="0"/>
              <a:t> </a:t>
            </a:r>
            <a:r>
              <a:rPr lang="el-GR" dirty="0"/>
              <a:t>Στον κάτοχο </a:t>
            </a:r>
            <a:r>
              <a:rPr lang="el-GR" dirty="0" err="1" smtClean="0"/>
              <a:t>άδειασ</a:t>
            </a:r>
            <a:r>
              <a:rPr lang="el-GR" dirty="0" smtClean="0"/>
              <a:t> </a:t>
            </a:r>
            <a:r>
              <a:rPr lang="el-GR" dirty="0" err="1" smtClean="0"/>
              <a:t>άσκησησ</a:t>
            </a:r>
            <a:r>
              <a:rPr lang="el-GR" dirty="0" smtClean="0"/>
              <a:t> </a:t>
            </a:r>
            <a:r>
              <a:rPr lang="el-GR" dirty="0" err="1" smtClean="0"/>
              <a:t>επαγγέλματοσ</a:t>
            </a:r>
            <a:r>
              <a:rPr lang="el-GR" dirty="0" smtClean="0"/>
              <a:t> </a:t>
            </a:r>
            <a:r>
              <a:rPr lang="el-GR" dirty="0"/>
              <a:t>τεχνίτη αντλιών πετρελαιοκινητήρων παρέχεται το </a:t>
            </a:r>
            <a:r>
              <a:rPr lang="el-GR" dirty="0" smtClean="0"/>
              <a:t>δικαίωμα </a:t>
            </a:r>
            <a:r>
              <a:rPr lang="el-GR" dirty="0"/>
              <a:t>να</a:t>
            </a:r>
          </a:p>
          <a:p>
            <a:pPr marL="0" indent="0">
              <a:buNone/>
            </a:pPr>
            <a:r>
              <a:rPr lang="el-GR" dirty="0" smtClean="0"/>
              <a:t>αναλαμβάνει </a:t>
            </a:r>
            <a:r>
              <a:rPr lang="el-GR" dirty="0"/>
              <a:t>και εκτελεί τη συντήρηση, επισκευή και </a:t>
            </a:r>
            <a:r>
              <a:rPr lang="el-GR" dirty="0" smtClean="0"/>
              <a:t>ρύθμιση </a:t>
            </a:r>
            <a:r>
              <a:rPr lang="el-GR" dirty="0"/>
              <a:t>των αντλιών πετρελαιοκινητήρων και </a:t>
            </a:r>
            <a:r>
              <a:rPr lang="el-GR" dirty="0" err="1"/>
              <a:t>ακροφυσίων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αυτοκινήτων.</a:t>
            </a:r>
          </a:p>
          <a:p>
            <a:pPr marL="0" indent="0">
              <a:buNone/>
            </a:pPr>
            <a:r>
              <a:rPr lang="el" b="1" dirty="0"/>
              <a:t>5)</a:t>
            </a:r>
            <a:r>
              <a:rPr lang="el-GR" b="1" dirty="0"/>
              <a:t> </a:t>
            </a:r>
            <a:r>
              <a:rPr lang="el-GR" dirty="0"/>
              <a:t>Στον κάτοχο </a:t>
            </a:r>
            <a:r>
              <a:rPr lang="el-GR" dirty="0" err="1" smtClean="0"/>
              <a:t>άδειασ</a:t>
            </a:r>
            <a:r>
              <a:rPr lang="el-GR" dirty="0" smtClean="0"/>
              <a:t> </a:t>
            </a:r>
            <a:r>
              <a:rPr lang="el-GR" dirty="0" err="1" smtClean="0"/>
              <a:t>άσκησησ</a:t>
            </a:r>
            <a:r>
              <a:rPr lang="el-GR" dirty="0" smtClean="0"/>
              <a:t> </a:t>
            </a:r>
            <a:r>
              <a:rPr lang="el-GR" dirty="0" err="1" smtClean="0"/>
              <a:t>επαγγέλματοσ</a:t>
            </a:r>
            <a:r>
              <a:rPr lang="el-GR" dirty="0" smtClean="0"/>
              <a:t> </a:t>
            </a:r>
            <a:r>
              <a:rPr lang="el-GR" dirty="0"/>
              <a:t>τεχνίτη </a:t>
            </a:r>
            <a:r>
              <a:rPr lang="el-GR" dirty="0" smtClean="0"/>
              <a:t>εξαερωτήρων αναμικτήρων </a:t>
            </a:r>
            <a:r>
              <a:rPr lang="el-GR" dirty="0"/>
              <a:t>παρέχεται το </a:t>
            </a:r>
            <a:r>
              <a:rPr lang="el-GR" dirty="0" smtClean="0"/>
              <a:t>δικαίωμα </a:t>
            </a:r>
            <a:r>
              <a:rPr lang="el-GR" dirty="0"/>
              <a:t>να</a:t>
            </a:r>
          </a:p>
          <a:p>
            <a:pPr marL="0" indent="0">
              <a:buNone/>
            </a:pPr>
            <a:r>
              <a:rPr lang="el-GR" dirty="0" smtClean="0"/>
              <a:t>αναλαμβάνει </a:t>
            </a:r>
            <a:r>
              <a:rPr lang="el-GR" dirty="0"/>
              <a:t>και εκτελεί τη συντήρηση, επισκευή και </a:t>
            </a:r>
            <a:r>
              <a:rPr lang="el-GR" dirty="0" smtClean="0"/>
              <a:t>ρύθμιση </a:t>
            </a:r>
            <a:r>
              <a:rPr lang="el-GR" dirty="0"/>
              <a:t>των εξαερωτήρων (</a:t>
            </a:r>
            <a:r>
              <a:rPr lang="el-GR" dirty="0" smtClean="0"/>
              <a:t>καρμπυρατέρ</a:t>
            </a:r>
            <a:r>
              <a:rPr lang="el-GR" dirty="0"/>
              <a:t>) αυτοκινήτων,</a:t>
            </a:r>
          </a:p>
          <a:p>
            <a:pPr marL="0" indent="0">
              <a:buNone/>
            </a:pPr>
            <a:r>
              <a:rPr lang="el-GR" dirty="0"/>
              <a:t>μ</a:t>
            </a:r>
            <a:r>
              <a:rPr lang="el-GR" dirty="0" smtClean="0"/>
              <a:t>οτοσικλετών </a:t>
            </a:r>
            <a:r>
              <a:rPr lang="el-GR" dirty="0"/>
              <a:t>και </a:t>
            </a:r>
            <a:r>
              <a:rPr lang="el-GR" dirty="0" smtClean="0"/>
              <a:t>μοτοποδηλάτων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" b="1" dirty="0"/>
              <a:t>6)</a:t>
            </a:r>
            <a:r>
              <a:rPr lang="el-GR" b="1" dirty="0"/>
              <a:t> </a:t>
            </a:r>
            <a:r>
              <a:rPr lang="el-GR" dirty="0"/>
              <a:t>Στον κάτοχο </a:t>
            </a:r>
            <a:r>
              <a:rPr lang="el-GR" dirty="0" err="1" smtClean="0"/>
              <a:t>άδειασ</a:t>
            </a:r>
            <a:r>
              <a:rPr lang="el-GR" dirty="0" smtClean="0"/>
              <a:t> </a:t>
            </a:r>
            <a:r>
              <a:rPr lang="el-GR" dirty="0" err="1" smtClean="0"/>
              <a:t>άσκησησ</a:t>
            </a:r>
            <a:r>
              <a:rPr lang="el-GR" dirty="0" smtClean="0"/>
              <a:t> </a:t>
            </a:r>
            <a:r>
              <a:rPr lang="el-GR" dirty="0" err="1" smtClean="0"/>
              <a:t>επαγγέλματοσ</a:t>
            </a:r>
            <a:r>
              <a:rPr lang="el-GR" dirty="0" smtClean="0"/>
              <a:t> </a:t>
            </a:r>
            <a:r>
              <a:rPr lang="el-GR" dirty="0"/>
              <a:t>τεχνίτη οργάνων παρέχεται το </a:t>
            </a:r>
            <a:r>
              <a:rPr lang="el-GR" dirty="0" smtClean="0"/>
              <a:t>δικαίωμα </a:t>
            </a:r>
            <a:r>
              <a:rPr lang="el-GR" dirty="0"/>
              <a:t>να </a:t>
            </a:r>
            <a:r>
              <a:rPr lang="el-GR" dirty="0" smtClean="0"/>
              <a:t>αναλαμβάνει </a:t>
            </a:r>
            <a:r>
              <a:rPr lang="el-GR" dirty="0"/>
              <a:t>και εκτελεί τη</a:t>
            </a:r>
          </a:p>
          <a:p>
            <a:pPr marL="0" indent="0">
              <a:buNone/>
            </a:pPr>
            <a:r>
              <a:rPr lang="el-GR" dirty="0"/>
              <a:t>συντήρηση, επισκευή και </a:t>
            </a:r>
            <a:r>
              <a:rPr lang="el-GR" dirty="0" smtClean="0"/>
              <a:t>ρύθμιση </a:t>
            </a:r>
            <a:r>
              <a:rPr lang="el-GR" dirty="0"/>
              <a:t>των ταχογράφων, </a:t>
            </a:r>
            <a:r>
              <a:rPr lang="el-GR" dirty="0" smtClean="0"/>
              <a:t>ταξιμέτρων </a:t>
            </a:r>
            <a:r>
              <a:rPr lang="el-GR" dirty="0"/>
              <a:t>και λοιπών οργάνων αυτοκινήτων, </a:t>
            </a:r>
            <a:r>
              <a:rPr lang="el-GR" dirty="0" smtClean="0"/>
              <a:t>μοτοσικλετών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και </a:t>
            </a:r>
            <a:r>
              <a:rPr lang="el-GR" dirty="0" smtClean="0"/>
              <a:t>μοτοποδηλάτων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" b="1" dirty="0"/>
              <a:t>7)</a:t>
            </a:r>
            <a:r>
              <a:rPr lang="el-GR" b="1" dirty="0"/>
              <a:t> </a:t>
            </a:r>
            <a:r>
              <a:rPr lang="el-GR" dirty="0"/>
              <a:t>Στον κάτοχο </a:t>
            </a:r>
            <a:r>
              <a:rPr lang="el-GR" dirty="0" err="1" smtClean="0"/>
              <a:t>άδειασ</a:t>
            </a:r>
            <a:r>
              <a:rPr lang="el-GR" dirty="0" smtClean="0"/>
              <a:t> </a:t>
            </a:r>
            <a:r>
              <a:rPr lang="el-GR" dirty="0" err="1" smtClean="0"/>
              <a:t>άσκησησ</a:t>
            </a:r>
            <a:r>
              <a:rPr lang="el-GR" dirty="0" smtClean="0"/>
              <a:t> </a:t>
            </a:r>
            <a:r>
              <a:rPr lang="el-GR" dirty="0" err="1" smtClean="0"/>
              <a:t>επαγγέλματοσ</a:t>
            </a:r>
            <a:r>
              <a:rPr lang="el-GR" dirty="0" smtClean="0"/>
              <a:t> </a:t>
            </a:r>
            <a:r>
              <a:rPr lang="el-GR" dirty="0"/>
              <a:t>τεχνίτη αναρτήσεων παρέχεται το </a:t>
            </a:r>
            <a:r>
              <a:rPr lang="el-GR" dirty="0" smtClean="0"/>
              <a:t>δικαίωμα </a:t>
            </a:r>
            <a:r>
              <a:rPr lang="el-GR" dirty="0"/>
              <a:t>να </a:t>
            </a:r>
            <a:r>
              <a:rPr lang="el-GR" dirty="0" smtClean="0"/>
              <a:t>αναλαμβάνει </a:t>
            </a:r>
            <a:r>
              <a:rPr lang="el-GR" dirty="0"/>
              <a:t>και εκτελεί</a:t>
            </a:r>
          </a:p>
          <a:p>
            <a:pPr marL="0" indent="0">
              <a:buNone/>
            </a:pPr>
            <a:r>
              <a:rPr lang="el-GR" dirty="0"/>
              <a:t>τη συντήρηση και επισκευή των κάθε </a:t>
            </a:r>
            <a:r>
              <a:rPr lang="el-GR" dirty="0" err="1" smtClean="0"/>
              <a:t>είδουσ</a:t>
            </a:r>
            <a:r>
              <a:rPr lang="el-GR" dirty="0" smtClean="0"/>
              <a:t> συστημάτων </a:t>
            </a:r>
            <a:r>
              <a:rPr lang="el-GR" dirty="0" err="1" smtClean="0"/>
              <a:t>ανάρτησησ</a:t>
            </a:r>
            <a:r>
              <a:rPr lang="el-GR" dirty="0" smtClean="0"/>
              <a:t> </a:t>
            </a:r>
            <a:r>
              <a:rPr lang="el-GR" dirty="0"/>
              <a:t>αυτοκινήτων, </a:t>
            </a:r>
            <a:r>
              <a:rPr lang="el-GR" dirty="0" smtClean="0"/>
              <a:t>μοτοσικλετών </a:t>
            </a:r>
            <a:r>
              <a:rPr lang="el-GR" dirty="0"/>
              <a:t>και</a:t>
            </a:r>
          </a:p>
          <a:p>
            <a:pPr marL="0" indent="0">
              <a:buNone/>
            </a:pPr>
            <a:r>
              <a:rPr lang="el-GR" dirty="0"/>
              <a:t>μ</a:t>
            </a:r>
            <a:r>
              <a:rPr lang="el-GR" dirty="0" smtClean="0"/>
              <a:t>οτοποδηλάτων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" b="1" dirty="0"/>
              <a:t>8)</a:t>
            </a:r>
            <a:r>
              <a:rPr lang="el-GR" b="1" dirty="0"/>
              <a:t> </a:t>
            </a:r>
            <a:r>
              <a:rPr lang="el-GR" dirty="0"/>
              <a:t>Στον κάτοχο </a:t>
            </a:r>
            <a:r>
              <a:rPr lang="el-GR" dirty="0" err="1" smtClean="0"/>
              <a:t>άδειασ</a:t>
            </a:r>
            <a:r>
              <a:rPr lang="el-GR" dirty="0" smtClean="0"/>
              <a:t> </a:t>
            </a:r>
            <a:r>
              <a:rPr lang="el-GR" dirty="0" err="1" smtClean="0"/>
              <a:t>άσκησησ</a:t>
            </a:r>
            <a:r>
              <a:rPr lang="el-GR" dirty="0" smtClean="0"/>
              <a:t> </a:t>
            </a:r>
            <a:r>
              <a:rPr lang="el-GR" dirty="0" err="1" smtClean="0"/>
              <a:t>επαγγέλματοσ</a:t>
            </a:r>
            <a:r>
              <a:rPr lang="el-GR" dirty="0" smtClean="0"/>
              <a:t> </a:t>
            </a:r>
            <a:r>
              <a:rPr lang="el-GR" dirty="0"/>
              <a:t>τεχνίτη </a:t>
            </a:r>
            <a:r>
              <a:rPr lang="el-GR" dirty="0" smtClean="0"/>
              <a:t>συστημάτων </a:t>
            </a:r>
            <a:r>
              <a:rPr lang="el-GR" dirty="0" err="1" smtClean="0"/>
              <a:t>εξαγωγήσ</a:t>
            </a:r>
            <a:r>
              <a:rPr lang="el-GR" dirty="0" smtClean="0"/>
              <a:t> </a:t>
            </a:r>
            <a:r>
              <a:rPr lang="el-GR" dirty="0"/>
              <a:t>καυσαερίων (σιγαστήρων) παρέχεται το</a:t>
            </a:r>
          </a:p>
          <a:p>
            <a:pPr marL="0" indent="0">
              <a:buNone/>
            </a:pPr>
            <a:r>
              <a:rPr lang="el-GR" dirty="0" smtClean="0"/>
              <a:t>δικαίωμα </a:t>
            </a:r>
            <a:r>
              <a:rPr lang="el-GR" dirty="0"/>
              <a:t>να </a:t>
            </a:r>
            <a:r>
              <a:rPr lang="el-GR" dirty="0" smtClean="0"/>
              <a:t>αναλαμβάνει </a:t>
            </a:r>
            <a:r>
              <a:rPr lang="el-GR" dirty="0"/>
              <a:t>και εκτελεί τη συντήρηση και επισκευή των κάθε </a:t>
            </a:r>
            <a:r>
              <a:rPr lang="el-GR" dirty="0" err="1" smtClean="0"/>
              <a:t>είδουσ</a:t>
            </a:r>
            <a:r>
              <a:rPr lang="el-GR" dirty="0" smtClean="0"/>
              <a:t> συστημάτων </a:t>
            </a:r>
            <a:r>
              <a:rPr lang="el-GR" dirty="0" err="1" smtClean="0"/>
              <a:t>εξαγωγήσ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καυσαερίων αυτοκινήτων, </a:t>
            </a:r>
            <a:r>
              <a:rPr lang="el-GR" dirty="0" smtClean="0"/>
              <a:t>μοτοσικλετών </a:t>
            </a:r>
            <a:r>
              <a:rPr lang="el-GR" dirty="0"/>
              <a:t>και </a:t>
            </a:r>
            <a:r>
              <a:rPr lang="el-GR" dirty="0" smtClean="0"/>
              <a:t>μοτοποδηλάτων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" b="1" dirty="0"/>
              <a:t>9)</a:t>
            </a:r>
            <a:r>
              <a:rPr lang="el-GR" b="1" dirty="0"/>
              <a:t> </a:t>
            </a:r>
            <a:r>
              <a:rPr lang="el-GR" dirty="0"/>
              <a:t>Στον κάτοχο </a:t>
            </a:r>
            <a:r>
              <a:rPr lang="el-GR" dirty="0" err="1" smtClean="0"/>
              <a:t>άδειασ</a:t>
            </a:r>
            <a:r>
              <a:rPr lang="el-GR" dirty="0" smtClean="0"/>
              <a:t> </a:t>
            </a:r>
            <a:r>
              <a:rPr lang="el-GR" dirty="0" err="1" smtClean="0"/>
              <a:t>άσκησησ</a:t>
            </a:r>
            <a:r>
              <a:rPr lang="el-GR" dirty="0" smtClean="0"/>
              <a:t> </a:t>
            </a:r>
            <a:r>
              <a:rPr lang="el-GR" dirty="0" err="1" smtClean="0"/>
              <a:t>επαγγέλματοσ</a:t>
            </a:r>
            <a:r>
              <a:rPr lang="el-GR" dirty="0" smtClean="0"/>
              <a:t> </a:t>
            </a:r>
            <a:r>
              <a:rPr lang="el-GR" dirty="0"/>
              <a:t>τεχνίτη ψυγείων παρέχεται το </a:t>
            </a:r>
            <a:r>
              <a:rPr lang="el-GR" dirty="0" smtClean="0"/>
              <a:t>δικαίωμα </a:t>
            </a:r>
            <a:r>
              <a:rPr lang="el-GR" dirty="0"/>
              <a:t>να </a:t>
            </a:r>
            <a:r>
              <a:rPr lang="el-GR" dirty="0" smtClean="0"/>
              <a:t>αναλαμβάνει </a:t>
            </a:r>
            <a:r>
              <a:rPr lang="el-GR" dirty="0"/>
              <a:t>και εκτελεί τη</a:t>
            </a:r>
          </a:p>
          <a:p>
            <a:pPr marL="0" indent="0">
              <a:buNone/>
            </a:pPr>
            <a:r>
              <a:rPr lang="el-GR" dirty="0"/>
              <a:t>συντήρηση και επισκευή των κάθε </a:t>
            </a:r>
            <a:r>
              <a:rPr lang="el-GR" dirty="0" err="1" smtClean="0"/>
              <a:t>είδουσ</a:t>
            </a:r>
            <a:r>
              <a:rPr lang="el-GR" dirty="0" smtClean="0"/>
              <a:t> συστημάτων </a:t>
            </a:r>
            <a:r>
              <a:rPr lang="el-GR" dirty="0" err="1" smtClean="0"/>
              <a:t>ψύξεωσ</a:t>
            </a:r>
            <a:r>
              <a:rPr lang="el-GR" dirty="0" smtClean="0"/>
              <a:t> </a:t>
            </a:r>
            <a:r>
              <a:rPr lang="el-GR" dirty="0"/>
              <a:t>των κινητήρων αυτοκινήτων, </a:t>
            </a:r>
            <a:r>
              <a:rPr lang="el-GR" dirty="0" smtClean="0"/>
              <a:t>μοτοσικλετών </a:t>
            </a:r>
            <a:r>
              <a:rPr lang="el-GR" dirty="0"/>
              <a:t>και</a:t>
            </a:r>
          </a:p>
          <a:p>
            <a:pPr marL="0" indent="0">
              <a:buNone/>
            </a:pPr>
            <a:r>
              <a:rPr lang="el-GR" dirty="0"/>
              <a:t>μ</a:t>
            </a:r>
            <a:r>
              <a:rPr lang="el-GR" dirty="0" smtClean="0"/>
              <a:t>οτοποδηλάτων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580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>
            <a:extLst>
              <a:ext uri="{FF2B5EF4-FFF2-40B4-BE49-F238E27FC236}">
                <a16:creationId xmlns:a16="http://schemas.microsoft.com/office/drawing/2014/main" xmlns="" id="{DC0D1668-1C12-4748-A2A7-B3178AF84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392113"/>
            <a:ext cx="11495087" cy="6118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" sz="1800" b="1" dirty="0"/>
              <a:t>10)</a:t>
            </a:r>
            <a:r>
              <a:rPr lang="el-GR" sz="1800" b="1" dirty="0"/>
              <a:t> </a:t>
            </a:r>
            <a:r>
              <a:rPr lang="el-GR" sz="1800" dirty="0"/>
              <a:t>Στον κάτοχο </a:t>
            </a:r>
            <a:r>
              <a:rPr lang="el-GR" sz="1800" dirty="0" err="1" smtClean="0"/>
              <a:t>άδειασ</a:t>
            </a:r>
            <a:r>
              <a:rPr lang="el-GR" sz="1800" dirty="0" smtClean="0"/>
              <a:t> </a:t>
            </a:r>
            <a:r>
              <a:rPr lang="el-GR" sz="1800" dirty="0" err="1" smtClean="0"/>
              <a:t>άσκησησ</a:t>
            </a:r>
            <a:r>
              <a:rPr lang="el-GR" sz="1800" dirty="0" smtClean="0"/>
              <a:t> </a:t>
            </a:r>
            <a:r>
              <a:rPr lang="el-GR" sz="1800" dirty="0" err="1" smtClean="0"/>
              <a:t>επαγγέλματοσ</a:t>
            </a:r>
            <a:r>
              <a:rPr lang="el-GR" sz="1800" dirty="0" smtClean="0"/>
              <a:t> </a:t>
            </a:r>
            <a:r>
              <a:rPr lang="el-GR" sz="1800" dirty="0"/>
              <a:t>τεχνίτη </a:t>
            </a:r>
            <a:r>
              <a:rPr lang="el-GR" sz="1800" dirty="0" smtClean="0"/>
              <a:t>αμαξωμάτων </a:t>
            </a:r>
            <a:r>
              <a:rPr lang="el-GR" sz="1800" dirty="0"/>
              <a:t>παρέχεται το </a:t>
            </a:r>
            <a:r>
              <a:rPr lang="el-GR" sz="1800" dirty="0" smtClean="0"/>
              <a:t>δικαίωμα </a:t>
            </a:r>
            <a:r>
              <a:rPr lang="el-GR" sz="1800" dirty="0"/>
              <a:t>να </a:t>
            </a:r>
            <a:r>
              <a:rPr lang="el-GR" sz="1800" dirty="0" smtClean="0"/>
              <a:t>αναλαμβάνει </a:t>
            </a:r>
            <a:r>
              <a:rPr lang="el-GR" sz="1800" dirty="0"/>
              <a:t>και</a:t>
            </a:r>
            <a:r>
              <a:rPr lang="el" sz="1800" dirty="0"/>
              <a:t> εκτελει την συντηρηση και επισκευη αμαξωματων κ</a:t>
            </a:r>
            <a:r>
              <a:rPr lang="el-GR" sz="1800" dirty="0"/>
              <a:t>ά</a:t>
            </a:r>
            <a:r>
              <a:rPr lang="el" sz="1800" dirty="0"/>
              <a:t>θε κατηγοριασ αυτοκινητων,μοτοσυκλετων και μοτοποδηλατων</a:t>
            </a:r>
            <a:endParaRPr lang="el-GR" sz="1800" dirty="0"/>
          </a:p>
          <a:p>
            <a:pPr marL="0" indent="0">
              <a:buNone/>
            </a:pPr>
            <a:r>
              <a:rPr lang="el" sz="1800" b="1" dirty="0"/>
              <a:t>11)</a:t>
            </a:r>
            <a:r>
              <a:rPr lang="el-GR" sz="1800" b="1" dirty="0"/>
              <a:t> </a:t>
            </a:r>
            <a:r>
              <a:rPr lang="el-GR" sz="1800" dirty="0"/>
              <a:t>στον κάτοχο </a:t>
            </a:r>
            <a:r>
              <a:rPr lang="el-GR" sz="1800" dirty="0" err="1" smtClean="0"/>
              <a:t>άδειασ</a:t>
            </a:r>
            <a:r>
              <a:rPr lang="el-GR" sz="1800" dirty="0" smtClean="0"/>
              <a:t> </a:t>
            </a:r>
            <a:r>
              <a:rPr lang="el-GR" sz="1800" dirty="0" err="1" smtClean="0"/>
              <a:t>άσκησησ</a:t>
            </a:r>
            <a:r>
              <a:rPr lang="el-GR" sz="1800" dirty="0" smtClean="0"/>
              <a:t> </a:t>
            </a:r>
            <a:r>
              <a:rPr lang="el-GR" sz="1800" dirty="0" err="1" smtClean="0"/>
              <a:t>επαγγέλματοσ</a:t>
            </a:r>
            <a:r>
              <a:rPr lang="el-GR" sz="1800" dirty="0" smtClean="0"/>
              <a:t> </a:t>
            </a:r>
            <a:r>
              <a:rPr lang="el-GR" sz="1800" dirty="0"/>
              <a:t>τεχνίτη </a:t>
            </a:r>
            <a:r>
              <a:rPr lang="el-GR" sz="1800" dirty="0" err="1" smtClean="0"/>
              <a:t>βαφήσ</a:t>
            </a:r>
            <a:r>
              <a:rPr lang="el-GR" sz="1800" dirty="0" smtClean="0"/>
              <a:t> </a:t>
            </a:r>
            <a:r>
              <a:rPr lang="el-GR" sz="1800" dirty="0"/>
              <a:t>παρέχεται το </a:t>
            </a:r>
            <a:r>
              <a:rPr lang="el-GR" sz="1800" dirty="0" smtClean="0"/>
              <a:t>δικαίωμα </a:t>
            </a:r>
            <a:r>
              <a:rPr lang="el-GR" sz="1800" dirty="0"/>
              <a:t>να </a:t>
            </a:r>
            <a:r>
              <a:rPr lang="el-GR" sz="1800" dirty="0" smtClean="0"/>
              <a:t>αναλαμβάνει </a:t>
            </a:r>
            <a:r>
              <a:rPr lang="el-GR" sz="1800" dirty="0"/>
              <a:t>και εκτελεί τη</a:t>
            </a:r>
            <a:r>
              <a:rPr lang="el" sz="1800" dirty="0"/>
              <a:t> βαφη των αυτοκινητων,μοτοσικλετων και μοτοποδηλατων</a:t>
            </a:r>
            <a:endParaRPr lang="el-GR" sz="1800" dirty="0"/>
          </a:p>
          <a:p>
            <a:pPr marL="0" indent="0">
              <a:buNone/>
            </a:pPr>
            <a:r>
              <a:rPr lang="el" sz="1800" b="1" dirty="0"/>
              <a:t>12)</a:t>
            </a:r>
            <a:r>
              <a:rPr lang="el-GR" sz="1800" dirty="0"/>
              <a:t>Στον κάτοχο </a:t>
            </a:r>
            <a:r>
              <a:rPr lang="el-GR" sz="1800" dirty="0" err="1" smtClean="0"/>
              <a:t>άδειασ</a:t>
            </a:r>
            <a:r>
              <a:rPr lang="el-GR" sz="1800" dirty="0" smtClean="0"/>
              <a:t> </a:t>
            </a:r>
            <a:r>
              <a:rPr lang="el-GR" sz="1800" dirty="0" err="1" smtClean="0"/>
              <a:t>άσκησησ</a:t>
            </a:r>
            <a:r>
              <a:rPr lang="el-GR" sz="1800" dirty="0" smtClean="0"/>
              <a:t> </a:t>
            </a:r>
            <a:r>
              <a:rPr lang="el-GR" sz="1800" dirty="0" err="1" smtClean="0"/>
              <a:t>επαγγέλματοσ</a:t>
            </a:r>
            <a:r>
              <a:rPr lang="el-GR" sz="1800" dirty="0" smtClean="0"/>
              <a:t> </a:t>
            </a:r>
            <a:r>
              <a:rPr lang="el-GR" sz="1800" dirty="0"/>
              <a:t>τεχνίτη τροχών παρέχεται το </a:t>
            </a:r>
            <a:r>
              <a:rPr lang="el-GR" sz="1800" dirty="0" smtClean="0"/>
              <a:t>δικαίωμα </a:t>
            </a:r>
            <a:r>
              <a:rPr lang="el-GR" sz="1800" dirty="0"/>
              <a:t>να </a:t>
            </a:r>
            <a:r>
              <a:rPr lang="el-GR" sz="1800" dirty="0" smtClean="0"/>
              <a:t>αναλαμβάνει </a:t>
            </a:r>
            <a:r>
              <a:rPr lang="el-GR" sz="1800" dirty="0"/>
              <a:t>και εκτελεί </a:t>
            </a:r>
            <a:r>
              <a:rPr lang="el-GR" sz="1800" dirty="0" smtClean="0"/>
              <a:t>τη συντήρηση</a:t>
            </a:r>
            <a:r>
              <a:rPr lang="el-GR" sz="1800" dirty="0"/>
              <a:t>, επισκευή και </a:t>
            </a:r>
            <a:r>
              <a:rPr lang="el-GR" sz="1800" dirty="0" smtClean="0"/>
              <a:t>ζυγοστάθμιση </a:t>
            </a:r>
            <a:r>
              <a:rPr lang="el-GR" sz="1800" dirty="0"/>
              <a:t>των τροχών αυτοκινήτων, </a:t>
            </a:r>
            <a:r>
              <a:rPr lang="el-GR" sz="1800" dirty="0" smtClean="0"/>
              <a:t>μοτοσικλετών </a:t>
            </a:r>
            <a:r>
              <a:rPr lang="el-GR" sz="1800" dirty="0"/>
              <a:t>και </a:t>
            </a:r>
            <a:r>
              <a:rPr lang="el-GR" sz="1800" dirty="0" smtClean="0"/>
              <a:t>μοτοποδηλάτων</a:t>
            </a:r>
            <a:r>
              <a:rPr lang="el-GR" sz="1800" dirty="0"/>
              <a:t>.</a:t>
            </a:r>
          </a:p>
          <a:p>
            <a:pPr marL="0" indent="0">
              <a:buNone/>
            </a:pPr>
            <a:r>
              <a:rPr lang="el" sz="1800" b="1" dirty="0"/>
              <a:t>13)</a:t>
            </a:r>
            <a:r>
              <a:rPr lang="el-GR" sz="1800" b="1" dirty="0"/>
              <a:t> </a:t>
            </a:r>
            <a:r>
              <a:rPr lang="el-GR" sz="1800" dirty="0"/>
              <a:t>Στον κάτοχο </a:t>
            </a:r>
            <a:r>
              <a:rPr lang="el-GR" sz="1800" dirty="0" err="1" smtClean="0"/>
              <a:t>άδειασ</a:t>
            </a:r>
            <a:r>
              <a:rPr lang="el-GR" sz="1800" dirty="0" smtClean="0"/>
              <a:t> </a:t>
            </a:r>
            <a:r>
              <a:rPr lang="el-GR" sz="1800" dirty="0" err="1" smtClean="0"/>
              <a:t>επαγγέλματοσ</a:t>
            </a:r>
            <a:r>
              <a:rPr lang="el-GR" sz="1800" dirty="0" smtClean="0"/>
              <a:t> </a:t>
            </a:r>
            <a:r>
              <a:rPr lang="el-GR" sz="1800" dirty="0"/>
              <a:t>τεχνίτη συσκευών υγραερίου αυτοκινήτων παρέχεται το </a:t>
            </a:r>
            <a:r>
              <a:rPr lang="el-GR" sz="1800" dirty="0" smtClean="0"/>
              <a:t>δικαίωμα να αναλαμβάνει </a:t>
            </a:r>
            <a:r>
              <a:rPr lang="el-GR" sz="1800" dirty="0"/>
              <a:t>την </a:t>
            </a:r>
            <a:r>
              <a:rPr lang="el-GR" sz="1800" dirty="0" err="1"/>
              <a:t>τοποθέτήση</a:t>
            </a:r>
            <a:r>
              <a:rPr lang="el-GR" sz="1800" dirty="0"/>
              <a:t>, συντήρηση και επισκευή </a:t>
            </a:r>
            <a:r>
              <a:rPr lang="el-GR" sz="1800" dirty="0" smtClean="0"/>
              <a:t>εξαρτημάτων </a:t>
            </a:r>
            <a:r>
              <a:rPr lang="el-GR" sz="1800" dirty="0" err="1" smtClean="0"/>
              <a:t>τροφοδοσίασ</a:t>
            </a:r>
            <a:r>
              <a:rPr lang="el-GR" sz="1800" dirty="0" smtClean="0"/>
              <a:t> </a:t>
            </a:r>
            <a:r>
              <a:rPr lang="el-GR" sz="1800" dirty="0"/>
              <a:t>και </a:t>
            </a:r>
            <a:r>
              <a:rPr lang="el-GR" sz="1800" dirty="0" err="1" smtClean="0"/>
              <a:t>λειτουργίασ</a:t>
            </a:r>
            <a:r>
              <a:rPr lang="el-GR" sz="1800" dirty="0" smtClean="0"/>
              <a:t> </a:t>
            </a:r>
            <a:r>
              <a:rPr lang="el-GR" sz="1800" dirty="0"/>
              <a:t>κινητήρων</a:t>
            </a:r>
            <a:r>
              <a:rPr lang="el" sz="1800" dirty="0"/>
              <a:t> αυτοκινητων με αεριωδη η υπο πιεση καυσιμα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xmlns="" val="3951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CDEFC2B-B95A-4884-8053-561768F8F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28736"/>
          </a:xfrm>
        </p:spPr>
        <p:txBody>
          <a:bodyPr>
            <a:normAutofit/>
          </a:bodyPr>
          <a:lstStyle/>
          <a:p>
            <a:r>
              <a:rPr lang="el-GR" b="1" dirty="0"/>
              <a:t>Κ</a:t>
            </a:r>
            <a:r>
              <a:rPr lang="el" b="1" dirty="0"/>
              <a:t>εφαλαιο </a:t>
            </a:r>
            <a:r>
              <a:rPr lang="el" b="1" dirty="0" smtClean="0"/>
              <a:t>4:</a:t>
            </a:r>
            <a:r>
              <a:rPr lang="el" sz="3200" b="1" dirty="0" smtClean="0"/>
              <a:t> επαγγελματικη αποκατασταση μετα την αποκτηση τησ αδειασ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190567D-27D4-4ED8-BBDB-CD3210E6ED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3429000"/>
            <a:ext cx="10453718" cy="3000396"/>
          </a:xfrm>
        </p:spPr>
        <p:txBody>
          <a:bodyPr>
            <a:noAutofit/>
          </a:bodyPr>
          <a:lstStyle/>
          <a:p>
            <a:pPr lvl="7" algn="just"/>
            <a:r>
              <a:rPr lang="el-GR" sz="1500" dirty="0" err="1" smtClean="0"/>
              <a:t>Εμπειροτεχνίτεσ</a:t>
            </a:r>
            <a:r>
              <a:rPr lang="el-GR" sz="1500" dirty="0" smtClean="0"/>
              <a:t> αυτοκινήτων Συντήρηση και επισκευή οχημάτων: </a:t>
            </a:r>
            <a:r>
              <a:rPr lang="el-GR" sz="1500" dirty="0" smtClean="0"/>
              <a:t>Τα </a:t>
            </a:r>
            <a:r>
              <a:rPr lang="el-GR" sz="1500" dirty="0" smtClean="0"/>
              <a:t>συγκεκριμένα   προγράμματα </a:t>
            </a:r>
            <a:r>
              <a:rPr lang="el-GR" sz="1500" dirty="0" smtClean="0"/>
              <a:t>καλύπτουν με πληρότητα όλα τα σημεία τα οποία χρειάζεται να </a:t>
            </a:r>
            <a:r>
              <a:rPr lang="el-GR" sz="1500" dirty="0" smtClean="0"/>
              <a:t>γνωρίζει </a:t>
            </a:r>
            <a:r>
              <a:rPr lang="el-GR" sz="1500" dirty="0" err="1" smtClean="0"/>
              <a:t>ενασ</a:t>
            </a:r>
            <a:r>
              <a:rPr lang="el-GR" sz="1500" dirty="0" smtClean="0"/>
              <a:t> </a:t>
            </a:r>
            <a:r>
              <a:rPr lang="el-GR" sz="1500" dirty="0" err="1" smtClean="0"/>
              <a:t>ικανοσ</a:t>
            </a:r>
            <a:r>
              <a:rPr lang="el-GR" sz="1500" dirty="0" smtClean="0"/>
              <a:t> </a:t>
            </a:r>
            <a:r>
              <a:rPr lang="el-GR" sz="1500" dirty="0" err="1" smtClean="0"/>
              <a:t>επαγγελματιασ</a:t>
            </a:r>
            <a:r>
              <a:rPr lang="el-GR" sz="1500" dirty="0" smtClean="0"/>
              <a:t> για να </a:t>
            </a:r>
            <a:r>
              <a:rPr lang="el-GR" sz="1500" dirty="0" err="1" smtClean="0"/>
              <a:t>αντιμετωπιζει</a:t>
            </a:r>
            <a:r>
              <a:rPr lang="el-GR" sz="1500" dirty="0" smtClean="0"/>
              <a:t> όλα τα </a:t>
            </a:r>
            <a:r>
              <a:rPr lang="el-GR" sz="1500" dirty="0" err="1" smtClean="0"/>
              <a:t>προβληματα</a:t>
            </a:r>
            <a:r>
              <a:rPr lang="el-GR" sz="1500" dirty="0" smtClean="0"/>
              <a:t> κα </a:t>
            </a:r>
            <a:r>
              <a:rPr lang="el-GR" sz="1500" dirty="0" err="1" smtClean="0"/>
              <a:t>βλαβεσ</a:t>
            </a:r>
            <a:r>
              <a:rPr lang="el-GR" sz="1500" dirty="0" smtClean="0"/>
              <a:t> που </a:t>
            </a:r>
            <a:r>
              <a:rPr lang="el-GR" sz="1500" dirty="0" err="1" smtClean="0"/>
              <a:t>παρουσιαζονται</a:t>
            </a:r>
            <a:r>
              <a:rPr lang="el-GR" sz="1500" dirty="0" smtClean="0"/>
              <a:t>  σε όλα τα </a:t>
            </a:r>
            <a:r>
              <a:rPr lang="el-GR" sz="1500" dirty="0" err="1" smtClean="0"/>
              <a:t>συστηματα</a:t>
            </a:r>
            <a:r>
              <a:rPr lang="el-GR" sz="1500" dirty="0" smtClean="0"/>
              <a:t> των </a:t>
            </a:r>
            <a:r>
              <a:rPr lang="el-GR" sz="1500" dirty="0" err="1" smtClean="0"/>
              <a:t>συγχρονων</a:t>
            </a:r>
            <a:r>
              <a:rPr lang="el-GR" sz="1500" dirty="0" smtClean="0"/>
              <a:t> </a:t>
            </a:r>
            <a:r>
              <a:rPr lang="el-GR" sz="1500" dirty="0" err="1" smtClean="0"/>
              <a:t>αυτοκινητων</a:t>
            </a:r>
            <a:endParaRPr lang="el-GR" sz="1500" dirty="0" smtClean="0"/>
          </a:p>
          <a:p>
            <a:pPr lvl="7" algn="just"/>
            <a:r>
              <a:rPr lang="el-GR" sz="1400" dirty="0" smtClean="0"/>
              <a:t>     Προγράμματα ελεγκτικού προσωπικού ΚΤΕΟ: Απευθύνονται σε υποψήφιου </a:t>
            </a:r>
            <a:r>
              <a:rPr lang="el-GR" sz="1400" dirty="0" err="1" smtClean="0"/>
              <a:t>ελεγκτέσ</a:t>
            </a:r>
            <a:endParaRPr lang="el-GR" sz="1400" dirty="0" smtClean="0"/>
          </a:p>
          <a:p>
            <a:pPr lvl="7" algn="just">
              <a:buNone/>
            </a:pPr>
            <a:r>
              <a:rPr lang="el-GR" sz="1400" dirty="0" smtClean="0"/>
              <a:t>           ΚΤΕΟ </a:t>
            </a:r>
            <a:r>
              <a:rPr lang="el-GR" sz="1400" dirty="0" smtClean="0"/>
              <a:t>για ελαφρά οχήματα, για βαρέα οχήματα και για δίκυκλα, οι οποίοι μετά από</a:t>
            </a:r>
          </a:p>
          <a:p>
            <a:pPr lvl="7" algn="just">
              <a:buNone/>
            </a:pPr>
            <a:r>
              <a:rPr lang="el-GR" sz="1400" dirty="0" smtClean="0"/>
              <a:t>           ειδική </a:t>
            </a:r>
            <a:r>
              <a:rPr lang="el-GR" sz="1400" dirty="0" smtClean="0"/>
              <a:t>επιμόρφωση και επιτυχή συμμετοχή </a:t>
            </a:r>
            <a:r>
              <a:rPr lang="el-GR" sz="1400" dirty="0" err="1" smtClean="0"/>
              <a:t>στισ</a:t>
            </a:r>
            <a:r>
              <a:rPr lang="el-GR" sz="1400" dirty="0" smtClean="0"/>
              <a:t> </a:t>
            </a:r>
            <a:r>
              <a:rPr lang="el-GR" sz="1400" dirty="0" err="1" smtClean="0"/>
              <a:t>εξετάσεισ</a:t>
            </a:r>
            <a:r>
              <a:rPr lang="el-GR" sz="1400" dirty="0" smtClean="0"/>
              <a:t> </a:t>
            </a:r>
            <a:r>
              <a:rPr lang="el-GR" sz="1400" dirty="0" smtClean="0"/>
              <a:t>του υπουργείου Μεταφορών,</a:t>
            </a:r>
          </a:p>
          <a:p>
            <a:pPr lvl="7" algn="just">
              <a:buNone/>
            </a:pPr>
            <a:r>
              <a:rPr lang="el-GR" sz="1400" dirty="0" smtClean="0"/>
              <a:t>           αποκτούν </a:t>
            </a:r>
            <a:r>
              <a:rPr lang="el-GR" sz="1400" dirty="0" smtClean="0"/>
              <a:t>την αντίστοιχη πιστοποίηση</a:t>
            </a:r>
            <a:r>
              <a:rPr lang="el-GR" sz="1400" dirty="0" smtClean="0"/>
              <a:t>.</a:t>
            </a:r>
            <a:endParaRPr lang="el-GR" sz="1400" dirty="0" smtClean="0"/>
          </a:p>
          <a:p>
            <a:pPr lvl="7" algn="just"/>
            <a:r>
              <a:rPr lang="el-GR" sz="1400" dirty="0" smtClean="0"/>
              <a:t>Πρόγραμμα Τεχνίτη αερίων καυσίμων: Απευθύνεται σε </a:t>
            </a:r>
            <a:r>
              <a:rPr lang="el-GR" sz="1400" dirty="0" err="1" smtClean="0"/>
              <a:t>μηχανοτεχνίτεσ</a:t>
            </a:r>
            <a:r>
              <a:rPr lang="el-GR" sz="1400" dirty="0" smtClean="0"/>
              <a:t>,</a:t>
            </a:r>
            <a:endParaRPr lang="el-GR" sz="1400" dirty="0" smtClean="0"/>
          </a:p>
          <a:p>
            <a:pPr lvl="7" algn="just">
              <a:buNone/>
            </a:pPr>
            <a:r>
              <a:rPr lang="el-GR" sz="1400" dirty="0" err="1" smtClean="0"/>
              <a:t>ηλεκτροτεχνίτεσ</a:t>
            </a:r>
            <a:r>
              <a:rPr lang="el-GR" sz="1400" dirty="0" smtClean="0"/>
              <a:t>, </a:t>
            </a:r>
            <a:r>
              <a:rPr lang="el-GR" sz="1400" dirty="0" err="1" smtClean="0"/>
              <a:t>τεχνίτεσ</a:t>
            </a:r>
            <a:r>
              <a:rPr lang="el-GR" sz="1400" dirty="0" smtClean="0"/>
              <a:t> </a:t>
            </a:r>
            <a:r>
              <a:rPr lang="el-GR" sz="1400" dirty="0" smtClean="0"/>
              <a:t>συσκευών υγραερίου αυτοκινήτου </a:t>
            </a:r>
            <a:r>
              <a:rPr lang="el-GR" sz="1400" dirty="0" err="1" smtClean="0"/>
              <a:t>καθώσ</a:t>
            </a:r>
            <a:r>
              <a:rPr lang="el-GR" sz="1400" dirty="0" smtClean="0"/>
              <a:t> </a:t>
            </a:r>
            <a:r>
              <a:rPr lang="el-GR" sz="1400" dirty="0" err="1" smtClean="0"/>
              <a:t>επίσησ</a:t>
            </a:r>
            <a:r>
              <a:rPr lang="el-GR" sz="1400" dirty="0" smtClean="0"/>
              <a:t> </a:t>
            </a:r>
            <a:r>
              <a:rPr lang="el-GR" sz="1400" dirty="0" smtClean="0"/>
              <a:t>σε</a:t>
            </a:r>
          </a:p>
          <a:p>
            <a:pPr lvl="7" algn="just">
              <a:buNone/>
            </a:pPr>
            <a:r>
              <a:rPr lang="el-GR" sz="1400" dirty="0" err="1" smtClean="0"/>
              <a:t>μηχανολόγουσ</a:t>
            </a:r>
            <a:r>
              <a:rPr lang="el-GR" sz="1400" dirty="0" smtClean="0"/>
              <a:t> </a:t>
            </a:r>
            <a:r>
              <a:rPr lang="el-GR" sz="1400" dirty="0" smtClean="0"/>
              <a:t>και </a:t>
            </a:r>
            <a:r>
              <a:rPr lang="el-GR" sz="1400" dirty="0" err="1" smtClean="0"/>
              <a:t>ηλεκτρολόγουσ</a:t>
            </a:r>
            <a:r>
              <a:rPr lang="el-GR" sz="1400" dirty="0" smtClean="0"/>
              <a:t> </a:t>
            </a:r>
            <a:r>
              <a:rPr lang="el-GR" sz="1400" dirty="0" err="1" smtClean="0"/>
              <a:t>μηχανικούσ</a:t>
            </a:r>
            <a:r>
              <a:rPr lang="el-GR" sz="1400" dirty="0" smtClean="0"/>
              <a:t> </a:t>
            </a:r>
            <a:r>
              <a:rPr lang="el-GR" sz="1400" dirty="0" err="1" smtClean="0"/>
              <a:t>απόφοιτουσ</a:t>
            </a:r>
            <a:r>
              <a:rPr lang="el-GR" sz="1400" dirty="0" smtClean="0"/>
              <a:t> </a:t>
            </a:r>
            <a:r>
              <a:rPr lang="el-GR" sz="1400" dirty="0" smtClean="0"/>
              <a:t>ΑΕΙ/ΤΕΙ, </a:t>
            </a:r>
            <a:r>
              <a:rPr lang="el-GR" sz="1400" dirty="0" err="1" smtClean="0"/>
              <a:t>στουσ</a:t>
            </a:r>
            <a:r>
              <a:rPr lang="el-GR" sz="1400" dirty="0" smtClean="0"/>
              <a:t> </a:t>
            </a:r>
            <a:r>
              <a:rPr lang="el-GR" sz="1400" dirty="0" err="1" smtClean="0"/>
              <a:t>οποίουσ</a:t>
            </a:r>
            <a:endParaRPr lang="el-GR" sz="1400" dirty="0" smtClean="0"/>
          </a:p>
          <a:p>
            <a:pPr lvl="7" algn="just">
              <a:buNone/>
            </a:pPr>
            <a:r>
              <a:rPr lang="el-GR" sz="1400" dirty="0" smtClean="0"/>
              <a:t>δίνεται η δυνατότητα να αποκτήσου την άδεια τεχνίτη αερίων καυσίμων </a:t>
            </a:r>
            <a:r>
              <a:rPr lang="el-GR" sz="1400" dirty="0" err="1" smtClean="0"/>
              <a:t>χωρίσ</a:t>
            </a:r>
            <a:r>
              <a:rPr lang="el-GR" sz="1400" dirty="0" smtClean="0"/>
              <a:t> </a:t>
            </a:r>
            <a:r>
              <a:rPr lang="el-GR" sz="1400" dirty="0" smtClean="0"/>
              <a:t>κάποια</a:t>
            </a:r>
          </a:p>
          <a:p>
            <a:pPr lvl="7" algn="just">
              <a:buNone/>
            </a:pPr>
            <a:r>
              <a:rPr lang="el-GR" sz="1400" dirty="0" smtClean="0"/>
              <a:t>Προϋπηρεσία</a:t>
            </a:r>
            <a:r>
              <a:rPr lang="el-GR" sz="1400" dirty="0" smtClean="0"/>
              <a:t>.</a:t>
            </a:r>
            <a:endParaRPr lang="el-GR" sz="1400" dirty="0" smtClean="0"/>
          </a:p>
          <a:p>
            <a:pPr lvl="7" algn="just"/>
            <a:r>
              <a:rPr lang="el-GR" sz="1400" dirty="0" smtClean="0"/>
              <a:t>Πρόγραμμα αδειών </a:t>
            </a:r>
            <a:r>
              <a:rPr lang="el-GR" sz="1400" dirty="0" err="1" smtClean="0"/>
              <a:t>άσκησησ</a:t>
            </a:r>
            <a:r>
              <a:rPr lang="el-GR" sz="1400" dirty="0" smtClean="0"/>
              <a:t> </a:t>
            </a:r>
            <a:r>
              <a:rPr lang="el-GR" sz="1400" dirty="0" err="1" smtClean="0"/>
              <a:t>επαγγέλματοσ</a:t>
            </a:r>
            <a:r>
              <a:rPr lang="el-GR" sz="1400" dirty="0" smtClean="0"/>
              <a:t>: </a:t>
            </a:r>
            <a:r>
              <a:rPr lang="el-GR" sz="1400" dirty="0" smtClean="0"/>
              <a:t>Απευθύνεται σε </a:t>
            </a:r>
            <a:r>
              <a:rPr lang="el-GR" sz="1400" dirty="0" err="1" smtClean="0"/>
              <a:t>τεχνίτεσ</a:t>
            </a:r>
            <a:r>
              <a:rPr lang="el-GR" sz="1400" dirty="0" smtClean="0"/>
              <a:t> </a:t>
            </a:r>
            <a:r>
              <a:rPr lang="el-GR" sz="1400" dirty="0" smtClean="0"/>
              <a:t>συνεργείων</a:t>
            </a:r>
          </a:p>
          <a:p>
            <a:pPr lvl="7" algn="just">
              <a:buNone/>
            </a:pPr>
            <a:r>
              <a:rPr lang="el-GR" sz="1400" dirty="0" err="1" smtClean="0"/>
              <a:t>συντήρησησ</a:t>
            </a:r>
            <a:r>
              <a:rPr lang="el-GR" sz="1400" dirty="0" smtClean="0"/>
              <a:t> </a:t>
            </a:r>
            <a:r>
              <a:rPr lang="el-GR" sz="1400" dirty="0" smtClean="0"/>
              <a:t>και </a:t>
            </a:r>
            <a:r>
              <a:rPr lang="el-GR" sz="1400" dirty="0" err="1" smtClean="0"/>
              <a:t>επισκευήσ</a:t>
            </a:r>
            <a:r>
              <a:rPr lang="el-GR" sz="1400" dirty="0" smtClean="0"/>
              <a:t> </a:t>
            </a:r>
            <a:r>
              <a:rPr lang="el-GR" sz="1400" dirty="0" smtClean="0"/>
              <a:t>οχημάτων, οι οποίοι απασχολούνται με </a:t>
            </a:r>
            <a:r>
              <a:rPr lang="el-GR" sz="1400" dirty="0" err="1" smtClean="0"/>
              <a:t>εργασίεσ</a:t>
            </a:r>
            <a:r>
              <a:rPr lang="el-GR" sz="1400" dirty="0" smtClean="0"/>
              <a:t> </a:t>
            </a:r>
            <a:r>
              <a:rPr lang="el-GR" sz="1400" dirty="0" smtClean="0"/>
              <a:t>των</a:t>
            </a:r>
          </a:p>
          <a:p>
            <a:pPr lvl="7" algn="just">
              <a:buNone/>
            </a:pPr>
            <a:r>
              <a:rPr lang="el-GR" sz="1400" dirty="0" smtClean="0"/>
              <a:t>ειδικοτήτων μηχανοτεχνίτη, ηλεκτροτεχνίτη, τεχνίτη τροχών, τεχνίτη συστημάτων</a:t>
            </a:r>
          </a:p>
          <a:p>
            <a:pPr lvl="7" algn="just">
              <a:buNone/>
            </a:pPr>
            <a:r>
              <a:rPr lang="el-GR" sz="1400" dirty="0" err="1" smtClean="0"/>
              <a:t>πέδησησ</a:t>
            </a:r>
            <a:r>
              <a:rPr lang="el-GR" sz="1400" dirty="0" smtClean="0"/>
              <a:t>, </a:t>
            </a:r>
            <a:r>
              <a:rPr lang="el-GR" sz="1400" dirty="0" smtClean="0"/>
              <a:t>τεχνίτη αντλιών πετρελαιοκινητήρων και τεχνίτη οχημάτων.</a:t>
            </a:r>
            <a:endParaRPr lang="el-GR" sz="1400" dirty="0" smtClean="0"/>
          </a:p>
          <a:p>
            <a:pPr lvl="7" algn="just"/>
            <a:endParaRPr lang="el-GR" sz="1400" dirty="0" smtClean="0"/>
          </a:p>
          <a:p>
            <a:pPr lvl="7" algn="just"/>
            <a:endParaRPr lang="el-GR" sz="1400" dirty="0" smtClean="0"/>
          </a:p>
          <a:p>
            <a:pPr lvl="7" algn="just"/>
            <a:endParaRPr lang="el-GR" sz="1400" dirty="0" smtClean="0"/>
          </a:p>
          <a:p>
            <a:pPr lvl="7" algn="just"/>
            <a:endParaRPr lang="el-GR" sz="1400" dirty="0" smtClean="0"/>
          </a:p>
          <a:p>
            <a:pPr lvl="7" algn="just"/>
            <a:endParaRPr lang="el-GR" sz="1400" dirty="0" smtClean="0"/>
          </a:p>
          <a:p>
            <a:pPr lvl="7" algn="just"/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xmlns="" val="6999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λέγμα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1405</Words>
  <Application>Microsoft Office PowerPoint</Application>
  <PresentationFormat>Προσαρμογή</PresentationFormat>
  <Paragraphs>110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Πλέγμα</vt:lpstr>
      <vt:lpstr>Διεκ αμπελοκηπων             2022-2023</vt:lpstr>
      <vt:lpstr>Προυποθεσεισ για την αποκτηση αδειασ ασκησησ επαγγελματικων δικαιωματων ενός τεχνιτη αυτοκινητων</vt:lpstr>
      <vt:lpstr>          περιεχομενα</vt:lpstr>
      <vt:lpstr>Κεφαλαιο 1:προυποθεσεισ και απαραιτητα δικαιολογητικα για την εκδοση αδειασ ασκησησ επαγγελαμτοσ </vt:lpstr>
      <vt:lpstr>Κεφαλαιο 2: νομικο πλαισιο και απαιτουμενεσ γνωσεισ-πτυχια</vt:lpstr>
      <vt:lpstr>Κεφαλαιο 3: δικαιωματα κατοχων αδειασ ασκησησ επαγγελματοσ</vt:lpstr>
      <vt:lpstr>Διαφάνεια 7</vt:lpstr>
      <vt:lpstr>Διαφάνεια 8</vt:lpstr>
      <vt:lpstr>Κεφαλαιο 4: επαγγελματικη αποκατασταση μετα την αποκτηση τησ αδειασ</vt:lpstr>
      <vt:lpstr>Κεφαλαιο 5:προβλεπομενεσ κυρωσεισ σε περιπτωση παρανομιασ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Διεκ αμπελοκηπων             2022-2023</dc:title>
  <dc:creator>Vasilis Bereris</dc:creator>
  <cp:lastModifiedBy>BERERIS VASILIS</cp:lastModifiedBy>
  <cp:revision>20</cp:revision>
  <dcterms:created xsi:type="dcterms:W3CDTF">2022-11-07T20:41:09Z</dcterms:created>
  <dcterms:modified xsi:type="dcterms:W3CDTF">2022-11-28T20:58:10Z</dcterms:modified>
</cp:coreProperties>
</file>